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972" r:id="rId3"/>
    <p:sldMasterId id="2147483989" r:id="rId4"/>
    <p:sldMasterId id="2147484006" r:id="rId5"/>
  </p:sldMasterIdLst>
  <p:notesMasterIdLst>
    <p:notesMasterId r:id="rId32"/>
  </p:notesMasterIdLst>
  <p:handoutMasterIdLst>
    <p:handoutMasterId r:id="rId33"/>
  </p:handoutMasterIdLst>
  <p:sldIdLst>
    <p:sldId id="256" r:id="rId6"/>
    <p:sldId id="278" r:id="rId7"/>
    <p:sldId id="300" r:id="rId8"/>
    <p:sldId id="276" r:id="rId9"/>
    <p:sldId id="262" r:id="rId10"/>
    <p:sldId id="263" r:id="rId11"/>
    <p:sldId id="282" r:id="rId12"/>
    <p:sldId id="281" r:id="rId13"/>
    <p:sldId id="266" r:id="rId14"/>
    <p:sldId id="307" r:id="rId15"/>
    <p:sldId id="308" r:id="rId16"/>
    <p:sldId id="309" r:id="rId17"/>
    <p:sldId id="310" r:id="rId18"/>
    <p:sldId id="311" r:id="rId19"/>
    <p:sldId id="312" r:id="rId20"/>
    <p:sldId id="313" r:id="rId21"/>
    <p:sldId id="324" r:id="rId22"/>
    <p:sldId id="315" r:id="rId23"/>
    <p:sldId id="316" r:id="rId24"/>
    <p:sldId id="317" r:id="rId25"/>
    <p:sldId id="318" r:id="rId26"/>
    <p:sldId id="319" r:id="rId27"/>
    <p:sldId id="320" r:id="rId28"/>
    <p:sldId id="321" r:id="rId29"/>
    <p:sldId id="322" r:id="rId30"/>
    <p:sldId id="323" r:id="rId3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821"/>
    <a:srgbClr val="000099"/>
    <a:srgbClr val="0000FF"/>
    <a:srgbClr val="96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724457-5A04-A244-AA84-D7A6CD974CAA}" type="datetime1">
              <a:rPr lang="en-US"/>
              <a:pPr/>
              <a:t>10/8/2015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167087-9C0A-D344-8D07-111B1E68924C}" type="slidenum">
              <a:rPr lang="en-US"/>
              <a:pPr/>
              <a:t>‹#›</a:t>
            </a:fld>
            <a:endParaRPr lang="en-US"/>
          </a:p>
        </p:txBody>
      </p:sp>
    </p:spTree>
    <p:extLst>
      <p:ext uri="{BB962C8B-B14F-4D97-AF65-F5344CB8AC3E}">
        <p14:creationId xmlns:p14="http://schemas.microsoft.com/office/powerpoint/2010/main" val="51513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39262E6-360C-4C44-A2F0-C06634E2243C}" type="datetime1">
              <a:rPr lang="en-US"/>
              <a:pPr/>
              <a:t>10/8/2015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E25F1EB-F951-234D-BA25-C2F45638BA48}" type="slidenum">
              <a:rPr lang="en-US"/>
              <a:pPr/>
              <a:t>‹#›</a:t>
            </a:fld>
            <a:endParaRPr lang="en-US"/>
          </a:p>
        </p:txBody>
      </p:sp>
    </p:spTree>
    <p:extLst>
      <p:ext uri="{BB962C8B-B14F-4D97-AF65-F5344CB8AC3E}">
        <p14:creationId xmlns:p14="http://schemas.microsoft.com/office/powerpoint/2010/main" val="13750045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This</a:t>
            </a:r>
            <a:r>
              <a:rPr lang="en-US" baseline="0" dirty="0" smtClean="0">
                <a:latin typeface="Calibri" charset="0"/>
                <a:ea typeface="ＭＳ Ｐゴシック" charset="0"/>
                <a:cs typeface="ＭＳ Ｐゴシック" charset="0"/>
              </a:rPr>
              <a:t> presentation has been developed to use to help explain why NASA studies Earth from space, and to give them a general sense of how that is accomplished. They will also learn about an upcoming ground validation campaign, known as “OLYMPEX”, that will take place in Washington State this winter. </a:t>
            </a:r>
            <a:endParaRPr lang="en-US" dirty="0">
              <a:latin typeface="Calibri" charset="0"/>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E1F4C-1F45-3D4A-9ED9-73623764DA73}"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these are many of the 25 currently operating NASA Earth-observing satellites.</a:t>
            </a:r>
            <a:r>
              <a:rPr lang="en-US" baseline="0" dirty="0" smtClean="0"/>
              <a:t> Ask students the following: Why does NASA use satellites to study Earth from space? Answers could include that it is impossible to collect data from all areas on Earth, and using a satellite enables you to gather data from places you can’t reach on Earth, as well as being able to study Earth from a global perspective and view the interactions of Earth’s systems globally. Click on the picture to open a video (2:39) called “Getting the Big Picture” which explains how satellites use remote sensing to collect data about Earth’s systems. You can go to http://</a:t>
            </a:r>
            <a:r>
              <a:rPr lang="en-US" baseline="0" dirty="0" err="1" smtClean="0"/>
              <a:t>pmm.nasa.gov</a:t>
            </a:r>
            <a:r>
              <a:rPr lang="en-US" baseline="0" dirty="0" smtClean="0"/>
              <a:t>/education/videos/water-falls-getting-big-picture and download the video if you don’t have an internet connection, or if your connection is slow.</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3</a:t>
            </a:fld>
            <a:endParaRPr lang="en-US"/>
          </a:p>
        </p:txBody>
      </p:sp>
    </p:spTree>
    <p:extLst>
      <p:ext uri="{BB962C8B-B14F-4D97-AF65-F5344CB8AC3E}">
        <p14:creationId xmlns:p14="http://schemas.microsoft.com/office/powerpoint/2010/main" val="81251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Have students watch this short video (2:01) which describes the Global Precipitation Measurement mission and explains how it is able to measure</a:t>
            </a:r>
            <a:r>
              <a:rPr lang="en-US" baseline="0" dirty="0" smtClean="0"/>
              <a:t> precipitation from space.. You can click on the name to open it from the internet, or download it ahead of time at this </a:t>
            </a:r>
            <a:r>
              <a:rPr lang="en-US" baseline="0" dirty="0" err="1" smtClean="0"/>
              <a:t>url</a:t>
            </a:r>
            <a:r>
              <a:rPr lang="en-US" baseline="0" dirty="0" smtClean="0"/>
              <a:t>- </a:t>
            </a:r>
            <a:r>
              <a:rPr lang="en-US" dirty="0" smtClean="0"/>
              <a:t>http://</a:t>
            </a:r>
            <a:r>
              <a:rPr lang="en-US" dirty="0" err="1" smtClean="0"/>
              <a:t>pmm.nasa.gov</a:t>
            </a:r>
            <a:r>
              <a:rPr lang="en-US" dirty="0" smtClean="0"/>
              <a:t>/education/videos/our-wet-wide-world-</a:t>
            </a:r>
            <a:r>
              <a:rPr lang="en-US" dirty="0" err="1" smtClean="0"/>
              <a:t>gpm</a:t>
            </a:r>
            <a:r>
              <a:rPr lang="en-US" dirty="0" smtClean="0"/>
              <a:t>-overview </a:t>
            </a:r>
          </a:p>
          <a:p>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4</a:t>
            </a:fld>
            <a:endParaRPr lang="en-US"/>
          </a:p>
        </p:txBody>
      </p:sp>
    </p:spTree>
    <p:extLst>
      <p:ext uri="{BB962C8B-B14F-4D97-AF65-F5344CB8AC3E}">
        <p14:creationId xmlns:p14="http://schemas.microsoft.com/office/powerpoint/2010/main" val="109502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students this patch for the upcoming campaign, and ask them what they can tell by looking at the image. When is the campaign going to take place? What is it called? Where will it take place? Explain that this campaign will focus only on the GPM satellite mission.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6</a:t>
            </a:fld>
            <a:endParaRPr lang="en-US"/>
          </a:p>
        </p:txBody>
      </p:sp>
    </p:spTree>
    <p:extLst>
      <p:ext uri="{BB962C8B-B14F-4D97-AF65-F5344CB8AC3E}">
        <p14:creationId xmlns:p14="http://schemas.microsoft.com/office/powerpoint/2010/main" val="194166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gives information about the basics of the campaign.</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7</a:t>
            </a:fld>
            <a:endParaRPr lang="en-US"/>
          </a:p>
        </p:txBody>
      </p:sp>
    </p:spTree>
    <p:extLst>
      <p:ext uri="{BB962C8B-B14F-4D97-AF65-F5344CB8AC3E}">
        <p14:creationId xmlns:p14="http://schemas.microsoft.com/office/powerpoint/2010/main" val="398559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wraps up some of the information they learned in the previous slides.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8</a:t>
            </a:fld>
            <a:endParaRPr lang="en-US"/>
          </a:p>
        </p:txBody>
      </p:sp>
    </p:spTree>
    <p:extLst>
      <p:ext uri="{BB962C8B-B14F-4D97-AF65-F5344CB8AC3E}">
        <p14:creationId xmlns:p14="http://schemas.microsoft.com/office/powerpoint/2010/main" val="163894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look at the map and talk about some of the geological features they observe: mountains, rivers, oceans, lakes, forests, etc. Ask them about the kind</a:t>
            </a:r>
            <a:r>
              <a:rPr lang="en-US" baseline="0" dirty="0" smtClean="0"/>
              <a:t> of weather they think might occur in this location between November and February. Ask them to think about how the surface features they observed might impact the weather in that region.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9</a:t>
            </a:fld>
            <a:endParaRPr lang="en-US"/>
          </a:p>
        </p:txBody>
      </p:sp>
    </p:spTree>
    <p:extLst>
      <p:ext uri="{BB962C8B-B14F-4D97-AF65-F5344CB8AC3E}">
        <p14:creationId xmlns:p14="http://schemas.microsoft.com/office/powerpoint/2010/main" val="97571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6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2559C9-8D91-564A-A41F-F838FB8666E1}"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08BDEA-1C21-FF40-8EF9-9EC7AC895105}" type="slidenum">
              <a:rPr lang="en-US"/>
              <a:pPr/>
              <a:t>‹#›</a:t>
            </a:fld>
            <a:endParaRPr lang="en-US"/>
          </a:p>
        </p:txBody>
      </p:sp>
    </p:spTree>
    <p:extLst>
      <p:ext uri="{BB962C8B-B14F-4D97-AF65-F5344CB8AC3E}">
        <p14:creationId xmlns:p14="http://schemas.microsoft.com/office/powerpoint/2010/main" val="371100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319EB7-C9F1-214F-B611-ECEE18E2F868}"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44239-5386-4C4A-871C-0CA4236E3C70}" type="slidenum">
              <a:rPr lang="en-US"/>
              <a:pPr/>
              <a:t>‹#›</a:t>
            </a:fld>
            <a:endParaRPr lang="en-US"/>
          </a:p>
        </p:txBody>
      </p:sp>
    </p:spTree>
    <p:extLst>
      <p:ext uri="{BB962C8B-B14F-4D97-AF65-F5344CB8AC3E}">
        <p14:creationId xmlns:p14="http://schemas.microsoft.com/office/powerpoint/2010/main" val="28122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6EE5A39-9678-E140-91FE-83D50A6FC2CA}"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2240B9-63BD-8347-A89C-19954D9A8F2E}" type="slidenum">
              <a:rPr lang="en-US"/>
              <a:pPr/>
              <a:t>‹#›</a:t>
            </a:fld>
            <a:endParaRPr lang="en-US"/>
          </a:p>
        </p:txBody>
      </p:sp>
    </p:spTree>
    <p:extLst>
      <p:ext uri="{BB962C8B-B14F-4D97-AF65-F5344CB8AC3E}">
        <p14:creationId xmlns:p14="http://schemas.microsoft.com/office/powerpoint/2010/main" val="235512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81A15D-D422-6C45-8871-8EE8504F7AC7}"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B2A532-CD34-124E-AD3B-008203D48CA3}" type="slidenum">
              <a:rPr lang="en-US"/>
              <a:pPr/>
              <a:t>‹#›</a:t>
            </a:fld>
            <a:endParaRPr lang="en-US"/>
          </a:p>
        </p:txBody>
      </p:sp>
    </p:spTree>
    <p:extLst>
      <p:ext uri="{BB962C8B-B14F-4D97-AF65-F5344CB8AC3E}">
        <p14:creationId xmlns:p14="http://schemas.microsoft.com/office/powerpoint/2010/main" val="340082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3385DB-FA3B-EA42-86B8-2549D6F6FEF9}"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ED2F7-E2EE-F144-A3E2-7E35C22ACAFA}" type="slidenum">
              <a:rPr lang="en-US"/>
              <a:pPr/>
              <a:t>‹#›</a:t>
            </a:fld>
            <a:endParaRPr lang="en-US"/>
          </a:p>
        </p:txBody>
      </p:sp>
    </p:spTree>
    <p:extLst>
      <p:ext uri="{BB962C8B-B14F-4D97-AF65-F5344CB8AC3E}">
        <p14:creationId xmlns:p14="http://schemas.microsoft.com/office/powerpoint/2010/main" val="293129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764A39A-18A6-EC41-B50E-65027E68CF32}" type="datetime1">
              <a:rPr lang="en-US"/>
              <a:pPr/>
              <a:t>10/8/2015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869331-AAB0-6746-86FC-BED4CC38417A}" type="slidenum">
              <a:rPr lang="en-US"/>
              <a:pPr/>
              <a:t>‹#›</a:t>
            </a:fld>
            <a:endParaRPr lang="en-US"/>
          </a:p>
        </p:txBody>
      </p:sp>
    </p:spTree>
    <p:extLst>
      <p:ext uri="{BB962C8B-B14F-4D97-AF65-F5344CB8AC3E}">
        <p14:creationId xmlns:p14="http://schemas.microsoft.com/office/powerpoint/2010/main" val="27322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3B2CF02-3A11-4841-B9A6-D19D4FE2BDF8}" type="datetime1">
              <a:rPr lang="en-US"/>
              <a:pPr/>
              <a:t>10/8/2015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72C09F5-0C3A-2741-A293-DC97A4C72861}" type="slidenum">
              <a:rPr lang="en-US"/>
              <a:pPr/>
              <a:t>‹#›</a:t>
            </a:fld>
            <a:endParaRPr lang="en-US"/>
          </a:p>
        </p:txBody>
      </p:sp>
    </p:spTree>
    <p:extLst>
      <p:ext uri="{BB962C8B-B14F-4D97-AF65-F5344CB8AC3E}">
        <p14:creationId xmlns:p14="http://schemas.microsoft.com/office/powerpoint/2010/main" val="213891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D43014-CA25-1745-822B-D4FAC025F595}" type="datetime1">
              <a:rPr lang="en-US"/>
              <a:pPr/>
              <a:t>10/8/2015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ADE816-8123-3340-BF2A-A39A139A0B8E}" type="slidenum">
              <a:rPr lang="en-US"/>
              <a:pPr/>
              <a:t>‹#›</a:t>
            </a:fld>
            <a:endParaRPr lang="en-US"/>
          </a:p>
        </p:txBody>
      </p:sp>
    </p:spTree>
    <p:extLst>
      <p:ext uri="{BB962C8B-B14F-4D97-AF65-F5344CB8AC3E}">
        <p14:creationId xmlns:p14="http://schemas.microsoft.com/office/powerpoint/2010/main" val="32721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28559B2-A8A1-4048-A39F-2FC85F3372B5}" type="datetime1">
              <a:rPr lang="en-US"/>
              <a:pPr/>
              <a:t>10/8/2015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8D9B2E5-D32B-7F4E-9149-FCE942FDB053}" type="slidenum">
              <a:rPr lang="en-US"/>
              <a:pPr/>
              <a:t>‹#›</a:t>
            </a:fld>
            <a:endParaRPr lang="en-US"/>
          </a:p>
        </p:txBody>
      </p:sp>
    </p:spTree>
    <p:extLst>
      <p:ext uri="{BB962C8B-B14F-4D97-AF65-F5344CB8AC3E}">
        <p14:creationId xmlns:p14="http://schemas.microsoft.com/office/powerpoint/2010/main" val="375373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0E0A8A-25FC-744B-A46D-00DAF105F4B3}" type="datetime1">
              <a:rPr lang="en-US"/>
              <a:pPr/>
              <a:t>10/8/2015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546DD30-822C-3A49-AD4E-4B88306A9E31}" type="slidenum">
              <a:rPr lang="en-US"/>
              <a:pPr/>
              <a:t>‹#›</a:t>
            </a:fld>
            <a:endParaRPr lang="en-US"/>
          </a:p>
        </p:txBody>
      </p:sp>
    </p:spTree>
    <p:extLst>
      <p:ext uri="{BB962C8B-B14F-4D97-AF65-F5344CB8AC3E}">
        <p14:creationId xmlns:p14="http://schemas.microsoft.com/office/powerpoint/2010/main" val="296691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1E97C8-E658-5742-9319-208D3288123C}"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BDB6A-5099-D644-9285-6D707AA7E959}" type="slidenum">
              <a:rPr lang="en-US"/>
              <a:pPr/>
              <a:t>‹#›</a:t>
            </a:fld>
            <a:endParaRPr lang="en-US"/>
          </a:p>
        </p:txBody>
      </p:sp>
    </p:spTree>
    <p:extLst>
      <p:ext uri="{BB962C8B-B14F-4D97-AF65-F5344CB8AC3E}">
        <p14:creationId xmlns:p14="http://schemas.microsoft.com/office/powerpoint/2010/main" val="239372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95F2D8-7329-224E-B3FF-8C0C605E9152}" type="datetime1">
              <a:rPr lang="en-US"/>
              <a:pPr/>
              <a:t>10/8/2015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3488E89-44BF-1A46-87A4-C91FE3855CC8}" type="slidenum">
              <a:rPr lang="en-US"/>
              <a:pPr/>
              <a:t>‹#›</a:t>
            </a:fld>
            <a:endParaRPr lang="en-US"/>
          </a:p>
        </p:txBody>
      </p:sp>
    </p:spTree>
    <p:extLst>
      <p:ext uri="{BB962C8B-B14F-4D97-AF65-F5344CB8AC3E}">
        <p14:creationId xmlns:p14="http://schemas.microsoft.com/office/powerpoint/2010/main" val="358720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1E7E8F-0D7F-2545-BF13-C26E38621BEF}"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E263B6-AA4A-D049-B699-C0EFACB5F924}" type="slidenum">
              <a:rPr lang="en-US"/>
              <a:pPr/>
              <a:t>‹#›</a:t>
            </a:fld>
            <a:endParaRPr lang="en-US"/>
          </a:p>
        </p:txBody>
      </p:sp>
    </p:spTree>
    <p:extLst>
      <p:ext uri="{BB962C8B-B14F-4D97-AF65-F5344CB8AC3E}">
        <p14:creationId xmlns:p14="http://schemas.microsoft.com/office/powerpoint/2010/main" val="387441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D5F750-3349-AD45-AA35-01D740731E9D}"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2ABE0E-A21D-6648-AD5D-617819804B8F}" type="slidenum">
              <a:rPr lang="en-US"/>
              <a:pPr/>
              <a:t>‹#›</a:t>
            </a:fld>
            <a:endParaRPr lang="en-US"/>
          </a:p>
        </p:txBody>
      </p:sp>
    </p:spTree>
    <p:extLst>
      <p:ext uri="{BB962C8B-B14F-4D97-AF65-F5344CB8AC3E}">
        <p14:creationId xmlns:p14="http://schemas.microsoft.com/office/powerpoint/2010/main" val="428717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8" name="Footer Placeholder 7"/>
          <p:cNvSpPr>
            <a:spLocks noGrp="1"/>
          </p:cNvSpPr>
          <p:nvPr>
            <p:ph type="ftr" sz="quarter" idx="11"/>
          </p:nvPr>
        </p:nvSpPr>
        <p:spPr/>
        <p:txBody>
          <a:bodyPr/>
          <a:lstStyle/>
          <a:p>
            <a:endParaRPr lang="en-US">
              <a:solidFill>
                <a:srgbClr val="287EB2"/>
              </a:solidFill>
              <a:latin typeface="Trebuchet MS"/>
            </a:endParaRPr>
          </a:p>
        </p:txBody>
      </p:sp>
      <p:sp>
        <p:nvSpPr>
          <p:cNvPr id="9" name="Slide Number Placeholder 8"/>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5B7C29-7179-394A-BE51-71E9CD9F88C5}" type="datetime1">
              <a:rPr lang="en-US"/>
              <a:pPr/>
              <a:t>10/8/2015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F8233-E66F-8C42-8AFF-476D15A7C6CC}" type="slidenum">
              <a:rPr lang="en-US"/>
              <a:pPr/>
              <a:t>‹#›</a:t>
            </a:fld>
            <a:endParaRPr lang="en-US"/>
          </a:p>
        </p:txBody>
      </p:sp>
    </p:spTree>
    <p:extLst>
      <p:ext uri="{BB962C8B-B14F-4D97-AF65-F5344CB8AC3E}">
        <p14:creationId xmlns:p14="http://schemas.microsoft.com/office/powerpoint/2010/main" val="192552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4" name="Footer Placeholder 3"/>
          <p:cNvSpPr>
            <a:spLocks noGrp="1"/>
          </p:cNvSpPr>
          <p:nvPr>
            <p:ph type="ftr" sz="quarter" idx="11"/>
          </p:nvPr>
        </p:nvSpPr>
        <p:spPr/>
        <p:txBody>
          <a:bodyPr/>
          <a:lstStyle/>
          <a:p>
            <a:endParaRPr lang="en-US">
              <a:solidFill>
                <a:srgbClr val="287EB2"/>
              </a:solidFill>
              <a:latin typeface="Trebuchet MS"/>
            </a:endParaRPr>
          </a:p>
        </p:txBody>
      </p:sp>
      <p:sp>
        <p:nvSpPr>
          <p:cNvPr id="5" name="Slide Number Placeholder 4"/>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3" name="Footer Placeholder 2"/>
          <p:cNvSpPr>
            <a:spLocks noGrp="1"/>
          </p:cNvSpPr>
          <p:nvPr>
            <p:ph type="ftr" sz="quarter" idx="11"/>
          </p:nvPr>
        </p:nvSpPr>
        <p:spPr/>
        <p:txBody>
          <a:bodyPr/>
          <a:lstStyle/>
          <a:p>
            <a:endParaRPr lang="en-US">
              <a:solidFill>
                <a:srgbClr val="287EB2"/>
              </a:solidFill>
              <a:latin typeface="Trebuchet MS"/>
            </a:endParaRPr>
          </a:p>
        </p:txBody>
      </p:sp>
      <p:sp>
        <p:nvSpPr>
          <p:cNvPr id="4" name="Slide Number Placeholder 3"/>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5867399" y="6288741"/>
            <a:ext cx="2675965"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EBC0193-3975-6644-B165-60B99504EAFA}" type="datetime1">
              <a:rPr lang="en-US"/>
              <a:pPr/>
              <a:t>10/8/2015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D4543B2-1B20-C142-8260-A54C93B6EEF8}" type="slidenum">
              <a:rPr lang="en-US"/>
              <a:pPr/>
              <a:t>‹#›</a:t>
            </a:fld>
            <a:endParaRPr lang="en-US"/>
          </a:p>
        </p:txBody>
      </p:sp>
    </p:spTree>
    <p:extLst>
      <p:ext uri="{BB962C8B-B14F-4D97-AF65-F5344CB8AC3E}">
        <p14:creationId xmlns:p14="http://schemas.microsoft.com/office/powerpoint/2010/main" val="243348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8" name="Footer Placeholder 7"/>
          <p:cNvSpPr>
            <a:spLocks noGrp="1"/>
          </p:cNvSpPr>
          <p:nvPr>
            <p:ph type="ftr" sz="quarter" idx="11"/>
          </p:nvPr>
        </p:nvSpPr>
        <p:spPr/>
        <p:txBody>
          <a:bodyPr/>
          <a:lstStyle/>
          <a:p>
            <a:endParaRPr lang="en-US">
              <a:solidFill>
                <a:srgbClr val="287EB2"/>
              </a:solidFill>
              <a:latin typeface="Trebuchet MS"/>
            </a:endParaRPr>
          </a:p>
        </p:txBody>
      </p:sp>
      <p:sp>
        <p:nvSpPr>
          <p:cNvPr id="9" name="Slide Number Placeholder 8"/>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4" name="Footer Placeholder 3"/>
          <p:cNvSpPr>
            <a:spLocks noGrp="1"/>
          </p:cNvSpPr>
          <p:nvPr>
            <p:ph type="ftr" sz="quarter" idx="11"/>
          </p:nvPr>
        </p:nvSpPr>
        <p:spPr/>
        <p:txBody>
          <a:bodyPr/>
          <a:lstStyle/>
          <a:p>
            <a:endParaRPr lang="en-US">
              <a:solidFill>
                <a:srgbClr val="287EB2"/>
              </a:solidFill>
              <a:latin typeface="Trebuchet MS"/>
            </a:endParaRPr>
          </a:p>
        </p:txBody>
      </p:sp>
      <p:sp>
        <p:nvSpPr>
          <p:cNvPr id="5" name="Slide Number Placeholder 4"/>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3" name="Footer Placeholder 2"/>
          <p:cNvSpPr>
            <a:spLocks noGrp="1"/>
          </p:cNvSpPr>
          <p:nvPr>
            <p:ph type="ftr" sz="quarter" idx="11"/>
          </p:nvPr>
        </p:nvSpPr>
        <p:spPr/>
        <p:txBody>
          <a:bodyPr/>
          <a:lstStyle/>
          <a:p>
            <a:endParaRPr lang="en-US">
              <a:solidFill>
                <a:srgbClr val="287EB2"/>
              </a:solidFill>
              <a:latin typeface="Trebuchet MS"/>
            </a:endParaRPr>
          </a:p>
        </p:txBody>
      </p:sp>
      <p:sp>
        <p:nvSpPr>
          <p:cNvPr id="4" name="Slide Number Placeholder 3"/>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78FE77-ADE2-4048-8CBB-90D8B9D27FB5}" type="datetime1">
              <a:rPr lang="en-US"/>
              <a:pPr/>
              <a:t>10/8/2015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4E9ED4-74B5-9642-BFE0-7239542A7318}" type="slidenum">
              <a:rPr lang="en-US"/>
              <a:pPr/>
              <a:t>‹#›</a:t>
            </a:fld>
            <a:endParaRPr lang="en-US"/>
          </a:p>
        </p:txBody>
      </p:sp>
    </p:spTree>
    <p:extLst>
      <p:ext uri="{BB962C8B-B14F-4D97-AF65-F5344CB8AC3E}">
        <p14:creationId xmlns:p14="http://schemas.microsoft.com/office/powerpoint/2010/main" val="3285157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5867399" y="6288741"/>
            <a:ext cx="2675965"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8" name="Footer Placeholder 7"/>
          <p:cNvSpPr>
            <a:spLocks noGrp="1"/>
          </p:cNvSpPr>
          <p:nvPr>
            <p:ph type="ftr" sz="quarter" idx="11"/>
          </p:nvPr>
        </p:nvSpPr>
        <p:spPr/>
        <p:txBody>
          <a:bodyPr/>
          <a:lstStyle/>
          <a:p>
            <a:endParaRPr lang="en-US">
              <a:solidFill>
                <a:srgbClr val="287EB2"/>
              </a:solidFill>
              <a:latin typeface="Trebuchet MS"/>
            </a:endParaRPr>
          </a:p>
        </p:txBody>
      </p:sp>
      <p:sp>
        <p:nvSpPr>
          <p:cNvPr id="9" name="Slide Number Placeholder 8"/>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8B5A66-A39C-4B4B-B7CC-46981F2A0521}" type="datetime1">
              <a:rPr lang="en-US"/>
              <a:pPr/>
              <a:t>10/8/2015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B5311F2-68D2-7545-BA87-36A33CFF6D55}" type="slidenum">
              <a:rPr lang="en-US"/>
              <a:pPr/>
              <a:t>‹#›</a:t>
            </a:fld>
            <a:endParaRPr lang="en-US"/>
          </a:p>
        </p:txBody>
      </p:sp>
    </p:spTree>
    <p:extLst>
      <p:ext uri="{BB962C8B-B14F-4D97-AF65-F5344CB8AC3E}">
        <p14:creationId xmlns:p14="http://schemas.microsoft.com/office/powerpoint/2010/main" val="3637408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4" name="Footer Placeholder 3"/>
          <p:cNvSpPr>
            <a:spLocks noGrp="1"/>
          </p:cNvSpPr>
          <p:nvPr>
            <p:ph type="ftr" sz="quarter" idx="11"/>
          </p:nvPr>
        </p:nvSpPr>
        <p:spPr/>
        <p:txBody>
          <a:bodyPr/>
          <a:lstStyle/>
          <a:p>
            <a:endParaRPr lang="en-US">
              <a:solidFill>
                <a:srgbClr val="287EB2"/>
              </a:solidFill>
              <a:latin typeface="Trebuchet MS"/>
            </a:endParaRPr>
          </a:p>
        </p:txBody>
      </p:sp>
      <p:sp>
        <p:nvSpPr>
          <p:cNvPr id="5" name="Slide Number Placeholder 4"/>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3" name="Footer Placeholder 2"/>
          <p:cNvSpPr>
            <a:spLocks noGrp="1"/>
          </p:cNvSpPr>
          <p:nvPr>
            <p:ph type="ftr" sz="quarter" idx="11"/>
          </p:nvPr>
        </p:nvSpPr>
        <p:spPr/>
        <p:txBody>
          <a:bodyPr/>
          <a:lstStyle/>
          <a:p>
            <a:endParaRPr lang="en-US">
              <a:solidFill>
                <a:srgbClr val="287EB2"/>
              </a:solidFill>
              <a:latin typeface="Trebuchet MS"/>
            </a:endParaRPr>
          </a:p>
        </p:txBody>
      </p:sp>
      <p:sp>
        <p:nvSpPr>
          <p:cNvPr id="4" name="Slide Number Placeholder 3"/>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5867399" y="6288741"/>
            <a:ext cx="2675965"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B3BC10-84D6-9748-BE82-16BE36922DAA}" type="datetime1">
              <a:rPr lang="en-US"/>
              <a:pPr/>
              <a:t>10/8/2015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0E65C27-9581-4544-930F-16B3C61BA30F}" type="slidenum">
              <a:rPr lang="en-US"/>
              <a:pPr/>
              <a:t>‹#›</a:t>
            </a:fld>
            <a:endParaRPr lang="en-US"/>
          </a:p>
        </p:txBody>
      </p:sp>
    </p:spTree>
    <p:extLst>
      <p:ext uri="{BB962C8B-B14F-4D97-AF65-F5344CB8AC3E}">
        <p14:creationId xmlns:p14="http://schemas.microsoft.com/office/powerpoint/2010/main" val="2072460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10/8/2015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8374CC-90FB-EC41-A0C2-05EC3E06B007}" type="datetime1">
              <a:rPr lang="en-US"/>
              <a:pPr/>
              <a:t>10/8/2015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EEE64F-E749-0F45-A142-8AFE928D6061}" type="slidenum">
              <a:rPr lang="en-US"/>
              <a:pPr/>
              <a:t>‹#›</a:t>
            </a:fld>
            <a:endParaRPr lang="en-US"/>
          </a:p>
        </p:txBody>
      </p:sp>
    </p:spTree>
    <p:extLst>
      <p:ext uri="{BB962C8B-B14F-4D97-AF65-F5344CB8AC3E}">
        <p14:creationId xmlns:p14="http://schemas.microsoft.com/office/powerpoint/2010/main" val="353404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3E0433-B085-104D-B34A-89EB306C65F9}" type="datetime1">
              <a:rPr lang="en-US"/>
              <a:pPr/>
              <a:t>10/8/2015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F6726D6-F1F2-5047-8C54-4E0DC3D49AFC}" type="slidenum">
              <a:rPr lang="en-US"/>
              <a:pPr/>
              <a:t>‹#›</a:t>
            </a:fld>
            <a:endParaRPr lang="en-US"/>
          </a:p>
        </p:txBody>
      </p:sp>
    </p:spTree>
    <p:extLst>
      <p:ext uri="{BB962C8B-B14F-4D97-AF65-F5344CB8AC3E}">
        <p14:creationId xmlns:p14="http://schemas.microsoft.com/office/powerpoint/2010/main" val="94339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6E1AAE2-BEE3-1C41-864C-73A41EA8013F}" type="datetime1">
              <a:rPr lang="en-US"/>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8286CCF-9470-FC45-AE03-595E0CFCD4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defTabSz="457200" rtl="0" eaLnBrk="1" fontAlgn="base" hangingPunct="1">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716EABB-491F-5D4E-8400-A9718E27B0EC}" type="datetime1">
              <a:rPr lang="en-US"/>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5772A9A-6550-5645-B14A-422E4D9174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sz="1800">
              <a:solidFill>
                <a:prstClr val="white"/>
              </a:solidFill>
              <a:latin typeface="Trebuchet MS"/>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BCE554EF-835F-5C47-813B-B6D72EE85B48}" type="datetimeFigureOut">
              <a:rPr lang="en-US" smtClean="0">
                <a:solidFill>
                  <a:srgbClr val="287EB2"/>
                </a:solidFill>
                <a:latin typeface="Trebuchet MS"/>
                <a:ea typeface="+mn-ea"/>
                <a:cs typeface="+mn-cs"/>
              </a:rPr>
              <a:pPr fontAlgn="auto">
                <a:spcBef>
                  <a:spcPts val="0"/>
                </a:spcBef>
                <a:spcAft>
                  <a:spcPts val="0"/>
                </a:spcAft>
              </a:pPr>
              <a:t>10/8/2015</a:t>
            </a:fld>
            <a:endParaRPr lang="en-US">
              <a:solidFill>
                <a:srgbClr val="287EB2"/>
              </a:solidFill>
              <a:latin typeface="Trebuchet MS"/>
              <a:ea typeface="+mn-ea"/>
              <a:cs typeface="+mn-c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en-US">
              <a:solidFill>
                <a:srgbClr val="287EB2"/>
              </a:solidFill>
              <a:latin typeface="Trebuchet MS"/>
              <a:ea typeface="+mn-ea"/>
              <a:cs typeface="+mn-c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F8B88E49-A32A-9948-BF80-8E081D6EEA4E}" type="slidenum">
              <a:rPr lang="en-US" smtClean="0">
                <a:solidFill>
                  <a:srgbClr val="1B3861"/>
                </a:solidFill>
                <a:latin typeface="Trebuchet MS"/>
                <a:ea typeface="+mn-ea"/>
                <a:cs typeface="+mn-cs"/>
              </a:rPr>
              <a:pPr fontAlgn="auto">
                <a:spcBef>
                  <a:spcPts val="0"/>
                </a:spcBef>
                <a:spcAft>
                  <a:spcPts val="0"/>
                </a:spcAft>
              </a:pPr>
              <a:t>‹#›</a:t>
            </a:fld>
            <a:endParaRPr lang="en-US">
              <a:solidFill>
                <a:srgbClr val="1B3861"/>
              </a:solidFill>
              <a:latin typeface="Trebuchet MS"/>
              <a:ea typeface="+mn-ea"/>
              <a:cs typeface="+mn-cs"/>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sz="1800">
              <a:solidFill>
                <a:prstClr val="white"/>
              </a:solidFill>
              <a:latin typeface="Trebuchet MS"/>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BCE554EF-835F-5C47-813B-B6D72EE85B48}" type="datetimeFigureOut">
              <a:rPr lang="en-US" smtClean="0">
                <a:solidFill>
                  <a:srgbClr val="287EB2"/>
                </a:solidFill>
                <a:latin typeface="Trebuchet MS"/>
                <a:ea typeface="+mn-ea"/>
                <a:cs typeface="+mn-cs"/>
              </a:rPr>
              <a:pPr fontAlgn="auto">
                <a:spcBef>
                  <a:spcPts val="0"/>
                </a:spcBef>
                <a:spcAft>
                  <a:spcPts val="0"/>
                </a:spcAft>
              </a:pPr>
              <a:t>10/8/2015</a:t>
            </a:fld>
            <a:endParaRPr lang="en-US">
              <a:solidFill>
                <a:srgbClr val="287EB2"/>
              </a:solidFill>
              <a:latin typeface="Trebuchet MS"/>
              <a:ea typeface="+mn-ea"/>
              <a:cs typeface="+mn-c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en-US">
              <a:solidFill>
                <a:srgbClr val="287EB2"/>
              </a:solidFill>
              <a:latin typeface="Trebuchet MS"/>
              <a:ea typeface="+mn-ea"/>
              <a:cs typeface="+mn-c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F8B88E49-A32A-9948-BF80-8E081D6EEA4E}" type="slidenum">
              <a:rPr lang="en-US" smtClean="0">
                <a:solidFill>
                  <a:srgbClr val="1B3861"/>
                </a:solidFill>
                <a:latin typeface="Trebuchet MS"/>
                <a:ea typeface="+mn-ea"/>
                <a:cs typeface="+mn-cs"/>
              </a:rPr>
              <a:pPr fontAlgn="auto">
                <a:spcBef>
                  <a:spcPts val="0"/>
                </a:spcBef>
                <a:spcAft>
                  <a:spcPts val="0"/>
                </a:spcAft>
              </a:pPr>
              <a:t>‹#›</a:t>
            </a:fld>
            <a:endParaRPr lang="en-US">
              <a:solidFill>
                <a:srgbClr val="1B3861"/>
              </a:solidFill>
              <a:latin typeface="Trebuchet MS"/>
              <a:ea typeface="+mn-ea"/>
              <a:cs typeface="+mn-cs"/>
            </a:endParaRP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sz="1800">
              <a:solidFill>
                <a:prstClr val="white"/>
              </a:solidFill>
              <a:latin typeface="Trebuchet MS"/>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BCE554EF-835F-5C47-813B-B6D72EE85B48}" type="datetimeFigureOut">
              <a:rPr lang="en-US" smtClean="0">
                <a:solidFill>
                  <a:srgbClr val="287EB2"/>
                </a:solidFill>
                <a:latin typeface="Trebuchet MS"/>
                <a:ea typeface="+mn-ea"/>
                <a:cs typeface="+mn-cs"/>
              </a:rPr>
              <a:pPr fontAlgn="auto">
                <a:spcBef>
                  <a:spcPts val="0"/>
                </a:spcBef>
                <a:spcAft>
                  <a:spcPts val="0"/>
                </a:spcAft>
              </a:pPr>
              <a:t>10/8/2015</a:t>
            </a:fld>
            <a:endParaRPr lang="en-US">
              <a:solidFill>
                <a:srgbClr val="287EB2"/>
              </a:solidFill>
              <a:latin typeface="Trebuchet MS"/>
              <a:ea typeface="+mn-ea"/>
              <a:cs typeface="+mn-c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en-US">
              <a:solidFill>
                <a:srgbClr val="287EB2"/>
              </a:solidFill>
              <a:latin typeface="Trebuchet MS"/>
              <a:ea typeface="+mn-ea"/>
              <a:cs typeface="+mn-c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F8B88E49-A32A-9948-BF80-8E081D6EEA4E}" type="slidenum">
              <a:rPr lang="en-US" smtClean="0">
                <a:solidFill>
                  <a:srgbClr val="1B3861"/>
                </a:solidFill>
                <a:latin typeface="Trebuchet MS"/>
                <a:ea typeface="+mn-ea"/>
                <a:cs typeface="+mn-cs"/>
              </a:rPr>
              <a:pPr fontAlgn="auto">
                <a:spcBef>
                  <a:spcPts val="0"/>
                </a:spcBef>
                <a:spcAft>
                  <a:spcPts val="0"/>
                </a:spcAft>
              </a:pPr>
              <a:t>‹#›</a:t>
            </a:fld>
            <a:endParaRPr lang="en-US">
              <a:solidFill>
                <a:srgbClr val="1B3861"/>
              </a:solidFill>
              <a:latin typeface="Trebuchet MS"/>
              <a:ea typeface="+mn-ea"/>
              <a:cs typeface="+mn-cs"/>
            </a:endParaRPr>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40.xml"/><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47.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0.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0.xml"/><Relationship Id="rId4" Type="http://schemas.openxmlformats.org/officeDocument/2006/relationships/image" Target="../media/image5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mm.nasa.gov/education/videos/our-wet-wide-world-gpm-over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1574800" y="436563"/>
            <a:ext cx="6561138" cy="890587"/>
          </a:xfrm>
        </p:spPr>
        <p:txBody>
          <a:bodyPr/>
          <a:lstStyle/>
          <a:p>
            <a:pPr eaLnBrk="1" hangingPunct="1"/>
            <a:r>
              <a:rPr lang="en-US" sz="2800">
                <a:effectLst/>
                <a:latin typeface="Calibri" charset="0"/>
                <a:ea typeface="ＭＳ Ｐゴシック" charset="0"/>
                <a:cs typeface="ＭＳ Ｐゴシック" charset="0"/>
              </a:rPr>
              <a:t> </a:t>
            </a:r>
            <a:endParaRPr lang="en-US" sz="2800">
              <a:effectLst>
                <a:outerShdw blurRad="38100" dist="38100" dir="2700000" algn="tl">
                  <a:srgbClr val="DDDDDD"/>
                </a:outerShdw>
              </a:effectLst>
              <a:latin typeface="Arial" charset="0"/>
              <a:ea typeface="ＭＳ Ｐゴシック" charset="0"/>
              <a:cs typeface="ＭＳ Ｐゴシック" charset="0"/>
            </a:endParaRPr>
          </a:p>
        </p:txBody>
      </p:sp>
      <p:sp>
        <p:nvSpPr>
          <p:cNvPr id="27651" name="Subtitle 4"/>
          <p:cNvSpPr>
            <a:spLocks noGrp="1"/>
          </p:cNvSpPr>
          <p:nvPr>
            <p:ph type="subTitle" sz="quarter" idx="1"/>
          </p:nvPr>
        </p:nvSpPr>
        <p:spPr>
          <a:xfrm>
            <a:off x="5575300" y="1882775"/>
            <a:ext cx="3251200" cy="4608513"/>
          </a:xfrm>
        </p:spPr>
        <p:txBody>
          <a:bodyPr/>
          <a:lstStyle/>
          <a:p>
            <a:pPr algn="l" eaLnBrk="1" hangingPunct="1"/>
            <a:r>
              <a:rPr lang="en-US" sz="2000" b="1" dirty="0" smtClean="0">
                <a:solidFill>
                  <a:srgbClr val="FED821"/>
                </a:solidFill>
                <a:latin typeface="Arial" charset="0"/>
                <a:ea typeface="ＭＳ Ｐゴシック" charset="0"/>
                <a:cs typeface="ＭＳ Ｐゴシック" charset="0"/>
              </a:rPr>
              <a:t>Developed for Secondary </a:t>
            </a:r>
            <a:r>
              <a:rPr lang="en-US" sz="2000" b="1" dirty="0">
                <a:solidFill>
                  <a:srgbClr val="FED821"/>
                </a:solidFill>
                <a:latin typeface="Arial" charset="0"/>
                <a:ea typeface="ＭＳ Ｐゴシック" charset="0"/>
                <a:cs typeface="ＭＳ Ｐゴシック" charset="0"/>
              </a:rPr>
              <a:t>S</a:t>
            </a:r>
            <a:r>
              <a:rPr lang="en-US" sz="2000" b="1" dirty="0" smtClean="0">
                <a:solidFill>
                  <a:srgbClr val="FED821"/>
                </a:solidFill>
                <a:latin typeface="Arial" charset="0"/>
                <a:ea typeface="ＭＳ Ｐゴシック" charset="0"/>
                <a:cs typeface="ＭＳ Ｐゴシック" charset="0"/>
              </a:rPr>
              <a:t>chool audiences to help them learn about NASA’s upcoming Ground </a:t>
            </a:r>
            <a:r>
              <a:rPr lang="en-US" sz="2000" b="1" dirty="0">
                <a:solidFill>
                  <a:srgbClr val="FED821"/>
                </a:solidFill>
                <a:latin typeface="Arial" charset="0"/>
                <a:ea typeface="ＭＳ Ｐゴシック" charset="0"/>
                <a:cs typeface="ＭＳ Ｐゴシック" charset="0"/>
              </a:rPr>
              <a:t>V</a:t>
            </a:r>
            <a:r>
              <a:rPr lang="en-US" sz="2000" b="1" dirty="0" smtClean="0">
                <a:solidFill>
                  <a:srgbClr val="FED821"/>
                </a:solidFill>
                <a:latin typeface="Arial" charset="0"/>
                <a:ea typeface="ＭＳ Ｐゴシック" charset="0"/>
                <a:cs typeface="ＭＳ Ｐゴシック" charset="0"/>
              </a:rPr>
              <a:t>alidation Campaign, the Olympic Mountain Experiment </a:t>
            </a:r>
            <a:r>
              <a:rPr lang="en-US" sz="2000" b="1" dirty="0">
                <a:solidFill>
                  <a:srgbClr val="FED821"/>
                </a:solidFill>
                <a:latin typeface="Arial" charset="0"/>
                <a:ea typeface="ＭＳ Ｐゴシック" charset="0"/>
                <a:cs typeface="ＭＳ Ｐゴシック" charset="0"/>
              </a:rPr>
              <a:t>(</a:t>
            </a:r>
            <a:r>
              <a:rPr lang="en-US" sz="2000" b="1" dirty="0" smtClean="0">
                <a:solidFill>
                  <a:srgbClr val="FED821"/>
                </a:solidFill>
                <a:latin typeface="Arial" charset="0"/>
                <a:ea typeface="ＭＳ Ｐゴシック" charset="0"/>
                <a:cs typeface="ＭＳ Ｐゴシック" charset="0"/>
              </a:rPr>
              <a:t>OLYMPEX)</a:t>
            </a:r>
          </a:p>
          <a:p>
            <a:pPr algn="l" eaLnBrk="1" hangingPunct="1"/>
            <a:r>
              <a:rPr lang="en-US" sz="2000" b="1" dirty="0" smtClean="0">
                <a:solidFill>
                  <a:srgbClr val="FED821"/>
                </a:solidFill>
                <a:latin typeface="Arial" charset="0"/>
                <a:ea typeface="ＭＳ Ｐゴシック" charset="0"/>
                <a:cs typeface="ＭＳ Ｐゴシック" charset="0"/>
              </a:rPr>
              <a:t> </a:t>
            </a:r>
            <a:endParaRPr lang="en-US" sz="2000" b="1" dirty="0">
              <a:solidFill>
                <a:srgbClr val="FED821"/>
              </a:solidFill>
              <a:latin typeface="Arial" charset="0"/>
              <a:ea typeface="ＭＳ Ｐゴシック" charset="0"/>
              <a:cs typeface="ＭＳ Ｐゴシック" charset="0"/>
            </a:endParaRPr>
          </a:p>
          <a:p>
            <a:pPr algn="l" eaLnBrk="1" hangingPunct="1"/>
            <a:r>
              <a:rPr lang="en-US" sz="2000" b="1" dirty="0" smtClean="0">
                <a:solidFill>
                  <a:srgbClr val="FED821"/>
                </a:solidFill>
                <a:latin typeface="Arial" charset="0"/>
                <a:ea typeface="ＭＳ Ｐゴシック" charset="0"/>
                <a:cs typeface="ＭＳ Ｐゴシック" charset="0"/>
              </a:rPr>
              <a:t>October 2015</a:t>
            </a:r>
            <a:endParaRPr lang="en-US" sz="2000" b="1" dirty="0">
              <a:solidFill>
                <a:srgbClr val="FED821"/>
              </a:solidFill>
              <a:latin typeface="Arial" charset="0"/>
              <a:ea typeface="ＭＳ Ｐゴシック" charset="0"/>
              <a:cs typeface="ＭＳ Ｐゴシック" charset="0"/>
            </a:endParaRPr>
          </a:p>
          <a:p>
            <a:pPr algn="l" eaLnBrk="1" hangingPunct="1"/>
            <a:endParaRPr lang="en-US" sz="2000" b="1" dirty="0">
              <a:solidFill>
                <a:srgbClr val="FED821"/>
              </a:solidFill>
              <a:latin typeface="Arial" charset="0"/>
              <a:ea typeface="ＭＳ Ｐゴシック" charset="0"/>
              <a:cs typeface="ＭＳ Ｐゴシック" charset="0"/>
            </a:endParaRPr>
          </a:p>
          <a:p>
            <a:pPr algn="l" eaLnBrk="1" hangingPunct="1"/>
            <a:r>
              <a:rPr lang="en-US" sz="2000" b="1" dirty="0" smtClean="0">
                <a:solidFill>
                  <a:srgbClr val="FED821"/>
                </a:solidFill>
                <a:latin typeface="Arial" charset="0"/>
                <a:ea typeface="ＭＳ Ｐゴシック" charset="0"/>
                <a:cs typeface="ＭＳ Ｐゴシック" charset="0"/>
              </a:rPr>
              <a:t>Dorian </a:t>
            </a:r>
            <a:r>
              <a:rPr lang="en-US" sz="2000" b="1" dirty="0">
                <a:solidFill>
                  <a:srgbClr val="FED821"/>
                </a:solidFill>
                <a:latin typeface="Arial" charset="0"/>
                <a:ea typeface="ＭＳ Ｐゴシック" charset="0"/>
                <a:cs typeface="ＭＳ Ｐゴシック" charset="0"/>
              </a:rPr>
              <a:t>Janney</a:t>
            </a:r>
          </a:p>
          <a:p>
            <a:pPr algn="l" eaLnBrk="1" hangingPunct="1"/>
            <a:r>
              <a:rPr lang="en-US" sz="1800" i="1" dirty="0">
                <a:solidFill>
                  <a:srgbClr val="FED821"/>
                </a:solidFill>
                <a:latin typeface="Arial" charset="0"/>
                <a:ea typeface="ＭＳ Ｐゴシック" charset="0"/>
                <a:cs typeface="ＭＳ Ｐゴシック" charset="0"/>
              </a:rPr>
              <a:t>GPM Education Specialist</a:t>
            </a:r>
          </a:p>
          <a:p>
            <a:pPr algn="l" eaLnBrk="1" hangingPunct="1"/>
            <a:endParaRPr lang="en-US" sz="1800" i="1" dirty="0">
              <a:solidFill>
                <a:srgbClr val="FED821"/>
              </a:solidFill>
              <a:latin typeface="Arial" charset="0"/>
              <a:ea typeface="ＭＳ Ｐゴシック" charset="0"/>
              <a:cs typeface="ＭＳ Ｐゴシック" charset="0"/>
            </a:endParaRPr>
          </a:p>
          <a:p>
            <a:pPr algn="l" eaLnBrk="1" hangingPunct="1"/>
            <a:endParaRPr lang="en-US" sz="1600" b="1" i="1" u="sng" dirty="0">
              <a:solidFill>
                <a:srgbClr val="FED821"/>
              </a:solidFill>
              <a:latin typeface="Arial" charset="0"/>
              <a:ea typeface="ＭＳ Ｐゴシック" charset="0"/>
              <a:cs typeface="ＭＳ Ｐゴシック" charset="0"/>
            </a:endParaRPr>
          </a:p>
          <a:p>
            <a:pPr algn="l" eaLnBrk="1" hangingPunct="1"/>
            <a:endParaRPr lang="en-US" sz="1600" i="1" dirty="0">
              <a:solidFill>
                <a:srgbClr val="FED821"/>
              </a:solidFill>
              <a:latin typeface="Arial" charset="0"/>
              <a:ea typeface="ＭＳ Ｐゴシック" charset="0"/>
              <a:cs typeface="ＭＳ Ｐゴシック" charset="0"/>
            </a:endParaRPr>
          </a:p>
        </p:txBody>
      </p:sp>
      <p:sp>
        <p:nvSpPr>
          <p:cNvPr id="2" name="TextBox 1"/>
          <p:cNvSpPr txBox="1"/>
          <p:nvPr/>
        </p:nvSpPr>
        <p:spPr>
          <a:xfrm>
            <a:off x="1767134" y="571034"/>
            <a:ext cx="7059366" cy="646331"/>
          </a:xfrm>
          <a:prstGeom prst="rect">
            <a:avLst/>
          </a:prstGeom>
          <a:noFill/>
        </p:spPr>
        <p:txBody>
          <a:bodyPr wrap="square" rtlCol="0">
            <a:spAutoFit/>
          </a:bodyPr>
          <a:lstStyle/>
          <a:p>
            <a:r>
              <a:rPr lang="en-US" sz="3600" dirty="0" smtClean="0">
                <a:solidFill>
                  <a:schemeClr val="bg1"/>
                </a:solidFill>
                <a:latin typeface="+mn-lt"/>
              </a:rPr>
              <a:t>NASA’s OLYMPEX Field Campaign </a:t>
            </a:r>
            <a:r>
              <a:rPr lang="en-US" sz="3600" dirty="0" smtClean="0">
                <a:latin typeface="+mn-lt"/>
              </a:rPr>
              <a:t> </a:t>
            </a:r>
            <a:endParaRPr lang="en-US" sz="3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3" y="407813"/>
            <a:ext cx="6949757" cy="1044388"/>
          </a:xfrm>
        </p:spPr>
        <p:txBody>
          <a:bodyPr/>
          <a:lstStyle/>
          <a:p>
            <a:pPr algn="ctr"/>
            <a:r>
              <a:rPr lang="en-US" dirty="0" smtClean="0">
                <a:solidFill>
                  <a:srgbClr val="FFFFFF"/>
                </a:solidFill>
              </a:rPr>
              <a:t>The Climatology of the Olympic Peninsula</a:t>
            </a:r>
            <a:endParaRPr lang="en-US" dirty="0">
              <a:solidFill>
                <a:srgbClr val="FFFFFF"/>
              </a:solidFill>
            </a:endParaRPr>
          </a:p>
        </p:txBody>
      </p:sp>
      <p:sp>
        <p:nvSpPr>
          <p:cNvPr id="3" name="Content Placeholder 2"/>
          <p:cNvSpPr>
            <a:spLocks noGrp="1"/>
          </p:cNvSpPr>
          <p:nvPr>
            <p:ph idx="1"/>
          </p:nvPr>
        </p:nvSpPr>
        <p:spPr>
          <a:xfrm>
            <a:off x="215900" y="4804644"/>
            <a:ext cx="8674100" cy="2053355"/>
          </a:xfrm>
          <a:noFill/>
        </p:spPr>
        <p:txBody>
          <a:bodyPr>
            <a:normAutofit/>
          </a:bodyPr>
          <a:lstStyle/>
          <a:p>
            <a:r>
              <a:rPr lang="en-US" sz="2400" dirty="0" smtClean="0">
                <a:solidFill>
                  <a:srgbClr val="FFFFFF"/>
                </a:solidFill>
              </a:rPr>
              <a:t>Persistent moist onshore flow produces extraordinary annual precipitation totals </a:t>
            </a:r>
          </a:p>
          <a:p>
            <a:r>
              <a:rPr lang="en-US" sz="2400" dirty="0" smtClean="0">
                <a:solidFill>
                  <a:srgbClr val="FFFFFF"/>
                </a:solidFill>
              </a:rPr>
              <a:t>2500 mm (100”) on the coast and more than 4750 mm (180”) in the interior</a:t>
            </a:r>
          </a:p>
          <a:p>
            <a:endParaRPr lang="en-US" dirty="0"/>
          </a:p>
        </p:txBody>
      </p:sp>
      <p:pic>
        <p:nvPicPr>
          <p:cNvPr id="6" name="Picture 5" descr="F02_v01.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905" y="1553802"/>
            <a:ext cx="4148195" cy="2668961"/>
          </a:xfrm>
          <a:prstGeom prst="rect">
            <a:avLst/>
          </a:prstGeom>
        </p:spPr>
      </p:pic>
      <p:pic>
        <p:nvPicPr>
          <p:cNvPr id="7" name="Picture 6" descr="F03_v01.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0106" y="1452201"/>
            <a:ext cx="3965961" cy="2668961"/>
          </a:xfrm>
          <a:prstGeom prst="rect">
            <a:avLst/>
          </a:prstGeom>
        </p:spPr>
      </p:pic>
      <p:sp>
        <p:nvSpPr>
          <p:cNvPr id="8" name="TextBox 7"/>
          <p:cNvSpPr txBox="1"/>
          <p:nvPr/>
        </p:nvSpPr>
        <p:spPr>
          <a:xfrm>
            <a:off x="593946" y="4286263"/>
            <a:ext cx="3937033" cy="523220"/>
          </a:xfrm>
          <a:prstGeom prst="rect">
            <a:avLst/>
          </a:prstGeom>
          <a:noFill/>
        </p:spPr>
        <p:txBody>
          <a:bodyPr wrap="square" rtlCol="0">
            <a:spAutoFit/>
          </a:bodyPr>
          <a:lstStyle/>
          <a:p>
            <a:pPr fontAlgn="auto">
              <a:spcBef>
                <a:spcPts val="0"/>
              </a:spcBef>
              <a:spcAft>
                <a:spcPts val="0"/>
              </a:spcAft>
            </a:pPr>
            <a:r>
              <a:rPr lang="en-US" sz="1400" dirty="0" smtClean="0">
                <a:solidFill>
                  <a:srgbClr val="BFF944"/>
                </a:solidFill>
                <a:latin typeface="Trebuchet MS"/>
                <a:ea typeface="+mn-ea"/>
                <a:cs typeface="+mn-cs"/>
              </a:rPr>
              <a:t>Climatology of MSLP from Nov-Feb from NCEP Reanalysis grids 1979 – 2012 </a:t>
            </a:r>
          </a:p>
        </p:txBody>
      </p:sp>
      <p:sp>
        <p:nvSpPr>
          <p:cNvPr id="10" name="TextBox 9"/>
          <p:cNvSpPr txBox="1"/>
          <p:nvPr/>
        </p:nvSpPr>
        <p:spPr>
          <a:xfrm>
            <a:off x="4978633" y="4108463"/>
            <a:ext cx="3828355" cy="738664"/>
          </a:xfrm>
          <a:prstGeom prst="rect">
            <a:avLst/>
          </a:prstGeom>
          <a:noFill/>
        </p:spPr>
        <p:txBody>
          <a:bodyPr wrap="square" rtlCol="0">
            <a:spAutoFit/>
          </a:bodyPr>
          <a:lstStyle/>
          <a:p>
            <a:pPr fontAlgn="auto">
              <a:spcBef>
                <a:spcPts val="0"/>
              </a:spcBef>
              <a:spcAft>
                <a:spcPts val="0"/>
              </a:spcAft>
            </a:pPr>
            <a:r>
              <a:rPr lang="en-US" sz="1400" dirty="0" smtClean="0">
                <a:solidFill>
                  <a:srgbClr val="BFF944"/>
                </a:solidFill>
                <a:latin typeface="Trebuchet MS"/>
                <a:ea typeface="+mn-ea"/>
                <a:cs typeface="+mn-cs"/>
              </a:rPr>
              <a:t>Annual average precipitation in inches from  PRISM (Parameter-elevation Regressions Independent Slopes Model)</a:t>
            </a:r>
          </a:p>
        </p:txBody>
      </p:sp>
      <p:sp>
        <p:nvSpPr>
          <p:cNvPr id="11" name="Oval 10"/>
          <p:cNvSpPr/>
          <p:nvPr/>
        </p:nvSpPr>
        <p:spPr>
          <a:xfrm>
            <a:off x="4939093" y="2060584"/>
            <a:ext cx="1012980" cy="1126276"/>
          </a:xfrm>
          <a:prstGeom prst="ellipse">
            <a:avLst/>
          </a:prstGeom>
          <a:noFill/>
          <a:ln w="3492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63" y="282762"/>
            <a:ext cx="7583487" cy="1044388"/>
          </a:xfrm>
        </p:spPr>
        <p:txBody>
          <a:bodyPr>
            <a:normAutofit fontScale="90000"/>
          </a:bodyPr>
          <a:lstStyle/>
          <a:p>
            <a:pPr algn="ctr"/>
            <a:r>
              <a:rPr lang="en-US" dirty="0" smtClean="0">
                <a:solidFill>
                  <a:srgbClr val="FFFFFF"/>
                </a:solidFill>
              </a:rPr>
              <a:t>Typical Frontal Passage </a:t>
            </a:r>
            <a:br>
              <a:rPr lang="en-US" dirty="0" smtClean="0">
                <a:solidFill>
                  <a:srgbClr val="FFFFFF"/>
                </a:solidFill>
              </a:rPr>
            </a:br>
            <a:r>
              <a:rPr lang="en-US" sz="2800" dirty="0" smtClean="0">
                <a:solidFill>
                  <a:srgbClr val="FFFFFF"/>
                </a:solidFill>
              </a:rPr>
              <a:t>Three different regimes!</a:t>
            </a:r>
            <a:endParaRPr lang="en-US" dirty="0">
              <a:solidFill>
                <a:srgbClr val="FFFFFF"/>
              </a:solidFill>
            </a:endParaRPr>
          </a:p>
        </p:txBody>
      </p:sp>
      <p:grpSp>
        <p:nvGrpSpPr>
          <p:cNvPr id="5" name="Group 4"/>
          <p:cNvGrpSpPr/>
          <p:nvPr/>
        </p:nvGrpSpPr>
        <p:grpSpPr>
          <a:xfrm>
            <a:off x="786272" y="1384300"/>
            <a:ext cx="6528928" cy="4991100"/>
            <a:chOff x="786272" y="1384300"/>
            <a:chExt cx="6528928" cy="4991100"/>
          </a:xfrm>
        </p:grpSpPr>
        <p:grpSp>
          <p:nvGrpSpPr>
            <p:cNvPr id="10" name="Group 9"/>
            <p:cNvGrpSpPr/>
            <p:nvPr/>
          </p:nvGrpSpPr>
          <p:grpSpPr>
            <a:xfrm>
              <a:off x="786272" y="1384300"/>
              <a:ext cx="6528928" cy="4991100"/>
              <a:chOff x="786272" y="1384300"/>
              <a:chExt cx="6528928" cy="4991100"/>
            </a:xfrm>
          </p:grpSpPr>
          <p:sp>
            <p:nvSpPr>
              <p:cNvPr id="3" name="TextBox 2"/>
              <p:cNvSpPr txBox="1"/>
              <p:nvPr/>
            </p:nvSpPr>
            <p:spPr>
              <a:xfrm>
                <a:off x="786272" y="1424913"/>
                <a:ext cx="1224088" cy="369332"/>
              </a:xfrm>
              <a:prstGeom prst="rect">
                <a:avLst/>
              </a:prstGeom>
              <a:noFill/>
            </p:spPr>
            <p:txBody>
              <a:bodyPr wrap="none" rtlCol="0">
                <a:spAutoFit/>
              </a:bodyPr>
              <a:lstStyle/>
              <a:p>
                <a:pPr fontAlgn="auto">
                  <a:spcBef>
                    <a:spcPts val="0"/>
                  </a:spcBef>
                  <a:spcAft>
                    <a:spcPts val="0"/>
                  </a:spcAft>
                </a:pPr>
                <a:r>
                  <a:rPr lang="en-US" sz="1800" dirty="0" smtClean="0">
                    <a:solidFill>
                      <a:srgbClr val="FFFFFF"/>
                    </a:solidFill>
                    <a:latin typeface="Trebuchet MS"/>
                    <a:ea typeface="+mn-ea"/>
                    <a:cs typeface="+mn-cs"/>
                  </a:rPr>
                  <a:t>Prefrontal</a:t>
                </a:r>
              </a:p>
            </p:txBody>
          </p:sp>
          <p:pic>
            <p:nvPicPr>
              <p:cNvPr id="7" name="Picture 6" descr="201302250145.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4100" y="1384300"/>
                <a:ext cx="4991100" cy="4991100"/>
              </a:xfrm>
              <a:prstGeom prst="rect">
                <a:avLst/>
              </a:prstGeom>
            </p:spPr>
          </p:pic>
        </p:grpSp>
        <p:sp>
          <p:nvSpPr>
            <p:cNvPr id="4" name="Oval 3"/>
            <p:cNvSpPr/>
            <p:nvPr/>
          </p:nvSpPr>
          <p:spPr>
            <a:xfrm>
              <a:off x="5016500" y="1955800"/>
              <a:ext cx="965200" cy="14224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grpSp>
      <p:grpSp>
        <p:nvGrpSpPr>
          <p:cNvPr id="16" name="Group 15"/>
          <p:cNvGrpSpPr/>
          <p:nvPr/>
        </p:nvGrpSpPr>
        <p:grpSpPr>
          <a:xfrm>
            <a:off x="697372" y="1409700"/>
            <a:ext cx="6681328" cy="5054600"/>
            <a:chOff x="684672" y="1384300"/>
            <a:chExt cx="6681328" cy="5054600"/>
          </a:xfrm>
        </p:grpSpPr>
        <p:grpSp>
          <p:nvGrpSpPr>
            <p:cNvPr id="12" name="Group 11"/>
            <p:cNvGrpSpPr/>
            <p:nvPr/>
          </p:nvGrpSpPr>
          <p:grpSpPr>
            <a:xfrm>
              <a:off x="684672" y="1384300"/>
              <a:ext cx="6681328" cy="5054600"/>
              <a:chOff x="697372" y="1409700"/>
              <a:chExt cx="6681328" cy="5054600"/>
            </a:xfrm>
          </p:grpSpPr>
          <p:sp>
            <p:nvSpPr>
              <p:cNvPr id="9" name="TextBox 8"/>
              <p:cNvSpPr txBox="1"/>
              <p:nvPr/>
            </p:nvSpPr>
            <p:spPr>
              <a:xfrm>
                <a:off x="697372" y="3037813"/>
                <a:ext cx="928459" cy="369332"/>
              </a:xfrm>
              <a:prstGeom prst="rect">
                <a:avLst/>
              </a:prstGeom>
              <a:noFill/>
            </p:spPr>
            <p:txBody>
              <a:bodyPr wrap="none" rtlCol="0">
                <a:spAutoFit/>
              </a:bodyPr>
              <a:lstStyle/>
              <a:p>
                <a:pPr fontAlgn="auto">
                  <a:spcBef>
                    <a:spcPts val="0"/>
                  </a:spcBef>
                  <a:spcAft>
                    <a:spcPts val="0"/>
                  </a:spcAft>
                </a:pPr>
                <a:r>
                  <a:rPr lang="en-US" sz="1800" dirty="0" smtClean="0">
                    <a:solidFill>
                      <a:srgbClr val="FFFFFF"/>
                    </a:solidFill>
                    <a:latin typeface="Trebuchet MS"/>
                    <a:ea typeface="+mn-ea"/>
                    <a:cs typeface="+mn-cs"/>
                  </a:rPr>
                  <a:t>Frontal</a:t>
                </a:r>
              </a:p>
            </p:txBody>
          </p:sp>
          <p:pic>
            <p:nvPicPr>
              <p:cNvPr id="11" name="Picture 10" descr="201302250600.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4100" y="1409700"/>
                <a:ext cx="5054600" cy="5054600"/>
              </a:xfrm>
              <a:prstGeom prst="rect">
                <a:avLst/>
              </a:prstGeom>
            </p:spPr>
          </p:pic>
        </p:grpSp>
        <p:sp>
          <p:nvSpPr>
            <p:cNvPr id="15" name="Freeform 14"/>
            <p:cNvSpPr/>
            <p:nvPr/>
          </p:nvSpPr>
          <p:spPr>
            <a:xfrm>
              <a:off x="4699000" y="2451100"/>
              <a:ext cx="850900" cy="1752600"/>
            </a:xfrm>
            <a:custGeom>
              <a:avLst/>
              <a:gdLst>
                <a:gd name="connsiteX0" fmla="*/ 533400 w 850900"/>
                <a:gd name="connsiteY0" fmla="*/ 203200 h 1752600"/>
                <a:gd name="connsiteX1" fmla="*/ 546100 w 850900"/>
                <a:gd name="connsiteY1" fmla="*/ 266700 h 1752600"/>
                <a:gd name="connsiteX2" fmla="*/ 558800 w 850900"/>
                <a:gd name="connsiteY2" fmla="*/ 304800 h 1752600"/>
                <a:gd name="connsiteX3" fmla="*/ 546100 w 850900"/>
                <a:gd name="connsiteY3" fmla="*/ 558800 h 1752600"/>
                <a:gd name="connsiteX4" fmla="*/ 520700 w 850900"/>
                <a:gd name="connsiteY4" fmla="*/ 647700 h 1752600"/>
                <a:gd name="connsiteX5" fmla="*/ 495300 w 850900"/>
                <a:gd name="connsiteY5" fmla="*/ 736600 h 1752600"/>
                <a:gd name="connsiteX6" fmla="*/ 457200 w 850900"/>
                <a:gd name="connsiteY6" fmla="*/ 838200 h 1752600"/>
                <a:gd name="connsiteX7" fmla="*/ 431800 w 850900"/>
                <a:gd name="connsiteY7" fmla="*/ 1066800 h 1752600"/>
                <a:gd name="connsiteX8" fmla="*/ 419100 w 850900"/>
                <a:gd name="connsiteY8" fmla="*/ 1143000 h 1752600"/>
                <a:gd name="connsiteX9" fmla="*/ 393700 w 850900"/>
                <a:gd name="connsiteY9" fmla="*/ 1219200 h 1752600"/>
                <a:gd name="connsiteX10" fmla="*/ 342900 w 850900"/>
                <a:gd name="connsiteY10" fmla="*/ 1295400 h 1752600"/>
                <a:gd name="connsiteX11" fmla="*/ 241300 w 850900"/>
                <a:gd name="connsiteY11" fmla="*/ 1435100 h 1752600"/>
                <a:gd name="connsiteX12" fmla="*/ 203200 w 850900"/>
                <a:gd name="connsiteY12" fmla="*/ 1473200 h 1752600"/>
                <a:gd name="connsiteX13" fmla="*/ 152400 w 850900"/>
                <a:gd name="connsiteY13" fmla="*/ 1498600 h 1752600"/>
                <a:gd name="connsiteX14" fmla="*/ 76200 w 850900"/>
                <a:gd name="connsiteY14" fmla="*/ 1549400 h 1752600"/>
                <a:gd name="connsiteX15" fmla="*/ 25400 w 850900"/>
                <a:gd name="connsiteY15" fmla="*/ 1625600 h 1752600"/>
                <a:gd name="connsiteX16" fmla="*/ 0 w 850900"/>
                <a:gd name="connsiteY16" fmla="*/ 1663700 h 1752600"/>
                <a:gd name="connsiteX17" fmla="*/ 12700 w 850900"/>
                <a:gd name="connsiteY17" fmla="*/ 1714500 h 1752600"/>
                <a:gd name="connsiteX18" fmla="*/ 50800 w 850900"/>
                <a:gd name="connsiteY18" fmla="*/ 1727200 h 1752600"/>
                <a:gd name="connsiteX19" fmla="*/ 88900 w 850900"/>
                <a:gd name="connsiteY19" fmla="*/ 1752600 h 1752600"/>
                <a:gd name="connsiteX20" fmla="*/ 304800 w 850900"/>
                <a:gd name="connsiteY20" fmla="*/ 1739900 h 1752600"/>
                <a:gd name="connsiteX21" fmla="*/ 381000 w 850900"/>
                <a:gd name="connsiteY21" fmla="*/ 1714500 h 1752600"/>
                <a:gd name="connsiteX22" fmla="*/ 508000 w 850900"/>
                <a:gd name="connsiteY22" fmla="*/ 1600200 h 1752600"/>
                <a:gd name="connsiteX23" fmla="*/ 571500 w 850900"/>
                <a:gd name="connsiteY23" fmla="*/ 1524000 h 1752600"/>
                <a:gd name="connsiteX24" fmla="*/ 596900 w 850900"/>
                <a:gd name="connsiteY24" fmla="*/ 1473200 h 1752600"/>
                <a:gd name="connsiteX25" fmla="*/ 647700 w 850900"/>
                <a:gd name="connsiteY25" fmla="*/ 1397000 h 1752600"/>
                <a:gd name="connsiteX26" fmla="*/ 685800 w 850900"/>
                <a:gd name="connsiteY26" fmla="*/ 1320800 h 1752600"/>
                <a:gd name="connsiteX27" fmla="*/ 711200 w 850900"/>
                <a:gd name="connsiteY27" fmla="*/ 1270000 h 1752600"/>
                <a:gd name="connsiteX28" fmla="*/ 749300 w 850900"/>
                <a:gd name="connsiteY28" fmla="*/ 1231900 h 1752600"/>
                <a:gd name="connsiteX29" fmla="*/ 762000 w 850900"/>
                <a:gd name="connsiteY29" fmla="*/ 1193800 h 1752600"/>
                <a:gd name="connsiteX30" fmla="*/ 787400 w 850900"/>
                <a:gd name="connsiteY30" fmla="*/ 1155700 h 1752600"/>
                <a:gd name="connsiteX31" fmla="*/ 800100 w 850900"/>
                <a:gd name="connsiteY31" fmla="*/ 1104900 h 1752600"/>
                <a:gd name="connsiteX32" fmla="*/ 825500 w 850900"/>
                <a:gd name="connsiteY32" fmla="*/ 1028700 h 1752600"/>
                <a:gd name="connsiteX33" fmla="*/ 838200 w 850900"/>
                <a:gd name="connsiteY33" fmla="*/ 990600 h 1752600"/>
                <a:gd name="connsiteX34" fmla="*/ 850900 w 850900"/>
                <a:gd name="connsiteY34" fmla="*/ 927100 h 1752600"/>
                <a:gd name="connsiteX35" fmla="*/ 838200 w 850900"/>
                <a:gd name="connsiteY35" fmla="*/ 749300 h 1752600"/>
                <a:gd name="connsiteX36" fmla="*/ 812800 w 850900"/>
                <a:gd name="connsiteY36" fmla="*/ 673100 h 1752600"/>
                <a:gd name="connsiteX37" fmla="*/ 800100 w 850900"/>
                <a:gd name="connsiteY37" fmla="*/ 558800 h 1752600"/>
                <a:gd name="connsiteX38" fmla="*/ 774700 w 850900"/>
                <a:gd name="connsiteY38" fmla="*/ 444500 h 1752600"/>
                <a:gd name="connsiteX39" fmla="*/ 762000 w 850900"/>
                <a:gd name="connsiteY39" fmla="*/ 139700 h 1752600"/>
                <a:gd name="connsiteX40" fmla="*/ 711200 w 850900"/>
                <a:gd name="connsiteY40" fmla="*/ 25400 h 1752600"/>
                <a:gd name="connsiteX41" fmla="*/ 635000 w 850900"/>
                <a:gd name="connsiteY41" fmla="*/ 0 h 1752600"/>
                <a:gd name="connsiteX42" fmla="*/ 571500 w 850900"/>
                <a:gd name="connsiteY42" fmla="*/ 12700 h 1752600"/>
                <a:gd name="connsiteX43" fmla="*/ 508000 w 850900"/>
                <a:gd name="connsiteY43" fmla="*/ 127000 h 1752600"/>
                <a:gd name="connsiteX44" fmla="*/ 533400 w 850900"/>
                <a:gd name="connsiteY44" fmla="*/ 2032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0900" h="1752600">
                  <a:moveTo>
                    <a:pt x="533400" y="203200"/>
                  </a:moveTo>
                  <a:cubicBezTo>
                    <a:pt x="539750" y="226483"/>
                    <a:pt x="540865" y="245759"/>
                    <a:pt x="546100" y="266700"/>
                  </a:cubicBezTo>
                  <a:cubicBezTo>
                    <a:pt x="549347" y="279687"/>
                    <a:pt x="558800" y="291413"/>
                    <a:pt x="558800" y="304800"/>
                  </a:cubicBezTo>
                  <a:cubicBezTo>
                    <a:pt x="558800" y="389572"/>
                    <a:pt x="553140" y="474320"/>
                    <a:pt x="546100" y="558800"/>
                  </a:cubicBezTo>
                  <a:cubicBezTo>
                    <a:pt x="543765" y="586825"/>
                    <a:pt x="528480" y="620470"/>
                    <a:pt x="520700" y="647700"/>
                  </a:cubicBezTo>
                  <a:cubicBezTo>
                    <a:pt x="511493" y="679923"/>
                    <a:pt x="508350" y="706150"/>
                    <a:pt x="495300" y="736600"/>
                  </a:cubicBezTo>
                  <a:cubicBezTo>
                    <a:pt x="455453" y="829576"/>
                    <a:pt x="480615" y="744542"/>
                    <a:pt x="457200" y="838200"/>
                  </a:cubicBezTo>
                  <a:cubicBezTo>
                    <a:pt x="448574" y="924464"/>
                    <a:pt x="443785" y="982907"/>
                    <a:pt x="431800" y="1066800"/>
                  </a:cubicBezTo>
                  <a:cubicBezTo>
                    <a:pt x="428158" y="1092292"/>
                    <a:pt x="425345" y="1118018"/>
                    <a:pt x="419100" y="1143000"/>
                  </a:cubicBezTo>
                  <a:cubicBezTo>
                    <a:pt x="412606" y="1168975"/>
                    <a:pt x="408552" y="1196923"/>
                    <a:pt x="393700" y="1219200"/>
                  </a:cubicBezTo>
                  <a:lnTo>
                    <a:pt x="342900" y="1295400"/>
                  </a:lnTo>
                  <a:cubicBezTo>
                    <a:pt x="320036" y="1386857"/>
                    <a:pt x="342542" y="1333858"/>
                    <a:pt x="241300" y="1435100"/>
                  </a:cubicBezTo>
                  <a:cubicBezTo>
                    <a:pt x="228600" y="1447800"/>
                    <a:pt x="219264" y="1465168"/>
                    <a:pt x="203200" y="1473200"/>
                  </a:cubicBezTo>
                  <a:cubicBezTo>
                    <a:pt x="186267" y="1481667"/>
                    <a:pt x="168634" y="1488860"/>
                    <a:pt x="152400" y="1498600"/>
                  </a:cubicBezTo>
                  <a:cubicBezTo>
                    <a:pt x="126223" y="1514306"/>
                    <a:pt x="76200" y="1549400"/>
                    <a:pt x="76200" y="1549400"/>
                  </a:cubicBezTo>
                  <a:lnTo>
                    <a:pt x="25400" y="1625600"/>
                  </a:lnTo>
                  <a:lnTo>
                    <a:pt x="0" y="1663700"/>
                  </a:lnTo>
                  <a:cubicBezTo>
                    <a:pt x="4233" y="1680633"/>
                    <a:pt x="1796" y="1700870"/>
                    <a:pt x="12700" y="1714500"/>
                  </a:cubicBezTo>
                  <a:cubicBezTo>
                    <a:pt x="21063" y="1724953"/>
                    <a:pt x="38826" y="1721213"/>
                    <a:pt x="50800" y="1727200"/>
                  </a:cubicBezTo>
                  <a:cubicBezTo>
                    <a:pt x="64452" y="1734026"/>
                    <a:pt x="76200" y="1744133"/>
                    <a:pt x="88900" y="1752600"/>
                  </a:cubicBezTo>
                  <a:cubicBezTo>
                    <a:pt x="160867" y="1748367"/>
                    <a:pt x="233314" y="1749224"/>
                    <a:pt x="304800" y="1739900"/>
                  </a:cubicBezTo>
                  <a:cubicBezTo>
                    <a:pt x="331349" y="1736437"/>
                    <a:pt x="381000" y="1714500"/>
                    <a:pt x="381000" y="1714500"/>
                  </a:cubicBezTo>
                  <a:cubicBezTo>
                    <a:pt x="417560" y="1687080"/>
                    <a:pt x="489767" y="1636667"/>
                    <a:pt x="508000" y="1600200"/>
                  </a:cubicBezTo>
                  <a:cubicBezTo>
                    <a:pt x="540226" y="1535748"/>
                    <a:pt x="517648" y="1559902"/>
                    <a:pt x="571500" y="1524000"/>
                  </a:cubicBezTo>
                  <a:cubicBezTo>
                    <a:pt x="579967" y="1507067"/>
                    <a:pt x="587160" y="1489434"/>
                    <a:pt x="596900" y="1473200"/>
                  </a:cubicBezTo>
                  <a:cubicBezTo>
                    <a:pt x="612606" y="1447023"/>
                    <a:pt x="638047" y="1425960"/>
                    <a:pt x="647700" y="1397000"/>
                  </a:cubicBezTo>
                  <a:cubicBezTo>
                    <a:pt x="670985" y="1327146"/>
                    <a:pt x="646409" y="1389734"/>
                    <a:pt x="685800" y="1320800"/>
                  </a:cubicBezTo>
                  <a:cubicBezTo>
                    <a:pt x="695193" y="1304362"/>
                    <a:pt x="700196" y="1285406"/>
                    <a:pt x="711200" y="1270000"/>
                  </a:cubicBezTo>
                  <a:cubicBezTo>
                    <a:pt x="721639" y="1255385"/>
                    <a:pt x="736600" y="1244600"/>
                    <a:pt x="749300" y="1231900"/>
                  </a:cubicBezTo>
                  <a:cubicBezTo>
                    <a:pt x="753533" y="1219200"/>
                    <a:pt x="756013" y="1205774"/>
                    <a:pt x="762000" y="1193800"/>
                  </a:cubicBezTo>
                  <a:cubicBezTo>
                    <a:pt x="768826" y="1180148"/>
                    <a:pt x="781387" y="1169729"/>
                    <a:pt x="787400" y="1155700"/>
                  </a:cubicBezTo>
                  <a:cubicBezTo>
                    <a:pt x="794276" y="1139657"/>
                    <a:pt x="795084" y="1121618"/>
                    <a:pt x="800100" y="1104900"/>
                  </a:cubicBezTo>
                  <a:cubicBezTo>
                    <a:pt x="807793" y="1079255"/>
                    <a:pt x="817033" y="1054100"/>
                    <a:pt x="825500" y="1028700"/>
                  </a:cubicBezTo>
                  <a:cubicBezTo>
                    <a:pt x="829733" y="1016000"/>
                    <a:pt x="835575" y="1003727"/>
                    <a:pt x="838200" y="990600"/>
                  </a:cubicBezTo>
                  <a:lnTo>
                    <a:pt x="850900" y="927100"/>
                  </a:lnTo>
                  <a:cubicBezTo>
                    <a:pt x="846667" y="867833"/>
                    <a:pt x="847014" y="808060"/>
                    <a:pt x="838200" y="749300"/>
                  </a:cubicBezTo>
                  <a:cubicBezTo>
                    <a:pt x="834228" y="722822"/>
                    <a:pt x="812800" y="673100"/>
                    <a:pt x="812800" y="673100"/>
                  </a:cubicBezTo>
                  <a:cubicBezTo>
                    <a:pt x="808567" y="635000"/>
                    <a:pt x="806402" y="596613"/>
                    <a:pt x="800100" y="558800"/>
                  </a:cubicBezTo>
                  <a:cubicBezTo>
                    <a:pt x="793684" y="520302"/>
                    <a:pt x="778234" y="483369"/>
                    <a:pt x="774700" y="444500"/>
                  </a:cubicBezTo>
                  <a:cubicBezTo>
                    <a:pt x="765494" y="343229"/>
                    <a:pt x="772118" y="240883"/>
                    <a:pt x="762000" y="139700"/>
                  </a:cubicBezTo>
                  <a:cubicBezTo>
                    <a:pt x="760932" y="129024"/>
                    <a:pt x="734828" y="40168"/>
                    <a:pt x="711200" y="25400"/>
                  </a:cubicBezTo>
                  <a:cubicBezTo>
                    <a:pt x="688496" y="11210"/>
                    <a:pt x="635000" y="0"/>
                    <a:pt x="635000" y="0"/>
                  </a:cubicBezTo>
                  <a:cubicBezTo>
                    <a:pt x="613833" y="4233"/>
                    <a:pt x="588539" y="-552"/>
                    <a:pt x="571500" y="12700"/>
                  </a:cubicBezTo>
                  <a:cubicBezTo>
                    <a:pt x="532198" y="43269"/>
                    <a:pt x="522055" y="84835"/>
                    <a:pt x="508000" y="127000"/>
                  </a:cubicBezTo>
                  <a:cubicBezTo>
                    <a:pt x="522393" y="227753"/>
                    <a:pt x="527050" y="179917"/>
                    <a:pt x="533400" y="203200"/>
                  </a:cubicBezTo>
                  <a:close/>
                </a:path>
              </a:pathLst>
            </a:cu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grpSp>
      <p:grpSp>
        <p:nvGrpSpPr>
          <p:cNvPr id="18" name="Group 17"/>
          <p:cNvGrpSpPr/>
          <p:nvPr/>
        </p:nvGrpSpPr>
        <p:grpSpPr>
          <a:xfrm>
            <a:off x="697372" y="1397000"/>
            <a:ext cx="6681328" cy="5054600"/>
            <a:chOff x="684672" y="1409700"/>
            <a:chExt cx="6681328" cy="5054600"/>
          </a:xfrm>
        </p:grpSpPr>
        <p:grpSp>
          <p:nvGrpSpPr>
            <p:cNvPr id="14" name="Group 13"/>
            <p:cNvGrpSpPr/>
            <p:nvPr/>
          </p:nvGrpSpPr>
          <p:grpSpPr>
            <a:xfrm>
              <a:off x="684672" y="1409700"/>
              <a:ext cx="6681328" cy="5054600"/>
              <a:chOff x="710072" y="1409700"/>
              <a:chExt cx="6681328" cy="5054600"/>
            </a:xfrm>
          </p:grpSpPr>
          <p:sp>
            <p:nvSpPr>
              <p:cNvPr id="8" name="TextBox 7"/>
              <p:cNvSpPr txBox="1"/>
              <p:nvPr/>
            </p:nvSpPr>
            <p:spPr>
              <a:xfrm>
                <a:off x="710072" y="5120613"/>
                <a:ext cx="1317300" cy="369332"/>
              </a:xfrm>
              <a:prstGeom prst="rect">
                <a:avLst/>
              </a:prstGeom>
              <a:noFill/>
            </p:spPr>
            <p:txBody>
              <a:bodyPr wrap="none" rtlCol="0">
                <a:spAutoFit/>
              </a:bodyPr>
              <a:lstStyle/>
              <a:p>
                <a:pPr fontAlgn="auto">
                  <a:spcBef>
                    <a:spcPts val="0"/>
                  </a:spcBef>
                  <a:spcAft>
                    <a:spcPts val="0"/>
                  </a:spcAft>
                </a:pPr>
                <a:r>
                  <a:rPr lang="en-US" sz="1800" dirty="0" smtClean="0">
                    <a:solidFill>
                      <a:srgbClr val="FFFFFF"/>
                    </a:solidFill>
                    <a:latin typeface="Trebuchet MS"/>
                    <a:ea typeface="+mn-ea"/>
                    <a:cs typeface="+mn-cs"/>
                  </a:rPr>
                  <a:t>Postfrontal</a:t>
                </a:r>
                <a:endParaRPr lang="en-US" sz="1800" dirty="0">
                  <a:solidFill>
                    <a:srgbClr val="FFFFFF"/>
                  </a:solidFill>
                  <a:latin typeface="Trebuchet MS"/>
                  <a:ea typeface="+mn-ea"/>
                  <a:cs typeface="+mn-cs"/>
                </a:endParaRPr>
              </a:p>
            </p:txBody>
          </p:sp>
          <p:pic>
            <p:nvPicPr>
              <p:cNvPr id="13" name="Picture 12" descr="201302251000.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800" y="1409700"/>
                <a:ext cx="5054600" cy="5054600"/>
              </a:xfrm>
              <a:prstGeom prst="rect">
                <a:avLst/>
              </a:prstGeom>
            </p:spPr>
          </p:pic>
        </p:grpSp>
        <p:sp>
          <p:nvSpPr>
            <p:cNvPr id="17" name="Oval 16"/>
            <p:cNvSpPr/>
            <p:nvPr/>
          </p:nvSpPr>
          <p:spPr>
            <a:xfrm>
              <a:off x="4838700" y="3060700"/>
              <a:ext cx="571500" cy="7112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63" y="300990"/>
            <a:ext cx="7583487" cy="1044388"/>
          </a:xfrm>
        </p:spPr>
        <p:txBody>
          <a:bodyPr>
            <a:normAutofit fontScale="90000"/>
          </a:bodyPr>
          <a:lstStyle/>
          <a:p>
            <a:pPr algn="ctr"/>
            <a:r>
              <a:rPr lang="en-US" dirty="0" smtClean="0">
                <a:solidFill>
                  <a:srgbClr val="FFFFFF"/>
                </a:solidFill>
              </a:rPr>
              <a:t>Typical Frontal Passage </a:t>
            </a:r>
            <a:br>
              <a:rPr lang="en-US" dirty="0" smtClean="0">
                <a:solidFill>
                  <a:srgbClr val="FFFFFF"/>
                </a:solidFill>
              </a:rPr>
            </a:br>
            <a:r>
              <a:rPr lang="en-US" sz="2800" dirty="0" smtClean="0">
                <a:solidFill>
                  <a:srgbClr val="FFFFFF"/>
                </a:solidFill>
              </a:rPr>
              <a:t>Three different regimes!</a:t>
            </a:r>
            <a:endParaRPr lang="en-US" dirty="0">
              <a:solidFill>
                <a:srgbClr val="FFFFFF"/>
              </a:solidFill>
            </a:endParaRPr>
          </a:p>
        </p:txBody>
      </p:sp>
      <p:pic>
        <p:nvPicPr>
          <p:cNvPr id="4" name="Content Placeholder 3" descr="loop2.gif"/>
          <p:cNvPicPr>
            <a:picLocks noGrp="1" noChangeAspect="1"/>
          </p:cNvPicPr>
          <p:nvPr>
            <p:ph idx="1"/>
          </p:nvPr>
        </p:nvPicPr>
        <p:blipFill>
          <a:blip r:embed="rId2" cstate="email">
            <a:extLst>
              <a:ext uri="{28A0092B-C50C-407E-A947-70E740481C1C}">
                <a14:useLocalDpi xmlns:a14="http://schemas.microsoft.com/office/drawing/2010/main"/>
              </a:ext>
            </a:extLst>
          </a:blip>
          <a:srcRect l="-40098" r="-40098"/>
          <a:stretch>
            <a:fillRect/>
          </a:stretch>
        </p:blipFill>
        <p:spPr>
          <a:xfrm>
            <a:off x="779463" y="1521336"/>
            <a:ext cx="7583487" cy="4208930"/>
          </a:xfrm>
        </p:spPr>
      </p:pic>
      <p:sp>
        <p:nvSpPr>
          <p:cNvPr id="6" name="TextBox 5"/>
          <p:cNvSpPr txBox="1"/>
          <p:nvPr/>
        </p:nvSpPr>
        <p:spPr>
          <a:xfrm>
            <a:off x="2388281" y="5730266"/>
            <a:ext cx="6212222" cy="923330"/>
          </a:xfrm>
          <a:prstGeom prst="rect">
            <a:avLst/>
          </a:prstGeom>
          <a:noFill/>
        </p:spPr>
        <p:txBody>
          <a:bodyPr wrap="square" rtlCol="0">
            <a:spAutoFit/>
          </a:bodyPr>
          <a:lstStyle/>
          <a:p>
            <a:pPr fontAlgn="auto">
              <a:spcBef>
                <a:spcPts val="0"/>
              </a:spcBef>
              <a:spcAft>
                <a:spcPts val="0"/>
              </a:spcAft>
              <a:buFont typeface="Wingdings" charset="2"/>
              <a:buChar char="Ø"/>
            </a:pPr>
            <a:r>
              <a:rPr lang="en-US" sz="1800" dirty="0" smtClean="0">
                <a:solidFill>
                  <a:prstClr val="white"/>
                </a:solidFill>
                <a:latin typeface="Trebuchet MS"/>
                <a:ea typeface="+mn-ea"/>
                <a:cs typeface="+mn-cs"/>
              </a:rPr>
              <a:t>SW side of Olympics gets rain well ahead of front</a:t>
            </a:r>
          </a:p>
          <a:p>
            <a:pPr fontAlgn="auto">
              <a:spcBef>
                <a:spcPts val="0"/>
              </a:spcBef>
              <a:spcAft>
                <a:spcPts val="0"/>
              </a:spcAft>
              <a:buFont typeface="Wingdings" charset="2"/>
              <a:buChar char="Ø"/>
            </a:pPr>
            <a:r>
              <a:rPr lang="en-US" sz="1800" dirty="0" smtClean="0">
                <a:solidFill>
                  <a:prstClr val="white"/>
                </a:solidFill>
                <a:latin typeface="Trebuchet MS"/>
                <a:ea typeface="+mn-ea"/>
                <a:cs typeface="+mn-cs"/>
              </a:rPr>
              <a:t>SW side gets rain during front</a:t>
            </a:r>
          </a:p>
          <a:p>
            <a:pPr fontAlgn="auto">
              <a:spcBef>
                <a:spcPts val="0"/>
              </a:spcBef>
              <a:spcAft>
                <a:spcPts val="0"/>
              </a:spcAft>
              <a:buFont typeface="Wingdings" charset="2"/>
              <a:buChar char="Ø"/>
            </a:pPr>
            <a:r>
              <a:rPr lang="en-US" sz="1800" dirty="0" smtClean="0">
                <a:solidFill>
                  <a:prstClr val="white"/>
                </a:solidFill>
                <a:latin typeface="Trebuchet MS"/>
                <a:ea typeface="+mn-ea"/>
                <a:cs typeface="+mn-cs"/>
              </a:rPr>
              <a:t>SW side gets post-frontal showers</a:t>
            </a:r>
            <a:endParaRPr lang="en-US" sz="1800" dirty="0">
              <a:solidFill>
                <a:prstClr val="white"/>
              </a:solidFill>
              <a:latin typeface="Trebuchet MS"/>
              <a:ea typeface="+mn-ea"/>
              <a:cs typeface="+mn-cs"/>
            </a:endParaRPr>
          </a:p>
        </p:txBody>
      </p:sp>
      <p:sp>
        <p:nvSpPr>
          <p:cNvPr id="3" name="TextBox 2"/>
          <p:cNvSpPr txBox="1"/>
          <p:nvPr/>
        </p:nvSpPr>
        <p:spPr>
          <a:xfrm>
            <a:off x="1179972" y="2021813"/>
            <a:ext cx="1317300" cy="923330"/>
          </a:xfrm>
          <a:prstGeom prst="rect">
            <a:avLst/>
          </a:prstGeom>
          <a:noFill/>
        </p:spPr>
        <p:txBody>
          <a:bodyPr wrap="none" rtlCol="0">
            <a:spAutoFit/>
          </a:bodyPr>
          <a:lstStyle/>
          <a:p>
            <a:pPr fontAlgn="auto">
              <a:spcBef>
                <a:spcPts val="0"/>
              </a:spcBef>
              <a:spcAft>
                <a:spcPts val="0"/>
              </a:spcAft>
            </a:pPr>
            <a:r>
              <a:rPr lang="en-US" sz="1800" dirty="0" smtClean="0">
                <a:solidFill>
                  <a:srgbClr val="FFFFFF"/>
                </a:solidFill>
                <a:latin typeface="Trebuchet MS"/>
                <a:ea typeface="+mn-ea"/>
                <a:cs typeface="+mn-cs"/>
              </a:rPr>
              <a:t>Prefrontal</a:t>
            </a:r>
          </a:p>
          <a:p>
            <a:pPr fontAlgn="auto">
              <a:spcBef>
                <a:spcPts val="0"/>
              </a:spcBef>
              <a:spcAft>
                <a:spcPts val="0"/>
              </a:spcAft>
            </a:pPr>
            <a:r>
              <a:rPr lang="en-US" sz="1800" dirty="0" smtClean="0">
                <a:solidFill>
                  <a:srgbClr val="FFFFFF"/>
                </a:solidFill>
                <a:latin typeface="Trebuchet MS"/>
                <a:ea typeface="+mn-ea"/>
                <a:cs typeface="+mn-cs"/>
              </a:rPr>
              <a:t>Frontal</a:t>
            </a:r>
          </a:p>
          <a:p>
            <a:pPr fontAlgn="auto">
              <a:spcBef>
                <a:spcPts val="0"/>
              </a:spcBef>
              <a:spcAft>
                <a:spcPts val="0"/>
              </a:spcAft>
            </a:pPr>
            <a:r>
              <a:rPr lang="en-US" sz="1800" dirty="0" smtClean="0">
                <a:solidFill>
                  <a:srgbClr val="FFFFFF"/>
                </a:solidFill>
                <a:latin typeface="Trebuchet MS"/>
                <a:ea typeface="+mn-ea"/>
                <a:cs typeface="+mn-cs"/>
              </a:rPr>
              <a:t>Postfrontal</a:t>
            </a:r>
            <a:endParaRPr lang="en-US" sz="1800" dirty="0">
              <a:solidFill>
                <a:srgbClr val="FFFFFF"/>
              </a:solidFill>
              <a:latin typeface="Trebuchet MS"/>
              <a:ea typeface="+mn-ea"/>
              <a:cs typeface="+mn-cs"/>
            </a:endParaRPr>
          </a:p>
        </p:txBody>
      </p:sp>
    </p:spTree>
    <p:extLst>
      <p:ext uri="{BB962C8B-B14F-4D97-AF65-F5344CB8AC3E}">
        <p14:creationId xmlns:p14="http://schemas.microsoft.com/office/powerpoint/2010/main" val="426689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5300"/>
            <a:ext cx="6798627" cy="1044388"/>
          </a:xfrm>
        </p:spPr>
        <p:txBody>
          <a:bodyPr/>
          <a:lstStyle/>
          <a:p>
            <a:r>
              <a:rPr lang="en-US" dirty="0" smtClean="0"/>
              <a:t>Go to the Olympics to measure rain!!!</a:t>
            </a:r>
            <a:endParaRPr lang="en-US" dirty="0"/>
          </a:p>
        </p:txBody>
      </p:sp>
      <p:sp>
        <p:nvSpPr>
          <p:cNvPr id="3" name="Content Placeholder 2"/>
          <p:cNvSpPr>
            <a:spLocks noGrp="1"/>
          </p:cNvSpPr>
          <p:nvPr>
            <p:ph idx="1"/>
          </p:nvPr>
        </p:nvSpPr>
        <p:spPr>
          <a:xfrm>
            <a:off x="779463" y="1828800"/>
            <a:ext cx="7583487" cy="4787900"/>
          </a:xfrm>
        </p:spPr>
        <p:txBody>
          <a:bodyPr>
            <a:normAutofit fontScale="92500" lnSpcReduction="10000"/>
          </a:bodyPr>
          <a:lstStyle/>
          <a:p>
            <a:r>
              <a:rPr lang="en-US" dirty="0" smtClean="0">
                <a:solidFill>
                  <a:srgbClr val="FFFF00"/>
                </a:solidFill>
              </a:rPr>
              <a:t>Want to measure rain and snow and the weather systems that produce them</a:t>
            </a:r>
          </a:p>
          <a:p>
            <a:pPr lvl="1"/>
            <a:r>
              <a:rPr lang="en-US" dirty="0" smtClean="0"/>
              <a:t>Rainfall characteristics – How big are the raindrops? How many raindrops with how much liquid water?</a:t>
            </a:r>
          </a:p>
          <a:p>
            <a:pPr lvl="1"/>
            <a:r>
              <a:rPr lang="en-US" dirty="0" smtClean="0"/>
              <a:t>How does rain/snow vary with terrain?</a:t>
            </a:r>
          </a:p>
          <a:p>
            <a:pPr lvl="1"/>
            <a:r>
              <a:rPr lang="en-US" dirty="0" smtClean="0"/>
              <a:t>Melting level variability</a:t>
            </a:r>
          </a:p>
          <a:p>
            <a:pPr lvl="1"/>
            <a:r>
              <a:rPr lang="en-US" dirty="0"/>
              <a:t>Snow pack </a:t>
            </a:r>
            <a:r>
              <a:rPr lang="en-US" dirty="0" smtClean="0"/>
              <a:t>accumulation</a:t>
            </a:r>
          </a:p>
          <a:p>
            <a:r>
              <a:rPr lang="en-US" dirty="0" smtClean="0">
                <a:solidFill>
                  <a:srgbClr val="FFFF00"/>
                </a:solidFill>
              </a:rPr>
              <a:t>How are we going to do that?</a:t>
            </a:r>
          </a:p>
          <a:p>
            <a:pPr lvl="1"/>
            <a:r>
              <a:rPr lang="en-US" dirty="0" smtClean="0"/>
              <a:t>Ground instrumentation (precipitation gauges, microphysical instruments, snow cameras, snow surveys) Oct. 2015 – April 2016</a:t>
            </a:r>
          </a:p>
          <a:p>
            <a:pPr lvl="1"/>
            <a:r>
              <a:rPr lang="en-US" dirty="0" smtClean="0"/>
              <a:t>Ground-based weather radars, Nov. 2015 – Dec. 21, 2015 and Jan 2 – 15, 2016.</a:t>
            </a:r>
          </a:p>
          <a:p>
            <a:pPr lvl="1"/>
            <a:r>
              <a:rPr lang="en-US" dirty="0" smtClean="0"/>
              <a:t>Aircraft-based measurements Nov. 6, 2015 – Dec. 21, 2015.</a:t>
            </a:r>
            <a:endParaRPr lang="en-US" dirty="0"/>
          </a:p>
        </p:txBody>
      </p:sp>
    </p:spTree>
    <p:extLst>
      <p:ext uri="{BB962C8B-B14F-4D97-AF65-F5344CB8AC3E}">
        <p14:creationId xmlns:p14="http://schemas.microsoft.com/office/powerpoint/2010/main" val="161555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239575" y="128224"/>
            <a:ext cx="8762999" cy="600505"/>
          </a:xfrm>
          <a:solidFill>
            <a:srgbClr val="FFFFFF"/>
          </a:solidFill>
        </p:spPr>
        <p:txBody>
          <a:bodyPr/>
          <a:lstStyle/>
          <a:p>
            <a:r>
              <a:rPr lang="en-US" dirty="0" smtClean="0">
                <a:solidFill>
                  <a:schemeClr val="tx1"/>
                </a:solidFill>
              </a:rPr>
              <a:t>Geographical Regions</a:t>
            </a:r>
            <a:endParaRPr lang="en-US" sz="2400" dirty="0">
              <a:solidFill>
                <a:schemeClr val="tx1"/>
              </a:solidFill>
            </a:endParaRPr>
          </a:p>
        </p:txBody>
      </p:sp>
      <p:pic>
        <p:nvPicPr>
          <p:cNvPr id="7" name="Picture 6" descr="F07_v06_CMYK_maponly.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6570" y="1292560"/>
            <a:ext cx="4998387" cy="4610847"/>
          </a:xfrm>
          <a:prstGeom prst="rect">
            <a:avLst/>
          </a:prstGeom>
        </p:spPr>
      </p:pic>
      <p:sp>
        <p:nvSpPr>
          <p:cNvPr id="11" name="Freeform 10"/>
          <p:cNvSpPr/>
          <p:nvPr/>
        </p:nvSpPr>
        <p:spPr>
          <a:xfrm>
            <a:off x="3816135" y="2731770"/>
            <a:ext cx="1219415" cy="819150"/>
          </a:xfrm>
          <a:custGeom>
            <a:avLst/>
            <a:gdLst>
              <a:gd name="connsiteX0" fmla="*/ 215 w 1219415"/>
              <a:gd name="connsiteY0" fmla="*/ 762000 h 819150"/>
              <a:gd name="connsiteX1" fmla="*/ 6565 w 1219415"/>
              <a:gd name="connsiteY1" fmla="*/ 730250 h 819150"/>
              <a:gd name="connsiteX2" fmla="*/ 31965 w 1219415"/>
              <a:gd name="connsiteY2" fmla="*/ 692150 h 819150"/>
              <a:gd name="connsiteX3" fmla="*/ 44665 w 1219415"/>
              <a:gd name="connsiteY3" fmla="*/ 673100 h 819150"/>
              <a:gd name="connsiteX4" fmla="*/ 51015 w 1219415"/>
              <a:gd name="connsiteY4" fmla="*/ 654050 h 819150"/>
              <a:gd name="connsiteX5" fmla="*/ 70065 w 1219415"/>
              <a:gd name="connsiteY5" fmla="*/ 647700 h 819150"/>
              <a:gd name="connsiteX6" fmla="*/ 82765 w 1219415"/>
              <a:gd name="connsiteY6" fmla="*/ 628650 h 819150"/>
              <a:gd name="connsiteX7" fmla="*/ 89115 w 1219415"/>
              <a:gd name="connsiteY7" fmla="*/ 609600 h 819150"/>
              <a:gd name="connsiteX8" fmla="*/ 127215 w 1219415"/>
              <a:gd name="connsiteY8" fmla="*/ 590550 h 819150"/>
              <a:gd name="connsiteX9" fmla="*/ 158965 w 1219415"/>
              <a:gd name="connsiteY9" fmla="*/ 596900 h 819150"/>
              <a:gd name="connsiteX10" fmla="*/ 178015 w 1219415"/>
              <a:gd name="connsiteY10" fmla="*/ 603250 h 819150"/>
              <a:gd name="connsiteX11" fmla="*/ 209765 w 1219415"/>
              <a:gd name="connsiteY11" fmla="*/ 596900 h 819150"/>
              <a:gd name="connsiteX12" fmla="*/ 228815 w 1219415"/>
              <a:gd name="connsiteY12" fmla="*/ 539750 h 819150"/>
              <a:gd name="connsiteX13" fmla="*/ 235165 w 1219415"/>
              <a:gd name="connsiteY13" fmla="*/ 520700 h 819150"/>
              <a:gd name="connsiteX14" fmla="*/ 254215 w 1219415"/>
              <a:gd name="connsiteY14" fmla="*/ 508000 h 819150"/>
              <a:gd name="connsiteX15" fmla="*/ 298665 w 1219415"/>
              <a:gd name="connsiteY15" fmla="*/ 463550 h 819150"/>
              <a:gd name="connsiteX16" fmla="*/ 311365 w 1219415"/>
              <a:gd name="connsiteY16" fmla="*/ 444500 h 819150"/>
              <a:gd name="connsiteX17" fmla="*/ 349465 w 1219415"/>
              <a:gd name="connsiteY17" fmla="*/ 425450 h 819150"/>
              <a:gd name="connsiteX18" fmla="*/ 400265 w 1219415"/>
              <a:gd name="connsiteY18" fmla="*/ 412750 h 819150"/>
              <a:gd name="connsiteX19" fmla="*/ 438365 w 1219415"/>
              <a:gd name="connsiteY19" fmla="*/ 393700 h 819150"/>
              <a:gd name="connsiteX20" fmla="*/ 457415 w 1219415"/>
              <a:gd name="connsiteY20" fmla="*/ 400050 h 819150"/>
              <a:gd name="connsiteX21" fmla="*/ 476465 w 1219415"/>
              <a:gd name="connsiteY21" fmla="*/ 419100 h 819150"/>
              <a:gd name="connsiteX22" fmla="*/ 501865 w 1219415"/>
              <a:gd name="connsiteY22" fmla="*/ 412750 h 819150"/>
              <a:gd name="connsiteX23" fmla="*/ 533615 w 1219415"/>
              <a:gd name="connsiteY23" fmla="*/ 368300 h 819150"/>
              <a:gd name="connsiteX24" fmla="*/ 559015 w 1219415"/>
              <a:gd name="connsiteY24" fmla="*/ 361950 h 819150"/>
              <a:gd name="connsiteX25" fmla="*/ 565365 w 1219415"/>
              <a:gd name="connsiteY25" fmla="*/ 342900 h 819150"/>
              <a:gd name="connsiteX26" fmla="*/ 546315 w 1219415"/>
              <a:gd name="connsiteY26" fmla="*/ 330200 h 819150"/>
              <a:gd name="connsiteX27" fmla="*/ 539965 w 1219415"/>
              <a:gd name="connsiteY27" fmla="*/ 311150 h 819150"/>
              <a:gd name="connsiteX28" fmla="*/ 584415 w 1219415"/>
              <a:gd name="connsiteY28" fmla="*/ 292100 h 819150"/>
              <a:gd name="connsiteX29" fmla="*/ 603465 w 1219415"/>
              <a:gd name="connsiteY29" fmla="*/ 279400 h 819150"/>
              <a:gd name="connsiteX30" fmla="*/ 622515 w 1219415"/>
              <a:gd name="connsiteY30" fmla="*/ 273050 h 819150"/>
              <a:gd name="connsiteX31" fmla="*/ 647915 w 1219415"/>
              <a:gd name="connsiteY31" fmla="*/ 279400 h 819150"/>
              <a:gd name="connsiteX32" fmla="*/ 666965 w 1219415"/>
              <a:gd name="connsiteY32" fmla="*/ 285750 h 819150"/>
              <a:gd name="connsiteX33" fmla="*/ 686015 w 1219415"/>
              <a:gd name="connsiteY33" fmla="*/ 279400 h 819150"/>
              <a:gd name="connsiteX34" fmla="*/ 698715 w 1219415"/>
              <a:gd name="connsiteY34" fmla="*/ 241300 h 819150"/>
              <a:gd name="connsiteX35" fmla="*/ 705065 w 1219415"/>
              <a:gd name="connsiteY35" fmla="*/ 222250 h 819150"/>
              <a:gd name="connsiteX36" fmla="*/ 711415 w 1219415"/>
              <a:gd name="connsiteY36" fmla="*/ 165100 h 819150"/>
              <a:gd name="connsiteX37" fmla="*/ 724115 w 1219415"/>
              <a:gd name="connsiteY37" fmla="*/ 146050 h 819150"/>
              <a:gd name="connsiteX38" fmla="*/ 736815 w 1219415"/>
              <a:gd name="connsiteY38" fmla="*/ 107950 h 819150"/>
              <a:gd name="connsiteX39" fmla="*/ 749515 w 1219415"/>
              <a:gd name="connsiteY39" fmla="*/ 88900 h 819150"/>
              <a:gd name="connsiteX40" fmla="*/ 755865 w 1219415"/>
              <a:gd name="connsiteY40" fmla="*/ 69850 h 819150"/>
              <a:gd name="connsiteX41" fmla="*/ 781265 w 1219415"/>
              <a:gd name="connsiteY41" fmla="*/ 63500 h 819150"/>
              <a:gd name="connsiteX42" fmla="*/ 800315 w 1219415"/>
              <a:gd name="connsiteY42" fmla="*/ 50800 h 819150"/>
              <a:gd name="connsiteX43" fmla="*/ 813015 w 1219415"/>
              <a:gd name="connsiteY43" fmla="*/ 31750 h 819150"/>
              <a:gd name="connsiteX44" fmla="*/ 870165 w 1219415"/>
              <a:gd name="connsiteY44" fmla="*/ 0 h 819150"/>
              <a:gd name="connsiteX45" fmla="*/ 889215 w 1219415"/>
              <a:gd name="connsiteY45" fmla="*/ 6350 h 819150"/>
              <a:gd name="connsiteX46" fmla="*/ 895565 w 1219415"/>
              <a:gd name="connsiteY46" fmla="*/ 25400 h 819150"/>
              <a:gd name="connsiteX47" fmla="*/ 933665 w 1219415"/>
              <a:gd name="connsiteY47" fmla="*/ 38100 h 819150"/>
              <a:gd name="connsiteX48" fmla="*/ 978115 w 1219415"/>
              <a:gd name="connsiteY48" fmla="*/ 50800 h 819150"/>
              <a:gd name="connsiteX49" fmla="*/ 990815 w 1219415"/>
              <a:gd name="connsiteY49" fmla="*/ 69850 h 819150"/>
              <a:gd name="connsiteX50" fmla="*/ 1016215 w 1219415"/>
              <a:gd name="connsiteY50" fmla="*/ 107950 h 819150"/>
              <a:gd name="connsiteX51" fmla="*/ 1035265 w 1219415"/>
              <a:gd name="connsiteY51" fmla="*/ 114300 h 819150"/>
              <a:gd name="connsiteX52" fmla="*/ 1079715 w 1219415"/>
              <a:gd name="connsiteY52" fmla="*/ 101600 h 819150"/>
              <a:gd name="connsiteX53" fmla="*/ 1092415 w 1219415"/>
              <a:gd name="connsiteY53" fmla="*/ 82550 h 819150"/>
              <a:gd name="connsiteX54" fmla="*/ 1111465 w 1219415"/>
              <a:gd name="connsiteY54" fmla="*/ 69850 h 819150"/>
              <a:gd name="connsiteX55" fmla="*/ 1143215 w 1219415"/>
              <a:gd name="connsiteY55" fmla="*/ 38100 h 819150"/>
              <a:gd name="connsiteX56" fmla="*/ 1181315 w 1219415"/>
              <a:gd name="connsiteY56" fmla="*/ 25400 h 819150"/>
              <a:gd name="connsiteX57" fmla="*/ 1206715 w 1219415"/>
              <a:gd name="connsiteY57" fmla="*/ 31750 h 819150"/>
              <a:gd name="connsiteX58" fmla="*/ 1219415 w 1219415"/>
              <a:gd name="connsiteY58" fmla="*/ 69850 h 819150"/>
              <a:gd name="connsiteX59" fmla="*/ 1213065 w 1219415"/>
              <a:gd name="connsiteY59" fmla="*/ 101600 h 819150"/>
              <a:gd name="connsiteX60" fmla="*/ 1174965 w 1219415"/>
              <a:gd name="connsiteY60" fmla="*/ 120650 h 819150"/>
              <a:gd name="connsiteX61" fmla="*/ 1136865 w 1219415"/>
              <a:gd name="connsiteY61" fmla="*/ 146050 h 819150"/>
              <a:gd name="connsiteX62" fmla="*/ 1130515 w 1219415"/>
              <a:gd name="connsiteY62" fmla="*/ 234950 h 819150"/>
              <a:gd name="connsiteX63" fmla="*/ 1124165 w 1219415"/>
              <a:gd name="connsiteY63" fmla="*/ 254000 h 819150"/>
              <a:gd name="connsiteX64" fmla="*/ 1086065 w 1219415"/>
              <a:gd name="connsiteY64" fmla="*/ 279400 h 819150"/>
              <a:gd name="connsiteX65" fmla="*/ 1067015 w 1219415"/>
              <a:gd name="connsiteY65" fmla="*/ 292100 h 819150"/>
              <a:gd name="connsiteX66" fmla="*/ 1035265 w 1219415"/>
              <a:gd name="connsiteY66" fmla="*/ 323850 h 819150"/>
              <a:gd name="connsiteX67" fmla="*/ 1022565 w 1219415"/>
              <a:gd name="connsiteY67" fmla="*/ 342900 h 819150"/>
              <a:gd name="connsiteX68" fmla="*/ 984465 w 1219415"/>
              <a:gd name="connsiteY68" fmla="*/ 355600 h 819150"/>
              <a:gd name="connsiteX69" fmla="*/ 971765 w 1219415"/>
              <a:gd name="connsiteY69" fmla="*/ 374650 h 819150"/>
              <a:gd name="connsiteX70" fmla="*/ 965415 w 1219415"/>
              <a:gd name="connsiteY70" fmla="*/ 400050 h 819150"/>
              <a:gd name="connsiteX71" fmla="*/ 946365 w 1219415"/>
              <a:gd name="connsiteY71" fmla="*/ 406400 h 819150"/>
              <a:gd name="connsiteX72" fmla="*/ 908265 w 1219415"/>
              <a:gd name="connsiteY72" fmla="*/ 412750 h 819150"/>
              <a:gd name="connsiteX73" fmla="*/ 882865 w 1219415"/>
              <a:gd name="connsiteY73" fmla="*/ 419100 h 819150"/>
              <a:gd name="connsiteX74" fmla="*/ 838415 w 1219415"/>
              <a:gd name="connsiteY74" fmla="*/ 469900 h 819150"/>
              <a:gd name="connsiteX75" fmla="*/ 806665 w 1219415"/>
              <a:gd name="connsiteY75" fmla="*/ 463550 h 819150"/>
              <a:gd name="connsiteX76" fmla="*/ 787615 w 1219415"/>
              <a:gd name="connsiteY76" fmla="*/ 450850 h 819150"/>
              <a:gd name="connsiteX77" fmla="*/ 768565 w 1219415"/>
              <a:gd name="connsiteY77" fmla="*/ 444500 h 819150"/>
              <a:gd name="connsiteX78" fmla="*/ 705065 w 1219415"/>
              <a:gd name="connsiteY78" fmla="*/ 457200 h 819150"/>
              <a:gd name="connsiteX79" fmla="*/ 686015 w 1219415"/>
              <a:gd name="connsiteY79" fmla="*/ 469900 h 819150"/>
              <a:gd name="connsiteX80" fmla="*/ 641565 w 1219415"/>
              <a:gd name="connsiteY80" fmla="*/ 514350 h 819150"/>
              <a:gd name="connsiteX81" fmla="*/ 622515 w 1219415"/>
              <a:gd name="connsiteY81" fmla="*/ 552450 h 819150"/>
              <a:gd name="connsiteX82" fmla="*/ 584415 w 1219415"/>
              <a:gd name="connsiteY82" fmla="*/ 577850 h 819150"/>
              <a:gd name="connsiteX83" fmla="*/ 565365 w 1219415"/>
              <a:gd name="connsiteY83" fmla="*/ 596900 h 819150"/>
              <a:gd name="connsiteX84" fmla="*/ 527265 w 1219415"/>
              <a:gd name="connsiteY84" fmla="*/ 628650 h 819150"/>
              <a:gd name="connsiteX85" fmla="*/ 520915 w 1219415"/>
              <a:gd name="connsiteY85" fmla="*/ 647700 h 819150"/>
              <a:gd name="connsiteX86" fmla="*/ 514565 w 1219415"/>
              <a:gd name="connsiteY86" fmla="*/ 692150 h 819150"/>
              <a:gd name="connsiteX87" fmla="*/ 476465 w 1219415"/>
              <a:gd name="connsiteY87" fmla="*/ 711200 h 819150"/>
              <a:gd name="connsiteX88" fmla="*/ 457415 w 1219415"/>
              <a:gd name="connsiteY88" fmla="*/ 723900 h 819150"/>
              <a:gd name="connsiteX89" fmla="*/ 412965 w 1219415"/>
              <a:gd name="connsiteY89" fmla="*/ 774700 h 819150"/>
              <a:gd name="connsiteX90" fmla="*/ 381215 w 1219415"/>
              <a:gd name="connsiteY90" fmla="*/ 806450 h 819150"/>
              <a:gd name="connsiteX91" fmla="*/ 343115 w 1219415"/>
              <a:gd name="connsiteY91" fmla="*/ 819150 h 819150"/>
              <a:gd name="connsiteX92" fmla="*/ 222465 w 1219415"/>
              <a:gd name="connsiteY92" fmla="*/ 812800 h 819150"/>
              <a:gd name="connsiteX93" fmla="*/ 203415 w 1219415"/>
              <a:gd name="connsiteY93" fmla="*/ 800100 h 819150"/>
              <a:gd name="connsiteX94" fmla="*/ 197065 w 1219415"/>
              <a:gd name="connsiteY94" fmla="*/ 781050 h 819150"/>
              <a:gd name="connsiteX95" fmla="*/ 165315 w 1219415"/>
              <a:gd name="connsiteY95" fmla="*/ 787400 h 819150"/>
              <a:gd name="connsiteX96" fmla="*/ 152615 w 1219415"/>
              <a:gd name="connsiteY96" fmla="*/ 806450 h 819150"/>
              <a:gd name="connsiteX97" fmla="*/ 133565 w 1219415"/>
              <a:gd name="connsiteY97" fmla="*/ 819150 h 819150"/>
              <a:gd name="connsiteX98" fmla="*/ 108165 w 1219415"/>
              <a:gd name="connsiteY98" fmla="*/ 806450 h 819150"/>
              <a:gd name="connsiteX99" fmla="*/ 70065 w 1219415"/>
              <a:gd name="connsiteY99" fmla="*/ 781050 h 819150"/>
              <a:gd name="connsiteX100" fmla="*/ 12915 w 1219415"/>
              <a:gd name="connsiteY100" fmla="*/ 781050 h 819150"/>
              <a:gd name="connsiteX101" fmla="*/ 215 w 1219415"/>
              <a:gd name="connsiteY101" fmla="*/ 762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415" h="819150">
                <a:moveTo>
                  <a:pt x="215" y="762000"/>
                </a:moveTo>
                <a:cubicBezTo>
                  <a:pt x="-843" y="753533"/>
                  <a:pt x="2099" y="740076"/>
                  <a:pt x="6565" y="730250"/>
                </a:cubicBezTo>
                <a:cubicBezTo>
                  <a:pt x="12881" y="716355"/>
                  <a:pt x="23498" y="704850"/>
                  <a:pt x="31965" y="692150"/>
                </a:cubicBezTo>
                <a:cubicBezTo>
                  <a:pt x="36198" y="685800"/>
                  <a:pt x="42252" y="680340"/>
                  <a:pt x="44665" y="673100"/>
                </a:cubicBezTo>
                <a:cubicBezTo>
                  <a:pt x="46782" y="666750"/>
                  <a:pt x="46282" y="658783"/>
                  <a:pt x="51015" y="654050"/>
                </a:cubicBezTo>
                <a:cubicBezTo>
                  <a:pt x="55748" y="649317"/>
                  <a:pt x="63715" y="649817"/>
                  <a:pt x="70065" y="647700"/>
                </a:cubicBezTo>
                <a:cubicBezTo>
                  <a:pt x="74298" y="641350"/>
                  <a:pt x="79352" y="635476"/>
                  <a:pt x="82765" y="628650"/>
                </a:cubicBezTo>
                <a:cubicBezTo>
                  <a:pt x="85758" y="622663"/>
                  <a:pt x="84934" y="614827"/>
                  <a:pt x="89115" y="609600"/>
                </a:cubicBezTo>
                <a:cubicBezTo>
                  <a:pt x="98067" y="598409"/>
                  <a:pt x="114666" y="594733"/>
                  <a:pt x="127215" y="590550"/>
                </a:cubicBezTo>
                <a:cubicBezTo>
                  <a:pt x="137798" y="592667"/>
                  <a:pt x="148494" y="594282"/>
                  <a:pt x="158965" y="596900"/>
                </a:cubicBezTo>
                <a:cubicBezTo>
                  <a:pt x="165459" y="598523"/>
                  <a:pt x="171322" y="603250"/>
                  <a:pt x="178015" y="603250"/>
                </a:cubicBezTo>
                <a:cubicBezTo>
                  <a:pt x="188808" y="603250"/>
                  <a:pt x="199182" y="599017"/>
                  <a:pt x="209765" y="596900"/>
                </a:cubicBezTo>
                <a:lnTo>
                  <a:pt x="228815" y="539750"/>
                </a:lnTo>
                <a:cubicBezTo>
                  <a:pt x="230932" y="533400"/>
                  <a:pt x="229596" y="524413"/>
                  <a:pt x="235165" y="520700"/>
                </a:cubicBezTo>
                <a:lnTo>
                  <a:pt x="254215" y="508000"/>
                </a:lnTo>
                <a:cubicBezTo>
                  <a:pt x="283328" y="464331"/>
                  <a:pt x="265135" y="474727"/>
                  <a:pt x="298665" y="463550"/>
                </a:cubicBezTo>
                <a:cubicBezTo>
                  <a:pt x="302898" y="457200"/>
                  <a:pt x="305969" y="449896"/>
                  <a:pt x="311365" y="444500"/>
                </a:cubicBezTo>
                <a:cubicBezTo>
                  <a:pt x="322203" y="433662"/>
                  <a:pt x="335262" y="429323"/>
                  <a:pt x="349465" y="425450"/>
                </a:cubicBezTo>
                <a:cubicBezTo>
                  <a:pt x="366304" y="420857"/>
                  <a:pt x="383706" y="418270"/>
                  <a:pt x="400265" y="412750"/>
                </a:cubicBezTo>
                <a:cubicBezTo>
                  <a:pt x="426555" y="403987"/>
                  <a:pt x="413746" y="410113"/>
                  <a:pt x="438365" y="393700"/>
                </a:cubicBezTo>
                <a:cubicBezTo>
                  <a:pt x="444715" y="395817"/>
                  <a:pt x="451846" y="396337"/>
                  <a:pt x="457415" y="400050"/>
                </a:cubicBezTo>
                <a:cubicBezTo>
                  <a:pt x="464887" y="405031"/>
                  <a:pt x="467830" y="416633"/>
                  <a:pt x="476465" y="419100"/>
                </a:cubicBezTo>
                <a:cubicBezTo>
                  <a:pt x="484856" y="421498"/>
                  <a:pt x="493398" y="414867"/>
                  <a:pt x="501865" y="412750"/>
                </a:cubicBezTo>
                <a:cubicBezTo>
                  <a:pt x="515568" y="371642"/>
                  <a:pt x="502422" y="377212"/>
                  <a:pt x="533615" y="368300"/>
                </a:cubicBezTo>
                <a:cubicBezTo>
                  <a:pt x="542006" y="365902"/>
                  <a:pt x="550548" y="364067"/>
                  <a:pt x="559015" y="361950"/>
                </a:cubicBezTo>
                <a:cubicBezTo>
                  <a:pt x="561132" y="355600"/>
                  <a:pt x="567851" y="349115"/>
                  <a:pt x="565365" y="342900"/>
                </a:cubicBezTo>
                <a:cubicBezTo>
                  <a:pt x="562531" y="335814"/>
                  <a:pt x="551083" y="336159"/>
                  <a:pt x="546315" y="330200"/>
                </a:cubicBezTo>
                <a:cubicBezTo>
                  <a:pt x="542134" y="324973"/>
                  <a:pt x="542082" y="317500"/>
                  <a:pt x="539965" y="311150"/>
                </a:cubicBezTo>
                <a:cubicBezTo>
                  <a:pt x="587791" y="279266"/>
                  <a:pt x="527008" y="316703"/>
                  <a:pt x="584415" y="292100"/>
                </a:cubicBezTo>
                <a:cubicBezTo>
                  <a:pt x="591430" y="289094"/>
                  <a:pt x="596639" y="282813"/>
                  <a:pt x="603465" y="279400"/>
                </a:cubicBezTo>
                <a:cubicBezTo>
                  <a:pt x="609452" y="276407"/>
                  <a:pt x="616165" y="275167"/>
                  <a:pt x="622515" y="273050"/>
                </a:cubicBezTo>
                <a:cubicBezTo>
                  <a:pt x="630982" y="275167"/>
                  <a:pt x="639524" y="277002"/>
                  <a:pt x="647915" y="279400"/>
                </a:cubicBezTo>
                <a:cubicBezTo>
                  <a:pt x="654351" y="281239"/>
                  <a:pt x="660272" y="285750"/>
                  <a:pt x="666965" y="285750"/>
                </a:cubicBezTo>
                <a:cubicBezTo>
                  <a:pt x="673658" y="285750"/>
                  <a:pt x="679665" y="281517"/>
                  <a:pt x="686015" y="279400"/>
                </a:cubicBezTo>
                <a:lnTo>
                  <a:pt x="698715" y="241300"/>
                </a:lnTo>
                <a:lnTo>
                  <a:pt x="705065" y="222250"/>
                </a:lnTo>
                <a:cubicBezTo>
                  <a:pt x="707182" y="203200"/>
                  <a:pt x="706766" y="183695"/>
                  <a:pt x="711415" y="165100"/>
                </a:cubicBezTo>
                <a:cubicBezTo>
                  <a:pt x="713266" y="157696"/>
                  <a:pt x="721015" y="153024"/>
                  <a:pt x="724115" y="146050"/>
                </a:cubicBezTo>
                <a:cubicBezTo>
                  <a:pt x="729552" y="133817"/>
                  <a:pt x="729389" y="119089"/>
                  <a:pt x="736815" y="107950"/>
                </a:cubicBezTo>
                <a:cubicBezTo>
                  <a:pt x="741048" y="101600"/>
                  <a:pt x="746102" y="95726"/>
                  <a:pt x="749515" y="88900"/>
                </a:cubicBezTo>
                <a:cubicBezTo>
                  <a:pt x="752508" y="82913"/>
                  <a:pt x="750638" y="74031"/>
                  <a:pt x="755865" y="69850"/>
                </a:cubicBezTo>
                <a:cubicBezTo>
                  <a:pt x="762680" y="64398"/>
                  <a:pt x="772798" y="65617"/>
                  <a:pt x="781265" y="63500"/>
                </a:cubicBezTo>
                <a:cubicBezTo>
                  <a:pt x="787615" y="59267"/>
                  <a:pt x="794919" y="56196"/>
                  <a:pt x="800315" y="50800"/>
                </a:cubicBezTo>
                <a:cubicBezTo>
                  <a:pt x="805711" y="45404"/>
                  <a:pt x="807272" y="36776"/>
                  <a:pt x="813015" y="31750"/>
                </a:cubicBezTo>
                <a:cubicBezTo>
                  <a:pt x="839888" y="8236"/>
                  <a:pt x="844000" y="8722"/>
                  <a:pt x="870165" y="0"/>
                </a:cubicBezTo>
                <a:cubicBezTo>
                  <a:pt x="876515" y="2117"/>
                  <a:pt x="884482" y="1617"/>
                  <a:pt x="889215" y="6350"/>
                </a:cubicBezTo>
                <a:cubicBezTo>
                  <a:pt x="893948" y="11083"/>
                  <a:pt x="890118" y="21509"/>
                  <a:pt x="895565" y="25400"/>
                </a:cubicBezTo>
                <a:cubicBezTo>
                  <a:pt x="906458" y="33181"/>
                  <a:pt x="920678" y="34853"/>
                  <a:pt x="933665" y="38100"/>
                </a:cubicBezTo>
                <a:cubicBezTo>
                  <a:pt x="965559" y="46073"/>
                  <a:pt x="950786" y="41690"/>
                  <a:pt x="978115" y="50800"/>
                </a:cubicBezTo>
                <a:cubicBezTo>
                  <a:pt x="982348" y="57150"/>
                  <a:pt x="987402" y="63024"/>
                  <a:pt x="990815" y="69850"/>
                </a:cubicBezTo>
                <a:cubicBezTo>
                  <a:pt x="1002465" y="93151"/>
                  <a:pt x="989131" y="89894"/>
                  <a:pt x="1016215" y="107950"/>
                </a:cubicBezTo>
                <a:cubicBezTo>
                  <a:pt x="1021784" y="111663"/>
                  <a:pt x="1028915" y="112183"/>
                  <a:pt x="1035265" y="114300"/>
                </a:cubicBezTo>
                <a:cubicBezTo>
                  <a:pt x="1036924" y="113885"/>
                  <a:pt x="1075574" y="104913"/>
                  <a:pt x="1079715" y="101600"/>
                </a:cubicBezTo>
                <a:cubicBezTo>
                  <a:pt x="1085674" y="96832"/>
                  <a:pt x="1087019" y="87946"/>
                  <a:pt x="1092415" y="82550"/>
                </a:cubicBezTo>
                <a:cubicBezTo>
                  <a:pt x="1097811" y="77154"/>
                  <a:pt x="1105115" y="74083"/>
                  <a:pt x="1111465" y="69850"/>
                </a:cubicBezTo>
                <a:cubicBezTo>
                  <a:pt x="1123051" y="52471"/>
                  <a:pt x="1123162" y="47012"/>
                  <a:pt x="1143215" y="38100"/>
                </a:cubicBezTo>
                <a:cubicBezTo>
                  <a:pt x="1155448" y="32663"/>
                  <a:pt x="1181315" y="25400"/>
                  <a:pt x="1181315" y="25400"/>
                </a:cubicBezTo>
                <a:cubicBezTo>
                  <a:pt x="1189782" y="27517"/>
                  <a:pt x="1201035" y="25124"/>
                  <a:pt x="1206715" y="31750"/>
                </a:cubicBezTo>
                <a:cubicBezTo>
                  <a:pt x="1215427" y="41914"/>
                  <a:pt x="1219415" y="69850"/>
                  <a:pt x="1219415" y="69850"/>
                </a:cubicBezTo>
                <a:cubicBezTo>
                  <a:pt x="1217298" y="80433"/>
                  <a:pt x="1218420" y="92229"/>
                  <a:pt x="1213065" y="101600"/>
                </a:cubicBezTo>
                <a:cubicBezTo>
                  <a:pt x="1205198" y="115367"/>
                  <a:pt x="1186562" y="114207"/>
                  <a:pt x="1174965" y="120650"/>
                </a:cubicBezTo>
                <a:cubicBezTo>
                  <a:pt x="1161622" y="128063"/>
                  <a:pt x="1136865" y="146050"/>
                  <a:pt x="1136865" y="146050"/>
                </a:cubicBezTo>
                <a:cubicBezTo>
                  <a:pt x="1134748" y="175683"/>
                  <a:pt x="1133986" y="205445"/>
                  <a:pt x="1130515" y="234950"/>
                </a:cubicBezTo>
                <a:cubicBezTo>
                  <a:pt x="1129733" y="241598"/>
                  <a:pt x="1128898" y="249267"/>
                  <a:pt x="1124165" y="254000"/>
                </a:cubicBezTo>
                <a:cubicBezTo>
                  <a:pt x="1113372" y="264793"/>
                  <a:pt x="1098765" y="270933"/>
                  <a:pt x="1086065" y="279400"/>
                </a:cubicBezTo>
                <a:lnTo>
                  <a:pt x="1067015" y="292100"/>
                </a:lnTo>
                <a:cubicBezTo>
                  <a:pt x="1033148" y="342900"/>
                  <a:pt x="1077598" y="281517"/>
                  <a:pt x="1035265" y="323850"/>
                </a:cubicBezTo>
                <a:cubicBezTo>
                  <a:pt x="1029869" y="329246"/>
                  <a:pt x="1029037" y="338855"/>
                  <a:pt x="1022565" y="342900"/>
                </a:cubicBezTo>
                <a:cubicBezTo>
                  <a:pt x="1011213" y="349995"/>
                  <a:pt x="984465" y="355600"/>
                  <a:pt x="984465" y="355600"/>
                </a:cubicBezTo>
                <a:cubicBezTo>
                  <a:pt x="980232" y="361950"/>
                  <a:pt x="974771" y="367635"/>
                  <a:pt x="971765" y="374650"/>
                </a:cubicBezTo>
                <a:cubicBezTo>
                  <a:pt x="968327" y="382672"/>
                  <a:pt x="970867" y="393235"/>
                  <a:pt x="965415" y="400050"/>
                </a:cubicBezTo>
                <a:cubicBezTo>
                  <a:pt x="961234" y="405277"/>
                  <a:pt x="952899" y="404948"/>
                  <a:pt x="946365" y="406400"/>
                </a:cubicBezTo>
                <a:cubicBezTo>
                  <a:pt x="933796" y="409193"/>
                  <a:pt x="920890" y="410225"/>
                  <a:pt x="908265" y="412750"/>
                </a:cubicBezTo>
                <a:cubicBezTo>
                  <a:pt x="899707" y="414462"/>
                  <a:pt x="891332" y="416983"/>
                  <a:pt x="882865" y="419100"/>
                </a:cubicBezTo>
                <a:cubicBezTo>
                  <a:pt x="853232" y="463550"/>
                  <a:pt x="870165" y="448733"/>
                  <a:pt x="838415" y="469900"/>
                </a:cubicBezTo>
                <a:cubicBezTo>
                  <a:pt x="827832" y="467783"/>
                  <a:pt x="816771" y="467340"/>
                  <a:pt x="806665" y="463550"/>
                </a:cubicBezTo>
                <a:cubicBezTo>
                  <a:pt x="799519" y="460870"/>
                  <a:pt x="794441" y="454263"/>
                  <a:pt x="787615" y="450850"/>
                </a:cubicBezTo>
                <a:cubicBezTo>
                  <a:pt x="781628" y="447857"/>
                  <a:pt x="774915" y="446617"/>
                  <a:pt x="768565" y="444500"/>
                </a:cubicBezTo>
                <a:cubicBezTo>
                  <a:pt x="759970" y="445933"/>
                  <a:pt x="717121" y="452033"/>
                  <a:pt x="705065" y="457200"/>
                </a:cubicBezTo>
                <a:cubicBezTo>
                  <a:pt x="698050" y="460206"/>
                  <a:pt x="692365" y="465667"/>
                  <a:pt x="686015" y="469900"/>
                </a:cubicBezTo>
                <a:cubicBezTo>
                  <a:pt x="656902" y="513569"/>
                  <a:pt x="675095" y="503173"/>
                  <a:pt x="641565" y="514350"/>
                </a:cubicBezTo>
                <a:cubicBezTo>
                  <a:pt x="637035" y="527939"/>
                  <a:pt x="634101" y="542313"/>
                  <a:pt x="622515" y="552450"/>
                </a:cubicBezTo>
                <a:cubicBezTo>
                  <a:pt x="611028" y="562501"/>
                  <a:pt x="595208" y="567057"/>
                  <a:pt x="584415" y="577850"/>
                </a:cubicBezTo>
                <a:cubicBezTo>
                  <a:pt x="578065" y="584200"/>
                  <a:pt x="572264" y="591151"/>
                  <a:pt x="565365" y="596900"/>
                </a:cubicBezTo>
                <a:cubicBezTo>
                  <a:pt x="512321" y="641103"/>
                  <a:pt x="582920" y="572995"/>
                  <a:pt x="527265" y="628650"/>
                </a:cubicBezTo>
                <a:cubicBezTo>
                  <a:pt x="525148" y="635000"/>
                  <a:pt x="522228" y="641136"/>
                  <a:pt x="520915" y="647700"/>
                </a:cubicBezTo>
                <a:cubicBezTo>
                  <a:pt x="517980" y="662376"/>
                  <a:pt x="520644" y="678473"/>
                  <a:pt x="514565" y="692150"/>
                </a:cubicBezTo>
                <a:cubicBezTo>
                  <a:pt x="509366" y="703849"/>
                  <a:pt x="485723" y="706571"/>
                  <a:pt x="476465" y="711200"/>
                </a:cubicBezTo>
                <a:cubicBezTo>
                  <a:pt x="469639" y="714613"/>
                  <a:pt x="463765" y="719667"/>
                  <a:pt x="457415" y="723900"/>
                </a:cubicBezTo>
                <a:cubicBezTo>
                  <a:pt x="427782" y="768350"/>
                  <a:pt x="444715" y="753533"/>
                  <a:pt x="412965" y="774700"/>
                </a:cubicBezTo>
                <a:cubicBezTo>
                  <a:pt x="401379" y="792079"/>
                  <a:pt x="401268" y="797538"/>
                  <a:pt x="381215" y="806450"/>
                </a:cubicBezTo>
                <a:cubicBezTo>
                  <a:pt x="368982" y="811887"/>
                  <a:pt x="343115" y="819150"/>
                  <a:pt x="343115" y="819150"/>
                </a:cubicBezTo>
                <a:cubicBezTo>
                  <a:pt x="302898" y="817033"/>
                  <a:pt x="262368" y="818241"/>
                  <a:pt x="222465" y="812800"/>
                </a:cubicBezTo>
                <a:cubicBezTo>
                  <a:pt x="214903" y="811769"/>
                  <a:pt x="208183" y="806059"/>
                  <a:pt x="203415" y="800100"/>
                </a:cubicBezTo>
                <a:cubicBezTo>
                  <a:pt x="199234" y="794873"/>
                  <a:pt x="199182" y="787400"/>
                  <a:pt x="197065" y="781050"/>
                </a:cubicBezTo>
                <a:cubicBezTo>
                  <a:pt x="186482" y="783167"/>
                  <a:pt x="174686" y="782045"/>
                  <a:pt x="165315" y="787400"/>
                </a:cubicBezTo>
                <a:cubicBezTo>
                  <a:pt x="158689" y="791186"/>
                  <a:pt x="158011" y="801054"/>
                  <a:pt x="152615" y="806450"/>
                </a:cubicBezTo>
                <a:cubicBezTo>
                  <a:pt x="147219" y="811846"/>
                  <a:pt x="139915" y="814917"/>
                  <a:pt x="133565" y="819150"/>
                </a:cubicBezTo>
                <a:cubicBezTo>
                  <a:pt x="125098" y="814917"/>
                  <a:pt x="116282" y="811320"/>
                  <a:pt x="108165" y="806450"/>
                </a:cubicBezTo>
                <a:cubicBezTo>
                  <a:pt x="95077" y="798597"/>
                  <a:pt x="70065" y="781050"/>
                  <a:pt x="70065" y="781050"/>
                </a:cubicBezTo>
                <a:cubicBezTo>
                  <a:pt x="49197" y="788006"/>
                  <a:pt x="37619" y="795167"/>
                  <a:pt x="12915" y="781050"/>
                </a:cubicBezTo>
                <a:cubicBezTo>
                  <a:pt x="5896" y="777039"/>
                  <a:pt x="1273" y="770467"/>
                  <a:pt x="215" y="762000"/>
                </a:cubicBezTo>
                <a:close/>
              </a:path>
            </a:pathLst>
          </a:custGeom>
          <a:noFill/>
          <a:ln w="12700" cmpd="sng">
            <a:solidFill>
              <a:schemeClr val="accent2">
                <a:lumMod val="40000"/>
                <a:lumOff val="6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2" name="Freeform 11"/>
          <p:cNvSpPr/>
          <p:nvPr/>
        </p:nvSpPr>
        <p:spPr>
          <a:xfrm>
            <a:off x="4337050" y="3125470"/>
            <a:ext cx="1759230" cy="2159000"/>
          </a:xfrm>
          <a:custGeom>
            <a:avLst/>
            <a:gdLst>
              <a:gd name="connsiteX0" fmla="*/ 38100 w 1759230"/>
              <a:gd name="connsiteY0" fmla="*/ 1047750 h 2159000"/>
              <a:gd name="connsiteX1" fmla="*/ 69850 w 1759230"/>
              <a:gd name="connsiteY1" fmla="*/ 1041400 h 2159000"/>
              <a:gd name="connsiteX2" fmla="*/ 57150 w 1759230"/>
              <a:gd name="connsiteY2" fmla="*/ 1022350 h 2159000"/>
              <a:gd name="connsiteX3" fmla="*/ 19050 w 1759230"/>
              <a:gd name="connsiteY3" fmla="*/ 996950 h 2159000"/>
              <a:gd name="connsiteX4" fmla="*/ 0 w 1759230"/>
              <a:gd name="connsiteY4" fmla="*/ 984250 h 2159000"/>
              <a:gd name="connsiteX5" fmla="*/ 6350 w 1759230"/>
              <a:gd name="connsiteY5" fmla="*/ 946150 h 2159000"/>
              <a:gd name="connsiteX6" fmla="*/ 44450 w 1759230"/>
              <a:gd name="connsiteY6" fmla="*/ 920750 h 2159000"/>
              <a:gd name="connsiteX7" fmla="*/ 50800 w 1759230"/>
              <a:gd name="connsiteY7" fmla="*/ 901700 h 2159000"/>
              <a:gd name="connsiteX8" fmla="*/ 63500 w 1759230"/>
              <a:gd name="connsiteY8" fmla="*/ 882650 h 2159000"/>
              <a:gd name="connsiteX9" fmla="*/ 69850 w 1759230"/>
              <a:gd name="connsiteY9" fmla="*/ 857250 h 2159000"/>
              <a:gd name="connsiteX10" fmla="*/ 76200 w 1759230"/>
              <a:gd name="connsiteY10" fmla="*/ 838200 h 2159000"/>
              <a:gd name="connsiteX11" fmla="*/ 88900 w 1759230"/>
              <a:gd name="connsiteY11" fmla="*/ 698500 h 2159000"/>
              <a:gd name="connsiteX12" fmla="*/ 101600 w 1759230"/>
              <a:gd name="connsiteY12" fmla="*/ 660400 h 2159000"/>
              <a:gd name="connsiteX13" fmla="*/ 107950 w 1759230"/>
              <a:gd name="connsiteY13" fmla="*/ 641350 h 2159000"/>
              <a:gd name="connsiteX14" fmla="*/ 82550 w 1759230"/>
              <a:gd name="connsiteY14" fmla="*/ 615950 h 2159000"/>
              <a:gd name="connsiteX15" fmla="*/ 69850 w 1759230"/>
              <a:gd name="connsiteY15" fmla="*/ 596900 h 2159000"/>
              <a:gd name="connsiteX16" fmla="*/ 50800 w 1759230"/>
              <a:gd name="connsiteY16" fmla="*/ 584200 h 2159000"/>
              <a:gd name="connsiteX17" fmla="*/ 44450 w 1759230"/>
              <a:gd name="connsiteY17" fmla="*/ 533400 h 2159000"/>
              <a:gd name="connsiteX18" fmla="*/ 82550 w 1759230"/>
              <a:gd name="connsiteY18" fmla="*/ 514350 h 2159000"/>
              <a:gd name="connsiteX19" fmla="*/ 120650 w 1759230"/>
              <a:gd name="connsiteY19" fmla="*/ 488950 h 2159000"/>
              <a:gd name="connsiteX20" fmla="*/ 146050 w 1759230"/>
              <a:gd name="connsiteY20" fmla="*/ 412750 h 2159000"/>
              <a:gd name="connsiteX21" fmla="*/ 152400 w 1759230"/>
              <a:gd name="connsiteY21" fmla="*/ 393700 h 2159000"/>
              <a:gd name="connsiteX22" fmla="*/ 203200 w 1759230"/>
              <a:gd name="connsiteY22" fmla="*/ 374650 h 2159000"/>
              <a:gd name="connsiteX23" fmla="*/ 209550 w 1759230"/>
              <a:gd name="connsiteY23" fmla="*/ 298450 h 2159000"/>
              <a:gd name="connsiteX24" fmla="*/ 222250 w 1759230"/>
              <a:gd name="connsiteY24" fmla="*/ 279400 h 2159000"/>
              <a:gd name="connsiteX25" fmla="*/ 241300 w 1759230"/>
              <a:gd name="connsiteY25" fmla="*/ 196850 h 2159000"/>
              <a:gd name="connsiteX26" fmla="*/ 254000 w 1759230"/>
              <a:gd name="connsiteY26" fmla="*/ 177800 h 2159000"/>
              <a:gd name="connsiteX27" fmla="*/ 292100 w 1759230"/>
              <a:gd name="connsiteY27" fmla="*/ 165100 h 2159000"/>
              <a:gd name="connsiteX28" fmla="*/ 298450 w 1759230"/>
              <a:gd name="connsiteY28" fmla="*/ 139700 h 2159000"/>
              <a:gd name="connsiteX29" fmla="*/ 304800 w 1759230"/>
              <a:gd name="connsiteY29" fmla="*/ 107950 h 2159000"/>
              <a:gd name="connsiteX30" fmla="*/ 317500 w 1759230"/>
              <a:gd name="connsiteY30" fmla="*/ 69850 h 2159000"/>
              <a:gd name="connsiteX31" fmla="*/ 336550 w 1759230"/>
              <a:gd name="connsiteY31" fmla="*/ 63500 h 2159000"/>
              <a:gd name="connsiteX32" fmla="*/ 349250 w 1759230"/>
              <a:gd name="connsiteY32" fmla="*/ 44450 h 2159000"/>
              <a:gd name="connsiteX33" fmla="*/ 387350 w 1759230"/>
              <a:gd name="connsiteY33" fmla="*/ 25400 h 2159000"/>
              <a:gd name="connsiteX34" fmla="*/ 406400 w 1759230"/>
              <a:gd name="connsiteY34" fmla="*/ 12700 h 2159000"/>
              <a:gd name="connsiteX35" fmla="*/ 444500 w 1759230"/>
              <a:gd name="connsiteY35" fmla="*/ 0 h 2159000"/>
              <a:gd name="connsiteX36" fmla="*/ 457200 w 1759230"/>
              <a:gd name="connsiteY36" fmla="*/ 19050 h 2159000"/>
              <a:gd name="connsiteX37" fmla="*/ 469900 w 1759230"/>
              <a:gd name="connsiteY37" fmla="*/ 95250 h 2159000"/>
              <a:gd name="connsiteX38" fmla="*/ 476250 w 1759230"/>
              <a:gd name="connsiteY38" fmla="*/ 171450 h 2159000"/>
              <a:gd name="connsiteX39" fmla="*/ 482600 w 1759230"/>
              <a:gd name="connsiteY39" fmla="*/ 190500 h 2159000"/>
              <a:gd name="connsiteX40" fmla="*/ 501650 w 1759230"/>
              <a:gd name="connsiteY40" fmla="*/ 203200 h 2159000"/>
              <a:gd name="connsiteX41" fmla="*/ 539750 w 1759230"/>
              <a:gd name="connsiteY41" fmla="*/ 228600 h 2159000"/>
              <a:gd name="connsiteX42" fmla="*/ 584200 w 1759230"/>
              <a:gd name="connsiteY42" fmla="*/ 222250 h 2159000"/>
              <a:gd name="connsiteX43" fmla="*/ 603250 w 1759230"/>
              <a:gd name="connsiteY43" fmla="*/ 254000 h 2159000"/>
              <a:gd name="connsiteX44" fmla="*/ 565150 w 1759230"/>
              <a:gd name="connsiteY44" fmla="*/ 266700 h 2159000"/>
              <a:gd name="connsiteX45" fmla="*/ 546100 w 1759230"/>
              <a:gd name="connsiteY45" fmla="*/ 279400 h 2159000"/>
              <a:gd name="connsiteX46" fmla="*/ 571500 w 1759230"/>
              <a:gd name="connsiteY46" fmla="*/ 304800 h 2159000"/>
              <a:gd name="connsiteX47" fmla="*/ 609600 w 1759230"/>
              <a:gd name="connsiteY47" fmla="*/ 330200 h 2159000"/>
              <a:gd name="connsiteX48" fmla="*/ 622300 w 1759230"/>
              <a:gd name="connsiteY48" fmla="*/ 368300 h 2159000"/>
              <a:gd name="connsiteX49" fmla="*/ 628650 w 1759230"/>
              <a:gd name="connsiteY49" fmla="*/ 387350 h 2159000"/>
              <a:gd name="connsiteX50" fmla="*/ 647700 w 1759230"/>
              <a:gd name="connsiteY50" fmla="*/ 393700 h 2159000"/>
              <a:gd name="connsiteX51" fmla="*/ 679450 w 1759230"/>
              <a:gd name="connsiteY51" fmla="*/ 400050 h 2159000"/>
              <a:gd name="connsiteX52" fmla="*/ 698500 w 1759230"/>
              <a:gd name="connsiteY52" fmla="*/ 457200 h 2159000"/>
              <a:gd name="connsiteX53" fmla="*/ 704850 w 1759230"/>
              <a:gd name="connsiteY53" fmla="*/ 476250 h 2159000"/>
              <a:gd name="connsiteX54" fmla="*/ 723900 w 1759230"/>
              <a:gd name="connsiteY54" fmla="*/ 488950 h 2159000"/>
              <a:gd name="connsiteX55" fmla="*/ 755650 w 1759230"/>
              <a:gd name="connsiteY55" fmla="*/ 533400 h 2159000"/>
              <a:gd name="connsiteX56" fmla="*/ 774700 w 1759230"/>
              <a:gd name="connsiteY56" fmla="*/ 546100 h 2159000"/>
              <a:gd name="connsiteX57" fmla="*/ 781050 w 1759230"/>
              <a:gd name="connsiteY57" fmla="*/ 565150 h 2159000"/>
              <a:gd name="connsiteX58" fmla="*/ 742950 w 1759230"/>
              <a:gd name="connsiteY58" fmla="*/ 641350 h 2159000"/>
              <a:gd name="connsiteX59" fmla="*/ 736600 w 1759230"/>
              <a:gd name="connsiteY59" fmla="*/ 660400 h 2159000"/>
              <a:gd name="connsiteX60" fmla="*/ 742950 w 1759230"/>
              <a:gd name="connsiteY60" fmla="*/ 679450 h 2159000"/>
              <a:gd name="connsiteX61" fmla="*/ 762000 w 1759230"/>
              <a:gd name="connsiteY61" fmla="*/ 685800 h 2159000"/>
              <a:gd name="connsiteX62" fmla="*/ 819150 w 1759230"/>
              <a:gd name="connsiteY62" fmla="*/ 692150 h 2159000"/>
              <a:gd name="connsiteX63" fmla="*/ 806450 w 1759230"/>
              <a:gd name="connsiteY63" fmla="*/ 755650 h 2159000"/>
              <a:gd name="connsiteX64" fmla="*/ 787400 w 1759230"/>
              <a:gd name="connsiteY64" fmla="*/ 793750 h 2159000"/>
              <a:gd name="connsiteX65" fmla="*/ 831850 w 1759230"/>
              <a:gd name="connsiteY65" fmla="*/ 838200 h 2159000"/>
              <a:gd name="connsiteX66" fmla="*/ 850900 w 1759230"/>
              <a:gd name="connsiteY66" fmla="*/ 850900 h 2159000"/>
              <a:gd name="connsiteX67" fmla="*/ 876300 w 1759230"/>
              <a:gd name="connsiteY67" fmla="*/ 889000 h 2159000"/>
              <a:gd name="connsiteX68" fmla="*/ 889000 w 1759230"/>
              <a:gd name="connsiteY68" fmla="*/ 908050 h 2159000"/>
              <a:gd name="connsiteX69" fmla="*/ 908050 w 1759230"/>
              <a:gd name="connsiteY69" fmla="*/ 914400 h 2159000"/>
              <a:gd name="connsiteX70" fmla="*/ 1028700 w 1759230"/>
              <a:gd name="connsiteY70" fmla="*/ 958850 h 2159000"/>
              <a:gd name="connsiteX71" fmla="*/ 1035050 w 1759230"/>
              <a:gd name="connsiteY71" fmla="*/ 977900 h 2159000"/>
              <a:gd name="connsiteX72" fmla="*/ 1016000 w 1759230"/>
              <a:gd name="connsiteY72" fmla="*/ 1041400 h 2159000"/>
              <a:gd name="connsiteX73" fmla="*/ 1041400 w 1759230"/>
              <a:gd name="connsiteY73" fmla="*/ 1117600 h 2159000"/>
              <a:gd name="connsiteX74" fmla="*/ 1085850 w 1759230"/>
              <a:gd name="connsiteY74" fmla="*/ 1111250 h 2159000"/>
              <a:gd name="connsiteX75" fmla="*/ 1104900 w 1759230"/>
              <a:gd name="connsiteY75" fmla="*/ 1104900 h 2159000"/>
              <a:gd name="connsiteX76" fmla="*/ 1123950 w 1759230"/>
              <a:gd name="connsiteY76" fmla="*/ 1092200 h 2159000"/>
              <a:gd name="connsiteX77" fmla="*/ 1276350 w 1759230"/>
              <a:gd name="connsiteY77" fmla="*/ 1085850 h 2159000"/>
              <a:gd name="connsiteX78" fmla="*/ 1301750 w 1759230"/>
              <a:gd name="connsiteY78" fmla="*/ 1092200 h 2159000"/>
              <a:gd name="connsiteX79" fmla="*/ 1314450 w 1759230"/>
              <a:gd name="connsiteY79" fmla="*/ 1130300 h 2159000"/>
              <a:gd name="connsiteX80" fmla="*/ 1327150 w 1759230"/>
              <a:gd name="connsiteY80" fmla="*/ 1168400 h 2159000"/>
              <a:gd name="connsiteX81" fmla="*/ 1333500 w 1759230"/>
              <a:gd name="connsiteY81" fmla="*/ 1187450 h 2159000"/>
              <a:gd name="connsiteX82" fmla="*/ 1339850 w 1759230"/>
              <a:gd name="connsiteY82" fmla="*/ 1206500 h 2159000"/>
              <a:gd name="connsiteX83" fmla="*/ 1377950 w 1759230"/>
              <a:gd name="connsiteY83" fmla="*/ 1231900 h 2159000"/>
              <a:gd name="connsiteX84" fmla="*/ 1397000 w 1759230"/>
              <a:gd name="connsiteY84" fmla="*/ 1244600 h 2159000"/>
              <a:gd name="connsiteX85" fmla="*/ 1422400 w 1759230"/>
              <a:gd name="connsiteY85" fmla="*/ 1282700 h 2159000"/>
              <a:gd name="connsiteX86" fmla="*/ 1536700 w 1759230"/>
              <a:gd name="connsiteY86" fmla="*/ 1308100 h 2159000"/>
              <a:gd name="connsiteX87" fmla="*/ 1555750 w 1759230"/>
              <a:gd name="connsiteY87" fmla="*/ 1327150 h 2159000"/>
              <a:gd name="connsiteX88" fmla="*/ 1574800 w 1759230"/>
              <a:gd name="connsiteY88" fmla="*/ 1339850 h 2159000"/>
              <a:gd name="connsiteX89" fmla="*/ 1644650 w 1759230"/>
              <a:gd name="connsiteY89" fmla="*/ 1352550 h 2159000"/>
              <a:gd name="connsiteX90" fmla="*/ 1670050 w 1759230"/>
              <a:gd name="connsiteY90" fmla="*/ 1390650 h 2159000"/>
              <a:gd name="connsiteX91" fmla="*/ 1682750 w 1759230"/>
              <a:gd name="connsiteY91" fmla="*/ 1409700 h 2159000"/>
              <a:gd name="connsiteX92" fmla="*/ 1720850 w 1759230"/>
              <a:gd name="connsiteY92" fmla="*/ 1435100 h 2159000"/>
              <a:gd name="connsiteX93" fmla="*/ 1739900 w 1759230"/>
              <a:gd name="connsiteY93" fmla="*/ 1447800 h 2159000"/>
              <a:gd name="connsiteX94" fmla="*/ 1752600 w 1759230"/>
              <a:gd name="connsiteY94" fmla="*/ 1466850 h 2159000"/>
              <a:gd name="connsiteX95" fmla="*/ 1752600 w 1759230"/>
              <a:gd name="connsiteY95" fmla="*/ 1619250 h 2159000"/>
              <a:gd name="connsiteX96" fmla="*/ 1746250 w 1759230"/>
              <a:gd name="connsiteY96" fmla="*/ 1638300 h 2159000"/>
              <a:gd name="connsiteX97" fmla="*/ 1708150 w 1759230"/>
              <a:gd name="connsiteY97" fmla="*/ 1663700 h 2159000"/>
              <a:gd name="connsiteX98" fmla="*/ 1689100 w 1759230"/>
              <a:gd name="connsiteY98" fmla="*/ 1676400 h 2159000"/>
              <a:gd name="connsiteX99" fmla="*/ 1670050 w 1759230"/>
              <a:gd name="connsiteY99" fmla="*/ 1689100 h 2159000"/>
              <a:gd name="connsiteX100" fmla="*/ 1663700 w 1759230"/>
              <a:gd name="connsiteY100" fmla="*/ 1752600 h 2159000"/>
              <a:gd name="connsiteX101" fmla="*/ 1638300 w 1759230"/>
              <a:gd name="connsiteY101" fmla="*/ 1765300 h 2159000"/>
              <a:gd name="connsiteX102" fmla="*/ 1600200 w 1759230"/>
              <a:gd name="connsiteY102" fmla="*/ 1790700 h 2159000"/>
              <a:gd name="connsiteX103" fmla="*/ 1562100 w 1759230"/>
              <a:gd name="connsiteY103" fmla="*/ 1803400 h 2159000"/>
              <a:gd name="connsiteX104" fmla="*/ 1536700 w 1759230"/>
              <a:gd name="connsiteY104" fmla="*/ 1828800 h 2159000"/>
              <a:gd name="connsiteX105" fmla="*/ 1517650 w 1759230"/>
              <a:gd name="connsiteY105" fmla="*/ 1841500 h 2159000"/>
              <a:gd name="connsiteX106" fmla="*/ 1219200 w 1759230"/>
              <a:gd name="connsiteY106" fmla="*/ 1847850 h 2159000"/>
              <a:gd name="connsiteX107" fmla="*/ 1187450 w 1759230"/>
              <a:gd name="connsiteY107" fmla="*/ 1873250 h 2159000"/>
              <a:gd name="connsiteX108" fmla="*/ 1149350 w 1759230"/>
              <a:gd name="connsiteY108" fmla="*/ 1892300 h 2159000"/>
              <a:gd name="connsiteX109" fmla="*/ 1117600 w 1759230"/>
              <a:gd name="connsiteY109" fmla="*/ 1885950 h 2159000"/>
              <a:gd name="connsiteX110" fmla="*/ 1079500 w 1759230"/>
              <a:gd name="connsiteY110" fmla="*/ 1873250 h 2159000"/>
              <a:gd name="connsiteX111" fmla="*/ 1066800 w 1759230"/>
              <a:gd name="connsiteY111" fmla="*/ 1892300 h 2159000"/>
              <a:gd name="connsiteX112" fmla="*/ 1079500 w 1759230"/>
              <a:gd name="connsiteY112" fmla="*/ 1943100 h 2159000"/>
              <a:gd name="connsiteX113" fmla="*/ 1060450 w 1759230"/>
              <a:gd name="connsiteY113" fmla="*/ 1993900 h 2159000"/>
              <a:gd name="connsiteX114" fmla="*/ 1041400 w 1759230"/>
              <a:gd name="connsiteY114" fmla="*/ 2000250 h 2159000"/>
              <a:gd name="connsiteX115" fmla="*/ 1028700 w 1759230"/>
              <a:gd name="connsiteY115" fmla="*/ 2019300 h 2159000"/>
              <a:gd name="connsiteX116" fmla="*/ 1009650 w 1759230"/>
              <a:gd name="connsiteY116" fmla="*/ 2032000 h 2159000"/>
              <a:gd name="connsiteX117" fmla="*/ 984250 w 1759230"/>
              <a:gd name="connsiteY117" fmla="*/ 2070100 h 2159000"/>
              <a:gd name="connsiteX118" fmla="*/ 939800 w 1759230"/>
              <a:gd name="connsiteY118" fmla="*/ 2095500 h 2159000"/>
              <a:gd name="connsiteX119" fmla="*/ 882650 w 1759230"/>
              <a:gd name="connsiteY119" fmla="*/ 2139950 h 2159000"/>
              <a:gd name="connsiteX120" fmla="*/ 844550 w 1759230"/>
              <a:gd name="connsiteY120" fmla="*/ 2152650 h 2159000"/>
              <a:gd name="connsiteX121" fmla="*/ 825500 w 1759230"/>
              <a:gd name="connsiteY121" fmla="*/ 2159000 h 2159000"/>
              <a:gd name="connsiteX122" fmla="*/ 781050 w 1759230"/>
              <a:gd name="connsiteY122" fmla="*/ 2152650 h 2159000"/>
              <a:gd name="connsiteX123" fmla="*/ 774700 w 1759230"/>
              <a:gd name="connsiteY123" fmla="*/ 2133600 h 2159000"/>
              <a:gd name="connsiteX124" fmla="*/ 736600 w 1759230"/>
              <a:gd name="connsiteY124" fmla="*/ 2139950 h 2159000"/>
              <a:gd name="connsiteX125" fmla="*/ 755650 w 1759230"/>
              <a:gd name="connsiteY125" fmla="*/ 2120900 h 2159000"/>
              <a:gd name="connsiteX126" fmla="*/ 717550 w 1759230"/>
              <a:gd name="connsiteY126" fmla="*/ 2114550 h 2159000"/>
              <a:gd name="connsiteX127" fmla="*/ 673100 w 1759230"/>
              <a:gd name="connsiteY127" fmla="*/ 2101850 h 2159000"/>
              <a:gd name="connsiteX128" fmla="*/ 660400 w 1759230"/>
              <a:gd name="connsiteY128" fmla="*/ 2082800 h 2159000"/>
              <a:gd name="connsiteX129" fmla="*/ 622300 w 1759230"/>
              <a:gd name="connsiteY129" fmla="*/ 2057400 h 2159000"/>
              <a:gd name="connsiteX130" fmla="*/ 603250 w 1759230"/>
              <a:gd name="connsiteY130" fmla="*/ 2019300 h 2159000"/>
              <a:gd name="connsiteX131" fmla="*/ 596900 w 1759230"/>
              <a:gd name="connsiteY131" fmla="*/ 2000250 h 2159000"/>
              <a:gd name="connsiteX132" fmla="*/ 571500 w 1759230"/>
              <a:gd name="connsiteY132" fmla="*/ 1962150 h 2159000"/>
              <a:gd name="connsiteX133" fmla="*/ 558800 w 1759230"/>
              <a:gd name="connsiteY133" fmla="*/ 1943100 h 2159000"/>
              <a:gd name="connsiteX134" fmla="*/ 552450 w 1759230"/>
              <a:gd name="connsiteY134" fmla="*/ 1816100 h 2159000"/>
              <a:gd name="connsiteX135" fmla="*/ 539750 w 1759230"/>
              <a:gd name="connsiteY135" fmla="*/ 1778000 h 2159000"/>
              <a:gd name="connsiteX136" fmla="*/ 501650 w 1759230"/>
              <a:gd name="connsiteY136" fmla="*/ 1752600 h 2159000"/>
              <a:gd name="connsiteX137" fmla="*/ 495300 w 1759230"/>
              <a:gd name="connsiteY137" fmla="*/ 1733550 h 2159000"/>
              <a:gd name="connsiteX138" fmla="*/ 463550 w 1759230"/>
              <a:gd name="connsiteY138" fmla="*/ 1695450 h 2159000"/>
              <a:gd name="connsiteX139" fmla="*/ 450850 w 1759230"/>
              <a:gd name="connsiteY139" fmla="*/ 1657350 h 2159000"/>
              <a:gd name="connsiteX140" fmla="*/ 457200 w 1759230"/>
              <a:gd name="connsiteY140" fmla="*/ 1619250 h 2159000"/>
              <a:gd name="connsiteX141" fmla="*/ 488950 w 1759230"/>
              <a:gd name="connsiteY141" fmla="*/ 1593850 h 2159000"/>
              <a:gd name="connsiteX142" fmla="*/ 508000 w 1759230"/>
              <a:gd name="connsiteY142" fmla="*/ 1581150 h 2159000"/>
              <a:gd name="connsiteX143" fmla="*/ 527050 w 1759230"/>
              <a:gd name="connsiteY143" fmla="*/ 1574800 h 2159000"/>
              <a:gd name="connsiteX144" fmla="*/ 577850 w 1759230"/>
              <a:gd name="connsiteY144" fmla="*/ 1562100 h 2159000"/>
              <a:gd name="connsiteX145" fmla="*/ 622300 w 1759230"/>
              <a:gd name="connsiteY145" fmla="*/ 1517650 h 2159000"/>
              <a:gd name="connsiteX146" fmla="*/ 654050 w 1759230"/>
              <a:gd name="connsiteY146" fmla="*/ 1524000 h 2159000"/>
              <a:gd name="connsiteX147" fmla="*/ 673100 w 1759230"/>
              <a:gd name="connsiteY147" fmla="*/ 1536700 h 2159000"/>
              <a:gd name="connsiteX148" fmla="*/ 692150 w 1759230"/>
              <a:gd name="connsiteY148" fmla="*/ 1543050 h 2159000"/>
              <a:gd name="connsiteX149" fmla="*/ 698500 w 1759230"/>
              <a:gd name="connsiteY149" fmla="*/ 1524000 h 2159000"/>
              <a:gd name="connsiteX150" fmla="*/ 685800 w 1759230"/>
              <a:gd name="connsiteY150" fmla="*/ 1485900 h 2159000"/>
              <a:gd name="connsiteX151" fmla="*/ 628650 w 1759230"/>
              <a:gd name="connsiteY151" fmla="*/ 1441450 h 2159000"/>
              <a:gd name="connsiteX152" fmla="*/ 615950 w 1759230"/>
              <a:gd name="connsiteY152" fmla="*/ 1339850 h 2159000"/>
              <a:gd name="connsiteX153" fmla="*/ 609600 w 1759230"/>
              <a:gd name="connsiteY153" fmla="*/ 1314450 h 2159000"/>
              <a:gd name="connsiteX154" fmla="*/ 552450 w 1759230"/>
              <a:gd name="connsiteY154" fmla="*/ 1282700 h 2159000"/>
              <a:gd name="connsiteX155" fmla="*/ 533400 w 1759230"/>
              <a:gd name="connsiteY155" fmla="*/ 1270000 h 2159000"/>
              <a:gd name="connsiteX156" fmla="*/ 520700 w 1759230"/>
              <a:gd name="connsiteY156" fmla="*/ 1231900 h 2159000"/>
              <a:gd name="connsiteX157" fmla="*/ 482600 w 1759230"/>
              <a:gd name="connsiteY157" fmla="*/ 1200150 h 2159000"/>
              <a:gd name="connsiteX158" fmla="*/ 463550 w 1759230"/>
              <a:gd name="connsiteY158" fmla="*/ 1162050 h 2159000"/>
              <a:gd name="connsiteX159" fmla="*/ 406400 w 1759230"/>
              <a:gd name="connsiteY159" fmla="*/ 1117600 h 2159000"/>
              <a:gd name="connsiteX160" fmla="*/ 349250 w 1759230"/>
              <a:gd name="connsiteY160" fmla="*/ 1111250 h 2159000"/>
              <a:gd name="connsiteX161" fmla="*/ 330200 w 1759230"/>
              <a:gd name="connsiteY161" fmla="*/ 1098550 h 2159000"/>
              <a:gd name="connsiteX162" fmla="*/ 247650 w 1759230"/>
              <a:gd name="connsiteY162" fmla="*/ 1111250 h 2159000"/>
              <a:gd name="connsiteX163" fmla="*/ 209550 w 1759230"/>
              <a:gd name="connsiteY163" fmla="*/ 1117600 h 2159000"/>
              <a:gd name="connsiteX164" fmla="*/ 171450 w 1759230"/>
              <a:gd name="connsiteY164" fmla="*/ 1130300 h 2159000"/>
              <a:gd name="connsiteX165" fmla="*/ 133350 w 1759230"/>
              <a:gd name="connsiteY165" fmla="*/ 1117600 h 2159000"/>
              <a:gd name="connsiteX166" fmla="*/ 107950 w 1759230"/>
              <a:gd name="connsiteY166" fmla="*/ 1085850 h 2159000"/>
              <a:gd name="connsiteX167" fmla="*/ 38100 w 1759230"/>
              <a:gd name="connsiteY167" fmla="*/ 104775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759230" h="2159000">
                <a:moveTo>
                  <a:pt x="38100" y="1047750"/>
                </a:moveTo>
                <a:cubicBezTo>
                  <a:pt x="31750" y="1040342"/>
                  <a:pt x="63374" y="1050034"/>
                  <a:pt x="69850" y="1041400"/>
                </a:cubicBezTo>
                <a:cubicBezTo>
                  <a:pt x="74429" y="1035295"/>
                  <a:pt x="62893" y="1027376"/>
                  <a:pt x="57150" y="1022350"/>
                </a:cubicBezTo>
                <a:cubicBezTo>
                  <a:pt x="45663" y="1012299"/>
                  <a:pt x="31750" y="1005417"/>
                  <a:pt x="19050" y="996950"/>
                </a:cubicBezTo>
                <a:lnTo>
                  <a:pt x="0" y="984250"/>
                </a:lnTo>
                <a:cubicBezTo>
                  <a:pt x="2117" y="971550"/>
                  <a:pt x="-1033" y="956698"/>
                  <a:pt x="6350" y="946150"/>
                </a:cubicBezTo>
                <a:cubicBezTo>
                  <a:pt x="15103" y="933646"/>
                  <a:pt x="44450" y="920750"/>
                  <a:pt x="44450" y="920750"/>
                </a:cubicBezTo>
                <a:cubicBezTo>
                  <a:pt x="46567" y="914400"/>
                  <a:pt x="47807" y="907687"/>
                  <a:pt x="50800" y="901700"/>
                </a:cubicBezTo>
                <a:cubicBezTo>
                  <a:pt x="54213" y="894874"/>
                  <a:pt x="60494" y="889665"/>
                  <a:pt x="63500" y="882650"/>
                </a:cubicBezTo>
                <a:cubicBezTo>
                  <a:pt x="66938" y="874628"/>
                  <a:pt x="67452" y="865641"/>
                  <a:pt x="69850" y="857250"/>
                </a:cubicBezTo>
                <a:cubicBezTo>
                  <a:pt x="71689" y="850814"/>
                  <a:pt x="74083" y="844550"/>
                  <a:pt x="76200" y="838200"/>
                </a:cubicBezTo>
                <a:cubicBezTo>
                  <a:pt x="79933" y="771011"/>
                  <a:pt x="74004" y="748152"/>
                  <a:pt x="88900" y="698500"/>
                </a:cubicBezTo>
                <a:cubicBezTo>
                  <a:pt x="92747" y="685678"/>
                  <a:pt x="97367" y="673100"/>
                  <a:pt x="101600" y="660400"/>
                </a:cubicBezTo>
                <a:lnTo>
                  <a:pt x="107950" y="641350"/>
                </a:lnTo>
                <a:cubicBezTo>
                  <a:pt x="94095" y="599786"/>
                  <a:pt x="113338" y="640580"/>
                  <a:pt x="82550" y="615950"/>
                </a:cubicBezTo>
                <a:cubicBezTo>
                  <a:pt x="76591" y="611182"/>
                  <a:pt x="75246" y="602296"/>
                  <a:pt x="69850" y="596900"/>
                </a:cubicBezTo>
                <a:cubicBezTo>
                  <a:pt x="64454" y="591504"/>
                  <a:pt x="57150" y="588433"/>
                  <a:pt x="50800" y="584200"/>
                </a:cubicBezTo>
                <a:cubicBezTo>
                  <a:pt x="37662" y="564492"/>
                  <a:pt x="28757" y="560863"/>
                  <a:pt x="44450" y="533400"/>
                </a:cubicBezTo>
                <a:cubicBezTo>
                  <a:pt x="52317" y="519633"/>
                  <a:pt x="70953" y="520793"/>
                  <a:pt x="82550" y="514350"/>
                </a:cubicBezTo>
                <a:cubicBezTo>
                  <a:pt x="95893" y="506937"/>
                  <a:pt x="120650" y="488950"/>
                  <a:pt x="120650" y="488950"/>
                </a:cubicBezTo>
                <a:lnTo>
                  <a:pt x="146050" y="412750"/>
                </a:lnTo>
                <a:cubicBezTo>
                  <a:pt x="148167" y="406400"/>
                  <a:pt x="146831" y="397413"/>
                  <a:pt x="152400" y="393700"/>
                </a:cubicBezTo>
                <a:cubicBezTo>
                  <a:pt x="180430" y="375013"/>
                  <a:pt x="163966" y="382497"/>
                  <a:pt x="203200" y="374650"/>
                </a:cubicBezTo>
                <a:cubicBezTo>
                  <a:pt x="232260" y="331060"/>
                  <a:pt x="202357" y="384763"/>
                  <a:pt x="209550" y="298450"/>
                </a:cubicBezTo>
                <a:cubicBezTo>
                  <a:pt x="210184" y="290845"/>
                  <a:pt x="218017" y="285750"/>
                  <a:pt x="222250" y="279400"/>
                </a:cubicBezTo>
                <a:cubicBezTo>
                  <a:pt x="225178" y="258907"/>
                  <a:pt x="228621" y="215868"/>
                  <a:pt x="241300" y="196850"/>
                </a:cubicBezTo>
                <a:cubicBezTo>
                  <a:pt x="245533" y="190500"/>
                  <a:pt x="247528" y="181845"/>
                  <a:pt x="254000" y="177800"/>
                </a:cubicBezTo>
                <a:cubicBezTo>
                  <a:pt x="265352" y="170705"/>
                  <a:pt x="292100" y="165100"/>
                  <a:pt x="292100" y="165100"/>
                </a:cubicBezTo>
                <a:cubicBezTo>
                  <a:pt x="294217" y="156633"/>
                  <a:pt x="296557" y="148219"/>
                  <a:pt x="298450" y="139700"/>
                </a:cubicBezTo>
                <a:cubicBezTo>
                  <a:pt x="300791" y="129164"/>
                  <a:pt x="301960" y="118363"/>
                  <a:pt x="304800" y="107950"/>
                </a:cubicBezTo>
                <a:cubicBezTo>
                  <a:pt x="308322" y="95035"/>
                  <a:pt x="304800" y="74083"/>
                  <a:pt x="317500" y="69850"/>
                </a:cubicBezTo>
                <a:lnTo>
                  <a:pt x="336550" y="63500"/>
                </a:lnTo>
                <a:cubicBezTo>
                  <a:pt x="340783" y="57150"/>
                  <a:pt x="343854" y="49846"/>
                  <a:pt x="349250" y="44450"/>
                </a:cubicBezTo>
                <a:cubicBezTo>
                  <a:pt x="367448" y="26252"/>
                  <a:pt x="366692" y="35729"/>
                  <a:pt x="387350" y="25400"/>
                </a:cubicBezTo>
                <a:cubicBezTo>
                  <a:pt x="394176" y="21987"/>
                  <a:pt x="399426" y="15800"/>
                  <a:pt x="406400" y="12700"/>
                </a:cubicBezTo>
                <a:cubicBezTo>
                  <a:pt x="418633" y="7263"/>
                  <a:pt x="444500" y="0"/>
                  <a:pt x="444500" y="0"/>
                </a:cubicBezTo>
                <a:cubicBezTo>
                  <a:pt x="448733" y="6350"/>
                  <a:pt x="454194" y="12035"/>
                  <a:pt x="457200" y="19050"/>
                </a:cubicBezTo>
                <a:cubicBezTo>
                  <a:pt x="464417" y="35890"/>
                  <a:pt x="468865" y="84901"/>
                  <a:pt x="469900" y="95250"/>
                </a:cubicBezTo>
                <a:cubicBezTo>
                  <a:pt x="472436" y="120612"/>
                  <a:pt x="472881" y="146186"/>
                  <a:pt x="476250" y="171450"/>
                </a:cubicBezTo>
                <a:cubicBezTo>
                  <a:pt x="477135" y="178085"/>
                  <a:pt x="478419" y="185273"/>
                  <a:pt x="482600" y="190500"/>
                </a:cubicBezTo>
                <a:cubicBezTo>
                  <a:pt x="487368" y="196459"/>
                  <a:pt x="495787" y="198314"/>
                  <a:pt x="501650" y="203200"/>
                </a:cubicBezTo>
                <a:cubicBezTo>
                  <a:pt x="533361" y="229626"/>
                  <a:pt x="506272" y="217441"/>
                  <a:pt x="539750" y="228600"/>
                </a:cubicBezTo>
                <a:cubicBezTo>
                  <a:pt x="554567" y="226483"/>
                  <a:pt x="569233" y="222250"/>
                  <a:pt x="584200" y="222250"/>
                </a:cubicBezTo>
                <a:cubicBezTo>
                  <a:pt x="602868" y="222250"/>
                  <a:pt x="640391" y="226144"/>
                  <a:pt x="603250" y="254000"/>
                </a:cubicBezTo>
                <a:cubicBezTo>
                  <a:pt x="592540" y="262032"/>
                  <a:pt x="576289" y="259274"/>
                  <a:pt x="565150" y="266700"/>
                </a:cubicBezTo>
                <a:lnTo>
                  <a:pt x="546100" y="279400"/>
                </a:lnTo>
                <a:cubicBezTo>
                  <a:pt x="556876" y="311727"/>
                  <a:pt x="543791" y="289406"/>
                  <a:pt x="571500" y="304800"/>
                </a:cubicBezTo>
                <a:cubicBezTo>
                  <a:pt x="584843" y="312213"/>
                  <a:pt x="609600" y="330200"/>
                  <a:pt x="609600" y="330200"/>
                </a:cubicBezTo>
                <a:lnTo>
                  <a:pt x="622300" y="368300"/>
                </a:lnTo>
                <a:cubicBezTo>
                  <a:pt x="624417" y="374650"/>
                  <a:pt x="622300" y="385233"/>
                  <a:pt x="628650" y="387350"/>
                </a:cubicBezTo>
                <a:cubicBezTo>
                  <a:pt x="635000" y="389467"/>
                  <a:pt x="641206" y="392077"/>
                  <a:pt x="647700" y="393700"/>
                </a:cubicBezTo>
                <a:cubicBezTo>
                  <a:pt x="658171" y="396318"/>
                  <a:pt x="668867" y="397933"/>
                  <a:pt x="679450" y="400050"/>
                </a:cubicBezTo>
                <a:lnTo>
                  <a:pt x="698500" y="457200"/>
                </a:lnTo>
                <a:cubicBezTo>
                  <a:pt x="700617" y="463550"/>
                  <a:pt x="699281" y="472537"/>
                  <a:pt x="704850" y="476250"/>
                </a:cubicBezTo>
                <a:lnTo>
                  <a:pt x="723900" y="488950"/>
                </a:lnTo>
                <a:cubicBezTo>
                  <a:pt x="742950" y="546100"/>
                  <a:pt x="721783" y="516467"/>
                  <a:pt x="755650" y="533400"/>
                </a:cubicBezTo>
                <a:cubicBezTo>
                  <a:pt x="762476" y="536813"/>
                  <a:pt x="768350" y="541867"/>
                  <a:pt x="774700" y="546100"/>
                </a:cubicBezTo>
                <a:cubicBezTo>
                  <a:pt x="776817" y="552450"/>
                  <a:pt x="781789" y="558497"/>
                  <a:pt x="781050" y="565150"/>
                </a:cubicBezTo>
                <a:cubicBezTo>
                  <a:pt x="773852" y="629928"/>
                  <a:pt x="763999" y="578204"/>
                  <a:pt x="742950" y="641350"/>
                </a:cubicBezTo>
                <a:lnTo>
                  <a:pt x="736600" y="660400"/>
                </a:lnTo>
                <a:cubicBezTo>
                  <a:pt x="738717" y="666750"/>
                  <a:pt x="738217" y="674717"/>
                  <a:pt x="742950" y="679450"/>
                </a:cubicBezTo>
                <a:cubicBezTo>
                  <a:pt x="747683" y="684183"/>
                  <a:pt x="755398" y="684700"/>
                  <a:pt x="762000" y="685800"/>
                </a:cubicBezTo>
                <a:cubicBezTo>
                  <a:pt x="780906" y="688951"/>
                  <a:pt x="800100" y="690033"/>
                  <a:pt x="819150" y="692150"/>
                </a:cubicBezTo>
                <a:cubicBezTo>
                  <a:pt x="816810" y="708531"/>
                  <a:pt x="815316" y="737917"/>
                  <a:pt x="806450" y="755650"/>
                </a:cubicBezTo>
                <a:cubicBezTo>
                  <a:pt x="781831" y="804889"/>
                  <a:pt x="803361" y="745867"/>
                  <a:pt x="787400" y="793750"/>
                </a:cubicBezTo>
                <a:cubicBezTo>
                  <a:pt x="798577" y="827280"/>
                  <a:pt x="788181" y="809087"/>
                  <a:pt x="831850" y="838200"/>
                </a:cubicBezTo>
                <a:lnTo>
                  <a:pt x="850900" y="850900"/>
                </a:lnTo>
                <a:lnTo>
                  <a:pt x="876300" y="889000"/>
                </a:lnTo>
                <a:cubicBezTo>
                  <a:pt x="880533" y="895350"/>
                  <a:pt x="881760" y="905637"/>
                  <a:pt x="889000" y="908050"/>
                </a:cubicBezTo>
                <a:lnTo>
                  <a:pt x="908050" y="914400"/>
                </a:lnTo>
                <a:cubicBezTo>
                  <a:pt x="932149" y="986696"/>
                  <a:pt x="907386" y="951714"/>
                  <a:pt x="1028700" y="958850"/>
                </a:cubicBezTo>
                <a:cubicBezTo>
                  <a:pt x="1030817" y="965200"/>
                  <a:pt x="1035050" y="971207"/>
                  <a:pt x="1035050" y="977900"/>
                </a:cubicBezTo>
                <a:cubicBezTo>
                  <a:pt x="1035050" y="1018761"/>
                  <a:pt x="1033214" y="1015579"/>
                  <a:pt x="1016000" y="1041400"/>
                </a:cubicBezTo>
                <a:cubicBezTo>
                  <a:pt x="1017016" y="1050540"/>
                  <a:pt x="1011761" y="1111672"/>
                  <a:pt x="1041400" y="1117600"/>
                </a:cubicBezTo>
                <a:cubicBezTo>
                  <a:pt x="1056076" y="1120535"/>
                  <a:pt x="1071033" y="1113367"/>
                  <a:pt x="1085850" y="1111250"/>
                </a:cubicBezTo>
                <a:cubicBezTo>
                  <a:pt x="1092200" y="1109133"/>
                  <a:pt x="1098913" y="1107893"/>
                  <a:pt x="1104900" y="1104900"/>
                </a:cubicBezTo>
                <a:cubicBezTo>
                  <a:pt x="1111726" y="1101487"/>
                  <a:pt x="1116365" y="1093043"/>
                  <a:pt x="1123950" y="1092200"/>
                </a:cubicBezTo>
                <a:cubicBezTo>
                  <a:pt x="1174483" y="1086585"/>
                  <a:pt x="1225550" y="1087967"/>
                  <a:pt x="1276350" y="1085850"/>
                </a:cubicBezTo>
                <a:cubicBezTo>
                  <a:pt x="1284817" y="1087967"/>
                  <a:pt x="1296070" y="1085574"/>
                  <a:pt x="1301750" y="1092200"/>
                </a:cubicBezTo>
                <a:cubicBezTo>
                  <a:pt x="1310462" y="1102364"/>
                  <a:pt x="1310217" y="1117600"/>
                  <a:pt x="1314450" y="1130300"/>
                </a:cubicBezTo>
                <a:lnTo>
                  <a:pt x="1327150" y="1168400"/>
                </a:lnTo>
                <a:lnTo>
                  <a:pt x="1333500" y="1187450"/>
                </a:lnTo>
                <a:cubicBezTo>
                  <a:pt x="1335617" y="1193800"/>
                  <a:pt x="1334281" y="1202787"/>
                  <a:pt x="1339850" y="1206500"/>
                </a:cubicBezTo>
                <a:lnTo>
                  <a:pt x="1377950" y="1231900"/>
                </a:lnTo>
                <a:lnTo>
                  <a:pt x="1397000" y="1244600"/>
                </a:lnTo>
                <a:lnTo>
                  <a:pt x="1422400" y="1282700"/>
                </a:lnTo>
                <a:cubicBezTo>
                  <a:pt x="1453923" y="1329984"/>
                  <a:pt x="1427483" y="1301274"/>
                  <a:pt x="1536700" y="1308100"/>
                </a:cubicBezTo>
                <a:cubicBezTo>
                  <a:pt x="1543050" y="1314450"/>
                  <a:pt x="1548851" y="1321401"/>
                  <a:pt x="1555750" y="1327150"/>
                </a:cubicBezTo>
                <a:cubicBezTo>
                  <a:pt x="1561613" y="1332036"/>
                  <a:pt x="1567974" y="1336437"/>
                  <a:pt x="1574800" y="1339850"/>
                </a:cubicBezTo>
                <a:cubicBezTo>
                  <a:pt x="1594377" y="1349639"/>
                  <a:pt x="1627138" y="1350361"/>
                  <a:pt x="1644650" y="1352550"/>
                </a:cubicBezTo>
                <a:lnTo>
                  <a:pt x="1670050" y="1390650"/>
                </a:lnTo>
                <a:cubicBezTo>
                  <a:pt x="1674283" y="1397000"/>
                  <a:pt x="1676400" y="1405467"/>
                  <a:pt x="1682750" y="1409700"/>
                </a:cubicBezTo>
                <a:lnTo>
                  <a:pt x="1720850" y="1435100"/>
                </a:lnTo>
                <a:lnTo>
                  <a:pt x="1739900" y="1447800"/>
                </a:lnTo>
                <a:cubicBezTo>
                  <a:pt x="1744133" y="1454150"/>
                  <a:pt x="1750407" y="1459540"/>
                  <a:pt x="1752600" y="1466850"/>
                </a:cubicBezTo>
                <a:cubicBezTo>
                  <a:pt x="1765620" y="1510249"/>
                  <a:pt x="1756042" y="1584825"/>
                  <a:pt x="1752600" y="1619250"/>
                </a:cubicBezTo>
                <a:cubicBezTo>
                  <a:pt x="1751934" y="1625910"/>
                  <a:pt x="1750983" y="1633567"/>
                  <a:pt x="1746250" y="1638300"/>
                </a:cubicBezTo>
                <a:cubicBezTo>
                  <a:pt x="1735457" y="1649093"/>
                  <a:pt x="1720850" y="1655233"/>
                  <a:pt x="1708150" y="1663700"/>
                </a:cubicBezTo>
                <a:lnTo>
                  <a:pt x="1689100" y="1676400"/>
                </a:lnTo>
                <a:lnTo>
                  <a:pt x="1670050" y="1689100"/>
                </a:lnTo>
                <a:cubicBezTo>
                  <a:pt x="1667933" y="1710267"/>
                  <a:pt x="1671882" y="1732964"/>
                  <a:pt x="1663700" y="1752600"/>
                </a:cubicBezTo>
                <a:cubicBezTo>
                  <a:pt x="1660059" y="1761338"/>
                  <a:pt x="1646417" y="1760430"/>
                  <a:pt x="1638300" y="1765300"/>
                </a:cubicBezTo>
                <a:cubicBezTo>
                  <a:pt x="1625212" y="1773153"/>
                  <a:pt x="1614680" y="1785873"/>
                  <a:pt x="1600200" y="1790700"/>
                </a:cubicBezTo>
                <a:lnTo>
                  <a:pt x="1562100" y="1803400"/>
                </a:lnTo>
                <a:cubicBezTo>
                  <a:pt x="1551940" y="1833880"/>
                  <a:pt x="1563793" y="1815253"/>
                  <a:pt x="1536700" y="1828800"/>
                </a:cubicBezTo>
                <a:cubicBezTo>
                  <a:pt x="1529874" y="1832213"/>
                  <a:pt x="1525268" y="1841043"/>
                  <a:pt x="1517650" y="1841500"/>
                </a:cubicBezTo>
                <a:cubicBezTo>
                  <a:pt x="1418323" y="1847460"/>
                  <a:pt x="1318683" y="1845733"/>
                  <a:pt x="1219200" y="1847850"/>
                </a:cubicBezTo>
                <a:cubicBezTo>
                  <a:pt x="1182114" y="1860212"/>
                  <a:pt x="1216173" y="1844527"/>
                  <a:pt x="1187450" y="1873250"/>
                </a:cubicBezTo>
                <a:cubicBezTo>
                  <a:pt x="1175140" y="1885560"/>
                  <a:pt x="1164844" y="1887135"/>
                  <a:pt x="1149350" y="1892300"/>
                </a:cubicBezTo>
                <a:cubicBezTo>
                  <a:pt x="1138767" y="1890183"/>
                  <a:pt x="1128013" y="1888790"/>
                  <a:pt x="1117600" y="1885950"/>
                </a:cubicBezTo>
                <a:cubicBezTo>
                  <a:pt x="1104685" y="1882428"/>
                  <a:pt x="1079500" y="1873250"/>
                  <a:pt x="1079500" y="1873250"/>
                </a:cubicBezTo>
                <a:cubicBezTo>
                  <a:pt x="1075267" y="1879600"/>
                  <a:pt x="1067747" y="1884727"/>
                  <a:pt x="1066800" y="1892300"/>
                </a:cubicBezTo>
                <a:cubicBezTo>
                  <a:pt x="1065407" y="1903446"/>
                  <a:pt x="1075353" y="1930660"/>
                  <a:pt x="1079500" y="1943100"/>
                </a:cubicBezTo>
                <a:cubicBezTo>
                  <a:pt x="1076058" y="1960311"/>
                  <a:pt x="1076022" y="1981442"/>
                  <a:pt x="1060450" y="1993900"/>
                </a:cubicBezTo>
                <a:cubicBezTo>
                  <a:pt x="1055223" y="1998081"/>
                  <a:pt x="1047750" y="1998133"/>
                  <a:pt x="1041400" y="2000250"/>
                </a:cubicBezTo>
                <a:cubicBezTo>
                  <a:pt x="1037167" y="2006600"/>
                  <a:pt x="1034096" y="2013904"/>
                  <a:pt x="1028700" y="2019300"/>
                </a:cubicBezTo>
                <a:cubicBezTo>
                  <a:pt x="1023304" y="2024696"/>
                  <a:pt x="1014676" y="2026257"/>
                  <a:pt x="1009650" y="2032000"/>
                </a:cubicBezTo>
                <a:cubicBezTo>
                  <a:pt x="999599" y="2043487"/>
                  <a:pt x="997902" y="2063274"/>
                  <a:pt x="984250" y="2070100"/>
                </a:cubicBezTo>
                <a:cubicBezTo>
                  <a:pt x="952024" y="2086213"/>
                  <a:pt x="966726" y="2077549"/>
                  <a:pt x="939800" y="2095500"/>
                </a:cubicBezTo>
                <a:cubicBezTo>
                  <a:pt x="904498" y="2148453"/>
                  <a:pt x="932136" y="2126454"/>
                  <a:pt x="882650" y="2139950"/>
                </a:cubicBezTo>
                <a:cubicBezTo>
                  <a:pt x="869735" y="2143472"/>
                  <a:pt x="857250" y="2148417"/>
                  <a:pt x="844550" y="2152650"/>
                </a:cubicBezTo>
                <a:lnTo>
                  <a:pt x="825500" y="2159000"/>
                </a:lnTo>
                <a:cubicBezTo>
                  <a:pt x="810683" y="2156883"/>
                  <a:pt x="794437" y="2159343"/>
                  <a:pt x="781050" y="2152650"/>
                </a:cubicBezTo>
                <a:cubicBezTo>
                  <a:pt x="775063" y="2149657"/>
                  <a:pt x="781136" y="2135439"/>
                  <a:pt x="774700" y="2133600"/>
                </a:cubicBezTo>
                <a:cubicBezTo>
                  <a:pt x="762320" y="2130063"/>
                  <a:pt x="749300" y="2137833"/>
                  <a:pt x="736600" y="2139950"/>
                </a:cubicBezTo>
                <a:cubicBezTo>
                  <a:pt x="742950" y="2133600"/>
                  <a:pt x="755650" y="2129880"/>
                  <a:pt x="755650" y="2120900"/>
                </a:cubicBezTo>
                <a:cubicBezTo>
                  <a:pt x="755650" y="2096281"/>
                  <a:pt x="722248" y="2112984"/>
                  <a:pt x="717550" y="2114550"/>
                </a:cubicBezTo>
                <a:cubicBezTo>
                  <a:pt x="715891" y="2114135"/>
                  <a:pt x="677241" y="2105163"/>
                  <a:pt x="673100" y="2101850"/>
                </a:cubicBezTo>
                <a:cubicBezTo>
                  <a:pt x="667141" y="2097082"/>
                  <a:pt x="666143" y="2087826"/>
                  <a:pt x="660400" y="2082800"/>
                </a:cubicBezTo>
                <a:cubicBezTo>
                  <a:pt x="648913" y="2072749"/>
                  <a:pt x="622300" y="2057400"/>
                  <a:pt x="622300" y="2057400"/>
                </a:cubicBezTo>
                <a:cubicBezTo>
                  <a:pt x="606339" y="2009517"/>
                  <a:pt x="627869" y="2068539"/>
                  <a:pt x="603250" y="2019300"/>
                </a:cubicBezTo>
                <a:cubicBezTo>
                  <a:pt x="600257" y="2013313"/>
                  <a:pt x="600151" y="2006101"/>
                  <a:pt x="596900" y="2000250"/>
                </a:cubicBezTo>
                <a:cubicBezTo>
                  <a:pt x="589487" y="1986907"/>
                  <a:pt x="579967" y="1974850"/>
                  <a:pt x="571500" y="1962150"/>
                </a:cubicBezTo>
                <a:lnTo>
                  <a:pt x="558800" y="1943100"/>
                </a:lnTo>
                <a:cubicBezTo>
                  <a:pt x="556683" y="1900767"/>
                  <a:pt x="557308" y="1858207"/>
                  <a:pt x="552450" y="1816100"/>
                </a:cubicBezTo>
                <a:cubicBezTo>
                  <a:pt x="550916" y="1802801"/>
                  <a:pt x="550889" y="1785426"/>
                  <a:pt x="539750" y="1778000"/>
                </a:cubicBezTo>
                <a:lnTo>
                  <a:pt x="501650" y="1752600"/>
                </a:lnTo>
                <a:cubicBezTo>
                  <a:pt x="499533" y="1746250"/>
                  <a:pt x="499013" y="1739119"/>
                  <a:pt x="495300" y="1733550"/>
                </a:cubicBezTo>
                <a:cubicBezTo>
                  <a:pt x="475361" y="1703642"/>
                  <a:pt x="477400" y="1726613"/>
                  <a:pt x="463550" y="1695450"/>
                </a:cubicBezTo>
                <a:cubicBezTo>
                  <a:pt x="458113" y="1683217"/>
                  <a:pt x="450850" y="1657350"/>
                  <a:pt x="450850" y="1657350"/>
                </a:cubicBezTo>
                <a:cubicBezTo>
                  <a:pt x="452967" y="1644650"/>
                  <a:pt x="453129" y="1631464"/>
                  <a:pt x="457200" y="1619250"/>
                </a:cubicBezTo>
                <a:cubicBezTo>
                  <a:pt x="465764" y="1593559"/>
                  <a:pt x="469544" y="1603553"/>
                  <a:pt x="488950" y="1593850"/>
                </a:cubicBezTo>
                <a:cubicBezTo>
                  <a:pt x="495776" y="1590437"/>
                  <a:pt x="501174" y="1584563"/>
                  <a:pt x="508000" y="1581150"/>
                </a:cubicBezTo>
                <a:cubicBezTo>
                  <a:pt x="513987" y="1578157"/>
                  <a:pt x="520592" y="1576561"/>
                  <a:pt x="527050" y="1574800"/>
                </a:cubicBezTo>
                <a:cubicBezTo>
                  <a:pt x="543889" y="1570207"/>
                  <a:pt x="577850" y="1562100"/>
                  <a:pt x="577850" y="1562100"/>
                </a:cubicBezTo>
                <a:cubicBezTo>
                  <a:pt x="606963" y="1518431"/>
                  <a:pt x="588770" y="1528827"/>
                  <a:pt x="622300" y="1517650"/>
                </a:cubicBezTo>
                <a:cubicBezTo>
                  <a:pt x="632883" y="1519767"/>
                  <a:pt x="643944" y="1520210"/>
                  <a:pt x="654050" y="1524000"/>
                </a:cubicBezTo>
                <a:cubicBezTo>
                  <a:pt x="661196" y="1526680"/>
                  <a:pt x="666274" y="1533287"/>
                  <a:pt x="673100" y="1536700"/>
                </a:cubicBezTo>
                <a:cubicBezTo>
                  <a:pt x="679087" y="1539693"/>
                  <a:pt x="685800" y="1540933"/>
                  <a:pt x="692150" y="1543050"/>
                </a:cubicBezTo>
                <a:cubicBezTo>
                  <a:pt x="694267" y="1536700"/>
                  <a:pt x="699239" y="1530653"/>
                  <a:pt x="698500" y="1524000"/>
                </a:cubicBezTo>
                <a:cubicBezTo>
                  <a:pt x="697022" y="1510695"/>
                  <a:pt x="696939" y="1493326"/>
                  <a:pt x="685800" y="1485900"/>
                </a:cubicBezTo>
                <a:cubicBezTo>
                  <a:pt x="640228" y="1455519"/>
                  <a:pt x="658493" y="1471293"/>
                  <a:pt x="628650" y="1441450"/>
                </a:cubicBezTo>
                <a:cubicBezTo>
                  <a:pt x="618515" y="1309692"/>
                  <a:pt x="631821" y="1395398"/>
                  <a:pt x="615950" y="1339850"/>
                </a:cubicBezTo>
                <a:cubicBezTo>
                  <a:pt x="613552" y="1331459"/>
                  <a:pt x="615347" y="1321018"/>
                  <a:pt x="609600" y="1314450"/>
                </a:cubicBezTo>
                <a:cubicBezTo>
                  <a:pt x="578455" y="1278856"/>
                  <a:pt x="580488" y="1296719"/>
                  <a:pt x="552450" y="1282700"/>
                </a:cubicBezTo>
                <a:cubicBezTo>
                  <a:pt x="545624" y="1279287"/>
                  <a:pt x="539750" y="1274233"/>
                  <a:pt x="533400" y="1270000"/>
                </a:cubicBezTo>
                <a:cubicBezTo>
                  <a:pt x="529167" y="1257300"/>
                  <a:pt x="531839" y="1239326"/>
                  <a:pt x="520700" y="1231900"/>
                </a:cubicBezTo>
                <a:cubicBezTo>
                  <a:pt x="494178" y="1214219"/>
                  <a:pt x="507046" y="1224596"/>
                  <a:pt x="482600" y="1200150"/>
                </a:cubicBezTo>
                <a:cubicBezTo>
                  <a:pt x="476716" y="1182497"/>
                  <a:pt x="476680" y="1176822"/>
                  <a:pt x="463550" y="1162050"/>
                </a:cubicBezTo>
                <a:cubicBezTo>
                  <a:pt x="443145" y="1139094"/>
                  <a:pt x="434130" y="1122222"/>
                  <a:pt x="406400" y="1117600"/>
                </a:cubicBezTo>
                <a:cubicBezTo>
                  <a:pt x="387494" y="1114449"/>
                  <a:pt x="368300" y="1113367"/>
                  <a:pt x="349250" y="1111250"/>
                </a:cubicBezTo>
                <a:cubicBezTo>
                  <a:pt x="342900" y="1107017"/>
                  <a:pt x="337805" y="1099184"/>
                  <a:pt x="330200" y="1098550"/>
                </a:cubicBezTo>
                <a:cubicBezTo>
                  <a:pt x="292498" y="1095408"/>
                  <a:pt x="278840" y="1105012"/>
                  <a:pt x="247650" y="1111250"/>
                </a:cubicBezTo>
                <a:cubicBezTo>
                  <a:pt x="235025" y="1113775"/>
                  <a:pt x="222041" y="1114477"/>
                  <a:pt x="209550" y="1117600"/>
                </a:cubicBezTo>
                <a:cubicBezTo>
                  <a:pt x="196563" y="1120847"/>
                  <a:pt x="171450" y="1130300"/>
                  <a:pt x="171450" y="1130300"/>
                </a:cubicBezTo>
                <a:cubicBezTo>
                  <a:pt x="158750" y="1126067"/>
                  <a:pt x="137583" y="1130300"/>
                  <a:pt x="133350" y="1117600"/>
                </a:cubicBezTo>
                <a:cubicBezTo>
                  <a:pt x="124587" y="1091310"/>
                  <a:pt x="132569" y="1102263"/>
                  <a:pt x="107950" y="1085850"/>
                </a:cubicBezTo>
                <a:cubicBezTo>
                  <a:pt x="90554" y="1059755"/>
                  <a:pt x="44450" y="1055158"/>
                  <a:pt x="38100" y="1047750"/>
                </a:cubicBezTo>
                <a:close/>
              </a:path>
            </a:pathLst>
          </a:custGeom>
          <a:noFill/>
          <a:ln w="12700" cmpd="sng">
            <a:solidFill>
              <a:srgbClr val="F1FBB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3" name="TextBox 12"/>
          <p:cNvSpPr txBox="1"/>
          <p:nvPr/>
        </p:nvSpPr>
        <p:spPr>
          <a:xfrm>
            <a:off x="3816135" y="2577881"/>
            <a:ext cx="1003300" cy="307777"/>
          </a:xfrm>
          <a:prstGeom prst="rect">
            <a:avLst/>
          </a:prstGeom>
          <a:noFill/>
        </p:spPr>
        <p:txBody>
          <a:bodyPr wrap="square" rtlCol="0">
            <a:spAutoFit/>
          </a:bodyPr>
          <a:lstStyle/>
          <a:p>
            <a:pPr fontAlgn="auto">
              <a:spcBef>
                <a:spcPts val="0"/>
              </a:spcBef>
              <a:spcAft>
                <a:spcPts val="0"/>
              </a:spcAft>
            </a:pPr>
            <a:r>
              <a:rPr lang="en-US" sz="1400" dirty="0" smtClean="0">
                <a:solidFill>
                  <a:srgbClr val="DDF53D">
                    <a:lumMod val="60000"/>
                    <a:lumOff val="40000"/>
                  </a:srgbClr>
                </a:solidFill>
                <a:latin typeface="Trebuchet MS"/>
                <a:ea typeface="+mn-ea"/>
                <a:cs typeface="+mn-cs"/>
              </a:rPr>
              <a:t>Quinault</a:t>
            </a:r>
            <a:endParaRPr lang="en-US" sz="1400" dirty="0">
              <a:solidFill>
                <a:srgbClr val="DDF53D">
                  <a:lumMod val="60000"/>
                  <a:lumOff val="40000"/>
                </a:srgbClr>
              </a:solidFill>
              <a:latin typeface="Trebuchet MS"/>
              <a:ea typeface="+mn-ea"/>
              <a:cs typeface="+mn-cs"/>
            </a:endParaRPr>
          </a:p>
        </p:txBody>
      </p:sp>
      <p:sp>
        <p:nvSpPr>
          <p:cNvPr id="14" name="TextBox 13"/>
          <p:cNvSpPr txBox="1"/>
          <p:nvPr/>
        </p:nvSpPr>
        <p:spPr>
          <a:xfrm>
            <a:off x="4889070" y="4406681"/>
            <a:ext cx="1003300" cy="307777"/>
          </a:xfrm>
          <a:prstGeom prst="rect">
            <a:avLst/>
          </a:prstGeom>
          <a:noFill/>
        </p:spPr>
        <p:txBody>
          <a:bodyPr wrap="square" rtlCol="0">
            <a:spAutoFit/>
          </a:bodyPr>
          <a:lstStyle/>
          <a:p>
            <a:pPr fontAlgn="auto">
              <a:spcBef>
                <a:spcPts val="0"/>
              </a:spcBef>
              <a:spcAft>
                <a:spcPts val="0"/>
              </a:spcAft>
            </a:pPr>
            <a:r>
              <a:rPr lang="en-US" sz="1400" dirty="0" smtClean="0">
                <a:solidFill>
                  <a:srgbClr val="DDF53D">
                    <a:lumMod val="60000"/>
                    <a:lumOff val="40000"/>
                  </a:srgbClr>
                </a:solidFill>
                <a:latin typeface="Trebuchet MS"/>
                <a:ea typeface="+mn-ea"/>
                <a:cs typeface="+mn-cs"/>
              </a:rPr>
              <a:t>Chehalis</a:t>
            </a:r>
            <a:endParaRPr lang="en-US" sz="1400" dirty="0">
              <a:solidFill>
                <a:srgbClr val="DDF53D">
                  <a:lumMod val="60000"/>
                  <a:lumOff val="40000"/>
                </a:srgbClr>
              </a:solidFill>
              <a:latin typeface="Trebuchet MS"/>
              <a:ea typeface="+mn-ea"/>
              <a:cs typeface="+mn-cs"/>
            </a:endParaRPr>
          </a:p>
        </p:txBody>
      </p:sp>
      <p:grpSp>
        <p:nvGrpSpPr>
          <p:cNvPr id="16" name="Group 15"/>
          <p:cNvGrpSpPr/>
          <p:nvPr/>
        </p:nvGrpSpPr>
        <p:grpSpPr>
          <a:xfrm>
            <a:off x="717177" y="2236097"/>
            <a:ext cx="3098958" cy="3893275"/>
            <a:chOff x="717177" y="2453267"/>
            <a:chExt cx="3098958" cy="3893275"/>
          </a:xfrm>
        </p:grpSpPr>
        <p:sp>
          <p:nvSpPr>
            <p:cNvPr id="4" name="Oval 3"/>
            <p:cNvSpPr/>
            <p:nvPr/>
          </p:nvSpPr>
          <p:spPr>
            <a:xfrm>
              <a:off x="1186488" y="2453267"/>
              <a:ext cx="2629647" cy="339164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5" name="TextBox 14"/>
            <p:cNvSpPr txBox="1"/>
            <p:nvPr/>
          </p:nvSpPr>
          <p:spPr>
            <a:xfrm>
              <a:off x="717177" y="5977210"/>
              <a:ext cx="24765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0000FF"/>
                  </a:solidFill>
                  <a:latin typeface="Trebuchet MS"/>
                  <a:ea typeface="+mn-ea"/>
                  <a:cs typeface="+mn-cs"/>
                </a:rPr>
                <a:t>Ocean - offshore</a:t>
              </a:r>
              <a:endParaRPr lang="en-US" sz="1800" dirty="0">
                <a:solidFill>
                  <a:srgbClr val="0000FF"/>
                </a:solidFill>
                <a:latin typeface="Trebuchet MS"/>
                <a:ea typeface="+mn-ea"/>
                <a:cs typeface="+mn-cs"/>
              </a:endParaRPr>
            </a:p>
          </p:txBody>
        </p:sp>
      </p:grpSp>
      <p:grpSp>
        <p:nvGrpSpPr>
          <p:cNvPr id="20" name="Group 19"/>
          <p:cNvGrpSpPr/>
          <p:nvPr/>
        </p:nvGrpSpPr>
        <p:grpSpPr>
          <a:xfrm>
            <a:off x="4191000" y="2033007"/>
            <a:ext cx="4802899" cy="1354040"/>
            <a:chOff x="1536700" y="2916897"/>
            <a:chExt cx="4802899" cy="1354040"/>
          </a:xfrm>
        </p:grpSpPr>
        <p:sp>
          <p:nvSpPr>
            <p:cNvPr id="21" name="Oval 20"/>
            <p:cNvSpPr/>
            <p:nvPr/>
          </p:nvSpPr>
          <p:spPr>
            <a:xfrm>
              <a:off x="1536700" y="2916897"/>
              <a:ext cx="1371170" cy="135404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2" name="TextBox 21"/>
            <p:cNvSpPr txBox="1"/>
            <p:nvPr/>
          </p:nvSpPr>
          <p:spPr>
            <a:xfrm>
              <a:off x="3863099" y="3430994"/>
              <a:ext cx="24765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0000"/>
                  </a:solidFill>
                  <a:latin typeface="Trebuchet MS"/>
                  <a:ea typeface="+mn-ea"/>
                  <a:cs typeface="+mn-cs"/>
                </a:rPr>
                <a:t>High Terrain</a:t>
              </a:r>
              <a:endParaRPr lang="en-US" sz="1800" dirty="0">
                <a:solidFill>
                  <a:srgbClr val="FF0000"/>
                </a:solidFill>
                <a:latin typeface="Trebuchet MS"/>
                <a:ea typeface="+mn-ea"/>
                <a:cs typeface="+mn-cs"/>
              </a:endParaRPr>
            </a:p>
          </p:txBody>
        </p:sp>
      </p:grpSp>
      <p:grpSp>
        <p:nvGrpSpPr>
          <p:cNvPr id="23" name="Group 22"/>
          <p:cNvGrpSpPr/>
          <p:nvPr/>
        </p:nvGrpSpPr>
        <p:grpSpPr>
          <a:xfrm>
            <a:off x="4184435" y="797610"/>
            <a:ext cx="2615985" cy="1798191"/>
            <a:chOff x="1676400" y="2472746"/>
            <a:chExt cx="2615985" cy="1798191"/>
          </a:xfrm>
        </p:grpSpPr>
        <p:sp>
          <p:nvSpPr>
            <p:cNvPr id="24" name="Oval 23"/>
            <p:cNvSpPr/>
            <p:nvPr/>
          </p:nvSpPr>
          <p:spPr>
            <a:xfrm>
              <a:off x="1676400" y="2916897"/>
              <a:ext cx="1371170" cy="1354040"/>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5" name="TextBox 24"/>
            <p:cNvSpPr txBox="1"/>
            <p:nvPr/>
          </p:nvSpPr>
          <p:spPr>
            <a:xfrm>
              <a:off x="1815885" y="2472746"/>
              <a:ext cx="24765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0852A0">
                      <a:lumMod val="75000"/>
                    </a:srgbClr>
                  </a:solidFill>
                  <a:latin typeface="Trebuchet MS"/>
                  <a:ea typeface="+mn-ea"/>
                  <a:cs typeface="+mn-cs"/>
                </a:rPr>
                <a:t>Leeward side</a:t>
              </a:r>
              <a:endParaRPr lang="en-US" sz="1800" dirty="0">
                <a:solidFill>
                  <a:srgbClr val="0852A0">
                    <a:lumMod val="75000"/>
                  </a:srgbClr>
                </a:solidFill>
                <a:latin typeface="Trebuchet MS"/>
                <a:ea typeface="+mn-ea"/>
                <a:cs typeface="+mn-cs"/>
              </a:endParaRPr>
            </a:p>
          </p:txBody>
        </p:sp>
      </p:grpSp>
      <p:grpSp>
        <p:nvGrpSpPr>
          <p:cNvPr id="27" name="Group 26"/>
          <p:cNvGrpSpPr/>
          <p:nvPr/>
        </p:nvGrpSpPr>
        <p:grpSpPr>
          <a:xfrm>
            <a:off x="3098799" y="2577881"/>
            <a:ext cx="5854701" cy="4058499"/>
            <a:chOff x="3098799" y="2875061"/>
            <a:chExt cx="5854701" cy="4058499"/>
          </a:xfrm>
        </p:grpSpPr>
        <p:grpSp>
          <p:nvGrpSpPr>
            <p:cNvPr id="17" name="Group 16"/>
            <p:cNvGrpSpPr/>
            <p:nvPr/>
          </p:nvGrpSpPr>
          <p:grpSpPr>
            <a:xfrm>
              <a:off x="3098799" y="2875061"/>
              <a:ext cx="5854701" cy="4058499"/>
              <a:chOff x="1257299" y="2916897"/>
              <a:chExt cx="5854701" cy="4058499"/>
            </a:xfrm>
          </p:grpSpPr>
          <p:sp>
            <p:nvSpPr>
              <p:cNvPr id="18" name="Oval 17"/>
              <p:cNvSpPr/>
              <p:nvPr/>
            </p:nvSpPr>
            <p:spPr>
              <a:xfrm>
                <a:off x="1676400" y="2916897"/>
                <a:ext cx="1371170" cy="1354040"/>
              </a:xfrm>
              <a:prstGeom prst="ellipse">
                <a:avLst/>
              </a:prstGeom>
              <a:noFill/>
              <a:ln w="38100"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9" name="TextBox 18"/>
              <p:cNvSpPr txBox="1"/>
              <p:nvPr/>
            </p:nvSpPr>
            <p:spPr>
              <a:xfrm>
                <a:off x="1257299" y="6052066"/>
                <a:ext cx="5854701" cy="923330"/>
              </a:xfrm>
              <a:prstGeom prst="rect">
                <a:avLst/>
              </a:prstGeom>
              <a:noFill/>
            </p:spPr>
            <p:txBody>
              <a:bodyPr wrap="square" rtlCol="0">
                <a:spAutoFit/>
              </a:bodyPr>
              <a:lstStyle/>
              <a:p>
                <a:pPr fontAlgn="auto">
                  <a:spcBef>
                    <a:spcPts val="0"/>
                  </a:spcBef>
                  <a:spcAft>
                    <a:spcPts val="0"/>
                  </a:spcAft>
                </a:pPr>
                <a:r>
                  <a:rPr lang="en-US" sz="1800" dirty="0" smtClean="0">
                    <a:solidFill>
                      <a:srgbClr val="008000"/>
                    </a:solidFill>
                    <a:latin typeface="Trebuchet MS"/>
                    <a:ea typeface="+mn-ea"/>
                    <a:cs typeface="+mn-cs"/>
                  </a:rPr>
                  <a:t>Windward side – Quinault and </a:t>
                </a:r>
                <a:r>
                  <a:rPr lang="en-US" sz="1800" dirty="0" smtClean="0">
                    <a:solidFill>
                      <a:srgbClr val="0C5986">
                        <a:lumMod val="60000"/>
                        <a:lumOff val="40000"/>
                      </a:srgbClr>
                    </a:solidFill>
                    <a:latin typeface="Trebuchet MS"/>
                    <a:ea typeface="+mn-ea"/>
                    <a:cs typeface="+mn-cs"/>
                  </a:rPr>
                  <a:t>Chehalis </a:t>
                </a:r>
                <a:r>
                  <a:rPr lang="en-US" sz="1800" dirty="0" smtClean="0">
                    <a:solidFill>
                      <a:srgbClr val="008000"/>
                    </a:solidFill>
                    <a:latin typeface="Trebuchet MS"/>
                    <a:ea typeface="+mn-ea"/>
                    <a:cs typeface="+mn-cs"/>
                  </a:rPr>
                  <a:t>are river basins where we are monitoring the response of the rivers to falling rain and snow</a:t>
                </a:r>
                <a:endParaRPr lang="en-US" sz="1800" dirty="0">
                  <a:solidFill>
                    <a:srgbClr val="008000"/>
                  </a:solidFill>
                  <a:latin typeface="Trebuchet MS"/>
                  <a:ea typeface="+mn-ea"/>
                  <a:cs typeface="+mn-cs"/>
                </a:endParaRPr>
              </a:p>
            </p:txBody>
          </p:sp>
        </p:grpSp>
        <p:sp>
          <p:nvSpPr>
            <p:cNvPr id="26" name="Oval 25"/>
            <p:cNvSpPr/>
            <p:nvPr/>
          </p:nvSpPr>
          <p:spPr>
            <a:xfrm>
              <a:off x="3968534" y="3848100"/>
              <a:ext cx="1923835" cy="1733550"/>
            </a:xfrm>
            <a:prstGeom prst="ellipse">
              <a:avLst/>
            </a:prstGeom>
            <a:noFill/>
            <a:ln w="381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grpSp>
    </p:spTree>
    <p:extLst>
      <p:ext uri="{BB962C8B-B14F-4D97-AF65-F5344CB8AC3E}">
        <p14:creationId xmlns:p14="http://schemas.microsoft.com/office/powerpoint/2010/main" val="30211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1" name="Freeform 10"/>
          <p:cNvSpPr/>
          <p:nvPr/>
        </p:nvSpPr>
        <p:spPr>
          <a:xfrm>
            <a:off x="3816135" y="3028950"/>
            <a:ext cx="1219415" cy="819150"/>
          </a:xfrm>
          <a:custGeom>
            <a:avLst/>
            <a:gdLst>
              <a:gd name="connsiteX0" fmla="*/ 215 w 1219415"/>
              <a:gd name="connsiteY0" fmla="*/ 762000 h 819150"/>
              <a:gd name="connsiteX1" fmla="*/ 6565 w 1219415"/>
              <a:gd name="connsiteY1" fmla="*/ 730250 h 819150"/>
              <a:gd name="connsiteX2" fmla="*/ 31965 w 1219415"/>
              <a:gd name="connsiteY2" fmla="*/ 692150 h 819150"/>
              <a:gd name="connsiteX3" fmla="*/ 44665 w 1219415"/>
              <a:gd name="connsiteY3" fmla="*/ 673100 h 819150"/>
              <a:gd name="connsiteX4" fmla="*/ 51015 w 1219415"/>
              <a:gd name="connsiteY4" fmla="*/ 654050 h 819150"/>
              <a:gd name="connsiteX5" fmla="*/ 70065 w 1219415"/>
              <a:gd name="connsiteY5" fmla="*/ 647700 h 819150"/>
              <a:gd name="connsiteX6" fmla="*/ 82765 w 1219415"/>
              <a:gd name="connsiteY6" fmla="*/ 628650 h 819150"/>
              <a:gd name="connsiteX7" fmla="*/ 89115 w 1219415"/>
              <a:gd name="connsiteY7" fmla="*/ 609600 h 819150"/>
              <a:gd name="connsiteX8" fmla="*/ 127215 w 1219415"/>
              <a:gd name="connsiteY8" fmla="*/ 590550 h 819150"/>
              <a:gd name="connsiteX9" fmla="*/ 158965 w 1219415"/>
              <a:gd name="connsiteY9" fmla="*/ 596900 h 819150"/>
              <a:gd name="connsiteX10" fmla="*/ 178015 w 1219415"/>
              <a:gd name="connsiteY10" fmla="*/ 603250 h 819150"/>
              <a:gd name="connsiteX11" fmla="*/ 209765 w 1219415"/>
              <a:gd name="connsiteY11" fmla="*/ 596900 h 819150"/>
              <a:gd name="connsiteX12" fmla="*/ 228815 w 1219415"/>
              <a:gd name="connsiteY12" fmla="*/ 539750 h 819150"/>
              <a:gd name="connsiteX13" fmla="*/ 235165 w 1219415"/>
              <a:gd name="connsiteY13" fmla="*/ 520700 h 819150"/>
              <a:gd name="connsiteX14" fmla="*/ 254215 w 1219415"/>
              <a:gd name="connsiteY14" fmla="*/ 508000 h 819150"/>
              <a:gd name="connsiteX15" fmla="*/ 298665 w 1219415"/>
              <a:gd name="connsiteY15" fmla="*/ 463550 h 819150"/>
              <a:gd name="connsiteX16" fmla="*/ 311365 w 1219415"/>
              <a:gd name="connsiteY16" fmla="*/ 444500 h 819150"/>
              <a:gd name="connsiteX17" fmla="*/ 349465 w 1219415"/>
              <a:gd name="connsiteY17" fmla="*/ 425450 h 819150"/>
              <a:gd name="connsiteX18" fmla="*/ 400265 w 1219415"/>
              <a:gd name="connsiteY18" fmla="*/ 412750 h 819150"/>
              <a:gd name="connsiteX19" fmla="*/ 438365 w 1219415"/>
              <a:gd name="connsiteY19" fmla="*/ 393700 h 819150"/>
              <a:gd name="connsiteX20" fmla="*/ 457415 w 1219415"/>
              <a:gd name="connsiteY20" fmla="*/ 400050 h 819150"/>
              <a:gd name="connsiteX21" fmla="*/ 476465 w 1219415"/>
              <a:gd name="connsiteY21" fmla="*/ 419100 h 819150"/>
              <a:gd name="connsiteX22" fmla="*/ 501865 w 1219415"/>
              <a:gd name="connsiteY22" fmla="*/ 412750 h 819150"/>
              <a:gd name="connsiteX23" fmla="*/ 533615 w 1219415"/>
              <a:gd name="connsiteY23" fmla="*/ 368300 h 819150"/>
              <a:gd name="connsiteX24" fmla="*/ 559015 w 1219415"/>
              <a:gd name="connsiteY24" fmla="*/ 361950 h 819150"/>
              <a:gd name="connsiteX25" fmla="*/ 565365 w 1219415"/>
              <a:gd name="connsiteY25" fmla="*/ 342900 h 819150"/>
              <a:gd name="connsiteX26" fmla="*/ 546315 w 1219415"/>
              <a:gd name="connsiteY26" fmla="*/ 330200 h 819150"/>
              <a:gd name="connsiteX27" fmla="*/ 539965 w 1219415"/>
              <a:gd name="connsiteY27" fmla="*/ 311150 h 819150"/>
              <a:gd name="connsiteX28" fmla="*/ 584415 w 1219415"/>
              <a:gd name="connsiteY28" fmla="*/ 292100 h 819150"/>
              <a:gd name="connsiteX29" fmla="*/ 603465 w 1219415"/>
              <a:gd name="connsiteY29" fmla="*/ 279400 h 819150"/>
              <a:gd name="connsiteX30" fmla="*/ 622515 w 1219415"/>
              <a:gd name="connsiteY30" fmla="*/ 273050 h 819150"/>
              <a:gd name="connsiteX31" fmla="*/ 647915 w 1219415"/>
              <a:gd name="connsiteY31" fmla="*/ 279400 h 819150"/>
              <a:gd name="connsiteX32" fmla="*/ 666965 w 1219415"/>
              <a:gd name="connsiteY32" fmla="*/ 285750 h 819150"/>
              <a:gd name="connsiteX33" fmla="*/ 686015 w 1219415"/>
              <a:gd name="connsiteY33" fmla="*/ 279400 h 819150"/>
              <a:gd name="connsiteX34" fmla="*/ 698715 w 1219415"/>
              <a:gd name="connsiteY34" fmla="*/ 241300 h 819150"/>
              <a:gd name="connsiteX35" fmla="*/ 705065 w 1219415"/>
              <a:gd name="connsiteY35" fmla="*/ 222250 h 819150"/>
              <a:gd name="connsiteX36" fmla="*/ 711415 w 1219415"/>
              <a:gd name="connsiteY36" fmla="*/ 165100 h 819150"/>
              <a:gd name="connsiteX37" fmla="*/ 724115 w 1219415"/>
              <a:gd name="connsiteY37" fmla="*/ 146050 h 819150"/>
              <a:gd name="connsiteX38" fmla="*/ 736815 w 1219415"/>
              <a:gd name="connsiteY38" fmla="*/ 107950 h 819150"/>
              <a:gd name="connsiteX39" fmla="*/ 749515 w 1219415"/>
              <a:gd name="connsiteY39" fmla="*/ 88900 h 819150"/>
              <a:gd name="connsiteX40" fmla="*/ 755865 w 1219415"/>
              <a:gd name="connsiteY40" fmla="*/ 69850 h 819150"/>
              <a:gd name="connsiteX41" fmla="*/ 781265 w 1219415"/>
              <a:gd name="connsiteY41" fmla="*/ 63500 h 819150"/>
              <a:gd name="connsiteX42" fmla="*/ 800315 w 1219415"/>
              <a:gd name="connsiteY42" fmla="*/ 50800 h 819150"/>
              <a:gd name="connsiteX43" fmla="*/ 813015 w 1219415"/>
              <a:gd name="connsiteY43" fmla="*/ 31750 h 819150"/>
              <a:gd name="connsiteX44" fmla="*/ 870165 w 1219415"/>
              <a:gd name="connsiteY44" fmla="*/ 0 h 819150"/>
              <a:gd name="connsiteX45" fmla="*/ 889215 w 1219415"/>
              <a:gd name="connsiteY45" fmla="*/ 6350 h 819150"/>
              <a:gd name="connsiteX46" fmla="*/ 895565 w 1219415"/>
              <a:gd name="connsiteY46" fmla="*/ 25400 h 819150"/>
              <a:gd name="connsiteX47" fmla="*/ 933665 w 1219415"/>
              <a:gd name="connsiteY47" fmla="*/ 38100 h 819150"/>
              <a:gd name="connsiteX48" fmla="*/ 978115 w 1219415"/>
              <a:gd name="connsiteY48" fmla="*/ 50800 h 819150"/>
              <a:gd name="connsiteX49" fmla="*/ 990815 w 1219415"/>
              <a:gd name="connsiteY49" fmla="*/ 69850 h 819150"/>
              <a:gd name="connsiteX50" fmla="*/ 1016215 w 1219415"/>
              <a:gd name="connsiteY50" fmla="*/ 107950 h 819150"/>
              <a:gd name="connsiteX51" fmla="*/ 1035265 w 1219415"/>
              <a:gd name="connsiteY51" fmla="*/ 114300 h 819150"/>
              <a:gd name="connsiteX52" fmla="*/ 1079715 w 1219415"/>
              <a:gd name="connsiteY52" fmla="*/ 101600 h 819150"/>
              <a:gd name="connsiteX53" fmla="*/ 1092415 w 1219415"/>
              <a:gd name="connsiteY53" fmla="*/ 82550 h 819150"/>
              <a:gd name="connsiteX54" fmla="*/ 1111465 w 1219415"/>
              <a:gd name="connsiteY54" fmla="*/ 69850 h 819150"/>
              <a:gd name="connsiteX55" fmla="*/ 1143215 w 1219415"/>
              <a:gd name="connsiteY55" fmla="*/ 38100 h 819150"/>
              <a:gd name="connsiteX56" fmla="*/ 1181315 w 1219415"/>
              <a:gd name="connsiteY56" fmla="*/ 25400 h 819150"/>
              <a:gd name="connsiteX57" fmla="*/ 1206715 w 1219415"/>
              <a:gd name="connsiteY57" fmla="*/ 31750 h 819150"/>
              <a:gd name="connsiteX58" fmla="*/ 1219415 w 1219415"/>
              <a:gd name="connsiteY58" fmla="*/ 69850 h 819150"/>
              <a:gd name="connsiteX59" fmla="*/ 1213065 w 1219415"/>
              <a:gd name="connsiteY59" fmla="*/ 101600 h 819150"/>
              <a:gd name="connsiteX60" fmla="*/ 1174965 w 1219415"/>
              <a:gd name="connsiteY60" fmla="*/ 120650 h 819150"/>
              <a:gd name="connsiteX61" fmla="*/ 1136865 w 1219415"/>
              <a:gd name="connsiteY61" fmla="*/ 146050 h 819150"/>
              <a:gd name="connsiteX62" fmla="*/ 1130515 w 1219415"/>
              <a:gd name="connsiteY62" fmla="*/ 234950 h 819150"/>
              <a:gd name="connsiteX63" fmla="*/ 1124165 w 1219415"/>
              <a:gd name="connsiteY63" fmla="*/ 254000 h 819150"/>
              <a:gd name="connsiteX64" fmla="*/ 1086065 w 1219415"/>
              <a:gd name="connsiteY64" fmla="*/ 279400 h 819150"/>
              <a:gd name="connsiteX65" fmla="*/ 1067015 w 1219415"/>
              <a:gd name="connsiteY65" fmla="*/ 292100 h 819150"/>
              <a:gd name="connsiteX66" fmla="*/ 1035265 w 1219415"/>
              <a:gd name="connsiteY66" fmla="*/ 323850 h 819150"/>
              <a:gd name="connsiteX67" fmla="*/ 1022565 w 1219415"/>
              <a:gd name="connsiteY67" fmla="*/ 342900 h 819150"/>
              <a:gd name="connsiteX68" fmla="*/ 984465 w 1219415"/>
              <a:gd name="connsiteY68" fmla="*/ 355600 h 819150"/>
              <a:gd name="connsiteX69" fmla="*/ 971765 w 1219415"/>
              <a:gd name="connsiteY69" fmla="*/ 374650 h 819150"/>
              <a:gd name="connsiteX70" fmla="*/ 965415 w 1219415"/>
              <a:gd name="connsiteY70" fmla="*/ 400050 h 819150"/>
              <a:gd name="connsiteX71" fmla="*/ 946365 w 1219415"/>
              <a:gd name="connsiteY71" fmla="*/ 406400 h 819150"/>
              <a:gd name="connsiteX72" fmla="*/ 908265 w 1219415"/>
              <a:gd name="connsiteY72" fmla="*/ 412750 h 819150"/>
              <a:gd name="connsiteX73" fmla="*/ 882865 w 1219415"/>
              <a:gd name="connsiteY73" fmla="*/ 419100 h 819150"/>
              <a:gd name="connsiteX74" fmla="*/ 838415 w 1219415"/>
              <a:gd name="connsiteY74" fmla="*/ 469900 h 819150"/>
              <a:gd name="connsiteX75" fmla="*/ 806665 w 1219415"/>
              <a:gd name="connsiteY75" fmla="*/ 463550 h 819150"/>
              <a:gd name="connsiteX76" fmla="*/ 787615 w 1219415"/>
              <a:gd name="connsiteY76" fmla="*/ 450850 h 819150"/>
              <a:gd name="connsiteX77" fmla="*/ 768565 w 1219415"/>
              <a:gd name="connsiteY77" fmla="*/ 444500 h 819150"/>
              <a:gd name="connsiteX78" fmla="*/ 705065 w 1219415"/>
              <a:gd name="connsiteY78" fmla="*/ 457200 h 819150"/>
              <a:gd name="connsiteX79" fmla="*/ 686015 w 1219415"/>
              <a:gd name="connsiteY79" fmla="*/ 469900 h 819150"/>
              <a:gd name="connsiteX80" fmla="*/ 641565 w 1219415"/>
              <a:gd name="connsiteY80" fmla="*/ 514350 h 819150"/>
              <a:gd name="connsiteX81" fmla="*/ 622515 w 1219415"/>
              <a:gd name="connsiteY81" fmla="*/ 552450 h 819150"/>
              <a:gd name="connsiteX82" fmla="*/ 584415 w 1219415"/>
              <a:gd name="connsiteY82" fmla="*/ 577850 h 819150"/>
              <a:gd name="connsiteX83" fmla="*/ 565365 w 1219415"/>
              <a:gd name="connsiteY83" fmla="*/ 596900 h 819150"/>
              <a:gd name="connsiteX84" fmla="*/ 527265 w 1219415"/>
              <a:gd name="connsiteY84" fmla="*/ 628650 h 819150"/>
              <a:gd name="connsiteX85" fmla="*/ 520915 w 1219415"/>
              <a:gd name="connsiteY85" fmla="*/ 647700 h 819150"/>
              <a:gd name="connsiteX86" fmla="*/ 514565 w 1219415"/>
              <a:gd name="connsiteY86" fmla="*/ 692150 h 819150"/>
              <a:gd name="connsiteX87" fmla="*/ 476465 w 1219415"/>
              <a:gd name="connsiteY87" fmla="*/ 711200 h 819150"/>
              <a:gd name="connsiteX88" fmla="*/ 457415 w 1219415"/>
              <a:gd name="connsiteY88" fmla="*/ 723900 h 819150"/>
              <a:gd name="connsiteX89" fmla="*/ 412965 w 1219415"/>
              <a:gd name="connsiteY89" fmla="*/ 774700 h 819150"/>
              <a:gd name="connsiteX90" fmla="*/ 381215 w 1219415"/>
              <a:gd name="connsiteY90" fmla="*/ 806450 h 819150"/>
              <a:gd name="connsiteX91" fmla="*/ 343115 w 1219415"/>
              <a:gd name="connsiteY91" fmla="*/ 819150 h 819150"/>
              <a:gd name="connsiteX92" fmla="*/ 222465 w 1219415"/>
              <a:gd name="connsiteY92" fmla="*/ 812800 h 819150"/>
              <a:gd name="connsiteX93" fmla="*/ 203415 w 1219415"/>
              <a:gd name="connsiteY93" fmla="*/ 800100 h 819150"/>
              <a:gd name="connsiteX94" fmla="*/ 197065 w 1219415"/>
              <a:gd name="connsiteY94" fmla="*/ 781050 h 819150"/>
              <a:gd name="connsiteX95" fmla="*/ 165315 w 1219415"/>
              <a:gd name="connsiteY95" fmla="*/ 787400 h 819150"/>
              <a:gd name="connsiteX96" fmla="*/ 152615 w 1219415"/>
              <a:gd name="connsiteY96" fmla="*/ 806450 h 819150"/>
              <a:gd name="connsiteX97" fmla="*/ 133565 w 1219415"/>
              <a:gd name="connsiteY97" fmla="*/ 819150 h 819150"/>
              <a:gd name="connsiteX98" fmla="*/ 108165 w 1219415"/>
              <a:gd name="connsiteY98" fmla="*/ 806450 h 819150"/>
              <a:gd name="connsiteX99" fmla="*/ 70065 w 1219415"/>
              <a:gd name="connsiteY99" fmla="*/ 781050 h 819150"/>
              <a:gd name="connsiteX100" fmla="*/ 12915 w 1219415"/>
              <a:gd name="connsiteY100" fmla="*/ 781050 h 819150"/>
              <a:gd name="connsiteX101" fmla="*/ 215 w 1219415"/>
              <a:gd name="connsiteY101" fmla="*/ 762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415" h="819150">
                <a:moveTo>
                  <a:pt x="215" y="762000"/>
                </a:moveTo>
                <a:cubicBezTo>
                  <a:pt x="-843" y="753533"/>
                  <a:pt x="2099" y="740076"/>
                  <a:pt x="6565" y="730250"/>
                </a:cubicBezTo>
                <a:cubicBezTo>
                  <a:pt x="12881" y="716355"/>
                  <a:pt x="23498" y="704850"/>
                  <a:pt x="31965" y="692150"/>
                </a:cubicBezTo>
                <a:cubicBezTo>
                  <a:pt x="36198" y="685800"/>
                  <a:pt x="42252" y="680340"/>
                  <a:pt x="44665" y="673100"/>
                </a:cubicBezTo>
                <a:cubicBezTo>
                  <a:pt x="46782" y="666750"/>
                  <a:pt x="46282" y="658783"/>
                  <a:pt x="51015" y="654050"/>
                </a:cubicBezTo>
                <a:cubicBezTo>
                  <a:pt x="55748" y="649317"/>
                  <a:pt x="63715" y="649817"/>
                  <a:pt x="70065" y="647700"/>
                </a:cubicBezTo>
                <a:cubicBezTo>
                  <a:pt x="74298" y="641350"/>
                  <a:pt x="79352" y="635476"/>
                  <a:pt x="82765" y="628650"/>
                </a:cubicBezTo>
                <a:cubicBezTo>
                  <a:pt x="85758" y="622663"/>
                  <a:pt x="84934" y="614827"/>
                  <a:pt x="89115" y="609600"/>
                </a:cubicBezTo>
                <a:cubicBezTo>
                  <a:pt x="98067" y="598409"/>
                  <a:pt x="114666" y="594733"/>
                  <a:pt x="127215" y="590550"/>
                </a:cubicBezTo>
                <a:cubicBezTo>
                  <a:pt x="137798" y="592667"/>
                  <a:pt x="148494" y="594282"/>
                  <a:pt x="158965" y="596900"/>
                </a:cubicBezTo>
                <a:cubicBezTo>
                  <a:pt x="165459" y="598523"/>
                  <a:pt x="171322" y="603250"/>
                  <a:pt x="178015" y="603250"/>
                </a:cubicBezTo>
                <a:cubicBezTo>
                  <a:pt x="188808" y="603250"/>
                  <a:pt x="199182" y="599017"/>
                  <a:pt x="209765" y="596900"/>
                </a:cubicBezTo>
                <a:lnTo>
                  <a:pt x="228815" y="539750"/>
                </a:lnTo>
                <a:cubicBezTo>
                  <a:pt x="230932" y="533400"/>
                  <a:pt x="229596" y="524413"/>
                  <a:pt x="235165" y="520700"/>
                </a:cubicBezTo>
                <a:lnTo>
                  <a:pt x="254215" y="508000"/>
                </a:lnTo>
                <a:cubicBezTo>
                  <a:pt x="283328" y="464331"/>
                  <a:pt x="265135" y="474727"/>
                  <a:pt x="298665" y="463550"/>
                </a:cubicBezTo>
                <a:cubicBezTo>
                  <a:pt x="302898" y="457200"/>
                  <a:pt x="305969" y="449896"/>
                  <a:pt x="311365" y="444500"/>
                </a:cubicBezTo>
                <a:cubicBezTo>
                  <a:pt x="322203" y="433662"/>
                  <a:pt x="335262" y="429323"/>
                  <a:pt x="349465" y="425450"/>
                </a:cubicBezTo>
                <a:cubicBezTo>
                  <a:pt x="366304" y="420857"/>
                  <a:pt x="383706" y="418270"/>
                  <a:pt x="400265" y="412750"/>
                </a:cubicBezTo>
                <a:cubicBezTo>
                  <a:pt x="426555" y="403987"/>
                  <a:pt x="413746" y="410113"/>
                  <a:pt x="438365" y="393700"/>
                </a:cubicBezTo>
                <a:cubicBezTo>
                  <a:pt x="444715" y="395817"/>
                  <a:pt x="451846" y="396337"/>
                  <a:pt x="457415" y="400050"/>
                </a:cubicBezTo>
                <a:cubicBezTo>
                  <a:pt x="464887" y="405031"/>
                  <a:pt x="467830" y="416633"/>
                  <a:pt x="476465" y="419100"/>
                </a:cubicBezTo>
                <a:cubicBezTo>
                  <a:pt x="484856" y="421498"/>
                  <a:pt x="493398" y="414867"/>
                  <a:pt x="501865" y="412750"/>
                </a:cubicBezTo>
                <a:cubicBezTo>
                  <a:pt x="515568" y="371642"/>
                  <a:pt x="502422" y="377212"/>
                  <a:pt x="533615" y="368300"/>
                </a:cubicBezTo>
                <a:cubicBezTo>
                  <a:pt x="542006" y="365902"/>
                  <a:pt x="550548" y="364067"/>
                  <a:pt x="559015" y="361950"/>
                </a:cubicBezTo>
                <a:cubicBezTo>
                  <a:pt x="561132" y="355600"/>
                  <a:pt x="567851" y="349115"/>
                  <a:pt x="565365" y="342900"/>
                </a:cubicBezTo>
                <a:cubicBezTo>
                  <a:pt x="562531" y="335814"/>
                  <a:pt x="551083" y="336159"/>
                  <a:pt x="546315" y="330200"/>
                </a:cubicBezTo>
                <a:cubicBezTo>
                  <a:pt x="542134" y="324973"/>
                  <a:pt x="542082" y="317500"/>
                  <a:pt x="539965" y="311150"/>
                </a:cubicBezTo>
                <a:cubicBezTo>
                  <a:pt x="587791" y="279266"/>
                  <a:pt x="527008" y="316703"/>
                  <a:pt x="584415" y="292100"/>
                </a:cubicBezTo>
                <a:cubicBezTo>
                  <a:pt x="591430" y="289094"/>
                  <a:pt x="596639" y="282813"/>
                  <a:pt x="603465" y="279400"/>
                </a:cubicBezTo>
                <a:cubicBezTo>
                  <a:pt x="609452" y="276407"/>
                  <a:pt x="616165" y="275167"/>
                  <a:pt x="622515" y="273050"/>
                </a:cubicBezTo>
                <a:cubicBezTo>
                  <a:pt x="630982" y="275167"/>
                  <a:pt x="639524" y="277002"/>
                  <a:pt x="647915" y="279400"/>
                </a:cubicBezTo>
                <a:cubicBezTo>
                  <a:pt x="654351" y="281239"/>
                  <a:pt x="660272" y="285750"/>
                  <a:pt x="666965" y="285750"/>
                </a:cubicBezTo>
                <a:cubicBezTo>
                  <a:pt x="673658" y="285750"/>
                  <a:pt x="679665" y="281517"/>
                  <a:pt x="686015" y="279400"/>
                </a:cubicBezTo>
                <a:lnTo>
                  <a:pt x="698715" y="241300"/>
                </a:lnTo>
                <a:lnTo>
                  <a:pt x="705065" y="222250"/>
                </a:lnTo>
                <a:cubicBezTo>
                  <a:pt x="707182" y="203200"/>
                  <a:pt x="706766" y="183695"/>
                  <a:pt x="711415" y="165100"/>
                </a:cubicBezTo>
                <a:cubicBezTo>
                  <a:pt x="713266" y="157696"/>
                  <a:pt x="721015" y="153024"/>
                  <a:pt x="724115" y="146050"/>
                </a:cubicBezTo>
                <a:cubicBezTo>
                  <a:pt x="729552" y="133817"/>
                  <a:pt x="729389" y="119089"/>
                  <a:pt x="736815" y="107950"/>
                </a:cubicBezTo>
                <a:cubicBezTo>
                  <a:pt x="741048" y="101600"/>
                  <a:pt x="746102" y="95726"/>
                  <a:pt x="749515" y="88900"/>
                </a:cubicBezTo>
                <a:cubicBezTo>
                  <a:pt x="752508" y="82913"/>
                  <a:pt x="750638" y="74031"/>
                  <a:pt x="755865" y="69850"/>
                </a:cubicBezTo>
                <a:cubicBezTo>
                  <a:pt x="762680" y="64398"/>
                  <a:pt x="772798" y="65617"/>
                  <a:pt x="781265" y="63500"/>
                </a:cubicBezTo>
                <a:cubicBezTo>
                  <a:pt x="787615" y="59267"/>
                  <a:pt x="794919" y="56196"/>
                  <a:pt x="800315" y="50800"/>
                </a:cubicBezTo>
                <a:cubicBezTo>
                  <a:pt x="805711" y="45404"/>
                  <a:pt x="807272" y="36776"/>
                  <a:pt x="813015" y="31750"/>
                </a:cubicBezTo>
                <a:cubicBezTo>
                  <a:pt x="839888" y="8236"/>
                  <a:pt x="844000" y="8722"/>
                  <a:pt x="870165" y="0"/>
                </a:cubicBezTo>
                <a:cubicBezTo>
                  <a:pt x="876515" y="2117"/>
                  <a:pt x="884482" y="1617"/>
                  <a:pt x="889215" y="6350"/>
                </a:cubicBezTo>
                <a:cubicBezTo>
                  <a:pt x="893948" y="11083"/>
                  <a:pt x="890118" y="21509"/>
                  <a:pt x="895565" y="25400"/>
                </a:cubicBezTo>
                <a:cubicBezTo>
                  <a:pt x="906458" y="33181"/>
                  <a:pt x="920678" y="34853"/>
                  <a:pt x="933665" y="38100"/>
                </a:cubicBezTo>
                <a:cubicBezTo>
                  <a:pt x="965559" y="46073"/>
                  <a:pt x="950786" y="41690"/>
                  <a:pt x="978115" y="50800"/>
                </a:cubicBezTo>
                <a:cubicBezTo>
                  <a:pt x="982348" y="57150"/>
                  <a:pt x="987402" y="63024"/>
                  <a:pt x="990815" y="69850"/>
                </a:cubicBezTo>
                <a:cubicBezTo>
                  <a:pt x="1002465" y="93151"/>
                  <a:pt x="989131" y="89894"/>
                  <a:pt x="1016215" y="107950"/>
                </a:cubicBezTo>
                <a:cubicBezTo>
                  <a:pt x="1021784" y="111663"/>
                  <a:pt x="1028915" y="112183"/>
                  <a:pt x="1035265" y="114300"/>
                </a:cubicBezTo>
                <a:cubicBezTo>
                  <a:pt x="1036924" y="113885"/>
                  <a:pt x="1075574" y="104913"/>
                  <a:pt x="1079715" y="101600"/>
                </a:cubicBezTo>
                <a:cubicBezTo>
                  <a:pt x="1085674" y="96832"/>
                  <a:pt x="1087019" y="87946"/>
                  <a:pt x="1092415" y="82550"/>
                </a:cubicBezTo>
                <a:cubicBezTo>
                  <a:pt x="1097811" y="77154"/>
                  <a:pt x="1105115" y="74083"/>
                  <a:pt x="1111465" y="69850"/>
                </a:cubicBezTo>
                <a:cubicBezTo>
                  <a:pt x="1123051" y="52471"/>
                  <a:pt x="1123162" y="47012"/>
                  <a:pt x="1143215" y="38100"/>
                </a:cubicBezTo>
                <a:cubicBezTo>
                  <a:pt x="1155448" y="32663"/>
                  <a:pt x="1181315" y="25400"/>
                  <a:pt x="1181315" y="25400"/>
                </a:cubicBezTo>
                <a:cubicBezTo>
                  <a:pt x="1189782" y="27517"/>
                  <a:pt x="1201035" y="25124"/>
                  <a:pt x="1206715" y="31750"/>
                </a:cubicBezTo>
                <a:cubicBezTo>
                  <a:pt x="1215427" y="41914"/>
                  <a:pt x="1219415" y="69850"/>
                  <a:pt x="1219415" y="69850"/>
                </a:cubicBezTo>
                <a:cubicBezTo>
                  <a:pt x="1217298" y="80433"/>
                  <a:pt x="1218420" y="92229"/>
                  <a:pt x="1213065" y="101600"/>
                </a:cubicBezTo>
                <a:cubicBezTo>
                  <a:pt x="1205198" y="115367"/>
                  <a:pt x="1186562" y="114207"/>
                  <a:pt x="1174965" y="120650"/>
                </a:cubicBezTo>
                <a:cubicBezTo>
                  <a:pt x="1161622" y="128063"/>
                  <a:pt x="1136865" y="146050"/>
                  <a:pt x="1136865" y="146050"/>
                </a:cubicBezTo>
                <a:cubicBezTo>
                  <a:pt x="1134748" y="175683"/>
                  <a:pt x="1133986" y="205445"/>
                  <a:pt x="1130515" y="234950"/>
                </a:cubicBezTo>
                <a:cubicBezTo>
                  <a:pt x="1129733" y="241598"/>
                  <a:pt x="1128898" y="249267"/>
                  <a:pt x="1124165" y="254000"/>
                </a:cubicBezTo>
                <a:cubicBezTo>
                  <a:pt x="1113372" y="264793"/>
                  <a:pt x="1098765" y="270933"/>
                  <a:pt x="1086065" y="279400"/>
                </a:cubicBezTo>
                <a:lnTo>
                  <a:pt x="1067015" y="292100"/>
                </a:lnTo>
                <a:cubicBezTo>
                  <a:pt x="1033148" y="342900"/>
                  <a:pt x="1077598" y="281517"/>
                  <a:pt x="1035265" y="323850"/>
                </a:cubicBezTo>
                <a:cubicBezTo>
                  <a:pt x="1029869" y="329246"/>
                  <a:pt x="1029037" y="338855"/>
                  <a:pt x="1022565" y="342900"/>
                </a:cubicBezTo>
                <a:cubicBezTo>
                  <a:pt x="1011213" y="349995"/>
                  <a:pt x="984465" y="355600"/>
                  <a:pt x="984465" y="355600"/>
                </a:cubicBezTo>
                <a:cubicBezTo>
                  <a:pt x="980232" y="361950"/>
                  <a:pt x="974771" y="367635"/>
                  <a:pt x="971765" y="374650"/>
                </a:cubicBezTo>
                <a:cubicBezTo>
                  <a:pt x="968327" y="382672"/>
                  <a:pt x="970867" y="393235"/>
                  <a:pt x="965415" y="400050"/>
                </a:cubicBezTo>
                <a:cubicBezTo>
                  <a:pt x="961234" y="405277"/>
                  <a:pt x="952899" y="404948"/>
                  <a:pt x="946365" y="406400"/>
                </a:cubicBezTo>
                <a:cubicBezTo>
                  <a:pt x="933796" y="409193"/>
                  <a:pt x="920890" y="410225"/>
                  <a:pt x="908265" y="412750"/>
                </a:cubicBezTo>
                <a:cubicBezTo>
                  <a:pt x="899707" y="414462"/>
                  <a:pt x="891332" y="416983"/>
                  <a:pt x="882865" y="419100"/>
                </a:cubicBezTo>
                <a:cubicBezTo>
                  <a:pt x="853232" y="463550"/>
                  <a:pt x="870165" y="448733"/>
                  <a:pt x="838415" y="469900"/>
                </a:cubicBezTo>
                <a:cubicBezTo>
                  <a:pt x="827832" y="467783"/>
                  <a:pt x="816771" y="467340"/>
                  <a:pt x="806665" y="463550"/>
                </a:cubicBezTo>
                <a:cubicBezTo>
                  <a:pt x="799519" y="460870"/>
                  <a:pt x="794441" y="454263"/>
                  <a:pt x="787615" y="450850"/>
                </a:cubicBezTo>
                <a:cubicBezTo>
                  <a:pt x="781628" y="447857"/>
                  <a:pt x="774915" y="446617"/>
                  <a:pt x="768565" y="444500"/>
                </a:cubicBezTo>
                <a:cubicBezTo>
                  <a:pt x="759970" y="445933"/>
                  <a:pt x="717121" y="452033"/>
                  <a:pt x="705065" y="457200"/>
                </a:cubicBezTo>
                <a:cubicBezTo>
                  <a:pt x="698050" y="460206"/>
                  <a:pt x="692365" y="465667"/>
                  <a:pt x="686015" y="469900"/>
                </a:cubicBezTo>
                <a:cubicBezTo>
                  <a:pt x="656902" y="513569"/>
                  <a:pt x="675095" y="503173"/>
                  <a:pt x="641565" y="514350"/>
                </a:cubicBezTo>
                <a:cubicBezTo>
                  <a:pt x="637035" y="527939"/>
                  <a:pt x="634101" y="542313"/>
                  <a:pt x="622515" y="552450"/>
                </a:cubicBezTo>
                <a:cubicBezTo>
                  <a:pt x="611028" y="562501"/>
                  <a:pt x="595208" y="567057"/>
                  <a:pt x="584415" y="577850"/>
                </a:cubicBezTo>
                <a:cubicBezTo>
                  <a:pt x="578065" y="584200"/>
                  <a:pt x="572264" y="591151"/>
                  <a:pt x="565365" y="596900"/>
                </a:cubicBezTo>
                <a:cubicBezTo>
                  <a:pt x="512321" y="641103"/>
                  <a:pt x="582920" y="572995"/>
                  <a:pt x="527265" y="628650"/>
                </a:cubicBezTo>
                <a:cubicBezTo>
                  <a:pt x="525148" y="635000"/>
                  <a:pt x="522228" y="641136"/>
                  <a:pt x="520915" y="647700"/>
                </a:cubicBezTo>
                <a:cubicBezTo>
                  <a:pt x="517980" y="662376"/>
                  <a:pt x="520644" y="678473"/>
                  <a:pt x="514565" y="692150"/>
                </a:cubicBezTo>
                <a:cubicBezTo>
                  <a:pt x="509366" y="703849"/>
                  <a:pt x="485723" y="706571"/>
                  <a:pt x="476465" y="711200"/>
                </a:cubicBezTo>
                <a:cubicBezTo>
                  <a:pt x="469639" y="714613"/>
                  <a:pt x="463765" y="719667"/>
                  <a:pt x="457415" y="723900"/>
                </a:cubicBezTo>
                <a:cubicBezTo>
                  <a:pt x="427782" y="768350"/>
                  <a:pt x="444715" y="753533"/>
                  <a:pt x="412965" y="774700"/>
                </a:cubicBezTo>
                <a:cubicBezTo>
                  <a:pt x="401379" y="792079"/>
                  <a:pt x="401268" y="797538"/>
                  <a:pt x="381215" y="806450"/>
                </a:cubicBezTo>
                <a:cubicBezTo>
                  <a:pt x="368982" y="811887"/>
                  <a:pt x="343115" y="819150"/>
                  <a:pt x="343115" y="819150"/>
                </a:cubicBezTo>
                <a:cubicBezTo>
                  <a:pt x="302898" y="817033"/>
                  <a:pt x="262368" y="818241"/>
                  <a:pt x="222465" y="812800"/>
                </a:cubicBezTo>
                <a:cubicBezTo>
                  <a:pt x="214903" y="811769"/>
                  <a:pt x="208183" y="806059"/>
                  <a:pt x="203415" y="800100"/>
                </a:cubicBezTo>
                <a:cubicBezTo>
                  <a:pt x="199234" y="794873"/>
                  <a:pt x="199182" y="787400"/>
                  <a:pt x="197065" y="781050"/>
                </a:cubicBezTo>
                <a:cubicBezTo>
                  <a:pt x="186482" y="783167"/>
                  <a:pt x="174686" y="782045"/>
                  <a:pt x="165315" y="787400"/>
                </a:cubicBezTo>
                <a:cubicBezTo>
                  <a:pt x="158689" y="791186"/>
                  <a:pt x="158011" y="801054"/>
                  <a:pt x="152615" y="806450"/>
                </a:cubicBezTo>
                <a:cubicBezTo>
                  <a:pt x="147219" y="811846"/>
                  <a:pt x="139915" y="814917"/>
                  <a:pt x="133565" y="819150"/>
                </a:cubicBezTo>
                <a:cubicBezTo>
                  <a:pt x="125098" y="814917"/>
                  <a:pt x="116282" y="811320"/>
                  <a:pt x="108165" y="806450"/>
                </a:cubicBezTo>
                <a:cubicBezTo>
                  <a:pt x="95077" y="798597"/>
                  <a:pt x="70065" y="781050"/>
                  <a:pt x="70065" y="781050"/>
                </a:cubicBezTo>
                <a:cubicBezTo>
                  <a:pt x="49197" y="788006"/>
                  <a:pt x="37619" y="795167"/>
                  <a:pt x="12915" y="781050"/>
                </a:cubicBezTo>
                <a:cubicBezTo>
                  <a:pt x="5896" y="777039"/>
                  <a:pt x="1273" y="770467"/>
                  <a:pt x="215" y="762000"/>
                </a:cubicBezTo>
                <a:close/>
              </a:path>
            </a:pathLst>
          </a:custGeom>
          <a:noFill/>
          <a:ln w="12700" cmpd="sng">
            <a:solidFill>
              <a:schemeClr val="accent2">
                <a:lumMod val="40000"/>
                <a:lumOff val="6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2" name="Freeform 11"/>
          <p:cNvSpPr/>
          <p:nvPr/>
        </p:nvSpPr>
        <p:spPr>
          <a:xfrm>
            <a:off x="4337050" y="3422650"/>
            <a:ext cx="1759230" cy="2159000"/>
          </a:xfrm>
          <a:custGeom>
            <a:avLst/>
            <a:gdLst>
              <a:gd name="connsiteX0" fmla="*/ 38100 w 1759230"/>
              <a:gd name="connsiteY0" fmla="*/ 1047750 h 2159000"/>
              <a:gd name="connsiteX1" fmla="*/ 69850 w 1759230"/>
              <a:gd name="connsiteY1" fmla="*/ 1041400 h 2159000"/>
              <a:gd name="connsiteX2" fmla="*/ 57150 w 1759230"/>
              <a:gd name="connsiteY2" fmla="*/ 1022350 h 2159000"/>
              <a:gd name="connsiteX3" fmla="*/ 19050 w 1759230"/>
              <a:gd name="connsiteY3" fmla="*/ 996950 h 2159000"/>
              <a:gd name="connsiteX4" fmla="*/ 0 w 1759230"/>
              <a:gd name="connsiteY4" fmla="*/ 984250 h 2159000"/>
              <a:gd name="connsiteX5" fmla="*/ 6350 w 1759230"/>
              <a:gd name="connsiteY5" fmla="*/ 946150 h 2159000"/>
              <a:gd name="connsiteX6" fmla="*/ 44450 w 1759230"/>
              <a:gd name="connsiteY6" fmla="*/ 920750 h 2159000"/>
              <a:gd name="connsiteX7" fmla="*/ 50800 w 1759230"/>
              <a:gd name="connsiteY7" fmla="*/ 901700 h 2159000"/>
              <a:gd name="connsiteX8" fmla="*/ 63500 w 1759230"/>
              <a:gd name="connsiteY8" fmla="*/ 882650 h 2159000"/>
              <a:gd name="connsiteX9" fmla="*/ 69850 w 1759230"/>
              <a:gd name="connsiteY9" fmla="*/ 857250 h 2159000"/>
              <a:gd name="connsiteX10" fmla="*/ 76200 w 1759230"/>
              <a:gd name="connsiteY10" fmla="*/ 838200 h 2159000"/>
              <a:gd name="connsiteX11" fmla="*/ 88900 w 1759230"/>
              <a:gd name="connsiteY11" fmla="*/ 698500 h 2159000"/>
              <a:gd name="connsiteX12" fmla="*/ 101600 w 1759230"/>
              <a:gd name="connsiteY12" fmla="*/ 660400 h 2159000"/>
              <a:gd name="connsiteX13" fmla="*/ 107950 w 1759230"/>
              <a:gd name="connsiteY13" fmla="*/ 641350 h 2159000"/>
              <a:gd name="connsiteX14" fmla="*/ 82550 w 1759230"/>
              <a:gd name="connsiteY14" fmla="*/ 615950 h 2159000"/>
              <a:gd name="connsiteX15" fmla="*/ 69850 w 1759230"/>
              <a:gd name="connsiteY15" fmla="*/ 596900 h 2159000"/>
              <a:gd name="connsiteX16" fmla="*/ 50800 w 1759230"/>
              <a:gd name="connsiteY16" fmla="*/ 584200 h 2159000"/>
              <a:gd name="connsiteX17" fmla="*/ 44450 w 1759230"/>
              <a:gd name="connsiteY17" fmla="*/ 533400 h 2159000"/>
              <a:gd name="connsiteX18" fmla="*/ 82550 w 1759230"/>
              <a:gd name="connsiteY18" fmla="*/ 514350 h 2159000"/>
              <a:gd name="connsiteX19" fmla="*/ 120650 w 1759230"/>
              <a:gd name="connsiteY19" fmla="*/ 488950 h 2159000"/>
              <a:gd name="connsiteX20" fmla="*/ 146050 w 1759230"/>
              <a:gd name="connsiteY20" fmla="*/ 412750 h 2159000"/>
              <a:gd name="connsiteX21" fmla="*/ 152400 w 1759230"/>
              <a:gd name="connsiteY21" fmla="*/ 393700 h 2159000"/>
              <a:gd name="connsiteX22" fmla="*/ 203200 w 1759230"/>
              <a:gd name="connsiteY22" fmla="*/ 374650 h 2159000"/>
              <a:gd name="connsiteX23" fmla="*/ 209550 w 1759230"/>
              <a:gd name="connsiteY23" fmla="*/ 298450 h 2159000"/>
              <a:gd name="connsiteX24" fmla="*/ 222250 w 1759230"/>
              <a:gd name="connsiteY24" fmla="*/ 279400 h 2159000"/>
              <a:gd name="connsiteX25" fmla="*/ 241300 w 1759230"/>
              <a:gd name="connsiteY25" fmla="*/ 196850 h 2159000"/>
              <a:gd name="connsiteX26" fmla="*/ 254000 w 1759230"/>
              <a:gd name="connsiteY26" fmla="*/ 177800 h 2159000"/>
              <a:gd name="connsiteX27" fmla="*/ 292100 w 1759230"/>
              <a:gd name="connsiteY27" fmla="*/ 165100 h 2159000"/>
              <a:gd name="connsiteX28" fmla="*/ 298450 w 1759230"/>
              <a:gd name="connsiteY28" fmla="*/ 139700 h 2159000"/>
              <a:gd name="connsiteX29" fmla="*/ 304800 w 1759230"/>
              <a:gd name="connsiteY29" fmla="*/ 107950 h 2159000"/>
              <a:gd name="connsiteX30" fmla="*/ 317500 w 1759230"/>
              <a:gd name="connsiteY30" fmla="*/ 69850 h 2159000"/>
              <a:gd name="connsiteX31" fmla="*/ 336550 w 1759230"/>
              <a:gd name="connsiteY31" fmla="*/ 63500 h 2159000"/>
              <a:gd name="connsiteX32" fmla="*/ 349250 w 1759230"/>
              <a:gd name="connsiteY32" fmla="*/ 44450 h 2159000"/>
              <a:gd name="connsiteX33" fmla="*/ 387350 w 1759230"/>
              <a:gd name="connsiteY33" fmla="*/ 25400 h 2159000"/>
              <a:gd name="connsiteX34" fmla="*/ 406400 w 1759230"/>
              <a:gd name="connsiteY34" fmla="*/ 12700 h 2159000"/>
              <a:gd name="connsiteX35" fmla="*/ 444500 w 1759230"/>
              <a:gd name="connsiteY35" fmla="*/ 0 h 2159000"/>
              <a:gd name="connsiteX36" fmla="*/ 457200 w 1759230"/>
              <a:gd name="connsiteY36" fmla="*/ 19050 h 2159000"/>
              <a:gd name="connsiteX37" fmla="*/ 469900 w 1759230"/>
              <a:gd name="connsiteY37" fmla="*/ 95250 h 2159000"/>
              <a:gd name="connsiteX38" fmla="*/ 476250 w 1759230"/>
              <a:gd name="connsiteY38" fmla="*/ 171450 h 2159000"/>
              <a:gd name="connsiteX39" fmla="*/ 482600 w 1759230"/>
              <a:gd name="connsiteY39" fmla="*/ 190500 h 2159000"/>
              <a:gd name="connsiteX40" fmla="*/ 501650 w 1759230"/>
              <a:gd name="connsiteY40" fmla="*/ 203200 h 2159000"/>
              <a:gd name="connsiteX41" fmla="*/ 539750 w 1759230"/>
              <a:gd name="connsiteY41" fmla="*/ 228600 h 2159000"/>
              <a:gd name="connsiteX42" fmla="*/ 584200 w 1759230"/>
              <a:gd name="connsiteY42" fmla="*/ 222250 h 2159000"/>
              <a:gd name="connsiteX43" fmla="*/ 603250 w 1759230"/>
              <a:gd name="connsiteY43" fmla="*/ 254000 h 2159000"/>
              <a:gd name="connsiteX44" fmla="*/ 565150 w 1759230"/>
              <a:gd name="connsiteY44" fmla="*/ 266700 h 2159000"/>
              <a:gd name="connsiteX45" fmla="*/ 546100 w 1759230"/>
              <a:gd name="connsiteY45" fmla="*/ 279400 h 2159000"/>
              <a:gd name="connsiteX46" fmla="*/ 571500 w 1759230"/>
              <a:gd name="connsiteY46" fmla="*/ 304800 h 2159000"/>
              <a:gd name="connsiteX47" fmla="*/ 609600 w 1759230"/>
              <a:gd name="connsiteY47" fmla="*/ 330200 h 2159000"/>
              <a:gd name="connsiteX48" fmla="*/ 622300 w 1759230"/>
              <a:gd name="connsiteY48" fmla="*/ 368300 h 2159000"/>
              <a:gd name="connsiteX49" fmla="*/ 628650 w 1759230"/>
              <a:gd name="connsiteY49" fmla="*/ 387350 h 2159000"/>
              <a:gd name="connsiteX50" fmla="*/ 647700 w 1759230"/>
              <a:gd name="connsiteY50" fmla="*/ 393700 h 2159000"/>
              <a:gd name="connsiteX51" fmla="*/ 679450 w 1759230"/>
              <a:gd name="connsiteY51" fmla="*/ 400050 h 2159000"/>
              <a:gd name="connsiteX52" fmla="*/ 698500 w 1759230"/>
              <a:gd name="connsiteY52" fmla="*/ 457200 h 2159000"/>
              <a:gd name="connsiteX53" fmla="*/ 704850 w 1759230"/>
              <a:gd name="connsiteY53" fmla="*/ 476250 h 2159000"/>
              <a:gd name="connsiteX54" fmla="*/ 723900 w 1759230"/>
              <a:gd name="connsiteY54" fmla="*/ 488950 h 2159000"/>
              <a:gd name="connsiteX55" fmla="*/ 755650 w 1759230"/>
              <a:gd name="connsiteY55" fmla="*/ 533400 h 2159000"/>
              <a:gd name="connsiteX56" fmla="*/ 774700 w 1759230"/>
              <a:gd name="connsiteY56" fmla="*/ 546100 h 2159000"/>
              <a:gd name="connsiteX57" fmla="*/ 781050 w 1759230"/>
              <a:gd name="connsiteY57" fmla="*/ 565150 h 2159000"/>
              <a:gd name="connsiteX58" fmla="*/ 742950 w 1759230"/>
              <a:gd name="connsiteY58" fmla="*/ 641350 h 2159000"/>
              <a:gd name="connsiteX59" fmla="*/ 736600 w 1759230"/>
              <a:gd name="connsiteY59" fmla="*/ 660400 h 2159000"/>
              <a:gd name="connsiteX60" fmla="*/ 742950 w 1759230"/>
              <a:gd name="connsiteY60" fmla="*/ 679450 h 2159000"/>
              <a:gd name="connsiteX61" fmla="*/ 762000 w 1759230"/>
              <a:gd name="connsiteY61" fmla="*/ 685800 h 2159000"/>
              <a:gd name="connsiteX62" fmla="*/ 819150 w 1759230"/>
              <a:gd name="connsiteY62" fmla="*/ 692150 h 2159000"/>
              <a:gd name="connsiteX63" fmla="*/ 806450 w 1759230"/>
              <a:gd name="connsiteY63" fmla="*/ 755650 h 2159000"/>
              <a:gd name="connsiteX64" fmla="*/ 787400 w 1759230"/>
              <a:gd name="connsiteY64" fmla="*/ 793750 h 2159000"/>
              <a:gd name="connsiteX65" fmla="*/ 831850 w 1759230"/>
              <a:gd name="connsiteY65" fmla="*/ 838200 h 2159000"/>
              <a:gd name="connsiteX66" fmla="*/ 850900 w 1759230"/>
              <a:gd name="connsiteY66" fmla="*/ 850900 h 2159000"/>
              <a:gd name="connsiteX67" fmla="*/ 876300 w 1759230"/>
              <a:gd name="connsiteY67" fmla="*/ 889000 h 2159000"/>
              <a:gd name="connsiteX68" fmla="*/ 889000 w 1759230"/>
              <a:gd name="connsiteY68" fmla="*/ 908050 h 2159000"/>
              <a:gd name="connsiteX69" fmla="*/ 908050 w 1759230"/>
              <a:gd name="connsiteY69" fmla="*/ 914400 h 2159000"/>
              <a:gd name="connsiteX70" fmla="*/ 1028700 w 1759230"/>
              <a:gd name="connsiteY70" fmla="*/ 958850 h 2159000"/>
              <a:gd name="connsiteX71" fmla="*/ 1035050 w 1759230"/>
              <a:gd name="connsiteY71" fmla="*/ 977900 h 2159000"/>
              <a:gd name="connsiteX72" fmla="*/ 1016000 w 1759230"/>
              <a:gd name="connsiteY72" fmla="*/ 1041400 h 2159000"/>
              <a:gd name="connsiteX73" fmla="*/ 1041400 w 1759230"/>
              <a:gd name="connsiteY73" fmla="*/ 1117600 h 2159000"/>
              <a:gd name="connsiteX74" fmla="*/ 1085850 w 1759230"/>
              <a:gd name="connsiteY74" fmla="*/ 1111250 h 2159000"/>
              <a:gd name="connsiteX75" fmla="*/ 1104900 w 1759230"/>
              <a:gd name="connsiteY75" fmla="*/ 1104900 h 2159000"/>
              <a:gd name="connsiteX76" fmla="*/ 1123950 w 1759230"/>
              <a:gd name="connsiteY76" fmla="*/ 1092200 h 2159000"/>
              <a:gd name="connsiteX77" fmla="*/ 1276350 w 1759230"/>
              <a:gd name="connsiteY77" fmla="*/ 1085850 h 2159000"/>
              <a:gd name="connsiteX78" fmla="*/ 1301750 w 1759230"/>
              <a:gd name="connsiteY78" fmla="*/ 1092200 h 2159000"/>
              <a:gd name="connsiteX79" fmla="*/ 1314450 w 1759230"/>
              <a:gd name="connsiteY79" fmla="*/ 1130300 h 2159000"/>
              <a:gd name="connsiteX80" fmla="*/ 1327150 w 1759230"/>
              <a:gd name="connsiteY80" fmla="*/ 1168400 h 2159000"/>
              <a:gd name="connsiteX81" fmla="*/ 1333500 w 1759230"/>
              <a:gd name="connsiteY81" fmla="*/ 1187450 h 2159000"/>
              <a:gd name="connsiteX82" fmla="*/ 1339850 w 1759230"/>
              <a:gd name="connsiteY82" fmla="*/ 1206500 h 2159000"/>
              <a:gd name="connsiteX83" fmla="*/ 1377950 w 1759230"/>
              <a:gd name="connsiteY83" fmla="*/ 1231900 h 2159000"/>
              <a:gd name="connsiteX84" fmla="*/ 1397000 w 1759230"/>
              <a:gd name="connsiteY84" fmla="*/ 1244600 h 2159000"/>
              <a:gd name="connsiteX85" fmla="*/ 1422400 w 1759230"/>
              <a:gd name="connsiteY85" fmla="*/ 1282700 h 2159000"/>
              <a:gd name="connsiteX86" fmla="*/ 1536700 w 1759230"/>
              <a:gd name="connsiteY86" fmla="*/ 1308100 h 2159000"/>
              <a:gd name="connsiteX87" fmla="*/ 1555750 w 1759230"/>
              <a:gd name="connsiteY87" fmla="*/ 1327150 h 2159000"/>
              <a:gd name="connsiteX88" fmla="*/ 1574800 w 1759230"/>
              <a:gd name="connsiteY88" fmla="*/ 1339850 h 2159000"/>
              <a:gd name="connsiteX89" fmla="*/ 1644650 w 1759230"/>
              <a:gd name="connsiteY89" fmla="*/ 1352550 h 2159000"/>
              <a:gd name="connsiteX90" fmla="*/ 1670050 w 1759230"/>
              <a:gd name="connsiteY90" fmla="*/ 1390650 h 2159000"/>
              <a:gd name="connsiteX91" fmla="*/ 1682750 w 1759230"/>
              <a:gd name="connsiteY91" fmla="*/ 1409700 h 2159000"/>
              <a:gd name="connsiteX92" fmla="*/ 1720850 w 1759230"/>
              <a:gd name="connsiteY92" fmla="*/ 1435100 h 2159000"/>
              <a:gd name="connsiteX93" fmla="*/ 1739900 w 1759230"/>
              <a:gd name="connsiteY93" fmla="*/ 1447800 h 2159000"/>
              <a:gd name="connsiteX94" fmla="*/ 1752600 w 1759230"/>
              <a:gd name="connsiteY94" fmla="*/ 1466850 h 2159000"/>
              <a:gd name="connsiteX95" fmla="*/ 1752600 w 1759230"/>
              <a:gd name="connsiteY95" fmla="*/ 1619250 h 2159000"/>
              <a:gd name="connsiteX96" fmla="*/ 1746250 w 1759230"/>
              <a:gd name="connsiteY96" fmla="*/ 1638300 h 2159000"/>
              <a:gd name="connsiteX97" fmla="*/ 1708150 w 1759230"/>
              <a:gd name="connsiteY97" fmla="*/ 1663700 h 2159000"/>
              <a:gd name="connsiteX98" fmla="*/ 1689100 w 1759230"/>
              <a:gd name="connsiteY98" fmla="*/ 1676400 h 2159000"/>
              <a:gd name="connsiteX99" fmla="*/ 1670050 w 1759230"/>
              <a:gd name="connsiteY99" fmla="*/ 1689100 h 2159000"/>
              <a:gd name="connsiteX100" fmla="*/ 1663700 w 1759230"/>
              <a:gd name="connsiteY100" fmla="*/ 1752600 h 2159000"/>
              <a:gd name="connsiteX101" fmla="*/ 1638300 w 1759230"/>
              <a:gd name="connsiteY101" fmla="*/ 1765300 h 2159000"/>
              <a:gd name="connsiteX102" fmla="*/ 1600200 w 1759230"/>
              <a:gd name="connsiteY102" fmla="*/ 1790700 h 2159000"/>
              <a:gd name="connsiteX103" fmla="*/ 1562100 w 1759230"/>
              <a:gd name="connsiteY103" fmla="*/ 1803400 h 2159000"/>
              <a:gd name="connsiteX104" fmla="*/ 1536700 w 1759230"/>
              <a:gd name="connsiteY104" fmla="*/ 1828800 h 2159000"/>
              <a:gd name="connsiteX105" fmla="*/ 1517650 w 1759230"/>
              <a:gd name="connsiteY105" fmla="*/ 1841500 h 2159000"/>
              <a:gd name="connsiteX106" fmla="*/ 1219200 w 1759230"/>
              <a:gd name="connsiteY106" fmla="*/ 1847850 h 2159000"/>
              <a:gd name="connsiteX107" fmla="*/ 1187450 w 1759230"/>
              <a:gd name="connsiteY107" fmla="*/ 1873250 h 2159000"/>
              <a:gd name="connsiteX108" fmla="*/ 1149350 w 1759230"/>
              <a:gd name="connsiteY108" fmla="*/ 1892300 h 2159000"/>
              <a:gd name="connsiteX109" fmla="*/ 1117600 w 1759230"/>
              <a:gd name="connsiteY109" fmla="*/ 1885950 h 2159000"/>
              <a:gd name="connsiteX110" fmla="*/ 1079500 w 1759230"/>
              <a:gd name="connsiteY110" fmla="*/ 1873250 h 2159000"/>
              <a:gd name="connsiteX111" fmla="*/ 1066800 w 1759230"/>
              <a:gd name="connsiteY111" fmla="*/ 1892300 h 2159000"/>
              <a:gd name="connsiteX112" fmla="*/ 1079500 w 1759230"/>
              <a:gd name="connsiteY112" fmla="*/ 1943100 h 2159000"/>
              <a:gd name="connsiteX113" fmla="*/ 1060450 w 1759230"/>
              <a:gd name="connsiteY113" fmla="*/ 1993900 h 2159000"/>
              <a:gd name="connsiteX114" fmla="*/ 1041400 w 1759230"/>
              <a:gd name="connsiteY114" fmla="*/ 2000250 h 2159000"/>
              <a:gd name="connsiteX115" fmla="*/ 1028700 w 1759230"/>
              <a:gd name="connsiteY115" fmla="*/ 2019300 h 2159000"/>
              <a:gd name="connsiteX116" fmla="*/ 1009650 w 1759230"/>
              <a:gd name="connsiteY116" fmla="*/ 2032000 h 2159000"/>
              <a:gd name="connsiteX117" fmla="*/ 984250 w 1759230"/>
              <a:gd name="connsiteY117" fmla="*/ 2070100 h 2159000"/>
              <a:gd name="connsiteX118" fmla="*/ 939800 w 1759230"/>
              <a:gd name="connsiteY118" fmla="*/ 2095500 h 2159000"/>
              <a:gd name="connsiteX119" fmla="*/ 882650 w 1759230"/>
              <a:gd name="connsiteY119" fmla="*/ 2139950 h 2159000"/>
              <a:gd name="connsiteX120" fmla="*/ 844550 w 1759230"/>
              <a:gd name="connsiteY120" fmla="*/ 2152650 h 2159000"/>
              <a:gd name="connsiteX121" fmla="*/ 825500 w 1759230"/>
              <a:gd name="connsiteY121" fmla="*/ 2159000 h 2159000"/>
              <a:gd name="connsiteX122" fmla="*/ 781050 w 1759230"/>
              <a:gd name="connsiteY122" fmla="*/ 2152650 h 2159000"/>
              <a:gd name="connsiteX123" fmla="*/ 774700 w 1759230"/>
              <a:gd name="connsiteY123" fmla="*/ 2133600 h 2159000"/>
              <a:gd name="connsiteX124" fmla="*/ 736600 w 1759230"/>
              <a:gd name="connsiteY124" fmla="*/ 2139950 h 2159000"/>
              <a:gd name="connsiteX125" fmla="*/ 755650 w 1759230"/>
              <a:gd name="connsiteY125" fmla="*/ 2120900 h 2159000"/>
              <a:gd name="connsiteX126" fmla="*/ 717550 w 1759230"/>
              <a:gd name="connsiteY126" fmla="*/ 2114550 h 2159000"/>
              <a:gd name="connsiteX127" fmla="*/ 673100 w 1759230"/>
              <a:gd name="connsiteY127" fmla="*/ 2101850 h 2159000"/>
              <a:gd name="connsiteX128" fmla="*/ 660400 w 1759230"/>
              <a:gd name="connsiteY128" fmla="*/ 2082800 h 2159000"/>
              <a:gd name="connsiteX129" fmla="*/ 622300 w 1759230"/>
              <a:gd name="connsiteY129" fmla="*/ 2057400 h 2159000"/>
              <a:gd name="connsiteX130" fmla="*/ 603250 w 1759230"/>
              <a:gd name="connsiteY130" fmla="*/ 2019300 h 2159000"/>
              <a:gd name="connsiteX131" fmla="*/ 596900 w 1759230"/>
              <a:gd name="connsiteY131" fmla="*/ 2000250 h 2159000"/>
              <a:gd name="connsiteX132" fmla="*/ 571500 w 1759230"/>
              <a:gd name="connsiteY132" fmla="*/ 1962150 h 2159000"/>
              <a:gd name="connsiteX133" fmla="*/ 558800 w 1759230"/>
              <a:gd name="connsiteY133" fmla="*/ 1943100 h 2159000"/>
              <a:gd name="connsiteX134" fmla="*/ 552450 w 1759230"/>
              <a:gd name="connsiteY134" fmla="*/ 1816100 h 2159000"/>
              <a:gd name="connsiteX135" fmla="*/ 539750 w 1759230"/>
              <a:gd name="connsiteY135" fmla="*/ 1778000 h 2159000"/>
              <a:gd name="connsiteX136" fmla="*/ 501650 w 1759230"/>
              <a:gd name="connsiteY136" fmla="*/ 1752600 h 2159000"/>
              <a:gd name="connsiteX137" fmla="*/ 495300 w 1759230"/>
              <a:gd name="connsiteY137" fmla="*/ 1733550 h 2159000"/>
              <a:gd name="connsiteX138" fmla="*/ 463550 w 1759230"/>
              <a:gd name="connsiteY138" fmla="*/ 1695450 h 2159000"/>
              <a:gd name="connsiteX139" fmla="*/ 450850 w 1759230"/>
              <a:gd name="connsiteY139" fmla="*/ 1657350 h 2159000"/>
              <a:gd name="connsiteX140" fmla="*/ 457200 w 1759230"/>
              <a:gd name="connsiteY140" fmla="*/ 1619250 h 2159000"/>
              <a:gd name="connsiteX141" fmla="*/ 488950 w 1759230"/>
              <a:gd name="connsiteY141" fmla="*/ 1593850 h 2159000"/>
              <a:gd name="connsiteX142" fmla="*/ 508000 w 1759230"/>
              <a:gd name="connsiteY142" fmla="*/ 1581150 h 2159000"/>
              <a:gd name="connsiteX143" fmla="*/ 527050 w 1759230"/>
              <a:gd name="connsiteY143" fmla="*/ 1574800 h 2159000"/>
              <a:gd name="connsiteX144" fmla="*/ 577850 w 1759230"/>
              <a:gd name="connsiteY144" fmla="*/ 1562100 h 2159000"/>
              <a:gd name="connsiteX145" fmla="*/ 622300 w 1759230"/>
              <a:gd name="connsiteY145" fmla="*/ 1517650 h 2159000"/>
              <a:gd name="connsiteX146" fmla="*/ 654050 w 1759230"/>
              <a:gd name="connsiteY146" fmla="*/ 1524000 h 2159000"/>
              <a:gd name="connsiteX147" fmla="*/ 673100 w 1759230"/>
              <a:gd name="connsiteY147" fmla="*/ 1536700 h 2159000"/>
              <a:gd name="connsiteX148" fmla="*/ 692150 w 1759230"/>
              <a:gd name="connsiteY148" fmla="*/ 1543050 h 2159000"/>
              <a:gd name="connsiteX149" fmla="*/ 698500 w 1759230"/>
              <a:gd name="connsiteY149" fmla="*/ 1524000 h 2159000"/>
              <a:gd name="connsiteX150" fmla="*/ 685800 w 1759230"/>
              <a:gd name="connsiteY150" fmla="*/ 1485900 h 2159000"/>
              <a:gd name="connsiteX151" fmla="*/ 628650 w 1759230"/>
              <a:gd name="connsiteY151" fmla="*/ 1441450 h 2159000"/>
              <a:gd name="connsiteX152" fmla="*/ 615950 w 1759230"/>
              <a:gd name="connsiteY152" fmla="*/ 1339850 h 2159000"/>
              <a:gd name="connsiteX153" fmla="*/ 609600 w 1759230"/>
              <a:gd name="connsiteY153" fmla="*/ 1314450 h 2159000"/>
              <a:gd name="connsiteX154" fmla="*/ 552450 w 1759230"/>
              <a:gd name="connsiteY154" fmla="*/ 1282700 h 2159000"/>
              <a:gd name="connsiteX155" fmla="*/ 533400 w 1759230"/>
              <a:gd name="connsiteY155" fmla="*/ 1270000 h 2159000"/>
              <a:gd name="connsiteX156" fmla="*/ 520700 w 1759230"/>
              <a:gd name="connsiteY156" fmla="*/ 1231900 h 2159000"/>
              <a:gd name="connsiteX157" fmla="*/ 482600 w 1759230"/>
              <a:gd name="connsiteY157" fmla="*/ 1200150 h 2159000"/>
              <a:gd name="connsiteX158" fmla="*/ 463550 w 1759230"/>
              <a:gd name="connsiteY158" fmla="*/ 1162050 h 2159000"/>
              <a:gd name="connsiteX159" fmla="*/ 406400 w 1759230"/>
              <a:gd name="connsiteY159" fmla="*/ 1117600 h 2159000"/>
              <a:gd name="connsiteX160" fmla="*/ 349250 w 1759230"/>
              <a:gd name="connsiteY160" fmla="*/ 1111250 h 2159000"/>
              <a:gd name="connsiteX161" fmla="*/ 330200 w 1759230"/>
              <a:gd name="connsiteY161" fmla="*/ 1098550 h 2159000"/>
              <a:gd name="connsiteX162" fmla="*/ 247650 w 1759230"/>
              <a:gd name="connsiteY162" fmla="*/ 1111250 h 2159000"/>
              <a:gd name="connsiteX163" fmla="*/ 209550 w 1759230"/>
              <a:gd name="connsiteY163" fmla="*/ 1117600 h 2159000"/>
              <a:gd name="connsiteX164" fmla="*/ 171450 w 1759230"/>
              <a:gd name="connsiteY164" fmla="*/ 1130300 h 2159000"/>
              <a:gd name="connsiteX165" fmla="*/ 133350 w 1759230"/>
              <a:gd name="connsiteY165" fmla="*/ 1117600 h 2159000"/>
              <a:gd name="connsiteX166" fmla="*/ 107950 w 1759230"/>
              <a:gd name="connsiteY166" fmla="*/ 1085850 h 2159000"/>
              <a:gd name="connsiteX167" fmla="*/ 38100 w 1759230"/>
              <a:gd name="connsiteY167" fmla="*/ 104775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759230" h="2159000">
                <a:moveTo>
                  <a:pt x="38100" y="1047750"/>
                </a:moveTo>
                <a:cubicBezTo>
                  <a:pt x="31750" y="1040342"/>
                  <a:pt x="63374" y="1050034"/>
                  <a:pt x="69850" y="1041400"/>
                </a:cubicBezTo>
                <a:cubicBezTo>
                  <a:pt x="74429" y="1035295"/>
                  <a:pt x="62893" y="1027376"/>
                  <a:pt x="57150" y="1022350"/>
                </a:cubicBezTo>
                <a:cubicBezTo>
                  <a:pt x="45663" y="1012299"/>
                  <a:pt x="31750" y="1005417"/>
                  <a:pt x="19050" y="996950"/>
                </a:cubicBezTo>
                <a:lnTo>
                  <a:pt x="0" y="984250"/>
                </a:lnTo>
                <a:cubicBezTo>
                  <a:pt x="2117" y="971550"/>
                  <a:pt x="-1033" y="956698"/>
                  <a:pt x="6350" y="946150"/>
                </a:cubicBezTo>
                <a:cubicBezTo>
                  <a:pt x="15103" y="933646"/>
                  <a:pt x="44450" y="920750"/>
                  <a:pt x="44450" y="920750"/>
                </a:cubicBezTo>
                <a:cubicBezTo>
                  <a:pt x="46567" y="914400"/>
                  <a:pt x="47807" y="907687"/>
                  <a:pt x="50800" y="901700"/>
                </a:cubicBezTo>
                <a:cubicBezTo>
                  <a:pt x="54213" y="894874"/>
                  <a:pt x="60494" y="889665"/>
                  <a:pt x="63500" y="882650"/>
                </a:cubicBezTo>
                <a:cubicBezTo>
                  <a:pt x="66938" y="874628"/>
                  <a:pt x="67452" y="865641"/>
                  <a:pt x="69850" y="857250"/>
                </a:cubicBezTo>
                <a:cubicBezTo>
                  <a:pt x="71689" y="850814"/>
                  <a:pt x="74083" y="844550"/>
                  <a:pt x="76200" y="838200"/>
                </a:cubicBezTo>
                <a:cubicBezTo>
                  <a:pt x="79933" y="771011"/>
                  <a:pt x="74004" y="748152"/>
                  <a:pt x="88900" y="698500"/>
                </a:cubicBezTo>
                <a:cubicBezTo>
                  <a:pt x="92747" y="685678"/>
                  <a:pt x="97367" y="673100"/>
                  <a:pt x="101600" y="660400"/>
                </a:cubicBezTo>
                <a:lnTo>
                  <a:pt x="107950" y="641350"/>
                </a:lnTo>
                <a:cubicBezTo>
                  <a:pt x="94095" y="599786"/>
                  <a:pt x="113338" y="640580"/>
                  <a:pt x="82550" y="615950"/>
                </a:cubicBezTo>
                <a:cubicBezTo>
                  <a:pt x="76591" y="611182"/>
                  <a:pt x="75246" y="602296"/>
                  <a:pt x="69850" y="596900"/>
                </a:cubicBezTo>
                <a:cubicBezTo>
                  <a:pt x="64454" y="591504"/>
                  <a:pt x="57150" y="588433"/>
                  <a:pt x="50800" y="584200"/>
                </a:cubicBezTo>
                <a:cubicBezTo>
                  <a:pt x="37662" y="564492"/>
                  <a:pt x="28757" y="560863"/>
                  <a:pt x="44450" y="533400"/>
                </a:cubicBezTo>
                <a:cubicBezTo>
                  <a:pt x="52317" y="519633"/>
                  <a:pt x="70953" y="520793"/>
                  <a:pt x="82550" y="514350"/>
                </a:cubicBezTo>
                <a:cubicBezTo>
                  <a:pt x="95893" y="506937"/>
                  <a:pt x="120650" y="488950"/>
                  <a:pt x="120650" y="488950"/>
                </a:cubicBezTo>
                <a:lnTo>
                  <a:pt x="146050" y="412750"/>
                </a:lnTo>
                <a:cubicBezTo>
                  <a:pt x="148167" y="406400"/>
                  <a:pt x="146831" y="397413"/>
                  <a:pt x="152400" y="393700"/>
                </a:cubicBezTo>
                <a:cubicBezTo>
                  <a:pt x="180430" y="375013"/>
                  <a:pt x="163966" y="382497"/>
                  <a:pt x="203200" y="374650"/>
                </a:cubicBezTo>
                <a:cubicBezTo>
                  <a:pt x="232260" y="331060"/>
                  <a:pt x="202357" y="384763"/>
                  <a:pt x="209550" y="298450"/>
                </a:cubicBezTo>
                <a:cubicBezTo>
                  <a:pt x="210184" y="290845"/>
                  <a:pt x="218017" y="285750"/>
                  <a:pt x="222250" y="279400"/>
                </a:cubicBezTo>
                <a:cubicBezTo>
                  <a:pt x="225178" y="258907"/>
                  <a:pt x="228621" y="215868"/>
                  <a:pt x="241300" y="196850"/>
                </a:cubicBezTo>
                <a:cubicBezTo>
                  <a:pt x="245533" y="190500"/>
                  <a:pt x="247528" y="181845"/>
                  <a:pt x="254000" y="177800"/>
                </a:cubicBezTo>
                <a:cubicBezTo>
                  <a:pt x="265352" y="170705"/>
                  <a:pt x="292100" y="165100"/>
                  <a:pt x="292100" y="165100"/>
                </a:cubicBezTo>
                <a:cubicBezTo>
                  <a:pt x="294217" y="156633"/>
                  <a:pt x="296557" y="148219"/>
                  <a:pt x="298450" y="139700"/>
                </a:cubicBezTo>
                <a:cubicBezTo>
                  <a:pt x="300791" y="129164"/>
                  <a:pt x="301960" y="118363"/>
                  <a:pt x="304800" y="107950"/>
                </a:cubicBezTo>
                <a:cubicBezTo>
                  <a:pt x="308322" y="95035"/>
                  <a:pt x="304800" y="74083"/>
                  <a:pt x="317500" y="69850"/>
                </a:cubicBezTo>
                <a:lnTo>
                  <a:pt x="336550" y="63500"/>
                </a:lnTo>
                <a:cubicBezTo>
                  <a:pt x="340783" y="57150"/>
                  <a:pt x="343854" y="49846"/>
                  <a:pt x="349250" y="44450"/>
                </a:cubicBezTo>
                <a:cubicBezTo>
                  <a:pt x="367448" y="26252"/>
                  <a:pt x="366692" y="35729"/>
                  <a:pt x="387350" y="25400"/>
                </a:cubicBezTo>
                <a:cubicBezTo>
                  <a:pt x="394176" y="21987"/>
                  <a:pt x="399426" y="15800"/>
                  <a:pt x="406400" y="12700"/>
                </a:cubicBezTo>
                <a:cubicBezTo>
                  <a:pt x="418633" y="7263"/>
                  <a:pt x="444500" y="0"/>
                  <a:pt x="444500" y="0"/>
                </a:cubicBezTo>
                <a:cubicBezTo>
                  <a:pt x="448733" y="6350"/>
                  <a:pt x="454194" y="12035"/>
                  <a:pt x="457200" y="19050"/>
                </a:cubicBezTo>
                <a:cubicBezTo>
                  <a:pt x="464417" y="35890"/>
                  <a:pt x="468865" y="84901"/>
                  <a:pt x="469900" y="95250"/>
                </a:cubicBezTo>
                <a:cubicBezTo>
                  <a:pt x="472436" y="120612"/>
                  <a:pt x="472881" y="146186"/>
                  <a:pt x="476250" y="171450"/>
                </a:cubicBezTo>
                <a:cubicBezTo>
                  <a:pt x="477135" y="178085"/>
                  <a:pt x="478419" y="185273"/>
                  <a:pt x="482600" y="190500"/>
                </a:cubicBezTo>
                <a:cubicBezTo>
                  <a:pt x="487368" y="196459"/>
                  <a:pt x="495787" y="198314"/>
                  <a:pt x="501650" y="203200"/>
                </a:cubicBezTo>
                <a:cubicBezTo>
                  <a:pt x="533361" y="229626"/>
                  <a:pt x="506272" y="217441"/>
                  <a:pt x="539750" y="228600"/>
                </a:cubicBezTo>
                <a:cubicBezTo>
                  <a:pt x="554567" y="226483"/>
                  <a:pt x="569233" y="222250"/>
                  <a:pt x="584200" y="222250"/>
                </a:cubicBezTo>
                <a:cubicBezTo>
                  <a:pt x="602868" y="222250"/>
                  <a:pt x="640391" y="226144"/>
                  <a:pt x="603250" y="254000"/>
                </a:cubicBezTo>
                <a:cubicBezTo>
                  <a:pt x="592540" y="262032"/>
                  <a:pt x="576289" y="259274"/>
                  <a:pt x="565150" y="266700"/>
                </a:cubicBezTo>
                <a:lnTo>
                  <a:pt x="546100" y="279400"/>
                </a:lnTo>
                <a:cubicBezTo>
                  <a:pt x="556876" y="311727"/>
                  <a:pt x="543791" y="289406"/>
                  <a:pt x="571500" y="304800"/>
                </a:cubicBezTo>
                <a:cubicBezTo>
                  <a:pt x="584843" y="312213"/>
                  <a:pt x="609600" y="330200"/>
                  <a:pt x="609600" y="330200"/>
                </a:cubicBezTo>
                <a:lnTo>
                  <a:pt x="622300" y="368300"/>
                </a:lnTo>
                <a:cubicBezTo>
                  <a:pt x="624417" y="374650"/>
                  <a:pt x="622300" y="385233"/>
                  <a:pt x="628650" y="387350"/>
                </a:cubicBezTo>
                <a:cubicBezTo>
                  <a:pt x="635000" y="389467"/>
                  <a:pt x="641206" y="392077"/>
                  <a:pt x="647700" y="393700"/>
                </a:cubicBezTo>
                <a:cubicBezTo>
                  <a:pt x="658171" y="396318"/>
                  <a:pt x="668867" y="397933"/>
                  <a:pt x="679450" y="400050"/>
                </a:cubicBezTo>
                <a:lnTo>
                  <a:pt x="698500" y="457200"/>
                </a:lnTo>
                <a:cubicBezTo>
                  <a:pt x="700617" y="463550"/>
                  <a:pt x="699281" y="472537"/>
                  <a:pt x="704850" y="476250"/>
                </a:cubicBezTo>
                <a:lnTo>
                  <a:pt x="723900" y="488950"/>
                </a:lnTo>
                <a:cubicBezTo>
                  <a:pt x="742950" y="546100"/>
                  <a:pt x="721783" y="516467"/>
                  <a:pt x="755650" y="533400"/>
                </a:cubicBezTo>
                <a:cubicBezTo>
                  <a:pt x="762476" y="536813"/>
                  <a:pt x="768350" y="541867"/>
                  <a:pt x="774700" y="546100"/>
                </a:cubicBezTo>
                <a:cubicBezTo>
                  <a:pt x="776817" y="552450"/>
                  <a:pt x="781789" y="558497"/>
                  <a:pt x="781050" y="565150"/>
                </a:cubicBezTo>
                <a:cubicBezTo>
                  <a:pt x="773852" y="629928"/>
                  <a:pt x="763999" y="578204"/>
                  <a:pt x="742950" y="641350"/>
                </a:cubicBezTo>
                <a:lnTo>
                  <a:pt x="736600" y="660400"/>
                </a:lnTo>
                <a:cubicBezTo>
                  <a:pt x="738717" y="666750"/>
                  <a:pt x="738217" y="674717"/>
                  <a:pt x="742950" y="679450"/>
                </a:cubicBezTo>
                <a:cubicBezTo>
                  <a:pt x="747683" y="684183"/>
                  <a:pt x="755398" y="684700"/>
                  <a:pt x="762000" y="685800"/>
                </a:cubicBezTo>
                <a:cubicBezTo>
                  <a:pt x="780906" y="688951"/>
                  <a:pt x="800100" y="690033"/>
                  <a:pt x="819150" y="692150"/>
                </a:cubicBezTo>
                <a:cubicBezTo>
                  <a:pt x="816810" y="708531"/>
                  <a:pt x="815316" y="737917"/>
                  <a:pt x="806450" y="755650"/>
                </a:cubicBezTo>
                <a:cubicBezTo>
                  <a:pt x="781831" y="804889"/>
                  <a:pt x="803361" y="745867"/>
                  <a:pt x="787400" y="793750"/>
                </a:cubicBezTo>
                <a:cubicBezTo>
                  <a:pt x="798577" y="827280"/>
                  <a:pt x="788181" y="809087"/>
                  <a:pt x="831850" y="838200"/>
                </a:cubicBezTo>
                <a:lnTo>
                  <a:pt x="850900" y="850900"/>
                </a:lnTo>
                <a:lnTo>
                  <a:pt x="876300" y="889000"/>
                </a:lnTo>
                <a:cubicBezTo>
                  <a:pt x="880533" y="895350"/>
                  <a:pt x="881760" y="905637"/>
                  <a:pt x="889000" y="908050"/>
                </a:cubicBezTo>
                <a:lnTo>
                  <a:pt x="908050" y="914400"/>
                </a:lnTo>
                <a:cubicBezTo>
                  <a:pt x="932149" y="986696"/>
                  <a:pt x="907386" y="951714"/>
                  <a:pt x="1028700" y="958850"/>
                </a:cubicBezTo>
                <a:cubicBezTo>
                  <a:pt x="1030817" y="965200"/>
                  <a:pt x="1035050" y="971207"/>
                  <a:pt x="1035050" y="977900"/>
                </a:cubicBezTo>
                <a:cubicBezTo>
                  <a:pt x="1035050" y="1018761"/>
                  <a:pt x="1033214" y="1015579"/>
                  <a:pt x="1016000" y="1041400"/>
                </a:cubicBezTo>
                <a:cubicBezTo>
                  <a:pt x="1017016" y="1050540"/>
                  <a:pt x="1011761" y="1111672"/>
                  <a:pt x="1041400" y="1117600"/>
                </a:cubicBezTo>
                <a:cubicBezTo>
                  <a:pt x="1056076" y="1120535"/>
                  <a:pt x="1071033" y="1113367"/>
                  <a:pt x="1085850" y="1111250"/>
                </a:cubicBezTo>
                <a:cubicBezTo>
                  <a:pt x="1092200" y="1109133"/>
                  <a:pt x="1098913" y="1107893"/>
                  <a:pt x="1104900" y="1104900"/>
                </a:cubicBezTo>
                <a:cubicBezTo>
                  <a:pt x="1111726" y="1101487"/>
                  <a:pt x="1116365" y="1093043"/>
                  <a:pt x="1123950" y="1092200"/>
                </a:cubicBezTo>
                <a:cubicBezTo>
                  <a:pt x="1174483" y="1086585"/>
                  <a:pt x="1225550" y="1087967"/>
                  <a:pt x="1276350" y="1085850"/>
                </a:cubicBezTo>
                <a:cubicBezTo>
                  <a:pt x="1284817" y="1087967"/>
                  <a:pt x="1296070" y="1085574"/>
                  <a:pt x="1301750" y="1092200"/>
                </a:cubicBezTo>
                <a:cubicBezTo>
                  <a:pt x="1310462" y="1102364"/>
                  <a:pt x="1310217" y="1117600"/>
                  <a:pt x="1314450" y="1130300"/>
                </a:cubicBezTo>
                <a:lnTo>
                  <a:pt x="1327150" y="1168400"/>
                </a:lnTo>
                <a:lnTo>
                  <a:pt x="1333500" y="1187450"/>
                </a:lnTo>
                <a:cubicBezTo>
                  <a:pt x="1335617" y="1193800"/>
                  <a:pt x="1334281" y="1202787"/>
                  <a:pt x="1339850" y="1206500"/>
                </a:cubicBezTo>
                <a:lnTo>
                  <a:pt x="1377950" y="1231900"/>
                </a:lnTo>
                <a:lnTo>
                  <a:pt x="1397000" y="1244600"/>
                </a:lnTo>
                <a:lnTo>
                  <a:pt x="1422400" y="1282700"/>
                </a:lnTo>
                <a:cubicBezTo>
                  <a:pt x="1453923" y="1329984"/>
                  <a:pt x="1427483" y="1301274"/>
                  <a:pt x="1536700" y="1308100"/>
                </a:cubicBezTo>
                <a:cubicBezTo>
                  <a:pt x="1543050" y="1314450"/>
                  <a:pt x="1548851" y="1321401"/>
                  <a:pt x="1555750" y="1327150"/>
                </a:cubicBezTo>
                <a:cubicBezTo>
                  <a:pt x="1561613" y="1332036"/>
                  <a:pt x="1567974" y="1336437"/>
                  <a:pt x="1574800" y="1339850"/>
                </a:cubicBezTo>
                <a:cubicBezTo>
                  <a:pt x="1594377" y="1349639"/>
                  <a:pt x="1627138" y="1350361"/>
                  <a:pt x="1644650" y="1352550"/>
                </a:cubicBezTo>
                <a:lnTo>
                  <a:pt x="1670050" y="1390650"/>
                </a:lnTo>
                <a:cubicBezTo>
                  <a:pt x="1674283" y="1397000"/>
                  <a:pt x="1676400" y="1405467"/>
                  <a:pt x="1682750" y="1409700"/>
                </a:cubicBezTo>
                <a:lnTo>
                  <a:pt x="1720850" y="1435100"/>
                </a:lnTo>
                <a:lnTo>
                  <a:pt x="1739900" y="1447800"/>
                </a:lnTo>
                <a:cubicBezTo>
                  <a:pt x="1744133" y="1454150"/>
                  <a:pt x="1750407" y="1459540"/>
                  <a:pt x="1752600" y="1466850"/>
                </a:cubicBezTo>
                <a:cubicBezTo>
                  <a:pt x="1765620" y="1510249"/>
                  <a:pt x="1756042" y="1584825"/>
                  <a:pt x="1752600" y="1619250"/>
                </a:cubicBezTo>
                <a:cubicBezTo>
                  <a:pt x="1751934" y="1625910"/>
                  <a:pt x="1750983" y="1633567"/>
                  <a:pt x="1746250" y="1638300"/>
                </a:cubicBezTo>
                <a:cubicBezTo>
                  <a:pt x="1735457" y="1649093"/>
                  <a:pt x="1720850" y="1655233"/>
                  <a:pt x="1708150" y="1663700"/>
                </a:cubicBezTo>
                <a:lnTo>
                  <a:pt x="1689100" y="1676400"/>
                </a:lnTo>
                <a:lnTo>
                  <a:pt x="1670050" y="1689100"/>
                </a:lnTo>
                <a:cubicBezTo>
                  <a:pt x="1667933" y="1710267"/>
                  <a:pt x="1671882" y="1732964"/>
                  <a:pt x="1663700" y="1752600"/>
                </a:cubicBezTo>
                <a:cubicBezTo>
                  <a:pt x="1660059" y="1761338"/>
                  <a:pt x="1646417" y="1760430"/>
                  <a:pt x="1638300" y="1765300"/>
                </a:cubicBezTo>
                <a:cubicBezTo>
                  <a:pt x="1625212" y="1773153"/>
                  <a:pt x="1614680" y="1785873"/>
                  <a:pt x="1600200" y="1790700"/>
                </a:cubicBezTo>
                <a:lnTo>
                  <a:pt x="1562100" y="1803400"/>
                </a:lnTo>
                <a:cubicBezTo>
                  <a:pt x="1551940" y="1833880"/>
                  <a:pt x="1563793" y="1815253"/>
                  <a:pt x="1536700" y="1828800"/>
                </a:cubicBezTo>
                <a:cubicBezTo>
                  <a:pt x="1529874" y="1832213"/>
                  <a:pt x="1525268" y="1841043"/>
                  <a:pt x="1517650" y="1841500"/>
                </a:cubicBezTo>
                <a:cubicBezTo>
                  <a:pt x="1418323" y="1847460"/>
                  <a:pt x="1318683" y="1845733"/>
                  <a:pt x="1219200" y="1847850"/>
                </a:cubicBezTo>
                <a:cubicBezTo>
                  <a:pt x="1182114" y="1860212"/>
                  <a:pt x="1216173" y="1844527"/>
                  <a:pt x="1187450" y="1873250"/>
                </a:cubicBezTo>
                <a:cubicBezTo>
                  <a:pt x="1175140" y="1885560"/>
                  <a:pt x="1164844" y="1887135"/>
                  <a:pt x="1149350" y="1892300"/>
                </a:cubicBezTo>
                <a:cubicBezTo>
                  <a:pt x="1138767" y="1890183"/>
                  <a:pt x="1128013" y="1888790"/>
                  <a:pt x="1117600" y="1885950"/>
                </a:cubicBezTo>
                <a:cubicBezTo>
                  <a:pt x="1104685" y="1882428"/>
                  <a:pt x="1079500" y="1873250"/>
                  <a:pt x="1079500" y="1873250"/>
                </a:cubicBezTo>
                <a:cubicBezTo>
                  <a:pt x="1075267" y="1879600"/>
                  <a:pt x="1067747" y="1884727"/>
                  <a:pt x="1066800" y="1892300"/>
                </a:cubicBezTo>
                <a:cubicBezTo>
                  <a:pt x="1065407" y="1903446"/>
                  <a:pt x="1075353" y="1930660"/>
                  <a:pt x="1079500" y="1943100"/>
                </a:cubicBezTo>
                <a:cubicBezTo>
                  <a:pt x="1076058" y="1960311"/>
                  <a:pt x="1076022" y="1981442"/>
                  <a:pt x="1060450" y="1993900"/>
                </a:cubicBezTo>
                <a:cubicBezTo>
                  <a:pt x="1055223" y="1998081"/>
                  <a:pt x="1047750" y="1998133"/>
                  <a:pt x="1041400" y="2000250"/>
                </a:cubicBezTo>
                <a:cubicBezTo>
                  <a:pt x="1037167" y="2006600"/>
                  <a:pt x="1034096" y="2013904"/>
                  <a:pt x="1028700" y="2019300"/>
                </a:cubicBezTo>
                <a:cubicBezTo>
                  <a:pt x="1023304" y="2024696"/>
                  <a:pt x="1014676" y="2026257"/>
                  <a:pt x="1009650" y="2032000"/>
                </a:cubicBezTo>
                <a:cubicBezTo>
                  <a:pt x="999599" y="2043487"/>
                  <a:pt x="997902" y="2063274"/>
                  <a:pt x="984250" y="2070100"/>
                </a:cubicBezTo>
                <a:cubicBezTo>
                  <a:pt x="952024" y="2086213"/>
                  <a:pt x="966726" y="2077549"/>
                  <a:pt x="939800" y="2095500"/>
                </a:cubicBezTo>
                <a:cubicBezTo>
                  <a:pt x="904498" y="2148453"/>
                  <a:pt x="932136" y="2126454"/>
                  <a:pt x="882650" y="2139950"/>
                </a:cubicBezTo>
                <a:cubicBezTo>
                  <a:pt x="869735" y="2143472"/>
                  <a:pt x="857250" y="2148417"/>
                  <a:pt x="844550" y="2152650"/>
                </a:cubicBezTo>
                <a:lnTo>
                  <a:pt x="825500" y="2159000"/>
                </a:lnTo>
                <a:cubicBezTo>
                  <a:pt x="810683" y="2156883"/>
                  <a:pt x="794437" y="2159343"/>
                  <a:pt x="781050" y="2152650"/>
                </a:cubicBezTo>
                <a:cubicBezTo>
                  <a:pt x="775063" y="2149657"/>
                  <a:pt x="781136" y="2135439"/>
                  <a:pt x="774700" y="2133600"/>
                </a:cubicBezTo>
                <a:cubicBezTo>
                  <a:pt x="762320" y="2130063"/>
                  <a:pt x="749300" y="2137833"/>
                  <a:pt x="736600" y="2139950"/>
                </a:cubicBezTo>
                <a:cubicBezTo>
                  <a:pt x="742950" y="2133600"/>
                  <a:pt x="755650" y="2129880"/>
                  <a:pt x="755650" y="2120900"/>
                </a:cubicBezTo>
                <a:cubicBezTo>
                  <a:pt x="755650" y="2096281"/>
                  <a:pt x="722248" y="2112984"/>
                  <a:pt x="717550" y="2114550"/>
                </a:cubicBezTo>
                <a:cubicBezTo>
                  <a:pt x="715891" y="2114135"/>
                  <a:pt x="677241" y="2105163"/>
                  <a:pt x="673100" y="2101850"/>
                </a:cubicBezTo>
                <a:cubicBezTo>
                  <a:pt x="667141" y="2097082"/>
                  <a:pt x="666143" y="2087826"/>
                  <a:pt x="660400" y="2082800"/>
                </a:cubicBezTo>
                <a:cubicBezTo>
                  <a:pt x="648913" y="2072749"/>
                  <a:pt x="622300" y="2057400"/>
                  <a:pt x="622300" y="2057400"/>
                </a:cubicBezTo>
                <a:cubicBezTo>
                  <a:pt x="606339" y="2009517"/>
                  <a:pt x="627869" y="2068539"/>
                  <a:pt x="603250" y="2019300"/>
                </a:cubicBezTo>
                <a:cubicBezTo>
                  <a:pt x="600257" y="2013313"/>
                  <a:pt x="600151" y="2006101"/>
                  <a:pt x="596900" y="2000250"/>
                </a:cubicBezTo>
                <a:cubicBezTo>
                  <a:pt x="589487" y="1986907"/>
                  <a:pt x="579967" y="1974850"/>
                  <a:pt x="571500" y="1962150"/>
                </a:cubicBezTo>
                <a:lnTo>
                  <a:pt x="558800" y="1943100"/>
                </a:lnTo>
                <a:cubicBezTo>
                  <a:pt x="556683" y="1900767"/>
                  <a:pt x="557308" y="1858207"/>
                  <a:pt x="552450" y="1816100"/>
                </a:cubicBezTo>
                <a:cubicBezTo>
                  <a:pt x="550916" y="1802801"/>
                  <a:pt x="550889" y="1785426"/>
                  <a:pt x="539750" y="1778000"/>
                </a:cubicBezTo>
                <a:lnTo>
                  <a:pt x="501650" y="1752600"/>
                </a:lnTo>
                <a:cubicBezTo>
                  <a:pt x="499533" y="1746250"/>
                  <a:pt x="499013" y="1739119"/>
                  <a:pt x="495300" y="1733550"/>
                </a:cubicBezTo>
                <a:cubicBezTo>
                  <a:pt x="475361" y="1703642"/>
                  <a:pt x="477400" y="1726613"/>
                  <a:pt x="463550" y="1695450"/>
                </a:cubicBezTo>
                <a:cubicBezTo>
                  <a:pt x="458113" y="1683217"/>
                  <a:pt x="450850" y="1657350"/>
                  <a:pt x="450850" y="1657350"/>
                </a:cubicBezTo>
                <a:cubicBezTo>
                  <a:pt x="452967" y="1644650"/>
                  <a:pt x="453129" y="1631464"/>
                  <a:pt x="457200" y="1619250"/>
                </a:cubicBezTo>
                <a:cubicBezTo>
                  <a:pt x="465764" y="1593559"/>
                  <a:pt x="469544" y="1603553"/>
                  <a:pt x="488950" y="1593850"/>
                </a:cubicBezTo>
                <a:cubicBezTo>
                  <a:pt x="495776" y="1590437"/>
                  <a:pt x="501174" y="1584563"/>
                  <a:pt x="508000" y="1581150"/>
                </a:cubicBezTo>
                <a:cubicBezTo>
                  <a:pt x="513987" y="1578157"/>
                  <a:pt x="520592" y="1576561"/>
                  <a:pt x="527050" y="1574800"/>
                </a:cubicBezTo>
                <a:cubicBezTo>
                  <a:pt x="543889" y="1570207"/>
                  <a:pt x="577850" y="1562100"/>
                  <a:pt x="577850" y="1562100"/>
                </a:cubicBezTo>
                <a:cubicBezTo>
                  <a:pt x="606963" y="1518431"/>
                  <a:pt x="588770" y="1528827"/>
                  <a:pt x="622300" y="1517650"/>
                </a:cubicBezTo>
                <a:cubicBezTo>
                  <a:pt x="632883" y="1519767"/>
                  <a:pt x="643944" y="1520210"/>
                  <a:pt x="654050" y="1524000"/>
                </a:cubicBezTo>
                <a:cubicBezTo>
                  <a:pt x="661196" y="1526680"/>
                  <a:pt x="666274" y="1533287"/>
                  <a:pt x="673100" y="1536700"/>
                </a:cubicBezTo>
                <a:cubicBezTo>
                  <a:pt x="679087" y="1539693"/>
                  <a:pt x="685800" y="1540933"/>
                  <a:pt x="692150" y="1543050"/>
                </a:cubicBezTo>
                <a:cubicBezTo>
                  <a:pt x="694267" y="1536700"/>
                  <a:pt x="699239" y="1530653"/>
                  <a:pt x="698500" y="1524000"/>
                </a:cubicBezTo>
                <a:cubicBezTo>
                  <a:pt x="697022" y="1510695"/>
                  <a:pt x="696939" y="1493326"/>
                  <a:pt x="685800" y="1485900"/>
                </a:cubicBezTo>
                <a:cubicBezTo>
                  <a:pt x="640228" y="1455519"/>
                  <a:pt x="658493" y="1471293"/>
                  <a:pt x="628650" y="1441450"/>
                </a:cubicBezTo>
                <a:cubicBezTo>
                  <a:pt x="618515" y="1309692"/>
                  <a:pt x="631821" y="1395398"/>
                  <a:pt x="615950" y="1339850"/>
                </a:cubicBezTo>
                <a:cubicBezTo>
                  <a:pt x="613552" y="1331459"/>
                  <a:pt x="615347" y="1321018"/>
                  <a:pt x="609600" y="1314450"/>
                </a:cubicBezTo>
                <a:cubicBezTo>
                  <a:pt x="578455" y="1278856"/>
                  <a:pt x="580488" y="1296719"/>
                  <a:pt x="552450" y="1282700"/>
                </a:cubicBezTo>
                <a:cubicBezTo>
                  <a:pt x="545624" y="1279287"/>
                  <a:pt x="539750" y="1274233"/>
                  <a:pt x="533400" y="1270000"/>
                </a:cubicBezTo>
                <a:cubicBezTo>
                  <a:pt x="529167" y="1257300"/>
                  <a:pt x="531839" y="1239326"/>
                  <a:pt x="520700" y="1231900"/>
                </a:cubicBezTo>
                <a:cubicBezTo>
                  <a:pt x="494178" y="1214219"/>
                  <a:pt x="507046" y="1224596"/>
                  <a:pt x="482600" y="1200150"/>
                </a:cubicBezTo>
                <a:cubicBezTo>
                  <a:pt x="476716" y="1182497"/>
                  <a:pt x="476680" y="1176822"/>
                  <a:pt x="463550" y="1162050"/>
                </a:cubicBezTo>
                <a:cubicBezTo>
                  <a:pt x="443145" y="1139094"/>
                  <a:pt x="434130" y="1122222"/>
                  <a:pt x="406400" y="1117600"/>
                </a:cubicBezTo>
                <a:cubicBezTo>
                  <a:pt x="387494" y="1114449"/>
                  <a:pt x="368300" y="1113367"/>
                  <a:pt x="349250" y="1111250"/>
                </a:cubicBezTo>
                <a:cubicBezTo>
                  <a:pt x="342900" y="1107017"/>
                  <a:pt x="337805" y="1099184"/>
                  <a:pt x="330200" y="1098550"/>
                </a:cubicBezTo>
                <a:cubicBezTo>
                  <a:pt x="292498" y="1095408"/>
                  <a:pt x="278840" y="1105012"/>
                  <a:pt x="247650" y="1111250"/>
                </a:cubicBezTo>
                <a:cubicBezTo>
                  <a:pt x="235025" y="1113775"/>
                  <a:pt x="222041" y="1114477"/>
                  <a:pt x="209550" y="1117600"/>
                </a:cubicBezTo>
                <a:cubicBezTo>
                  <a:pt x="196563" y="1120847"/>
                  <a:pt x="171450" y="1130300"/>
                  <a:pt x="171450" y="1130300"/>
                </a:cubicBezTo>
                <a:cubicBezTo>
                  <a:pt x="158750" y="1126067"/>
                  <a:pt x="137583" y="1130300"/>
                  <a:pt x="133350" y="1117600"/>
                </a:cubicBezTo>
                <a:cubicBezTo>
                  <a:pt x="124587" y="1091310"/>
                  <a:pt x="132569" y="1102263"/>
                  <a:pt x="107950" y="1085850"/>
                </a:cubicBezTo>
                <a:cubicBezTo>
                  <a:pt x="90554" y="1059755"/>
                  <a:pt x="44450" y="1055158"/>
                  <a:pt x="38100" y="1047750"/>
                </a:cubicBezTo>
                <a:close/>
              </a:path>
            </a:pathLst>
          </a:custGeom>
          <a:noFill/>
          <a:ln w="12700" cmpd="sng">
            <a:solidFill>
              <a:srgbClr val="F1FBB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3" name="TextBox 2"/>
          <p:cNvSpPr txBox="1"/>
          <p:nvPr/>
        </p:nvSpPr>
        <p:spPr>
          <a:xfrm>
            <a:off x="431800" y="1096010"/>
            <a:ext cx="4572000" cy="923330"/>
          </a:xfrm>
          <a:prstGeom prst="rect">
            <a:avLst/>
          </a:prstGeom>
          <a:noFill/>
        </p:spPr>
        <p:txBody>
          <a:bodyPr wrap="square" rtlCol="0">
            <a:spAutoFit/>
          </a:bodyPr>
          <a:lstStyle/>
          <a:p>
            <a:pPr fontAlgn="auto">
              <a:spcBef>
                <a:spcPts val="0"/>
              </a:spcBef>
              <a:spcAft>
                <a:spcPts val="0"/>
              </a:spcAft>
            </a:pPr>
            <a:r>
              <a:rPr lang="en-US" sz="1800" dirty="0" smtClean="0">
                <a:solidFill>
                  <a:srgbClr val="0852A0"/>
                </a:solidFill>
                <a:latin typeface="Trebuchet MS"/>
                <a:ea typeface="+mn-ea"/>
                <a:cs typeface="+mn-cs"/>
              </a:rPr>
              <a:t>Rain Gauges</a:t>
            </a:r>
          </a:p>
          <a:p>
            <a:pPr fontAlgn="auto">
              <a:spcBef>
                <a:spcPts val="0"/>
              </a:spcBef>
              <a:spcAft>
                <a:spcPts val="0"/>
              </a:spcAft>
            </a:pPr>
            <a:r>
              <a:rPr lang="en-US" sz="1800" dirty="0">
                <a:solidFill>
                  <a:srgbClr val="0852A0"/>
                </a:solidFill>
                <a:latin typeface="Trebuchet MS"/>
                <a:ea typeface="+mn-ea"/>
                <a:cs typeface="+mn-cs"/>
              </a:rPr>
              <a:t>	</a:t>
            </a:r>
            <a:r>
              <a:rPr lang="en-US" sz="1800" dirty="0" smtClean="0">
                <a:solidFill>
                  <a:srgbClr val="0852A0"/>
                </a:solidFill>
                <a:latin typeface="Trebuchet MS"/>
                <a:ea typeface="+mn-ea"/>
                <a:cs typeface="+mn-cs"/>
              </a:rPr>
              <a:t>Tipping Bucket style (single and Dual)</a:t>
            </a:r>
          </a:p>
          <a:p>
            <a:pPr fontAlgn="auto">
              <a:spcBef>
                <a:spcPts val="0"/>
              </a:spcBef>
              <a:spcAft>
                <a:spcPts val="0"/>
              </a:spcAft>
            </a:pPr>
            <a:r>
              <a:rPr lang="en-US" sz="1800" dirty="0">
                <a:solidFill>
                  <a:srgbClr val="0852A0"/>
                </a:solidFill>
                <a:latin typeface="Trebuchet MS"/>
                <a:ea typeface="+mn-ea"/>
                <a:cs typeface="+mn-cs"/>
              </a:rPr>
              <a:t>	</a:t>
            </a:r>
            <a:r>
              <a:rPr lang="en-US" sz="1800" dirty="0" smtClean="0">
                <a:solidFill>
                  <a:srgbClr val="0852A0"/>
                </a:solidFill>
                <a:latin typeface="Trebuchet MS"/>
                <a:ea typeface="+mn-ea"/>
                <a:cs typeface="+mn-cs"/>
              </a:rPr>
              <a:t>Need to be in lower elevations</a:t>
            </a:r>
            <a:endParaRPr lang="en-US" sz="1800" dirty="0">
              <a:solidFill>
                <a:srgbClr val="0852A0"/>
              </a:solidFill>
              <a:latin typeface="Trebuchet MS"/>
              <a:ea typeface="+mn-ea"/>
              <a:cs typeface="+mn-cs"/>
            </a:endParaRPr>
          </a:p>
        </p:txBody>
      </p:sp>
      <p:pic>
        <p:nvPicPr>
          <p:cNvPr id="30" name="pasted-image.png"/>
          <p:cNvPicPr/>
          <p:nvPr/>
        </p:nvPicPr>
        <p:blipFill rotWithShape="1">
          <a:blip r:embed="rId2" cstate="screen">
            <a:extLst>
              <a:ext uri="{28A0092B-C50C-407E-A947-70E740481C1C}">
                <a14:useLocalDpi xmlns:a14="http://schemas.microsoft.com/office/drawing/2010/main"/>
              </a:ext>
            </a:extLst>
          </a:blip>
          <a:srcRect/>
          <a:stretch/>
        </p:blipFill>
        <p:spPr>
          <a:xfrm>
            <a:off x="4381500" y="2137410"/>
            <a:ext cx="3695700" cy="3187700"/>
          </a:xfrm>
          <a:prstGeom prst="rect">
            <a:avLst/>
          </a:prstGeom>
          <a:ln w="12700">
            <a:solidFill>
              <a:srgbClr val="FFFFFF"/>
            </a:solidFill>
            <a:miter lim="400000"/>
          </a:ln>
        </p:spPr>
      </p:pic>
      <p:pic>
        <p:nvPicPr>
          <p:cNvPr id="10" name="Picture 9" descr="IMG_415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900" y="2128615"/>
            <a:ext cx="3286194" cy="4381591"/>
          </a:xfrm>
          <a:prstGeom prst="rect">
            <a:avLst/>
          </a:prstGeom>
        </p:spPr>
      </p:pic>
      <p:sp>
        <p:nvSpPr>
          <p:cNvPr id="14" name="Title 1"/>
          <p:cNvSpPr txBox="1">
            <a:spLocks/>
          </p:cNvSpPr>
          <p:nvPr/>
        </p:nvSpPr>
        <p:spPr>
          <a:xfrm>
            <a:off x="543561" y="276860"/>
            <a:ext cx="8188960" cy="591820"/>
          </a:xfrm>
          <a:prstGeom prst="rect">
            <a:avLst/>
          </a:prstGeom>
          <a:solidFill>
            <a:srgbClr val="FFFFFF"/>
          </a:solidFill>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pPr fontAlgn="auto">
              <a:spcAft>
                <a:spcPts val="0"/>
              </a:spcAft>
            </a:pPr>
            <a:r>
              <a:rPr lang="en-US" dirty="0" smtClean="0">
                <a:solidFill>
                  <a:schemeClr val="tx1"/>
                </a:solidFill>
              </a:rPr>
              <a:t>Ground Instruments – Measuring Rain</a:t>
            </a:r>
            <a:endParaRPr lang="en-US" sz="2400" dirty="0">
              <a:solidFill>
                <a:schemeClr val="tx1"/>
              </a:solidFill>
            </a:endParaRPr>
          </a:p>
        </p:txBody>
      </p:sp>
    </p:spTree>
    <p:extLst>
      <p:ext uri="{BB962C8B-B14F-4D97-AF65-F5344CB8AC3E}">
        <p14:creationId xmlns:p14="http://schemas.microsoft.com/office/powerpoint/2010/main" val="186173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1" name="Freeform 10"/>
          <p:cNvSpPr/>
          <p:nvPr/>
        </p:nvSpPr>
        <p:spPr>
          <a:xfrm>
            <a:off x="3816135" y="3028950"/>
            <a:ext cx="1219415" cy="819150"/>
          </a:xfrm>
          <a:custGeom>
            <a:avLst/>
            <a:gdLst>
              <a:gd name="connsiteX0" fmla="*/ 215 w 1219415"/>
              <a:gd name="connsiteY0" fmla="*/ 762000 h 819150"/>
              <a:gd name="connsiteX1" fmla="*/ 6565 w 1219415"/>
              <a:gd name="connsiteY1" fmla="*/ 730250 h 819150"/>
              <a:gd name="connsiteX2" fmla="*/ 31965 w 1219415"/>
              <a:gd name="connsiteY2" fmla="*/ 692150 h 819150"/>
              <a:gd name="connsiteX3" fmla="*/ 44665 w 1219415"/>
              <a:gd name="connsiteY3" fmla="*/ 673100 h 819150"/>
              <a:gd name="connsiteX4" fmla="*/ 51015 w 1219415"/>
              <a:gd name="connsiteY4" fmla="*/ 654050 h 819150"/>
              <a:gd name="connsiteX5" fmla="*/ 70065 w 1219415"/>
              <a:gd name="connsiteY5" fmla="*/ 647700 h 819150"/>
              <a:gd name="connsiteX6" fmla="*/ 82765 w 1219415"/>
              <a:gd name="connsiteY6" fmla="*/ 628650 h 819150"/>
              <a:gd name="connsiteX7" fmla="*/ 89115 w 1219415"/>
              <a:gd name="connsiteY7" fmla="*/ 609600 h 819150"/>
              <a:gd name="connsiteX8" fmla="*/ 127215 w 1219415"/>
              <a:gd name="connsiteY8" fmla="*/ 590550 h 819150"/>
              <a:gd name="connsiteX9" fmla="*/ 158965 w 1219415"/>
              <a:gd name="connsiteY9" fmla="*/ 596900 h 819150"/>
              <a:gd name="connsiteX10" fmla="*/ 178015 w 1219415"/>
              <a:gd name="connsiteY10" fmla="*/ 603250 h 819150"/>
              <a:gd name="connsiteX11" fmla="*/ 209765 w 1219415"/>
              <a:gd name="connsiteY11" fmla="*/ 596900 h 819150"/>
              <a:gd name="connsiteX12" fmla="*/ 228815 w 1219415"/>
              <a:gd name="connsiteY12" fmla="*/ 539750 h 819150"/>
              <a:gd name="connsiteX13" fmla="*/ 235165 w 1219415"/>
              <a:gd name="connsiteY13" fmla="*/ 520700 h 819150"/>
              <a:gd name="connsiteX14" fmla="*/ 254215 w 1219415"/>
              <a:gd name="connsiteY14" fmla="*/ 508000 h 819150"/>
              <a:gd name="connsiteX15" fmla="*/ 298665 w 1219415"/>
              <a:gd name="connsiteY15" fmla="*/ 463550 h 819150"/>
              <a:gd name="connsiteX16" fmla="*/ 311365 w 1219415"/>
              <a:gd name="connsiteY16" fmla="*/ 444500 h 819150"/>
              <a:gd name="connsiteX17" fmla="*/ 349465 w 1219415"/>
              <a:gd name="connsiteY17" fmla="*/ 425450 h 819150"/>
              <a:gd name="connsiteX18" fmla="*/ 400265 w 1219415"/>
              <a:gd name="connsiteY18" fmla="*/ 412750 h 819150"/>
              <a:gd name="connsiteX19" fmla="*/ 438365 w 1219415"/>
              <a:gd name="connsiteY19" fmla="*/ 393700 h 819150"/>
              <a:gd name="connsiteX20" fmla="*/ 457415 w 1219415"/>
              <a:gd name="connsiteY20" fmla="*/ 400050 h 819150"/>
              <a:gd name="connsiteX21" fmla="*/ 476465 w 1219415"/>
              <a:gd name="connsiteY21" fmla="*/ 419100 h 819150"/>
              <a:gd name="connsiteX22" fmla="*/ 501865 w 1219415"/>
              <a:gd name="connsiteY22" fmla="*/ 412750 h 819150"/>
              <a:gd name="connsiteX23" fmla="*/ 533615 w 1219415"/>
              <a:gd name="connsiteY23" fmla="*/ 368300 h 819150"/>
              <a:gd name="connsiteX24" fmla="*/ 559015 w 1219415"/>
              <a:gd name="connsiteY24" fmla="*/ 361950 h 819150"/>
              <a:gd name="connsiteX25" fmla="*/ 565365 w 1219415"/>
              <a:gd name="connsiteY25" fmla="*/ 342900 h 819150"/>
              <a:gd name="connsiteX26" fmla="*/ 546315 w 1219415"/>
              <a:gd name="connsiteY26" fmla="*/ 330200 h 819150"/>
              <a:gd name="connsiteX27" fmla="*/ 539965 w 1219415"/>
              <a:gd name="connsiteY27" fmla="*/ 311150 h 819150"/>
              <a:gd name="connsiteX28" fmla="*/ 584415 w 1219415"/>
              <a:gd name="connsiteY28" fmla="*/ 292100 h 819150"/>
              <a:gd name="connsiteX29" fmla="*/ 603465 w 1219415"/>
              <a:gd name="connsiteY29" fmla="*/ 279400 h 819150"/>
              <a:gd name="connsiteX30" fmla="*/ 622515 w 1219415"/>
              <a:gd name="connsiteY30" fmla="*/ 273050 h 819150"/>
              <a:gd name="connsiteX31" fmla="*/ 647915 w 1219415"/>
              <a:gd name="connsiteY31" fmla="*/ 279400 h 819150"/>
              <a:gd name="connsiteX32" fmla="*/ 666965 w 1219415"/>
              <a:gd name="connsiteY32" fmla="*/ 285750 h 819150"/>
              <a:gd name="connsiteX33" fmla="*/ 686015 w 1219415"/>
              <a:gd name="connsiteY33" fmla="*/ 279400 h 819150"/>
              <a:gd name="connsiteX34" fmla="*/ 698715 w 1219415"/>
              <a:gd name="connsiteY34" fmla="*/ 241300 h 819150"/>
              <a:gd name="connsiteX35" fmla="*/ 705065 w 1219415"/>
              <a:gd name="connsiteY35" fmla="*/ 222250 h 819150"/>
              <a:gd name="connsiteX36" fmla="*/ 711415 w 1219415"/>
              <a:gd name="connsiteY36" fmla="*/ 165100 h 819150"/>
              <a:gd name="connsiteX37" fmla="*/ 724115 w 1219415"/>
              <a:gd name="connsiteY37" fmla="*/ 146050 h 819150"/>
              <a:gd name="connsiteX38" fmla="*/ 736815 w 1219415"/>
              <a:gd name="connsiteY38" fmla="*/ 107950 h 819150"/>
              <a:gd name="connsiteX39" fmla="*/ 749515 w 1219415"/>
              <a:gd name="connsiteY39" fmla="*/ 88900 h 819150"/>
              <a:gd name="connsiteX40" fmla="*/ 755865 w 1219415"/>
              <a:gd name="connsiteY40" fmla="*/ 69850 h 819150"/>
              <a:gd name="connsiteX41" fmla="*/ 781265 w 1219415"/>
              <a:gd name="connsiteY41" fmla="*/ 63500 h 819150"/>
              <a:gd name="connsiteX42" fmla="*/ 800315 w 1219415"/>
              <a:gd name="connsiteY42" fmla="*/ 50800 h 819150"/>
              <a:gd name="connsiteX43" fmla="*/ 813015 w 1219415"/>
              <a:gd name="connsiteY43" fmla="*/ 31750 h 819150"/>
              <a:gd name="connsiteX44" fmla="*/ 870165 w 1219415"/>
              <a:gd name="connsiteY44" fmla="*/ 0 h 819150"/>
              <a:gd name="connsiteX45" fmla="*/ 889215 w 1219415"/>
              <a:gd name="connsiteY45" fmla="*/ 6350 h 819150"/>
              <a:gd name="connsiteX46" fmla="*/ 895565 w 1219415"/>
              <a:gd name="connsiteY46" fmla="*/ 25400 h 819150"/>
              <a:gd name="connsiteX47" fmla="*/ 933665 w 1219415"/>
              <a:gd name="connsiteY47" fmla="*/ 38100 h 819150"/>
              <a:gd name="connsiteX48" fmla="*/ 978115 w 1219415"/>
              <a:gd name="connsiteY48" fmla="*/ 50800 h 819150"/>
              <a:gd name="connsiteX49" fmla="*/ 990815 w 1219415"/>
              <a:gd name="connsiteY49" fmla="*/ 69850 h 819150"/>
              <a:gd name="connsiteX50" fmla="*/ 1016215 w 1219415"/>
              <a:gd name="connsiteY50" fmla="*/ 107950 h 819150"/>
              <a:gd name="connsiteX51" fmla="*/ 1035265 w 1219415"/>
              <a:gd name="connsiteY51" fmla="*/ 114300 h 819150"/>
              <a:gd name="connsiteX52" fmla="*/ 1079715 w 1219415"/>
              <a:gd name="connsiteY52" fmla="*/ 101600 h 819150"/>
              <a:gd name="connsiteX53" fmla="*/ 1092415 w 1219415"/>
              <a:gd name="connsiteY53" fmla="*/ 82550 h 819150"/>
              <a:gd name="connsiteX54" fmla="*/ 1111465 w 1219415"/>
              <a:gd name="connsiteY54" fmla="*/ 69850 h 819150"/>
              <a:gd name="connsiteX55" fmla="*/ 1143215 w 1219415"/>
              <a:gd name="connsiteY55" fmla="*/ 38100 h 819150"/>
              <a:gd name="connsiteX56" fmla="*/ 1181315 w 1219415"/>
              <a:gd name="connsiteY56" fmla="*/ 25400 h 819150"/>
              <a:gd name="connsiteX57" fmla="*/ 1206715 w 1219415"/>
              <a:gd name="connsiteY57" fmla="*/ 31750 h 819150"/>
              <a:gd name="connsiteX58" fmla="*/ 1219415 w 1219415"/>
              <a:gd name="connsiteY58" fmla="*/ 69850 h 819150"/>
              <a:gd name="connsiteX59" fmla="*/ 1213065 w 1219415"/>
              <a:gd name="connsiteY59" fmla="*/ 101600 h 819150"/>
              <a:gd name="connsiteX60" fmla="*/ 1174965 w 1219415"/>
              <a:gd name="connsiteY60" fmla="*/ 120650 h 819150"/>
              <a:gd name="connsiteX61" fmla="*/ 1136865 w 1219415"/>
              <a:gd name="connsiteY61" fmla="*/ 146050 h 819150"/>
              <a:gd name="connsiteX62" fmla="*/ 1130515 w 1219415"/>
              <a:gd name="connsiteY62" fmla="*/ 234950 h 819150"/>
              <a:gd name="connsiteX63" fmla="*/ 1124165 w 1219415"/>
              <a:gd name="connsiteY63" fmla="*/ 254000 h 819150"/>
              <a:gd name="connsiteX64" fmla="*/ 1086065 w 1219415"/>
              <a:gd name="connsiteY64" fmla="*/ 279400 h 819150"/>
              <a:gd name="connsiteX65" fmla="*/ 1067015 w 1219415"/>
              <a:gd name="connsiteY65" fmla="*/ 292100 h 819150"/>
              <a:gd name="connsiteX66" fmla="*/ 1035265 w 1219415"/>
              <a:gd name="connsiteY66" fmla="*/ 323850 h 819150"/>
              <a:gd name="connsiteX67" fmla="*/ 1022565 w 1219415"/>
              <a:gd name="connsiteY67" fmla="*/ 342900 h 819150"/>
              <a:gd name="connsiteX68" fmla="*/ 984465 w 1219415"/>
              <a:gd name="connsiteY68" fmla="*/ 355600 h 819150"/>
              <a:gd name="connsiteX69" fmla="*/ 971765 w 1219415"/>
              <a:gd name="connsiteY69" fmla="*/ 374650 h 819150"/>
              <a:gd name="connsiteX70" fmla="*/ 965415 w 1219415"/>
              <a:gd name="connsiteY70" fmla="*/ 400050 h 819150"/>
              <a:gd name="connsiteX71" fmla="*/ 946365 w 1219415"/>
              <a:gd name="connsiteY71" fmla="*/ 406400 h 819150"/>
              <a:gd name="connsiteX72" fmla="*/ 908265 w 1219415"/>
              <a:gd name="connsiteY72" fmla="*/ 412750 h 819150"/>
              <a:gd name="connsiteX73" fmla="*/ 882865 w 1219415"/>
              <a:gd name="connsiteY73" fmla="*/ 419100 h 819150"/>
              <a:gd name="connsiteX74" fmla="*/ 838415 w 1219415"/>
              <a:gd name="connsiteY74" fmla="*/ 469900 h 819150"/>
              <a:gd name="connsiteX75" fmla="*/ 806665 w 1219415"/>
              <a:gd name="connsiteY75" fmla="*/ 463550 h 819150"/>
              <a:gd name="connsiteX76" fmla="*/ 787615 w 1219415"/>
              <a:gd name="connsiteY76" fmla="*/ 450850 h 819150"/>
              <a:gd name="connsiteX77" fmla="*/ 768565 w 1219415"/>
              <a:gd name="connsiteY77" fmla="*/ 444500 h 819150"/>
              <a:gd name="connsiteX78" fmla="*/ 705065 w 1219415"/>
              <a:gd name="connsiteY78" fmla="*/ 457200 h 819150"/>
              <a:gd name="connsiteX79" fmla="*/ 686015 w 1219415"/>
              <a:gd name="connsiteY79" fmla="*/ 469900 h 819150"/>
              <a:gd name="connsiteX80" fmla="*/ 641565 w 1219415"/>
              <a:gd name="connsiteY80" fmla="*/ 514350 h 819150"/>
              <a:gd name="connsiteX81" fmla="*/ 622515 w 1219415"/>
              <a:gd name="connsiteY81" fmla="*/ 552450 h 819150"/>
              <a:gd name="connsiteX82" fmla="*/ 584415 w 1219415"/>
              <a:gd name="connsiteY82" fmla="*/ 577850 h 819150"/>
              <a:gd name="connsiteX83" fmla="*/ 565365 w 1219415"/>
              <a:gd name="connsiteY83" fmla="*/ 596900 h 819150"/>
              <a:gd name="connsiteX84" fmla="*/ 527265 w 1219415"/>
              <a:gd name="connsiteY84" fmla="*/ 628650 h 819150"/>
              <a:gd name="connsiteX85" fmla="*/ 520915 w 1219415"/>
              <a:gd name="connsiteY85" fmla="*/ 647700 h 819150"/>
              <a:gd name="connsiteX86" fmla="*/ 514565 w 1219415"/>
              <a:gd name="connsiteY86" fmla="*/ 692150 h 819150"/>
              <a:gd name="connsiteX87" fmla="*/ 476465 w 1219415"/>
              <a:gd name="connsiteY87" fmla="*/ 711200 h 819150"/>
              <a:gd name="connsiteX88" fmla="*/ 457415 w 1219415"/>
              <a:gd name="connsiteY88" fmla="*/ 723900 h 819150"/>
              <a:gd name="connsiteX89" fmla="*/ 412965 w 1219415"/>
              <a:gd name="connsiteY89" fmla="*/ 774700 h 819150"/>
              <a:gd name="connsiteX90" fmla="*/ 381215 w 1219415"/>
              <a:gd name="connsiteY90" fmla="*/ 806450 h 819150"/>
              <a:gd name="connsiteX91" fmla="*/ 343115 w 1219415"/>
              <a:gd name="connsiteY91" fmla="*/ 819150 h 819150"/>
              <a:gd name="connsiteX92" fmla="*/ 222465 w 1219415"/>
              <a:gd name="connsiteY92" fmla="*/ 812800 h 819150"/>
              <a:gd name="connsiteX93" fmla="*/ 203415 w 1219415"/>
              <a:gd name="connsiteY93" fmla="*/ 800100 h 819150"/>
              <a:gd name="connsiteX94" fmla="*/ 197065 w 1219415"/>
              <a:gd name="connsiteY94" fmla="*/ 781050 h 819150"/>
              <a:gd name="connsiteX95" fmla="*/ 165315 w 1219415"/>
              <a:gd name="connsiteY95" fmla="*/ 787400 h 819150"/>
              <a:gd name="connsiteX96" fmla="*/ 152615 w 1219415"/>
              <a:gd name="connsiteY96" fmla="*/ 806450 h 819150"/>
              <a:gd name="connsiteX97" fmla="*/ 133565 w 1219415"/>
              <a:gd name="connsiteY97" fmla="*/ 819150 h 819150"/>
              <a:gd name="connsiteX98" fmla="*/ 108165 w 1219415"/>
              <a:gd name="connsiteY98" fmla="*/ 806450 h 819150"/>
              <a:gd name="connsiteX99" fmla="*/ 70065 w 1219415"/>
              <a:gd name="connsiteY99" fmla="*/ 781050 h 819150"/>
              <a:gd name="connsiteX100" fmla="*/ 12915 w 1219415"/>
              <a:gd name="connsiteY100" fmla="*/ 781050 h 819150"/>
              <a:gd name="connsiteX101" fmla="*/ 215 w 1219415"/>
              <a:gd name="connsiteY101" fmla="*/ 762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415" h="819150">
                <a:moveTo>
                  <a:pt x="215" y="762000"/>
                </a:moveTo>
                <a:cubicBezTo>
                  <a:pt x="-843" y="753533"/>
                  <a:pt x="2099" y="740076"/>
                  <a:pt x="6565" y="730250"/>
                </a:cubicBezTo>
                <a:cubicBezTo>
                  <a:pt x="12881" y="716355"/>
                  <a:pt x="23498" y="704850"/>
                  <a:pt x="31965" y="692150"/>
                </a:cubicBezTo>
                <a:cubicBezTo>
                  <a:pt x="36198" y="685800"/>
                  <a:pt x="42252" y="680340"/>
                  <a:pt x="44665" y="673100"/>
                </a:cubicBezTo>
                <a:cubicBezTo>
                  <a:pt x="46782" y="666750"/>
                  <a:pt x="46282" y="658783"/>
                  <a:pt x="51015" y="654050"/>
                </a:cubicBezTo>
                <a:cubicBezTo>
                  <a:pt x="55748" y="649317"/>
                  <a:pt x="63715" y="649817"/>
                  <a:pt x="70065" y="647700"/>
                </a:cubicBezTo>
                <a:cubicBezTo>
                  <a:pt x="74298" y="641350"/>
                  <a:pt x="79352" y="635476"/>
                  <a:pt x="82765" y="628650"/>
                </a:cubicBezTo>
                <a:cubicBezTo>
                  <a:pt x="85758" y="622663"/>
                  <a:pt x="84934" y="614827"/>
                  <a:pt x="89115" y="609600"/>
                </a:cubicBezTo>
                <a:cubicBezTo>
                  <a:pt x="98067" y="598409"/>
                  <a:pt x="114666" y="594733"/>
                  <a:pt x="127215" y="590550"/>
                </a:cubicBezTo>
                <a:cubicBezTo>
                  <a:pt x="137798" y="592667"/>
                  <a:pt x="148494" y="594282"/>
                  <a:pt x="158965" y="596900"/>
                </a:cubicBezTo>
                <a:cubicBezTo>
                  <a:pt x="165459" y="598523"/>
                  <a:pt x="171322" y="603250"/>
                  <a:pt x="178015" y="603250"/>
                </a:cubicBezTo>
                <a:cubicBezTo>
                  <a:pt x="188808" y="603250"/>
                  <a:pt x="199182" y="599017"/>
                  <a:pt x="209765" y="596900"/>
                </a:cubicBezTo>
                <a:lnTo>
                  <a:pt x="228815" y="539750"/>
                </a:lnTo>
                <a:cubicBezTo>
                  <a:pt x="230932" y="533400"/>
                  <a:pt x="229596" y="524413"/>
                  <a:pt x="235165" y="520700"/>
                </a:cubicBezTo>
                <a:lnTo>
                  <a:pt x="254215" y="508000"/>
                </a:lnTo>
                <a:cubicBezTo>
                  <a:pt x="283328" y="464331"/>
                  <a:pt x="265135" y="474727"/>
                  <a:pt x="298665" y="463550"/>
                </a:cubicBezTo>
                <a:cubicBezTo>
                  <a:pt x="302898" y="457200"/>
                  <a:pt x="305969" y="449896"/>
                  <a:pt x="311365" y="444500"/>
                </a:cubicBezTo>
                <a:cubicBezTo>
                  <a:pt x="322203" y="433662"/>
                  <a:pt x="335262" y="429323"/>
                  <a:pt x="349465" y="425450"/>
                </a:cubicBezTo>
                <a:cubicBezTo>
                  <a:pt x="366304" y="420857"/>
                  <a:pt x="383706" y="418270"/>
                  <a:pt x="400265" y="412750"/>
                </a:cubicBezTo>
                <a:cubicBezTo>
                  <a:pt x="426555" y="403987"/>
                  <a:pt x="413746" y="410113"/>
                  <a:pt x="438365" y="393700"/>
                </a:cubicBezTo>
                <a:cubicBezTo>
                  <a:pt x="444715" y="395817"/>
                  <a:pt x="451846" y="396337"/>
                  <a:pt x="457415" y="400050"/>
                </a:cubicBezTo>
                <a:cubicBezTo>
                  <a:pt x="464887" y="405031"/>
                  <a:pt x="467830" y="416633"/>
                  <a:pt x="476465" y="419100"/>
                </a:cubicBezTo>
                <a:cubicBezTo>
                  <a:pt x="484856" y="421498"/>
                  <a:pt x="493398" y="414867"/>
                  <a:pt x="501865" y="412750"/>
                </a:cubicBezTo>
                <a:cubicBezTo>
                  <a:pt x="515568" y="371642"/>
                  <a:pt x="502422" y="377212"/>
                  <a:pt x="533615" y="368300"/>
                </a:cubicBezTo>
                <a:cubicBezTo>
                  <a:pt x="542006" y="365902"/>
                  <a:pt x="550548" y="364067"/>
                  <a:pt x="559015" y="361950"/>
                </a:cubicBezTo>
                <a:cubicBezTo>
                  <a:pt x="561132" y="355600"/>
                  <a:pt x="567851" y="349115"/>
                  <a:pt x="565365" y="342900"/>
                </a:cubicBezTo>
                <a:cubicBezTo>
                  <a:pt x="562531" y="335814"/>
                  <a:pt x="551083" y="336159"/>
                  <a:pt x="546315" y="330200"/>
                </a:cubicBezTo>
                <a:cubicBezTo>
                  <a:pt x="542134" y="324973"/>
                  <a:pt x="542082" y="317500"/>
                  <a:pt x="539965" y="311150"/>
                </a:cubicBezTo>
                <a:cubicBezTo>
                  <a:pt x="587791" y="279266"/>
                  <a:pt x="527008" y="316703"/>
                  <a:pt x="584415" y="292100"/>
                </a:cubicBezTo>
                <a:cubicBezTo>
                  <a:pt x="591430" y="289094"/>
                  <a:pt x="596639" y="282813"/>
                  <a:pt x="603465" y="279400"/>
                </a:cubicBezTo>
                <a:cubicBezTo>
                  <a:pt x="609452" y="276407"/>
                  <a:pt x="616165" y="275167"/>
                  <a:pt x="622515" y="273050"/>
                </a:cubicBezTo>
                <a:cubicBezTo>
                  <a:pt x="630982" y="275167"/>
                  <a:pt x="639524" y="277002"/>
                  <a:pt x="647915" y="279400"/>
                </a:cubicBezTo>
                <a:cubicBezTo>
                  <a:pt x="654351" y="281239"/>
                  <a:pt x="660272" y="285750"/>
                  <a:pt x="666965" y="285750"/>
                </a:cubicBezTo>
                <a:cubicBezTo>
                  <a:pt x="673658" y="285750"/>
                  <a:pt x="679665" y="281517"/>
                  <a:pt x="686015" y="279400"/>
                </a:cubicBezTo>
                <a:lnTo>
                  <a:pt x="698715" y="241300"/>
                </a:lnTo>
                <a:lnTo>
                  <a:pt x="705065" y="222250"/>
                </a:lnTo>
                <a:cubicBezTo>
                  <a:pt x="707182" y="203200"/>
                  <a:pt x="706766" y="183695"/>
                  <a:pt x="711415" y="165100"/>
                </a:cubicBezTo>
                <a:cubicBezTo>
                  <a:pt x="713266" y="157696"/>
                  <a:pt x="721015" y="153024"/>
                  <a:pt x="724115" y="146050"/>
                </a:cubicBezTo>
                <a:cubicBezTo>
                  <a:pt x="729552" y="133817"/>
                  <a:pt x="729389" y="119089"/>
                  <a:pt x="736815" y="107950"/>
                </a:cubicBezTo>
                <a:cubicBezTo>
                  <a:pt x="741048" y="101600"/>
                  <a:pt x="746102" y="95726"/>
                  <a:pt x="749515" y="88900"/>
                </a:cubicBezTo>
                <a:cubicBezTo>
                  <a:pt x="752508" y="82913"/>
                  <a:pt x="750638" y="74031"/>
                  <a:pt x="755865" y="69850"/>
                </a:cubicBezTo>
                <a:cubicBezTo>
                  <a:pt x="762680" y="64398"/>
                  <a:pt x="772798" y="65617"/>
                  <a:pt x="781265" y="63500"/>
                </a:cubicBezTo>
                <a:cubicBezTo>
                  <a:pt x="787615" y="59267"/>
                  <a:pt x="794919" y="56196"/>
                  <a:pt x="800315" y="50800"/>
                </a:cubicBezTo>
                <a:cubicBezTo>
                  <a:pt x="805711" y="45404"/>
                  <a:pt x="807272" y="36776"/>
                  <a:pt x="813015" y="31750"/>
                </a:cubicBezTo>
                <a:cubicBezTo>
                  <a:pt x="839888" y="8236"/>
                  <a:pt x="844000" y="8722"/>
                  <a:pt x="870165" y="0"/>
                </a:cubicBezTo>
                <a:cubicBezTo>
                  <a:pt x="876515" y="2117"/>
                  <a:pt x="884482" y="1617"/>
                  <a:pt x="889215" y="6350"/>
                </a:cubicBezTo>
                <a:cubicBezTo>
                  <a:pt x="893948" y="11083"/>
                  <a:pt x="890118" y="21509"/>
                  <a:pt x="895565" y="25400"/>
                </a:cubicBezTo>
                <a:cubicBezTo>
                  <a:pt x="906458" y="33181"/>
                  <a:pt x="920678" y="34853"/>
                  <a:pt x="933665" y="38100"/>
                </a:cubicBezTo>
                <a:cubicBezTo>
                  <a:pt x="965559" y="46073"/>
                  <a:pt x="950786" y="41690"/>
                  <a:pt x="978115" y="50800"/>
                </a:cubicBezTo>
                <a:cubicBezTo>
                  <a:pt x="982348" y="57150"/>
                  <a:pt x="987402" y="63024"/>
                  <a:pt x="990815" y="69850"/>
                </a:cubicBezTo>
                <a:cubicBezTo>
                  <a:pt x="1002465" y="93151"/>
                  <a:pt x="989131" y="89894"/>
                  <a:pt x="1016215" y="107950"/>
                </a:cubicBezTo>
                <a:cubicBezTo>
                  <a:pt x="1021784" y="111663"/>
                  <a:pt x="1028915" y="112183"/>
                  <a:pt x="1035265" y="114300"/>
                </a:cubicBezTo>
                <a:cubicBezTo>
                  <a:pt x="1036924" y="113885"/>
                  <a:pt x="1075574" y="104913"/>
                  <a:pt x="1079715" y="101600"/>
                </a:cubicBezTo>
                <a:cubicBezTo>
                  <a:pt x="1085674" y="96832"/>
                  <a:pt x="1087019" y="87946"/>
                  <a:pt x="1092415" y="82550"/>
                </a:cubicBezTo>
                <a:cubicBezTo>
                  <a:pt x="1097811" y="77154"/>
                  <a:pt x="1105115" y="74083"/>
                  <a:pt x="1111465" y="69850"/>
                </a:cubicBezTo>
                <a:cubicBezTo>
                  <a:pt x="1123051" y="52471"/>
                  <a:pt x="1123162" y="47012"/>
                  <a:pt x="1143215" y="38100"/>
                </a:cubicBezTo>
                <a:cubicBezTo>
                  <a:pt x="1155448" y="32663"/>
                  <a:pt x="1181315" y="25400"/>
                  <a:pt x="1181315" y="25400"/>
                </a:cubicBezTo>
                <a:cubicBezTo>
                  <a:pt x="1189782" y="27517"/>
                  <a:pt x="1201035" y="25124"/>
                  <a:pt x="1206715" y="31750"/>
                </a:cubicBezTo>
                <a:cubicBezTo>
                  <a:pt x="1215427" y="41914"/>
                  <a:pt x="1219415" y="69850"/>
                  <a:pt x="1219415" y="69850"/>
                </a:cubicBezTo>
                <a:cubicBezTo>
                  <a:pt x="1217298" y="80433"/>
                  <a:pt x="1218420" y="92229"/>
                  <a:pt x="1213065" y="101600"/>
                </a:cubicBezTo>
                <a:cubicBezTo>
                  <a:pt x="1205198" y="115367"/>
                  <a:pt x="1186562" y="114207"/>
                  <a:pt x="1174965" y="120650"/>
                </a:cubicBezTo>
                <a:cubicBezTo>
                  <a:pt x="1161622" y="128063"/>
                  <a:pt x="1136865" y="146050"/>
                  <a:pt x="1136865" y="146050"/>
                </a:cubicBezTo>
                <a:cubicBezTo>
                  <a:pt x="1134748" y="175683"/>
                  <a:pt x="1133986" y="205445"/>
                  <a:pt x="1130515" y="234950"/>
                </a:cubicBezTo>
                <a:cubicBezTo>
                  <a:pt x="1129733" y="241598"/>
                  <a:pt x="1128898" y="249267"/>
                  <a:pt x="1124165" y="254000"/>
                </a:cubicBezTo>
                <a:cubicBezTo>
                  <a:pt x="1113372" y="264793"/>
                  <a:pt x="1098765" y="270933"/>
                  <a:pt x="1086065" y="279400"/>
                </a:cubicBezTo>
                <a:lnTo>
                  <a:pt x="1067015" y="292100"/>
                </a:lnTo>
                <a:cubicBezTo>
                  <a:pt x="1033148" y="342900"/>
                  <a:pt x="1077598" y="281517"/>
                  <a:pt x="1035265" y="323850"/>
                </a:cubicBezTo>
                <a:cubicBezTo>
                  <a:pt x="1029869" y="329246"/>
                  <a:pt x="1029037" y="338855"/>
                  <a:pt x="1022565" y="342900"/>
                </a:cubicBezTo>
                <a:cubicBezTo>
                  <a:pt x="1011213" y="349995"/>
                  <a:pt x="984465" y="355600"/>
                  <a:pt x="984465" y="355600"/>
                </a:cubicBezTo>
                <a:cubicBezTo>
                  <a:pt x="980232" y="361950"/>
                  <a:pt x="974771" y="367635"/>
                  <a:pt x="971765" y="374650"/>
                </a:cubicBezTo>
                <a:cubicBezTo>
                  <a:pt x="968327" y="382672"/>
                  <a:pt x="970867" y="393235"/>
                  <a:pt x="965415" y="400050"/>
                </a:cubicBezTo>
                <a:cubicBezTo>
                  <a:pt x="961234" y="405277"/>
                  <a:pt x="952899" y="404948"/>
                  <a:pt x="946365" y="406400"/>
                </a:cubicBezTo>
                <a:cubicBezTo>
                  <a:pt x="933796" y="409193"/>
                  <a:pt x="920890" y="410225"/>
                  <a:pt x="908265" y="412750"/>
                </a:cubicBezTo>
                <a:cubicBezTo>
                  <a:pt x="899707" y="414462"/>
                  <a:pt x="891332" y="416983"/>
                  <a:pt x="882865" y="419100"/>
                </a:cubicBezTo>
                <a:cubicBezTo>
                  <a:pt x="853232" y="463550"/>
                  <a:pt x="870165" y="448733"/>
                  <a:pt x="838415" y="469900"/>
                </a:cubicBezTo>
                <a:cubicBezTo>
                  <a:pt x="827832" y="467783"/>
                  <a:pt x="816771" y="467340"/>
                  <a:pt x="806665" y="463550"/>
                </a:cubicBezTo>
                <a:cubicBezTo>
                  <a:pt x="799519" y="460870"/>
                  <a:pt x="794441" y="454263"/>
                  <a:pt x="787615" y="450850"/>
                </a:cubicBezTo>
                <a:cubicBezTo>
                  <a:pt x="781628" y="447857"/>
                  <a:pt x="774915" y="446617"/>
                  <a:pt x="768565" y="444500"/>
                </a:cubicBezTo>
                <a:cubicBezTo>
                  <a:pt x="759970" y="445933"/>
                  <a:pt x="717121" y="452033"/>
                  <a:pt x="705065" y="457200"/>
                </a:cubicBezTo>
                <a:cubicBezTo>
                  <a:pt x="698050" y="460206"/>
                  <a:pt x="692365" y="465667"/>
                  <a:pt x="686015" y="469900"/>
                </a:cubicBezTo>
                <a:cubicBezTo>
                  <a:pt x="656902" y="513569"/>
                  <a:pt x="675095" y="503173"/>
                  <a:pt x="641565" y="514350"/>
                </a:cubicBezTo>
                <a:cubicBezTo>
                  <a:pt x="637035" y="527939"/>
                  <a:pt x="634101" y="542313"/>
                  <a:pt x="622515" y="552450"/>
                </a:cubicBezTo>
                <a:cubicBezTo>
                  <a:pt x="611028" y="562501"/>
                  <a:pt x="595208" y="567057"/>
                  <a:pt x="584415" y="577850"/>
                </a:cubicBezTo>
                <a:cubicBezTo>
                  <a:pt x="578065" y="584200"/>
                  <a:pt x="572264" y="591151"/>
                  <a:pt x="565365" y="596900"/>
                </a:cubicBezTo>
                <a:cubicBezTo>
                  <a:pt x="512321" y="641103"/>
                  <a:pt x="582920" y="572995"/>
                  <a:pt x="527265" y="628650"/>
                </a:cubicBezTo>
                <a:cubicBezTo>
                  <a:pt x="525148" y="635000"/>
                  <a:pt x="522228" y="641136"/>
                  <a:pt x="520915" y="647700"/>
                </a:cubicBezTo>
                <a:cubicBezTo>
                  <a:pt x="517980" y="662376"/>
                  <a:pt x="520644" y="678473"/>
                  <a:pt x="514565" y="692150"/>
                </a:cubicBezTo>
                <a:cubicBezTo>
                  <a:pt x="509366" y="703849"/>
                  <a:pt x="485723" y="706571"/>
                  <a:pt x="476465" y="711200"/>
                </a:cubicBezTo>
                <a:cubicBezTo>
                  <a:pt x="469639" y="714613"/>
                  <a:pt x="463765" y="719667"/>
                  <a:pt x="457415" y="723900"/>
                </a:cubicBezTo>
                <a:cubicBezTo>
                  <a:pt x="427782" y="768350"/>
                  <a:pt x="444715" y="753533"/>
                  <a:pt x="412965" y="774700"/>
                </a:cubicBezTo>
                <a:cubicBezTo>
                  <a:pt x="401379" y="792079"/>
                  <a:pt x="401268" y="797538"/>
                  <a:pt x="381215" y="806450"/>
                </a:cubicBezTo>
                <a:cubicBezTo>
                  <a:pt x="368982" y="811887"/>
                  <a:pt x="343115" y="819150"/>
                  <a:pt x="343115" y="819150"/>
                </a:cubicBezTo>
                <a:cubicBezTo>
                  <a:pt x="302898" y="817033"/>
                  <a:pt x="262368" y="818241"/>
                  <a:pt x="222465" y="812800"/>
                </a:cubicBezTo>
                <a:cubicBezTo>
                  <a:pt x="214903" y="811769"/>
                  <a:pt x="208183" y="806059"/>
                  <a:pt x="203415" y="800100"/>
                </a:cubicBezTo>
                <a:cubicBezTo>
                  <a:pt x="199234" y="794873"/>
                  <a:pt x="199182" y="787400"/>
                  <a:pt x="197065" y="781050"/>
                </a:cubicBezTo>
                <a:cubicBezTo>
                  <a:pt x="186482" y="783167"/>
                  <a:pt x="174686" y="782045"/>
                  <a:pt x="165315" y="787400"/>
                </a:cubicBezTo>
                <a:cubicBezTo>
                  <a:pt x="158689" y="791186"/>
                  <a:pt x="158011" y="801054"/>
                  <a:pt x="152615" y="806450"/>
                </a:cubicBezTo>
                <a:cubicBezTo>
                  <a:pt x="147219" y="811846"/>
                  <a:pt x="139915" y="814917"/>
                  <a:pt x="133565" y="819150"/>
                </a:cubicBezTo>
                <a:cubicBezTo>
                  <a:pt x="125098" y="814917"/>
                  <a:pt x="116282" y="811320"/>
                  <a:pt x="108165" y="806450"/>
                </a:cubicBezTo>
                <a:cubicBezTo>
                  <a:pt x="95077" y="798597"/>
                  <a:pt x="70065" y="781050"/>
                  <a:pt x="70065" y="781050"/>
                </a:cubicBezTo>
                <a:cubicBezTo>
                  <a:pt x="49197" y="788006"/>
                  <a:pt x="37619" y="795167"/>
                  <a:pt x="12915" y="781050"/>
                </a:cubicBezTo>
                <a:cubicBezTo>
                  <a:pt x="5896" y="777039"/>
                  <a:pt x="1273" y="770467"/>
                  <a:pt x="215" y="762000"/>
                </a:cubicBezTo>
                <a:close/>
              </a:path>
            </a:pathLst>
          </a:custGeom>
          <a:noFill/>
          <a:ln w="12700" cmpd="sng">
            <a:solidFill>
              <a:schemeClr val="accent2">
                <a:lumMod val="40000"/>
                <a:lumOff val="6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2" name="Freeform 11"/>
          <p:cNvSpPr/>
          <p:nvPr/>
        </p:nvSpPr>
        <p:spPr>
          <a:xfrm>
            <a:off x="4337050" y="3422650"/>
            <a:ext cx="1759230" cy="2159000"/>
          </a:xfrm>
          <a:custGeom>
            <a:avLst/>
            <a:gdLst>
              <a:gd name="connsiteX0" fmla="*/ 38100 w 1759230"/>
              <a:gd name="connsiteY0" fmla="*/ 1047750 h 2159000"/>
              <a:gd name="connsiteX1" fmla="*/ 69850 w 1759230"/>
              <a:gd name="connsiteY1" fmla="*/ 1041400 h 2159000"/>
              <a:gd name="connsiteX2" fmla="*/ 57150 w 1759230"/>
              <a:gd name="connsiteY2" fmla="*/ 1022350 h 2159000"/>
              <a:gd name="connsiteX3" fmla="*/ 19050 w 1759230"/>
              <a:gd name="connsiteY3" fmla="*/ 996950 h 2159000"/>
              <a:gd name="connsiteX4" fmla="*/ 0 w 1759230"/>
              <a:gd name="connsiteY4" fmla="*/ 984250 h 2159000"/>
              <a:gd name="connsiteX5" fmla="*/ 6350 w 1759230"/>
              <a:gd name="connsiteY5" fmla="*/ 946150 h 2159000"/>
              <a:gd name="connsiteX6" fmla="*/ 44450 w 1759230"/>
              <a:gd name="connsiteY6" fmla="*/ 920750 h 2159000"/>
              <a:gd name="connsiteX7" fmla="*/ 50800 w 1759230"/>
              <a:gd name="connsiteY7" fmla="*/ 901700 h 2159000"/>
              <a:gd name="connsiteX8" fmla="*/ 63500 w 1759230"/>
              <a:gd name="connsiteY8" fmla="*/ 882650 h 2159000"/>
              <a:gd name="connsiteX9" fmla="*/ 69850 w 1759230"/>
              <a:gd name="connsiteY9" fmla="*/ 857250 h 2159000"/>
              <a:gd name="connsiteX10" fmla="*/ 76200 w 1759230"/>
              <a:gd name="connsiteY10" fmla="*/ 838200 h 2159000"/>
              <a:gd name="connsiteX11" fmla="*/ 88900 w 1759230"/>
              <a:gd name="connsiteY11" fmla="*/ 698500 h 2159000"/>
              <a:gd name="connsiteX12" fmla="*/ 101600 w 1759230"/>
              <a:gd name="connsiteY12" fmla="*/ 660400 h 2159000"/>
              <a:gd name="connsiteX13" fmla="*/ 107950 w 1759230"/>
              <a:gd name="connsiteY13" fmla="*/ 641350 h 2159000"/>
              <a:gd name="connsiteX14" fmla="*/ 82550 w 1759230"/>
              <a:gd name="connsiteY14" fmla="*/ 615950 h 2159000"/>
              <a:gd name="connsiteX15" fmla="*/ 69850 w 1759230"/>
              <a:gd name="connsiteY15" fmla="*/ 596900 h 2159000"/>
              <a:gd name="connsiteX16" fmla="*/ 50800 w 1759230"/>
              <a:gd name="connsiteY16" fmla="*/ 584200 h 2159000"/>
              <a:gd name="connsiteX17" fmla="*/ 44450 w 1759230"/>
              <a:gd name="connsiteY17" fmla="*/ 533400 h 2159000"/>
              <a:gd name="connsiteX18" fmla="*/ 82550 w 1759230"/>
              <a:gd name="connsiteY18" fmla="*/ 514350 h 2159000"/>
              <a:gd name="connsiteX19" fmla="*/ 120650 w 1759230"/>
              <a:gd name="connsiteY19" fmla="*/ 488950 h 2159000"/>
              <a:gd name="connsiteX20" fmla="*/ 146050 w 1759230"/>
              <a:gd name="connsiteY20" fmla="*/ 412750 h 2159000"/>
              <a:gd name="connsiteX21" fmla="*/ 152400 w 1759230"/>
              <a:gd name="connsiteY21" fmla="*/ 393700 h 2159000"/>
              <a:gd name="connsiteX22" fmla="*/ 203200 w 1759230"/>
              <a:gd name="connsiteY22" fmla="*/ 374650 h 2159000"/>
              <a:gd name="connsiteX23" fmla="*/ 209550 w 1759230"/>
              <a:gd name="connsiteY23" fmla="*/ 298450 h 2159000"/>
              <a:gd name="connsiteX24" fmla="*/ 222250 w 1759230"/>
              <a:gd name="connsiteY24" fmla="*/ 279400 h 2159000"/>
              <a:gd name="connsiteX25" fmla="*/ 241300 w 1759230"/>
              <a:gd name="connsiteY25" fmla="*/ 196850 h 2159000"/>
              <a:gd name="connsiteX26" fmla="*/ 254000 w 1759230"/>
              <a:gd name="connsiteY26" fmla="*/ 177800 h 2159000"/>
              <a:gd name="connsiteX27" fmla="*/ 292100 w 1759230"/>
              <a:gd name="connsiteY27" fmla="*/ 165100 h 2159000"/>
              <a:gd name="connsiteX28" fmla="*/ 298450 w 1759230"/>
              <a:gd name="connsiteY28" fmla="*/ 139700 h 2159000"/>
              <a:gd name="connsiteX29" fmla="*/ 304800 w 1759230"/>
              <a:gd name="connsiteY29" fmla="*/ 107950 h 2159000"/>
              <a:gd name="connsiteX30" fmla="*/ 317500 w 1759230"/>
              <a:gd name="connsiteY30" fmla="*/ 69850 h 2159000"/>
              <a:gd name="connsiteX31" fmla="*/ 336550 w 1759230"/>
              <a:gd name="connsiteY31" fmla="*/ 63500 h 2159000"/>
              <a:gd name="connsiteX32" fmla="*/ 349250 w 1759230"/>
              <a:gd name="connsiteY32" fmla="*/ 44450 h 2159000"/>
              <a:gd name="connsiteX33" fmla="*/ 387350 w 1759230"/>
              <a:gd name="connsiteY33" fmla="*/ 25400 h 2159000"/>
              <a:gd name="connsiteX34" fmla="*/ 406400 w 1759230"/>
              <a:gd name="connsiteY34" fmla="*/ 12700 h 2159000"/>
              <a:gd name="connsiteX35" fmla="*/ 444500 w 1759230"/>
              <a:gd name="connsiteY35" fmla="*/ 0 h 2159000"/>
              <a:gd name="connsiteX36" fmla="*/ 457200 w 1759230"/>
              <a:gd name="connsiteY36" fmla="*/ 19050 h 2159000"/>
              <a:gd name="connsiteX37" fmla="*/ 469900 w 1759230"/>
              <a:gd name="connsiteY37" fmla="*/ 95250 h 2159000"/>
              <a:gd name="connsiteX38" fmla="*/ 476250 w 1759230"/>
              <a:gd name="connsiteY38" fmla="*/ 171450 h 2159000"/>
              <a:gd name="connsiteX39" fmla="*/ 482600 w 1759230"/>
              <a:gd name="connsiteY39" fmla="*/ 190500 h 2159000"/>
              <a:gd name="connsiteX40" fmla="*/ 501650 w 1759230"/>
              <a:gd name="connsiteY40" fmla="*/ 203200 h 2159000"/>
              <a:gd name="connsiteX41" fmla="*/ 539750 w 1759230"/>
              <a:gd name="connsiteY41" fmla="*/ 228600 h 2159000"/>
              <a:gd name="connsiteX42" fmla="*/ 584200 w 1759230"/>
              <a:gd name="connsiteY42" fmla="*/ 222250 h 2159000"/>
              <a:gd name="connsiteX43" fmla="*/ 603250 w 1759230"/>
              <a:gd name="connsiteY43" fmla="*/ 254000 h 2159000"/>
              <a:gd name="connsiteX44" fmla="*/ 565150 w 1759230"/>
              <a:gd name="connsiteY44" fmla="*/ 266700 h 2159000"/>
              <a:gd name="connsiteX45" fmla="*/ 546100 w 1759230"/>
              <a:gd name="connsiteY45" fmla="*/ 279400 h 2159000"/>
              <a:gd name="connsiteX46" fmla="*/ 571500 w 1759230"/>
              <a:gd name="connsiteY46" fmla="*/ 304800 h 2159000"/>
              <a:gd name="connsiteX47" fmla="*/ 609600 w 1759230"/>
              <a:gd name="connsiteY47" fmla="*/ 330200 h 2159000"/>
              <a:gd name="connsiteX48" fmla="*/ 622300 w 1759230"/>
              <a:gd name="connsiteY48" fmla="*/ 368300 h 2159000"/>
              <a:gd name="connsiteX49" fmla="*/ 628650 w 1759230"/>
              <a:gd name="connsiteY49" fmla="*/ 387350 h 2159000"/>
              <a:gd name="connsiteX50" fmla="*/ 647700 w 1759230"/>
              <a:gd name="connsiteY50" fmla="*/ 393700 h 2159000"/>
              <a:gd name="connsiteX51" fmla="*/ 679450 w 1759230"/>
              <a:gd name="connsiteY51" fmla="*/ 400050 h 2159000"/>
              <a:gd name="connsiteX52" fmla="*/ 698500 w 1759230"/>
              <a:gd name="connsiteY52" fmla="*/ 457200 h 2159000"/>
              <a:gd name="connsiteX53" fmla="*/ 704850 w 1759230"/>
              <a:gd name="connsiteY53" fmla="*/ 476250 h 2159000"/>
              <a:gd name="connsiteX54" fmla="*/ 723900 w 1759230"/>
              <a:gd name="connsiteY54" fmla="*/ 488950 h 2159000"/>
              <a:gd name="connsiteX55" fmla="*/ 755650 w 1759230"/>
              <a:gd name="connsiteY55" fmla="*/ 533400 h 2159000"/>
              <a:gd name="connsiteX56" fmla="*/ 774700 w 1759230"/>
              <a:gd name="connsiteY56" fmla="*/ 546100 h 2159000"/>
              <a:gd name="connsiteX57" fmla="*/ 781050 w 1759230"/>
              <a:gd name="connsiteY57" fmla="*/ 565150 h 2159000"/>
              <a:gd name="connsiteX58" fmla="*/ 742950 w 1759230"/>
              <a:gd name="connsiteY58" fmla="*/ 641350 h 2159000"/>
              <a:gd name="connsiteX59" fmla="*/ 736600 w 1759230"/>
              <a:gd name="connsiteY59" fmla="*/ 660400 h 2159000"/>
              <a:gd name="connsiteX60" fmla="*/ 742950 w 1759230"/>
              <a:gd name="connsiteY60" fmla="*/ 679450 h 2159000"/>
              <a:gd name="connsiteX61" fmla="*/ 762000 w 1759230"/>
              <a:gd name="connsiteY61" fmla="*/ 685800 h 2159000"/>
              <a:gd name="connsiteX62" fmla="*/ 819150 w 1759230"/>
              <a:gd name="connsiteY62" fmla="*/ 692150 h 2159000"/>
              <a:gd name="connsiteX63" fmla="*/ 806450 w 1759230"/>
              <a:gd name="connsiteY63" fmla="*/ 755650 h 2159000"/>
              <a:gd name="connsiteX64" fmla="*/ 787400 w 1759230"/>
              <a:gd name="connsiteY64" fmla="*/ 793750 h 2159000"/>
              <a:gd name="connsiteX65" fmla="*/ 831850 w 1759230"/>
              <a:gd name="connsiteY65" fmla="*/ 838200 h 2159000"/>
              <a:gd name="connsiteX66" fmla="*/ 850900 w 1759230"/>
              <a:gd name="connsiteY66" fmla="*/ 850900 h 2159000"/>
              <a:gd name="connsiteX67" fmla="*/ 876300 w 1759230"/>
              <a:gd name="connsiteY67" fmla="*/ 889000 h 2159000"/>
              <a:gd name="connsiteX68" fmla="*/ 889000 w 1759230"/>
              <a:gd name="connsiteY68" fmla="*/ 908050 h 2159000"/>
              <a:gd name="connsiteX69" fmla="*/ 908050 w 1759230"/>
              <a:gd name="connsiteY69" fmla="*/ 914400 h 2159000"/>
              <a:gd name="connsiteX70" fmla="*/ 1028700 w 1759230"/>
              <a:gd name="connsiteY70" fmla="*/ 958850 h 2159000"/>
              <a:gd name="connsiteX71" fmla="*/ 1035050 w 1759230"/>
              <a:gd name="connsiteY71" fmla="*/ 977900 h 2159000"/>
              <a:gd name="connsiteX72" fmla="*/ 1016000 w 1759230"/>
              <a:gd name="connsiteY72" fmla="*/ 1041400 h 2159000"/>
              <a:gd name="connsiteX73" fmla="*/ 1041400 w 1759230"/>
              <a:gd name="connsiteY73" fmla="*/ 1117600 h 2159000"/>
              <a:gd name="connsiteX74" fmla="*/ 1085850 w 1759230"/>
              <a:gd name="connsiteY74" fmla="*/ 1111250 h 2159000"/>
              <a:gd name="connsiteX75" fmla="*/ 1104900 w 1759230"/>
              <a:gd name="connsiteY75" fmla="*/ 1104900 h 2159000"/>
              <a:gd name="connsiteX76" fmla="*/ 1123950 w 1759230"/>
              <a:gd name="connsiteY76" fmla="*/ 1092200 h 2159000"/>
              <a:gd name="connsiteX77" fmla="*/ 1276350 w 1759230"/>
              <a:gd name="connsiteY77" fmla="*/ 1085850 h 2159000"/>
              <a:gd name="connsiteX78" fmla="*/ 1301750 w 1759230"/>
              <a:gd name="connsiteY78" fmla="*/ 1092200 h 2159000"/>
              <a:gd name="connsiteX79" fmla="*/ 1314450 w 1759230"/>
              <a:gd name="connsiteY79" fmla="*/ 1130300 h 2159000"/>
              <a:gd name="connsiteX80" fmla="*/ 1327150 w 1759230"/>
              <a:gd name="connsiteY80" fmla="*/ 1168400 h 2159000"/>
              <a:gd name="connsiteX81" fmla="*/ 1333500 w 1759230"/>
              <a:gd name="connsiteY81" fmla="*/ 1187450 h 2159000"/>
              <a:gd name="connsiteX82" fmla="*/ 1339850 w 1759230"/>
              <a:gd name="connsiteY82" fmla="*/ 1206500 h 2159000"/>
              <a:gd name="connsiteX83" fmla="*/ 1377950 w 1759230"/>
              <a:gd name="connsiteY83" fmla="*/ 1231900 h 2159000"/>
              <a:gd name="connsiteX84" fmla="*/ 1397000 w 1759230"/>
              <a:gd name="connsiteY84" fmla="*/ 1244600 h 2159000"/>
              <a:gd name="connsiteX85" fmla="*/ 1422400 w 1759230"/>
              <a:gd name="connsiteY85" fmla="*/ 1282700 h 2159000"/>
              <a:gd name="connsiteX86" fmla="*/ 1536700 w 1759230"/>
              <a:gd name="connsiteY86" fmla="*/ 1308100 h 2159000"/>
              <a:gd name="connsiteX87" fmla="*/ 1555750 w 1759230"/>
              <a:gd name="connsiteY87" fmla="*/ 1327150 h 2159000"/>
              <a:gd name="connsiteX88" fmla="*/ 1574800 w 1759230"/>
              <a:gd name="connsiteY88" fmla="*/ 1339850 h 2159000"/>
              <a:gd name="connsiteX89" fmla="*/ 1644650 w 1759230"/>
              <a:gd name="connsiteY89" fmla="*/ 1352550 h 2159000"/>
              <a:gd name="connsiteX90" fmla="*/ 1670050 w 1759230"/>
              <a:gd name="connsiteY90" fmla="*/ 1390650 h 2159000"/>
              <a:gd name="connsiteX91" fmla="*/ 1682750 w 1759230"/>
              <a:gd name="connsiteY91" fmla="*/ 1409700 h 2159000"/>
              <a:gd name="connsiteX92" fmla="*/ 1720850 w 1759230"/>
              <a:gd name="connsiteY92" fmla="*/ 1435100 h 2159000"/>
              <a:gd name="connsiteX93" fmla="*/ 1739900 w 1759230"/>
              <a:gd name="connsiteY93" fmla="*/ 1447800 h 2159000"/>
              <a:gd name="connsiteX94" fmla="*/ 1752600 w 1759230"/>
              <a:gd name="connsiteY94" fmla="*/ 1466850 h 2159000"/>
              <a:gd name="connsiteX95" fmla="*/ 1752600 w 1759230"/>
              <a:gd name="connsiteY95" fmla="*/ 1619250 h 2159000"/>
              <a:gd name="connsiteX96" fmla="*/ 1746250 w 1759230"/>
              <a:gd name="connsiteY96" fmla="*/ 1638300 h 2159000"/>
              <a:gd name="connsiteX97" fmla="*/ 1708150 w 1759230"/>
              <a:gd name="connsiteY97" fmla="*/ 1663700 h 2159000"/>
              <a:gd name="connsiteX98" fmla="*/ 1689100 w 1759230"/>
              <a:gd name="connsiteY98" fmla="*/ 1676400 h 2159000"/>
              <a:gd name="connsiteX99" fmla="*/ 1670050 w 1759230"/>
              <a:gd name="connsiteY99" fmla="*/ 1689100 h 2159000"/>
              <a:gd name="connsiteX100" fmla="*/ 1663700 w 1759230"/>
              <a:gd name="connsiteY100" fmla="*/ 1752600 h 2159000"/>
              <a:gd name="connsiteX101" fmla="*/ 1638300 w 1759230"/>
              <a:gd name="connsiteY101" fmla="*/ 1765300 h 2159000"/>
              <a:gd name="connsiteX102" fmla="*/ 1600200 w 1759230"/>
              <a:gd name="connsiteY102" fmla="*/ 1790700 h 2159000"/>
              <a:gd name="connsiteX103" fmla="*/ 1562100 w 1759230"/>
              <a:gd name="connsiteY103" fmla="*/ 1803400 h 2159000"/>
              <a:gd name="connsiteX104" fmla="*/ 1536700 w 1759230"/>
              <a:gd name="connsiteY104" fmla="*/ 1828800 h 2159000"/>
              <a:gd name="connsiteX105" fmla="*/ 1517650 w 1759230"/>
              <a:gd name="connsiteY105" fmla="*/ 1841500 h 2159000"/>
              <a:gd name="connsiteX106" fmla="*/ 1219200 w 1759230"/>
              <a:gd name="connsiteY106" fmla="*/ 1847850 h 2159000"/>
              <a:gd name="connsiteX107" fmla="*/ 1187450 w 1759230"/>
              <a:gd name="connsiteY107" fmla="*/ 1873250 h 2159000"/>
              <a:gd name="connsiteX108" fmla="*/ 1149350 w 1759230"/>
              <a:gd name="connsiteY108" fmla="*/ 1892300 h 2159000"/>
              <a:gd name="connsiteX109" fmla="*/ 1117600 w 1759230"/>
              <a:gd name="connsiteY109" fmla="*/ 1885950 h 2159000"/>
              <a:gd name="connsiteX110" fmla="*/ 1079500 w 1759230"/>
              <a:gd name="connsiteY110" fmla="*/ 1873250 h 2159000"/>
              <a:gd name="connsiteX111" fmla="*/ 1066800 w 1759230"/>
              <a:gd name="connsiteY111" fmla="*/ 1892300 h 2159000"/>
              <a:gd name="connsiteX112" fmla="*/ 1079500 w 1759230"/>
              <a:gd name="connsiteY112" fmla="*/ 1943100 h 2159000"/>
              <a:gd name="connsiteX113" fmla="*/ 1060450 w 1759230"/>
              <a:gd name="connsiteY113" fmla="*/ 1993900 h 2159000"/>
              <a:gd name="connsiteX114" fmla="*/ 1041400 w 1759230"/>
              <a:gd name="connsiteY114" fmla="*/ 2000250 h 2159000"/>
              <a:gd name="connsiteX115" fmla="*/ 1028700 w 1759230"/>
              <a:gd name="connsiteY115" fmla="*/ 2019300 h 2159000"/>
              <a:gd name="connsiteX116" fmla="*/ 1009650 w 1759230"/>
              <a:gd name="connsiteY116" fmla="*/ 2032000 h 2159000"/>
              <a:gd name="connsiteX117" fmla="*/ 984250 w 1759230"/>
              <a:gd name="connsiteY117" fmla="*/ 2070100 h 2159000"/>
              <a:gd name="connsiteX118" fmla="*/ 939800 w 1759230"/>
              <a:gd name="connsiteY118" fmla="*/ 2095500 h 2159000"/>
              <a:gd name="connsiteX119" fmla="*/ 882650 w 1759230"/>
              <a:gd name="connsiteY119" fmla="*/ 2139950 h 2159000"/>
              <a:gd name="connsiteX120" fmla="*/ 844550 w 1759230"/>
              <a:gd name="connsiteY120" fmla="*/ 2152650 h 2159000"/>
              <a:gd name="connsiteX121" fmla="*/ 825500 w 1759230"/>
              <a:gd name="connsiteY121" fmla="*/ 2159000 h 2159000"/>
              <a:gd name="connsiteX122" fmla="*/ 781050 w 1759230"/>
              <a:gd name="connsiteY122" fmla="*/ 2152650 h 2159000"/>
              <a:gd name="connsiteX123" fmla="*/ 774700 w 1759230"/>
              <a:gd name="connsiteY123" fmla="*/ 2133600 h 2159000"/>
              <a:gd name="connsiteX124" fmla="*/ 736600 w 1759230"/>
              <a:gd name="connsiteY124" fmla="*/ 2139950 h 2159000"/>
              <a:gd name="connsiteX125" fmla="*/ 755650 w 1759230"/>
              <a:gd name="connsiteY125" fmla="*/ 2120900 h 2159000"/>
              <a:gd name="connsiteX126" fmla="*/ 717550 w 1759230"/>
              <a:gd name="connsiteY126" fmla="*/ 2114550 h 2159000"/>
              <a:gd name="connsiteX127" fmla="*/ 673100 w 1759230"/>
              <a:gd name="connsiteY127" fmla="*/ 2101850 h 2159000"/>
              <a:gd name="connsiteX128" fmla="*/ 660400 w 1759230"/>
              <a:gd name="connsiteY128" fmla="*/ 2082800 h 2159000"/>
              <a:gd name="connsiteX129" fmla="*/ 622300 w 1759230"/>
              <a:gd name="connsiteY129" fmla="*/ 2057400 h 2159000"/>
              <a:gd name="connsiteX130" fmla="*/ 603250 w 1759230"/>
              <a:gd name="connsiteY130" fmla="*/ 2019300 h 2159000"/>
              <a:gd name="connsiteX131" fmla="*/ 596900 w 1759230"/>
              <a:gd name="connsiteY131" fmla="*/ 2000250 h 2159000"/>
              <a:gd name="connsiteX132" fmla="*/ 571500 w 1759230"/>
              <a:gd name="connsiteY132" fmla="*/ 1962150 h 2159000"/>
              <a:gd name="connsiteX133" fmla="*/ 558800 w 1759230"/>
              <a:gd name="connsiteY133" fmla="*/ 1943100 h 2159000"/>
              <a:gd name="connsiteX134" fmla="*/ 552450 w 1759230"/>
              <a:gd name="connsiteY134" fmla="*/ 1816100 h 2159000"/>
              <a:gd name="connsiteX135" fmla="*/ 539750 w 1759230"/>
              <a:gd name="connsiteY135" fmla="*/ 1778000 h 2159000"/>
              <a:gd name="connsiteX136" fmla="*/ 501650 w 1759230"/>
              <a:gd name="connsiteY136" fmla="*/ 1752600 h 2159000"/>
              <a:gd name="connsiteX137" fmla="*/ 495300 w 1759230"/>
              <a:gd name="connsiteY137" fmla="*/ 1733550 h 2159000"/>
              <a:gd name="connsiteX138" fmla="*/ 463550 w 1759230"/>
              <a:gd name="connsiteY138" fmla="*/ 1695450 h 2159000"/>
              <a:gd name="connsiteX139" fmla="*/ 450850 w 1759230"/>
              <a:gd name="connsiteY139" fmla="*/ 1657350 h 2159000"/>
              <a:gd name="connsiteX140" fmla="*/ 457200 w 1759230"/>
              <a:gd name="connsiteY140" fmla="*/ 1619250 h 2159000"/>
              <a:gd name="connsiteX141" fmla="*/ 488950 w 1759230"/>
              <a:gd name="connsiteY141" fmla="*/ 1593850 h 2159000"/>
              <a:gd name="connsiteX142" fmla="*/ 508000 w 1759230"/>
              <a:gd name="connsiteY142" fmla="*/ 1581150 h 2159000"/>
              <a:gd name="connsiteX143" fmla="*/ 527050 w 1759230"/>
              <a:gd name="connsiteY143" fmla="*/ 1574800 h 2159000"/>
              <a:gd name="connsiteX144" fmla="*/ 577850 w 1759230"/>
              <a:gd name="connsiteY144" fmla="*/ 1562100 h 2159000"/>
              <a:gd name="connsiteX145" fmla="*/ 622300 w 1759230"/>
              <a:gd name="connsiteY145" fmla="*/ 1517650 h 2159000"/>
              <a:gd name="connsiteX146" fmla="*/ 654050 w 1759230"/>
              <a:gd name="connsiteY146" fmla="*/ 1524000 h 2159000"/>
              <a:gd name="connsiteX147" fmla="*/ 673100 w 1759230"/>
              <a:gd name="connsiteY147" fmla="*/ 1536700 h 2159000"/>
              <a:gd name="connsiteX148" fmla="*/ 692150 w 1759230"/>
              <a:gd name="connsiteY148" fmla="*/ 1543050 h 2159000"/>
              <a:gd name="connsiteX149" fmla="*/ 698500 w 1759230"/>
              <a:gd name="connsiteY149" fmla="*/ 1524000 h 2159000"/>
              <a:gd name="connsiteX150" fmla="*/ 685800 w 1759230"/>
              <a:gd name="connsiteY150" fmla="*/ 1485900 h 2159000"/>
              <a:gd name="connsiteX151" fmla="*/ 628650 w 1759230"/>
              <a:gd name="connsiteY151" fmla="*/ 1441450 h 2159000"/>
              <a:gd name="connsiteX152" fmla="*/ 615950 w 1759230"/>
              <a:gd name="connsiteY152" fmla="*/ 1339850 h 2159000"/>
              <a:gd name="connsiteX153" fmla="*/ 609600 w 1759230"/>
              <a:gd name="connsiteY153" fmla="*/ 1314450 h 2159000"/>
              <a:gd name="connsiteX154" fmla="*/ 552450 w 1759230"/>
              <a:gd name="connsiteY154" fmla="*/ 1282700 h 2159000"/>
              <a:gd name="connsiteX155" fmla="*/ 533400 w 1759230"/>
              <a:gd name="connsiteY155" fmla="*/ 1270000 h 2159000"/>
              <a:gd name="connsiteX156" fmla="*/ 520700 w 1759230"/>
              <a:gd name="connsiteY156" fmla="*/ 1231900 h 2159000"/>
              <a:gd name="connsiteX157" fmla="*/ 482600 w 1759230"/>
              <a:gd name="connsiteY157" fmla="*/ 1200150 h 2159000"/>
              <a:gd name="connsiteX158" fmla="*/ 463550 w 1759230"/>
              <a:gd name="connsiteY158" fmla="*/ 1162050 h 2159000"/>
              <a:gd name="connsiteX159" fmla="*/ 406400 w 1759230"/>
              <a:gd name="connsiteY159" fmla="*/ 1117600 h 2159000"/>
              <a:gd name="connsiteX160" fmla="*/ 349250 w 1759230"/>
              <a:gd name="connsiteY160" fmla="*/ 1111250 h 2159000"/>
              <a:gd name="connsiteX161" fmla="*/ 330200 w 1759230"/>
              <a:gd name="connsiteY161" fmla="*/ 1098550 h 2159000"/>
              <a:gd name="connsiteX162" fmla="*/ 247650 w 1759230"/>
              <a:gd name="connsiteY162" fmla="*/ 1111250 h 2159000"/>
              <a:gd name="connsiteX163" fmla="*/ 209550 w 1759230"/>
              <a:gd name="connsiteY163" fmla="*/ 1117600 h 2159000"/>
              <a:gd name="connsiteX164" fmla="*/ 171450 w 1759230"/>
              <a:gd name="connsiteY164" fmla="*/ 1130300 h 2159000"/>
              <a:gd name="connsiteX165" fmla="*/ 133350 w 1759230"/>
              <a:gd name="connsiteY165" fmla="*/ 1117600 h 2159000"/>
              <a:gd name="connsiteX166" fmla="*/ 107950 w 1759230"/>
              <a:gd name="connsiteY166" fmla="*/ 1085850 h 2159000"/>
              <a:gd name="connsiteX167" fmla="*/ 38100 w 1759230"/>
              <a:gd name="connsiteY167" fmla="*/ 104775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759230" h="2159000">
                <a:moveTo>
                  <a:pt x="38100" y="1047750"/>
                </a:moveTo>
                <a:cubicBezTo>
                  <a:pt x="31750" y="1040342"/>
                  <a:pt x="63374" y="1050034"/>
                  <a:pt x="69850" y="1041400"/>
                </a:cubicBezTo>
                <a:cubicBezTo>
                  <a:pt x="74429" y="1035295"/>
                  <a:pt x="62893" y="1027376"/>
                  <a:pt x="57150" y="1022350"/>
                </a:cubicBezTo>
                <a:cubicBezTo>
                  <a:pt x="45663" y="1012299"/>
                  <a:pt x="31750" y="1005417"/>
                  <a:pt x="19050" y="996950"/>
                </a:cubicBezTo>
                <a:lnTo>
                  <a:pt x="0" y="984250"/>
                </a:lnTo>
                <a:cubicBezTo>
                  <a:pt x="2117" y="971550"/>
                  <a:pt x="-1033" y="956698"/>
                  <a:pt x="6350" y="946150"/>
                </a:cubicBezTo>
                <a:cubicBezTo>
                  <a:pt x="15103" y="933646"/>
                  <a:pt x="44450" y="920750"/>
                  <a:pt x="44450" y="920750"/>
                </a:cubicBezTo>
                <a:cubicBezTo>
                  <a:pt x="46567" y="914400"/>
                  <a:pt x="47807" y="907687"/>
                  <a:pt x="50800" y="901700"/>
                </a:cubicBezTo>
                <a:cubicBezTo>
                  <a:pt x="54213" y="894874"/>
                  <a:pt x="60494" y="889665"/>
                  <a:pt x="63500" y="882650"/>
                </a:cubicBezTo>
                <a:cubicBezTo>
                  <a:pt x="66938" y="874628"/>
                  <a:pt x="67452" y="865641"/>
                  <a:pt x="69850" y="857250"/>
                </a:cubicBezTo>
                <a:cubicBezTo>
                  <a:pt x="71689" y="850814"/>
                  <a:pt x="74083" y="844550"/>
                  <a:pt x="76200" y="838200"/>
                </a:cubicBezTo>
                <a:cubicBezTo>
                  <a:pt x="79933" y="771011"/>
                  <a:pt x="74004" y="748152"/>
                  <a:pt x="88900" y="698500"/>
                </a:cubicBezTo>
                <a:cubicBezTo>
                  <a:pt x="92747" y="685678"/>
                  <a:pt x="97367" y="673100"/>
                  <a:pt x="101600" y="660400"/>
                </a:cubicBezTo>
                <a:lnTo>
                  <a:pt x="107950" y="641350"/>
                </a:lnTo>
                <a:cubicBezTo>
                  <a:pt x="94095" y="599786"/>
                  <a:pt x="113338" y="640580"/>
                  <a:pt x="82550" y="615950"/>
                </a:cubicBezTo>
                <a:cubicBezTo>
                  <a:pt x="76591" y="611182"/>
                  <a:pt x="75246" y="602296"/>
                  <a:pt x="69850" y="596900"/>
                </a:cubicBezTo>
                <a:cubicBezTo>
                  <a:pt x="64454" y="591504"/>
                  <a:pt x="57150" y="588433"/>
                  <a:pt x="50800" y="584200"/>
                </a:cubicBezTo>
                <a:cubicBezTo>
                  <a:pt x="37662" y="564492"/>
                  <a:pt x="28757" y="560863"/>
                  <a:pt x="44450" y="533400"/>
                </a:cubicBezTo>
                <a:cubicBezTo>
                  <a:pt x="52317" y="519633"/>
                  <a:pt x="70953" y="520793"/>
                  <a:pt x="82550" y="514350"/>
                </a:cubicBezTo>
                <a:cubicBezTo>
                  <a:pt x="95893" y="506937"/>
                  <a:pt x="120650" y="488950"/>
                  <a:pt x="120650" y="488950"/>
                </a:cubicBezTo>
                <a:lnTo>
                  <a:pt x="146050" y="412750"/>
                </a:lnTo>
                <a:cubicBezTo>
                  <a:pt x="148167" y="406400"/>
                  <a:pt x="146831" y="397413"/>
                  <a:pt x="152400" y="393700"/>
                </a:cubicBezTo>
                <a:cubicBezTo>
                  <a:pt x="180430" y="375013"/>
                  <a:pt x="163966" y="382497"/>
                  <a:pt x="203200" y="374650"/>
                </a:cubicBezTo>
                <a:cubicBezTo>
                  <a:pt x="232260" y="331060"/>
                  <a:pt x="202357" y="384763"/>
                  <a:pt x="209550" y="298450"/>
                </a:cubicBezTo>
                <a:cubicBezTo>
                  <a:pt x="210184" y="290845"/>
                  <a:pt x="218017" y="285750"/>
                  <a:pt x="222250" y="279400"/>
                </a:cubicBezTo>
                <a:cubicBezTo>
                  <a:pt x="225178" y="258907"/>
                  <a:pt x="228621" y="215868"/>
                  <a:pt x="241300" y="196850"/>
                </a:cubicBezTo>
                <a:cubicBezTo>
                  <a:pt x="245533" y="190500"/>
                  <a:pt x="247528" y="181845"/>
                  <a:pt x="254000" y="177800"/>
                </a:cubicBezTo>
                <a:cubicBezTo>
                  <a:pt x="265352" y="170705"/>
                  <a:pt x="292100" y="165100"/>
                  <a:pt x="292100" y="165100"/>
                </a:cubicBezTo>
                <a:cubicBezTo>
                  <a:pt x="294217" y="156633"/>
                  <a:pt x="296557" y="148219"/>
                  <a:pt x="298450" y="139700"/>
                </a:cubicBezTo>
                <a:cubicBezTo>
                  <a:pt x="300791" y="129164"/>
                  <a:pt x="301960" y="118363"/>
                  <a:pt x="304800" y="107950"/>
                </a:cubicBezTo>
                <a:cubicBezTo>
                  <a:pt x="308322" y="95035"/>
                  <a:pt x="304800" y="74083"/>
                  <a:pt x="317500" y="69850"/>
                </a:cubicBezTo>
                <a:lnTo>
                  <a:pt x="336550" y="63500"/>
                </a:lnTo>
                <a:cubicBezTo>
                  <a:pt x="340783" y="57150"/>
                  <a:pt x="343854" y="49846"/>
                  <a:pt x="349250" y="44450"/>
                </a:cubicBezTo>
                <a:cubicBezTo>
                  <a:pt x="367448" y="26252"/>
                  <a:pt x="366692" y="35729"/>
                  <a:pt x="387350" y="25400"/>
                </a:cubicBezTo>
                <a:cubicBezTo>
                  <a:pt x="394176" y="21987"/>
                  <a:pt x="399426" y="15800"/>
                  <a:pt x="406400" y="12700"/>
                </a:cubicBezTo>
                <a:cubicBezTo>
                  <a:pt x="418633" y="7263"/>
                  <a:pt x="444500" y="0"/>
                  <a:pt x="444500" y="0"/>
                </a:cubicBezTo>
                <a:cubicBezTo>
                  <a:pt x="448733" y="6350"/>
                  <a:pt x="454194" y="12035"/>
                  <a:pt x="457200" y="19050"/>
                </a:cubicBezTo>
                <a:cubicBezTo>
                  <a:pt x="464417" y="35890"/>
                  <a:pt x="468865" y="84901"/>
                  <a:pt x="469900" y="95250"/>
                </a:cubicBezTo>
                <a:cubicBezTo>
                  <a:pt x="472436" y="120612"/>
                  <a:pt x="472881" y="146186"/>
                  <a:pt x="476250" y="171450"/>
                </a:cubicBezTo>
                <a:cubicBezTo>
                  <a:pt x="477135" y="178085"/>
                  <a:pt x="478419" y="185273"/>
                  <a:pt x="482600" y="190500"/>
                </a:cubicBezTo>
                <a:cubicBezTo>
                  <a:pt x="487368" y="196459"/>
                  <a:pt x="495787" y="198314"/>
                  <a:pt x="501650" y="203200"/>
                </a:cubicBezTo>
                <a:cubicBezTo>
                  <a:pt x="533361" y="229626"/>
                  <a:pt x="506272" y="217441"/>
                  <a:pt x="539750" y="228600"/>
                </a:cubicBezTo>
                <a:cubicBezTo>
                  <a:pt x="554567" y="226483"/>
                  <a:pt x="569233" y="222250"/>
                  <a:pt x="584200" y="222250"/>
                </a:cubicBezTo>
                <a:cubicBezTo>
                  <a:pt x="602868" y="222250"/>
                  <a:pt x="640391" y="226144"/>
                  <a:pt x="603250" y="254000"/>
                </a:cubicBezTo>
                <a:cubicBezTo>
                  <a:pt x="592540" y="262032"/>
                  <a:pt x="576289" y="259274"/>
                  <a:pt x="565150" y="266700"/>
                </a:cubicBezTo>
                <a:lnTo>
                  <a:pt x="546100" y="279400"/>
                </a:lnTo>
                <a:cubicBezTo>
                  <a:pt x="556876" y="311727"/>
                  <a:pt x="543791" y="289406"/>
                  <a:pt x="571500" y="304800"/>
                </a:cubicBezTo>
                <a:cubicBezTo>
                  <a:pt x="584843" y="312213"/>
                  <a:pt x="609600" y="330200"/>
                  <a:pt x="609600" y="330200"/>
                </a:cubicBezTo>
                <a:lnTo>
                  <a:pt x="622300" y="368300"/>
                </a:lnTo>
                <a:cubicBezTo>
                  <a:pt x="624417" y="374650"/>
                  <a:pt x="622300" y="385233"/>
                  <a:pt x="628650" y="387350"/>
                </a:cubicBezTo>
                <a:cubicBezTo>
                  <a:pt x="635000" y="389467"/>
                  <a:pt x="641206" y="392077"/>
                  <a:pt x="647700" y="393700"/>
                </a:cubicBezTo>
                <a:cubicBezTo>
                  <a:pt x="658171" y="396318"/>
                  <a:pt x="668867" y="397933"/>
                  <a:pt x="679450" y="400050"/>
                </a:cubicBezTo>
                <a:lnTo>
                  <a:pt x="698500" y="457200"/>
                </a:lnTo>
                <a:cubicBezTo>
                  <a:pt x="700617" y="463550"/>
                  <a:pt x="699281" y="472537"/>
                  <a:pt x="704850" y="476250"/>
                </a:cubicBezTo>
                <a:lnTo>
                  <a:pt x="723900" y="488950"/>
                </a:lnTo>
                <a:cubicBezTo>
                  <a:pt x="742950" y="546100"/>
                  <a:pt x="721783" y="516467"/>
                  <a:pt x="755650" y="533400"/>
                </a:cubicBezTo>
                <a:cubicBezTo>
                  <a:pt x="762476" y="536813"/>
                  <a:pt x="768350" y="541867"/>
                  <a:pt x="774700" y="546100"/>
                </a:cubicBezTo>
                <a:cubicBezTo>
                  <a:pt x="776817" y="552450"/>
                  <a:pt x="781789" y="558497"/>
                  <a:pt x="781050" y="565150"/>
                </a:cubicBezTo>
                <a:cubicBezTo>
                  <a:pt x="773852" y="629928"/>
                  <a:pt x="763999" y="578204"/>
                  <a:pt x="742950" y="641350"/>
                </a:cubicBezTo>
                <a:lnTo>
                  <a:pt x="736600" y="660400"/>
                </a:lnTo>
                <a:cubicBezTo>
                  <a:pt x="738717" y="666750"/>
                  <a:pt x="738217" y="674717"/>
                  <a:pt x="742950" y="679450"/>
                </a:cubicBezTo>
                <a:cubicBezTo>
                  <a:pt x="747683" y="684183"/>
                  <a:pt x="755398" y="684700"/>
                  <a:pt x="762000" y="685800"/>
                </a:cubicBezTo>
                <a:cubicBezTo>
                  <a:pt x="780906" y="688951"/>
                  <a:pt x="800100" y="690033"/>
                  <a:pt x="819150" y="692150"/>
                </a:cubicBezTo>
                <a:cubicBezTo>
                  <a:pt x="816810" y="708531"/>
                  <a:pt x="815316" y="737917"/>
                  <a:pt x="806450" y="755650"/>
                </a:cubicBezTo>
                <a:cubicBezTo>
                  <a:pt x="781831" y="804889"/>
                  <a:pt x="803361" y="745867"/>
                  <a:pt x="787400" y="793750"/>
                </a:cubicBezTo>
                <a:cubicBezTo>
                  <a:pt x="798577" y="827280"/>
                  <a:pt x="788181" y="809087"/>
                  <a:pt x="831850" y="838200"/>
                </a:cubicBezTo>
                <a:lnTo>
                  <a:pt x="850900" y="850900"/>
                </a:lnTo>
                <a:lnTo>
                  <a:pt x="876300" y="889000"/>
                </a:lnTo>
                <a:cubicBezTo>
                  <a:pt x="880533" y="895350"/>
                  <a:pt x="881760" y="905637"/>
                  <a:pt x="889000" y="908050"/>
                </a:cubicBezTo>
                <a:lnTo>
                  <a:pt x="908050" y="914400"/>
                </a:lnTo>
                <a:cubicBezTo>
                  <a:pt x="932149" y="986696"/>
                  <a:pt x="907386" y="951714"/>
                  <a:pt x="1028700" y="958850"/>
                </a:cubicBezTo>
                <a:cubicBezTo>
                  <a:pt x="1030817" y="965200"/>
                  <a:pt x="1035050" y="971207"/>
                  <a:pt x="1035050" y="977900"/>
                </a:cubicBezTo>
                <a:cubicBezTo>
                  <a:pt x="1035050" y="1018761"/>
                  <a:pt x="1033214" y="1015579"/>
                  <a:pt x="1016000" y="1041400"/>
                </a:cubicBezTo>
                <a:cubicBezTo>
                  <a:pt x="1017016" y="1050540"/>
                  <a:pt x="1011761" y="1111672"/>
                  <a:pt x="1041400" y="1117600"/>
                </a:cubicBezTo>
                <a:cubicBezTo>
                  <a:pt x="1056076" y="1120535"/>
                  <a:pt x="1071033" y="1113367"/>
                  <a:pt x="1085850" y="1111250"/>
                </a:cubicBezTo>
                <a:cubicBezTo>
                  <a:pt x="1092200" y="1109133"/>
                  <a:pt x="1098913" y="1107893"/>
                  <a:pt x="1104900" y="1104900"/>
                </a:cubicBezTo>
                <a:cubicBezTo>
                  <a:pt x="1111726" y="1101487"/>
                  <a:pt x="1116365" y="1093043"/>
                  <a:pt x="1123950" y="1092200"/>
                </a:cubicBezTo>
                <a:cubicBezTo>
                  <a:pt x="1174483" y="1086585"/>
                  <a:pt x="1225550" y="1087967"/>
                  <a:pt x="1276350" y="1085850"/>
                </a:cubicBezTo>
                <a:cubicBezTo>
                  <a:pt x="1284817" y="1087967"/>
                  <a:pt x="1296070" y="1085574"/>
                  <a:pt x="1301750" y="1092200"/>
                </a:cubicBezTo>
                <a:cubicBezTo>
                  <a:pt x="1310462" y="1102364"/>
                  <a:pt x="1310217" y="1117600"/>
                  <a:pt x="1314450" y="1130300"/>
                </a:cubicBezTo>
                <a:lnTo>
                  <a:pt x="1327150" y="1168400"/>
                </a:lnTo>
                <a:lnTo>
                  <a:pt x="1333500" y="1187450"/>
                </a:lnTo>
                <a:cubicBezTo>
                  <a:pt x="1335617" y="1193800"/>
                  <a:pt x="1334281" y="1202787"/>
                  <a:pt x="1339850" y="1206500"/>
                </a:cubicBezTo>
                <a:lnTo>
                  <a:pt x="1377950" y="1231900"/>
                </a:lnTo>
                <a:lnTo>
                  <a:pt x="1397000" y="1244600"/>
                </a:lnTo>
                <a:lnTo>
                  <a:pt x="1422400" y="1282700"/>
                </a:lnTo>
                <a:cubicBezTo>
                  <a:pt x="1453923" y="1329984"/>
                  <a:pt x="1427483" y="1301274"/>
                  <a:pt x="1536700" y="1308100"/>
                </a:cubicBezTo>
                <a:cubicBezTo>
                  <a:pt x="1543050" y="1314450"/>
                  <a:pt x="1548851" y="1321401"/>
                  <a:pt x="1555750" y="1327150"/>
                </a:cubicBezTo>
                <a:cubicBezTo>
                  <a:pt x="1561613" y="1332036"/>
                  <a:pt x="1567974" y="1336437"/>
                  <a:pt x="1574800" y="1339850"/>
                </a:cubicBezTo>
                <a:cubicBezTo>
                  <a:pt x="1594377" y="1349639"/>
                  <a:pt x="1627138" y="1350361"/>
                  <a:pt x="1644650" y="1352550"/>
                </a:cubicBezTo>
                <a:lnTo>
                  <a:pt x="1670050" y="1390650"/>
                </a:lnTo>
                <a:cubicBezTo>
                  <a:pt x="1674283" y="1397000"/>
                  <a:pt x="1676400" y="1405467"/>
                  <a:pt x="1682750" y="1409700"/>
                </a:cubicBezTo>
                <a:lnTo>
                  <a:pt x="1720850" y="1435100"/>
                </a:lnTo>
                <a:lnTo>
                  <a:pt x="1739900" y="1447800"/>
                </a:lnTo>
                <a:cubicBezTo>
                  <a:pt x="1744133" y="1454150"/>
                  <a:pt x="1750407" y="1459540"/>
                  <a:pt x="1752600" y="1466850"/>
                </a:cubicBezTo>
                <a:cubicBezTo>
                  <a:pt x="1765620" y="1510249"/>
                  <a:pt x="1756042" y="1584825"/>
                  <a:pt x="1752600" y="1619250"/>
                </a:cubicBezTo>
                <a:cubicBezTo>
                  <a:pt x="1751934" y="1625910"/>
                  <a:pt x="1750983" y="1633567"/>
                  <a:pt x="1746250" y="1638300"/>
                </a:cubicBezTo>
                <a:cubicBezTo>
                  <a:pt x="1735457" y="1649093"/>
                  <a:pt x="1720850" y="1655233"/>
                  <a:pt x="1708150" y="1663700"/>
                </a:cubicBezTo>
                <a:lnTo>
                  <a:pt x="1689100" y="1676400"/>
                </a:lnTo>
                <a:lnTo>
                  <a:pt x="1670050" y="1689100"/>
                </a:lnTo>
                <a:cubicBezTo>
                  <a:pt x="1667933" y="1710267"/>
                  <a:pt x="1671882" y="1732964"/>
                  <a:pt x="1663700" y="1752600"/>
                </a:cubicBezTo>
                <a:cubicBezTo>
                  <a:pt x="1660059" y="1761338"/>
                  <a:pt x="1646417" y="1760430"/>
                  <a:pt x="1638300" y="1765300"/>
                </a:cubicBezTo>
                <a:cubicBezTo>
                  <a:pt x="1625212" y="1773153"/>
                  <a:pt x="1614680" y="1785873"/>
                  <a:pt x="1600200" y="1790700"/>
                </a:cubicBezTo>
                <a:lnTo>
                  <a:pt x="1562100" y="1803400"/>
                </a:lnTo>
                <a:cubicBezTo>
                  <a:pt x="1551940" y="1833880"/>
                  <a:pt x="1563793" y="1815253"/>
                  <a:pt x="1536700" y="1828800"/>
                </a:cubicBezTo>
                <a:cubicBezTo>
                  <a:pt x="1529874" y="1832213"/>
                  <a:pt x="1525268" y="1841043"/>
                  <a:pt x="1517650" y="1841500"/>
                </a:cubicBezTo>
                <a:cubicBezTo>
                  <a:pt x="1418323" y="1847460"/>
                  <a:pt x="1318683" y="1845733"/>
                  <a:pt x="1219200" y="1847850"/>
                </a:cubicBezTo>
                <a:cubicBezTo>
                  <a:pt x="1182114" y="1860212"/>
                  <a:pt x="1216173" y="1844527"/>
                  <a:pt x="1187450" y="1873250"/>
                </a:cubicBezTo>
                <a:cubicBezTo>
                  <a:pt x="1175140" y="1885560"/>
                  <a:pt x="1164844" y="1887135"/>
                  <a:pt x="1149350" y="1892300"/>
                </a:cubicBezTo>
                <a:cubicBezTo>
                  <a:pt x="1138767" y="1890183"/>
                  <a:pt x="1128013" y="1888790"/>
                  <a:pt x="1117600" y="1885950"/>
                </a:cubicBezTo>
                <a:cubicBezTo>
                  <a:pt x="1104685" y="1882428"/>
                  <a:pt x="1079500" y="1873250"/>
                  <a:pt x="1079500" y="1873250"/>
                </a:cubicBezTo>
                <a:cubicBezTo>
                  <a:pt x="1075267" y="1879600"/>
                  <a:pt x="1067747" y="1884727"/>
                  <a:pt x="1066800" y="1892300"/>
                </a:cubicBezTo>
                <a:cubicBezTo>
                  <a:pt x="1065407" y="1903446"/>
                  <a:pt x="1075353" y="1930660"/>
                  <a:pt x="1079500" y="1943100"/>
                </a:cubicBezTo>
                <a:cubicBezTo>
                  <a:pt x="1076058" y="1960311"/>
                  <a:pt x="1076022" y="1981442"/>
                  <a:pt x="1060450" y="1993900"/>
                </a:cubicBezTo>
                <a:cubicBezTo>
                  <a:pt x="1055223" y="1998081"/>
                  <a:pt x="1047750" y="1998133"/>
                  <a:pt x="1041400" y="2000250"/>
                </a:cubicBezTo>
                <a:cubicBezTo>
                  <a:pt x="1037167" y="2006600"/>
                  <a:pt x="1034096" y="2013904"/>
                  <a:pt x="1028700" y="2019300"/>
                </a:cubicBezTo>
                <a:cubicBezTo>
                  <a:pt x="1023304" y="2024696"/>
                  <a:pt x="1014676" y="2026257"/>
                  <a:pt x="1009650" y="2032000"/>
                </a:cubicBezTo>
                <a:cubicBezTo>
                  <a:pt x="999599" y="2043487"/>
                  <a:pt x="997902" y="2063274"/>
                  <a:pt x="984250" y="2070100"/>
                </a:cubicBezTo>
                <a:cubicBezTo>
                  <a:pt x="952024" y="2086213"/>
                  <a:pt x="966726" y="2077549"/>
                  <a:pt x="939800" y="2095500"/>
                </a:cubicBezTo>
                <a:cubicBezTo>
                  <a:pt x="904498" y="2148453"/>
                  <a:pt x="932136" y="2126454"/>
                  <a:pt x="882650" y="2139950"/>
                </a:cubicBezTo>
                <a:cubicBezTo>
                  <a:pt x="869735" y="2143472"/>
                  <a:pt x="857250" y="2148417"/>
                  <a:pt x="844550" y="2152650"/>
                </a:cubicBezTo>
                <a:lnTo>
                  <a:pt x="825500" y="2159000"/>
                </a:lnTo>
                <a:cubicBezTo>
                  <a:pt x="810683" y="2156883"/>
                  <a:pt x="794437" y="2159343"/>
                  <a:pt x="781050" y="2152650"/>
                </a:cubicBezTo>
                <a:cubicBezTo>
                  <a:pt x="775063" y="2149657"/>
                  <a:pt x="781136" y="2135439"/>
                  <a:pt x="774700" y="2133600"/>
                </a:cubicBezTo>
                <a:cubicBezTo>
                  <a:pt x="762320" y="2130063"/>
                  <a:pt x="749300" y="2137833"/>
                  <a:pt x="736600" y="2139950"/>
                </a:cubicBezTo>
                <a:cubicBezTo>
                  <a:pt x="742950" y="2133600"/>
                  <a:pt x="755650" y="2129880"/>
                  <a:pt x="755650" y="2120900"/>
                </a:cubicBezTo>
                <a:cubicBezTo>
                  <a:pt x="755650" y="2096281"/>
                  <a:pt x="722248" y="2112984"/>
                  <a:pt x="717550" y="2114550"/>
                </a:cubicBezTo>
                <a:cubicBezTo>
                  <a:pt x="715891" y="2114135"/>
                  <a:pt x="677241" y="2105163"/>
                  <a:pt x="673100" y="2101850"/>
                </a:cubicBezTo>
                <a:cubicBezTo>
                  <a:pt x="667141" y="2097082"/>
                  <a:pt x="666143" y="2087826"/>
                  <a:pt x="660400" y="2082800"/>
                </a:cubicBezTo>
                <a:cubicBezTo>
                  <a:pt x="648913" y="2072749"/>
                  <a:pt x="622300" y="2057400"/>
                  <a:pt x="622300" y="2057400"/>
                </a:cubicBezTo>
                <a:cubicBezTo>
                  <a:pt x="606339" y="2009517"/>
                  <a:pt x="627869" y="2068539"/>
                  <a:pt x="603250" y="2019300"/>
                </a:cubicBezTo>
                <a:cubicBezTo>
                  <a:pt x="600257" y="2013313"/>
                  <a:pt x="600151" y="2006101"/>
                  <a:pt x="596900" y="2000250"/>
                </a:cubicBezTo>
                <a:cubicBezTo>
                  <a:pt x="589487" y="1986907"/>
                  <a:pt x="579967" y="1974850"/>
                  <a:pt x="571500" y="1962150"/>
                </a:cubicBezTo>
                <a:lnTo>
                  <a:pt x="558800" y="1943100"/>
                </a:lnTo>
                <a:cubicBezTo>
                  <a:pt x="556683" y="1900767"/>
                  <a:pt x="557308" y="1858207"/>
                  <a:pt x="552450" y="1816100"/>
                </a:cubicBezTo>
                <a:cubicBezTo>
                  <a:pt x="550916" y="1802801"/>
                  <a:pt x="550889" y="1785426"/>
                  <a:pt x="539750" y="1778000"/>
                </a:cubicBezTo>
                <a:lnTo>
                  <a:pt x="501650" y="1752600"/>
                </a:lnTo>
                <a:cubicBezTo>
                  <a:pt x="499533" y="1746250"/>
                  <a:pt x="499013" y="1739119"/>
                  <a:pt x="495300" y="1733550"/>
                </a:cubicBezTo>
                <a:cubicBezTo>
                  <a:pt x="475361" y="1703642"/>
                  <a:pt x="477400" y="1726613"/>
                  <a:pt x="463550" y="1695450"/>
                </a:cubicBezTo>
                <a:cubicBezTo>
                  <a:pt x="458113" y="1683217"/>
                  <a:pt x="450850" y="1657350"/>
                  <a:pt x="450850" y="1657350"/>
                </a:cubicBezTo>
                <a:cubicBezTo>
                  <a:pt x="452967" y="1644650"/>
                  <a:pt x="453129" y="1631464"/>
                  <a:pt x="457200" y="1619250"/>
                </a:cubicBezTo>
                <a:cubicBezTo>
                  <a:pt x="465764" y="1593559"/>
                  <a:pt x="469544" y="1603553"/>
                  <a:pt x="488950" y="1593850"/>
                </a:cubicBezTo>
                <a:cubicBezTo>
                  <a:pt x="495776" y="1590437"/>
                  <a:pt x="501174" y="1584563"/>
                  <a:pt x="508000" y="1581150"/>
                </a:cubicBezTo>
                <a:cubicBezTo>
                  <a:pt x="513987" y="1578157"/>
                  <a:pt x="520592" y="1576561"/>
                  <a:pt x="527050" y="1574800"/>
                </a:cubicBezTo>
                <a:cubicBezTo>
                  <a:pt x="543889" y="1570207"/>
                  <a:pt x="577850" y="1562100"/>
                  <a:pt x="577850" y="1562100"/>
                </a:cubicBezTo>
                <a:cubicBezTo>
                  <a:pt x="606963" y="1518431"/>
                  <a:pt x="588770" y="1528827"/>
                  <a:pt x="622300" y="1517650"/>
                </a:cubicBezTo>
                <a:cubicBezTo>
                  <a:pt x="632883" y="1519767"/>
                  <a:pt x="643944" y="1520210"/>
                  <a:pt x="654050" y="1524000"/>
                </a:cubicBezTo>
                <a:cubicBezTo>
                  <a:pt x="661196" y="1526680"/>
                  <a:pt x="666274" y="1533287"/>
                  <a:pt x="673100" y="1536700"/>
                </a:cubicBezTo>
                <a:cubicBezTo>
                  <a:pt x="679087" y="1539693"/>
                  <a:pt x="685800" y="1540933"/>
                  <a:pt x="692150" y="1543050"/>
                </a:cubicBezTo>
                <a:cubicBezTo>
                  <a:pt x="694267" y="1536700"/>
                  <a:pt x="699239" y="1530653"/>
                  <a:pt x="698500" y="1524000"/>
                </a:cubicBezTo>
                <a:cubicBezTo>
                  <a:pt x="697022" y="1510695"/>
                  <a:pt x="696939" y="1493326"/>
                  <a:pt x="685800" y="1485900"/>
                </a:cubicBezTo>
                <a:cubicBezTo>
                  <a:pt x="640228" y="1455519"/>
                  <a:pt x="658493" y="1471293"/>
                  <a:pt x="628650" y="1441450"/>
                </a:cubicBezTo>
                <a:cubicBezTo>
                  <a:pt x="618515" y="1309692"/>
                  <a:pt x="631821" y="1395398"/>
                  <a:pt x="615950" y="1339850"/>
                </a:cubicBezTo>
                <a:cubicBezTo>
                  <a:pt x="613552" y="1331459"/>
                  <a:pt x="615347" y="1321018"/>
                  <a:pt x="609600" y="1314450"/>
                </a:cubicBezTo>
                <a:cubicBezTo>
                  <a:pt x="578455" y="1278856"/>
                  <a:pt x="580488" y="1296719"/>
                  <a:pt x="552450" y="1282700"/>
                </a:cubicBezTo>
                <a:cubicBezTo>
                  <a:pt x="545624" y="1279287"/>
                  <a:pt x="539750" y="1274233"/>
                  <a:pt x="533400" y="1270000"/>
                </a:cubicBezTo>
                <a:cubicBezTo>
                  <a:pt x="529167" y="1257300"/>
                  <a:pt x="531839" y="1239326"/>
                  <a:pt x="520700" y="1231900"/>
                </a:cubicBezTo>
                <a:cubicBezTo>
                  <a:pt x="494178" y="1214219"/>
                  <a:pt x="507046" y="1224596"/>
                  <a:pt x="482600" y="1200150"/>
                </a:cubicBezTo>
                <a:cubicBezTo>
                  <a:pt x="476716" y="1182497"/>
                  <a:pt x="476680" y="1176822"/>
                  <a:pt x="463550" y="1162050"/>
                </a:cubicBezTo>
                <a:cubicBezTo>
                  <a:pt x="443145" y="1139094"/>
                  <a:pt x="434130" y="1122222"/>
                  <a:pt x="406400" y="1117600"/>
                </a:cubicBezTo>
                <a:cubicBezTo>
                  <a:pt x="387494" y="1114449"/>
                  <a:pt x="368300" y="1113367"/>
                  <a:pt x="349250" y="1111250"/>
                </a:cubicBezTo>
                <a:cubicBezTo>
                  <a:pt x="342900" y="1107017"/>
                  <a:pt x="337805" y="1099184"/>
                  <a:pt x="330200" y="1098550"/>
                </a:cubicBezTo>
                <a:cubicBezTo>
                  <a:pt x="292498" y="1095408"/>
                  <a:pt x="278840" y="1105012"/>
                  <a:pt x="247650" y="1111250"/>
                </a:cubicBezTo>
                <a:cubicBezTo>
                  <a:pt x="235025" y="1113775"/>
                  <a:pt x="222041" y="1114477"/>
                  <a:pt x="209550" y="1117600"/>
                </a:cubicBezTo>
                <a:cubicBezTo>
                  <a:pt x="196563" y="1120847"/>
                  <a:pt x="171450" y="1130300"/>
                  <a:pt x="171450" y="1130300"/>
                </a:cubicBezTo>
                <a:cubicBezTo>
                  <a:pt x="158750" y="1126067"/>
                  <a:pt x="137583" y="1130300"/>
                  <a:pt x="133350" y="1117600"/>
                </a:cubicBezTo>
                <a:cubicBezTo>
                  <a:pt x="124587" y="1091310"/>
                  <a:pt x="132569" y="1102263"/>
                  <a:pt x="107950" y="1085850"/>
                </a:cubicBezTo>
                <a:cubicBezTo>
                  <a:pt x="90554" y="1059755"/>
                  <a:pt x="44450" y="1055158"/>
                  <a:pt x="38100" y="1047750"/>
                </a:cubicBezTo>
                <a:close/>
              </a:path>
            </a:pathLst>
          </a:custGeom>
          <a:noFill/>
          <a:ln w="12700" cmpd="sng">
            <a:solidFill>
              <a:srgbClr val="F1FBB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3" name="TextBox 2"/>
          <p:cNvSpPr txBox="1"/>
          <p:nvPr/>
        </p:nvSpPr>
        <p:spPr>
          <a:xfrm>
            <a:off x="139700" y="965200"/>
            <a:ext cx="88392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0852A0"/>
                </a:solidFill>
                <a:latin typeface="Trebuchet MS"/>
                <a:ea typeface="+mn-ea"/>
                <a:cs typeface="+mn-cs"/>
              </a:rPr>
              <a:t>Instruments that measure characteristics of the precipitation – drop size, reflectivity, etc.</a:t>
            </a:r>
            <a:endParaRPr lang="en-US" sz="1800" dirty="0">
              <a:solidFill>
                <a:srgbClr val="0852A0"/>
              </a:solidFill>
              <a:latin typeface="Trebuchet MS"/>
              <a:ea typeface="+mn-ea"/>
              <a:cs typeface="+mn-cs"/>
            </a:endParaRPr>
          </a:p>
        </p:txBody>
      </p:sp>
      <p:pic>
        <p:nvPicPr>
          <p:cNvPr id="10" name="Picture 9" descr="IMG_265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429000" y="2527300"/>
            <a:ext cx="2641600" cy="5486400"/>
          </a:xfrm>
          <a:prstGeom prst="rect">
            <a:avLst/>
          </a:prstGeom>
          <a:ln w="19050" cmpd="sng">
            <a:solidFill>
              <a:srgbClr val="FFFFFF"/>
            </a:solidFill>
          </a:ln>
        </p:spPr>
      </p:pic>
      <p:pic>
        <p:nvPicPr>
          <p:cNvPr id="13" name="Picture 12" descr="MRR_Parsive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100" y="1524000"/>
            <a:ext cx="2133600" cy="2133600"/>
          </a:xfrm>
          <a:prstGeom prst="rect">
            <a:avLst/>
          </a:prstGeom>
          <a:ln>
            <a:solidFill>
              <a:srgbClr val="FFFFFF"/>
            </a:solidFill>
          </a:ln>
        </p:spPr>
      </p:pic>
      <p:pic>
        <p:nvPicPr>
          <p:cNvPr id="14" name="Picture 13" descr="PVI-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1941" y="1435100"/>
            <a:ext cx="3114376" cy="2336800"/>
          </a:xfrm>
          <a:prstGeom prst="rect">
            <a:avLst/>
          </a:prstGeom>
          <a:ln>
            <a:solidFill>
              <a:srgbClr val="FFFFFF"/>
            </a:solidFill>
          </a:ln>
        </p:spPr>
      </p:pic>
      <p:sp>
        <p:nvSpPr>
          <p:cNvPr id="7" name="TextBox 6"/>
          <p:cNvSpPr txBox="1"/>
          <p:nvPr/>
        </p:nvSpPr>
        <p:spPr>
          <a:xfrm>
            <a:off x="520700" y="4051300"/>
            <a:ext cx="1549400" cy="1477328"/>
          </a:xfrm>
          <a:prstGeom prst="rect">
            <a:avLst/>
          </a:prstGeom>
          <a:noFill/>
        </p:spPr>
        <p:txBody>
          <a:bodyPr wrap="square" rtlCol="0">
            <a:spAutoFit/>
          </a:bodyPr>
          <a:lstStyle/>
          <a:p>
            <a:pPr fontAlgn="auto">
              <a:spcBef>
                <a:spcPts val="0"/>
              </a:spcBef>
              <a:spcAft>
                <a:spcPts val="0"/>
              </a:spcAft>
            </a:pPr>
            <a:r>
              <a:rPr lang="en-US" sz="1800" dirty="0" err="1" smtClean="0">
                <a:solidFill>
                  <a:srgbClr val="660075">
                    <a:lumMod val="60000"/>
                    <a:lumOff val="40000"/>
                  </a:srgbClr>
                </a:solidFill>
                <a:latin typeface="Trebuchet MS"/>
                <a:ea typeface="+mn-ea"/>
                <a:cs typeface="+mn-cs"/>
              </a:rPr>
              <a:t>Pluvio</a:t>
            </a:r>
            <a:r>
              <a:rPr lang="en-US" sz="1800" dirty="0" smtClean="0">
                <a:solidFill>
                  <a:srgbClr val="660075">
                    <a:lumMod val="60000"/>
                    <a:lumOff val="40000"/>
                  </a:srgbClr>
                </a:solidFill>
                <a:latin typeface="Trebuchet MS"/>
                <a:ea typeface="+mn-ea"/>
                <a:cs typeface="+mn-cs"/>
              </a:rPr>
              <a:t>: Weighing rain gauge for rain/snow</a:t>
            </a:r>
            <a:endParaRPr lang="en-US" sz="1800" dirty="0">
              <a:solidFill>
                <a:srgbClr val="660075">
                  <a:lumMod val="60000"/>
                  <a:lumOff val="40000"/>
                </a:srgbClr>
              </a:solidFill>
              <a:latin typeface="Trebuchet MS"/>
              <a:ea typeface="+mn-ea"/>
              <a:cs typeface="+mn-cs"/>
            </a:endParaRPr>
          </a:p>
        </p:txBody>
      </p:sp>
      <p:sp>
        <p:nvSpPr>
          <p:cNvPr id="15" name="TextBox 14"/>
          <p:cNvSpPr txBox="1"/>
          <p:nvPr/>
        </p:nvSpPr>
        <p:spPr>
          <a:xfrm>
            <a:off x="7454900" y="4457700"/>
            <a:ext cx="1549400" cy="1477328"/>
          </a:xfrm>
          <a:prstGeom prst="rect">
            <a:avLst/>
          </a:prstGeom>
          <a:noFill/>
        </p:spPr>
        <p:txBody>
          <a:bodyPr wrap="square" rtlCol="0">
            <a:spAutoFit/>
          </a:bodyPr>
          <a:lstStyle/>
          <a:p>
            <a:pPr fontAlgn="auto">
              <a:spcBef>
                <a:spcPts val="0"/>
              </a:spcBef>
              <a:spcAft>
                <a:spcPts val="0"/>
              </a:spcAft>
            </a:pPr>
            <a:r>
              <a:rPr lang="en-US" sz="1800" dirty="0" err="1" smtClean="0">
                <a:solidFill>
                  <a:srgbClr val="660075">
                    <a:lumMod val="60000"/>
                    <a:lumOff val="40000"/>
                  </a:srgbClr>
                </a:solidFill>
                <a:latin typeface="Trebuchet MS"/>
                <a:ea typeface="+mn-ea"/>
                <a:cs typeface="+mn-cs"/>
              </a:rPr>
              <a:t>Parsivel</a:t>
            </a:r>
            <a:r>
              <a:rPr lang="en-US" sz="1800" dirty="0" smtClean="0">
                <a:solidFill>
                  <a:srgbClr val="660075">
                    <a:lumMod val="60000"/>
                    <a:lumOff val="40000"/>
                  </a:srgbClr>
                </a:solidFill>
                <a:latin typeface="Trebuchet MS"/>
                <a:ea typeface="+mn-ea"/>
                <a:cs typeface="+mn-cs"/>
              </a:rPr>
              <a:t> – Can measure the number of drops and their sizes</a:t>
            </a:r>
            <a:endParaRPr lang="en-US" sz="1800" dirty="0">
              <a:solidFill>
                <a:srgbClr val="660075">
                  <a:lumMod val="60000"/>
                  <a:lumOff val="40000"/>
                </a:srgbClr>
              </a:solidFill>
              <a:latin typeface="Trebuchet MS"/>
              <a:ea typeface="+mn-ea"/>
              <a:cs typeface="+mn-cs"/>
            </a:endParaRPr>
          </a:p>
        </p:txBody>
      </p:sp>
      <p:sp>
        <p:nvSpPr>
          <p:cNvPr id="16" name="TextBox 15"/>
          <p:cNvSpPr txBox="1"/>
          <p:nvPr/>
        </p:nvSpPr>
        <p:spPr>
          <a:xfrm>
            <a:off x="3530600" y="2844800"/>
            <a:ext cx="15494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MRR</a:t>
            </a:r>
            <a:endParaRPr lang="en-US" sz="1800" dirty="0">
              <a:solidFill>
                <a:srgbClr val="FFFF00"/>
              </a:solidFill>
              <a:latin typeface="Trebuchet MS"/>
              <a:ea typeface="+mn-ea"/>
              <a:cs typeface="+mn-cs"/>
            </a:endParaRPr>
          </a:p>
        </p:txBody>
      </p:sp>
      <p:sp>
        <p:nvSpPr>
          <p:cNvPr id="17" name="TextBox 16"/>
          <p:cNvSpPr txBox="1"/>
          <p:nvPr/>
        </p:nvSpPr>
        <p:spPr>
          <a:xfrm>
            <a:off x="5410200" y="3352800"/>
            <a:ext cx="15494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PIP</a:t>
            </a:r>
            <a:endParaRPr lang="en-US" sz="1800" dirty="0">
              <a:solidFill>
                <a:srgbClr val="FFFF00"/>
              </a:solidFill>
              <a:latin typeface="Trebuchet MS"/>
              <a:ea typeface="+mn-ea"/>
              <a:cs typeface="+mn-cs"/>
            </a:endParaRPr>
          </a:p>
        </p:txBody>
      </p:sp>
      <p:sp>
        <p:nvSpPr>
          <p:cNvPr id="18" name="TextBox 17"/>
          <p:cNvSpPr txBox="1"/>
          <p:nvPr/>
        </p:nvSpPr>
        <p:spPr>
          <a:xfrm>
            <a:off x="304800" y="1892300"/>
            <a:ext cx="15494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660075">
                    <a:lumMod val="60000"/>
                    <a:lumOff val="40000"/>
                  </a:srgbClr>
                </a:solidFill>
                <a:latin typeface="Trebuchet MS"/>
                <a:ea typeface="+mn-ea"/>
                <a:cs typeface="+mn-cs"/>
              </a:rPr>
              <a:t>MRR – Micro Rain Radar, a radar that looks up only</a:t>
            </a:r>
            <a:endParaRPr lang="en-US" sz="1800" dirty="0">
              <a:solidFill>
                <a:srgbClr val="660075">
                  <a:lumMod val="60000"/>
                  <a:lumOff val="40000"/>
                </a:srgbClr>
              </a:solidFill>
              <a:latin typeface="Trebuchet MS"/>
              <a:ea typeface="+mn-ea"/>
              <a:cs typeface="+mn-cs"/>
            </a:endParaRPr>
          </a:p>
        </p:txBody>
      </p:sp>
      <p:sp>
        <p:nvSpPr>
          <p:cNvPr id="19" name="TextBox 18"/>
          <p:cNvSpPr txBox="1"/>
          <p:nvPr/>
        </p:nvSpPr>
        <p:spPr>
          <a:xfrm>
            <a:off x="7454900" y="1524000"/>
            <a:ext cx="15494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660075">
                    <a:lumMod val="60000"/>
                    <a:lumOff val="40000"/>
                  </a:srgbClr>
                </a:solidFill>
                <a:latin typeface="Trebuchet MS"/>
                <a:ea typeface="+mn-ea"/>
                <a:cs typeface="+mn-cs"/>
              </a:rPr>
              <a:t>PIP – Can measure snow crystal shapes</a:t>
            </a:r>
            <a:endParaRPr lang="en-US" sz="1800" dirty="0">
              <a:solidFill>
                <a:srgbClr val="660075">
                  <a:lumMod val="60000"/>
                  <a:lumOff val="40000"/>
                </a:srgbClr>
              </a:solidFill>
              <a:latin typeface="Trebuchet MS"/>
              <a:ea typeface="+mn-ea"/>
              <a:cs typeface="+mn-cs"/>
            </a:endParaRPr>
          </a:p>
        </p:txBody>
      </p:sp>
      <p:sp>
        <p:nvSpPr>
          <p:cNvPr id="20" name="Title 1"/>
          <p:cNvSpPr txBox="1">
            <a:spLocks/>
          </p:cNvSpPr>
          <p:nvPr/>
        </p:nvSpPr>
        <p:spPr>
          <a:xfrm>
            <a:off x="543561" y="276860"/>
            <a:ext cx="8188960" cy="591820"/>
          </a:xfrm>
          <a:prstGeom prst="rect">
            <a:avLst/>
          </a:prstGeom>
          <a:solidFill>
            <a:srgbClr val="FFFFFF"/>
          </a:solidFill>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pPr fontAlgn="auto">
              <a:spcAft>
                <a:spcPts val="0"/>
              </a:spcAft>
            </a:pPr>
            <a:r>
              <a:rPr lang="en-US" dirty="0" smtClean="0">
                <a:solidFill>
                  <a:schemeClr val="tx1"/>
                </a:solidFill>
              </a:rPr>
              <a:t>Ground Instruments – Measuring Rain</a:t>
            </a:r>
            <a:endParaRPr lang="en-US" sz="2400" dirty="0">
              <a:solidFill>
                <a:schemeClr val="tx1"/>
              </a:solidFill>
            </a:endParaRPr>
          </a:p>
        </p:txBody>
      </p:sp>
    </p:spTree>
    <p:extLst>
      <p:ext uri="{BB962C8B-B14F-4D97-AF65-F5344CB8AC3E}">
        <p14:creationId xmlns:p14="http://schemas.microsoft.com/office/powerpoint/2010/main" val="264406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863600" y="107858"/>
            <a:ext cx="7556500" cy="1143000"/>
          </a:xfrm>
        </p:spPr>
        <p:txBody>
          <a:bodyPr>
            <a:normAutofit fontScale="90000"/>
          </a:bodyPr>
          <a:lstStyle/>
          <a:p>
            <a:pPr algn="ctr"/>
            <a:r>
              <a:rPr lang="en-US" dirty="0" smtClean="0">
                <a:solidFill>
                  <a:srgbClr val="1B3861"/>
                </a:solidFill>
              </a:rPr>
              <a:t>Ground Sites Radar – NASA </a:t>
            </a:r>
            <a:r>
              <a:rPr lang="en-US" dirty="0" err="1" smtClean="0">
                <a:solidFill>
                  <a:srgbClr val="1B3861"/>
                </a:solidFill>
              </a:rPr>
              <a:t>Polarimetric</a:t>
            </a:r>
            <a:r>
              <a:rPr lang="en-US" dirty="0" smtClean="0">
                <a:solidFill>
                  <a:srgbClr val="1B3861"/>
                </a:solidFill>
              </a:rPr>
              <a:t> Weather Radar (NPOL)</a:t>
            </a:r>
            <a:endParaRPr lang="en-US" dirty="0">
              <a:solidFill>
                <a:srgbClr val="1B3861"/>
              </a:solidFill>
            </a:endParaRPr>
          </a:p>
        </p:txBody>
      </p:sp>
      <p:sp>
        <p:nvSpPr>
          <p:cNvPr id="3" name="TextBox 2"/>
          <p:cNvSpPr txBox="1"/>
          <p:nvPr/>
        </p:nvSpPr>
        <p:spPr>
          <a:xfrm>
            <a:off x="139700" y="3346271"/>
            <a:ext cx="90043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Just installed NPOL Radar on the Quinault Indian Nation near the coast with clear views towards the Ocean and towards the Olympic Mountains</a:t>
            </a:r>
            <a:endParaRPr lang="en-US" sz="1800" dirty="0">
              <a:solidFill>
                <a:srgbClr val="1B3861"/>
              </a:solidFill>
              <a:latin typeface="Trebuchet MS"/>
              <a:ea typeface="+mn-ea"/>
              <a:cs typeface="+mn-cs"/>
            </a:endParaRPr>
          </a:p>
        </p:txBody>
      </p:sp>
      <p:pic>
        <p:nvPicPr>
          <p:cNvPr id="6" name="Picture 5" descr="NPOL at GXY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1624" y="4089401"/>
            <a:ext cx="3546804" cy="2552700"/>
          </a:xfrm>
          <a:prstGeom prst="rect">
            <a:avLst/>
          </a:prstGeom>
        </p:spPr>
      </p:pic>
      <p:pic>
        <p:nvPicPr>
          <p:cNvPr id="7"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9216" y="1325562"/>
            <a:ext cx="8891203" cy="1977195"/>
          </a:xfrm>
        </p:spPr>
      </p:pic>
      <p:cxnSp>
        <p:nvCxnSpPr>
          <p:cNvPr id="9" name="Straight Arrow Connector 8"/>
          <p:cNvCxnSpPr/>
          <p:nvPr/>
        </p:nvCxnSpPr>
        <p:spPr>
          <a:xfrm>
            <a:off x="1587500" y="1778000"/>
            <a:ext cx="1016000" cy="63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3100" y="1498600"/>
            <a:ext cx="18796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Ocean View</a:t>
            </a:r>
            <a:endParaRPr lang="en-US" sz="1800" dirty="0">
              <a:solidFill>
                <a:srgbClr val="FFFF00"/>
              </a:solidFill>
              <a:latin typeface="Trebuchet MS"/>
              <a:ea typeface="+mn-ea"/>
              <a:cs typeface="+mn-cs"/>
            </a:endParaRPr>
          </a:p>
        </p:txBody>
      </p:sp>
      <p:cxnSp>
        <p:nvCxnSpPr>
          <p:cNvPr id="11" name="Straight Arrow Connector 10"/>
          <p:cNvCxnSpPr/>
          <p:nvPr/>
        </p:nvCxnSpPr>
        <p:spPr>
          <a:xfrm>
            <a:off x="7327900" y="1701800"/>
            <a:ext cx="1016000" cy="63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248400" y="1536700"/>
            <a:ext cx="18796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Olympics</a:t>
            </a:r>
            <a:endParaRPr lang="en-US" sz="1800" dirty="0">
              <a:solidFill>
                <a:srgbClr val="FFFF00"/>
              </a:solidFill>
              <a:latin typeface="Trebuchet MS"/>
              <a:ea typeface="+mn-ea"/>
              <a:cs typeface="+mn-cs"/>
            </a:endParaRPr>
          </a:p>
        </p:txBody>
      </p:sp>
      <p:pic>
        <p:nvPicPr>
          <p:cNvPr id="14" name="Content Placeholder 4" descr="IMG_35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5319" y="4076700"/>
            <a:ext cx="4580981" cy="2519363"/>
          </a:xfrm>
          <a:prstGeom prst="rect">
            <a:avLst/>
          </a:prstGeom>
        </p:spPr>
      </p:pic>
      <p:sp>
        <p:nvSpPr>
          <p:cNvPr id="15" name="TextBox 14"/>
          <p:cNvSpPr txBox="1"/>
          <p:nvPr/>
        </p:nvSpPr>
        <p:spPr>
          <a:xfrm>
            <a:off x="1168400" y="6184900"/>
            <a:ext cx="35560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Putting together the reflector</a:t>
            </a:r>
            <a:endParaRPr lang="en-US" sz="1800" dirty="0">
              <a:solidFill>
                <a:srgbClr val="FFFF00"/>
              </a:solidFill>
              <a:latin typeface="Trebuchet MS"/>
              <a:ea typeface="+mn-ea"/>
              <a:cs typeface="+mn-cs"/>
            </a:endParaRPr>
          </a:p>
        </p:txBody>
      </p:sp>
      <p:sp>
        <p:nvSpPr>
          <p:cNvPr id="16" name="TextBox 15"/>
          <p:cNvSpPr txBox="1"/>
          <p:nvPr/>
        </p:nvSpPr>
        <p:spPr>
          <a:xfrm>
            <a:off x="5283200" y="6261100"/>
            <a:ext cx="38608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The NPOL radar when operating</a:t>
            </a:r>
            <a:endParaRPr lang="en-US" sz="1800" dirty="0">
              <a:solidFill>
                <a:srgbClr val="FFFF00"/>
              </a:solidFill>
              <a:latin typeface="Trebuchet MS"/>
              <a:ea typeface="+mn-ea"/>
              <a:cs typeface="+mn-cs"/>
            </a:endParaRPr>
          </a:p>
        </p:txBody>
      </p:sp>
    </p:spTree>
    <p:extLst>
      <p:ext uri="{BB962C8B-B14F-4D97-AF65-F5344CB8AC3E}">
        <p14:creationId xmlns:p14="http://schemas.microsoft.com/office/powerpoint/2010/main" val="390517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1477010" y="253954"/>
            <a:ext cx="6012180" cy="1143000"/>
          </a:xfrm>
        </p:spPr>
        <p:txBody>
          <a:bodyPr>
            <a:normAutofit fontScale="90000"/>
          </a:bodyPr>
          <a:lstStyle/>
          <a:p>
            <a:pPr algn="ctr"/>
            <a:r>
              <a:rPr lang="en-US" dirty="0" smtClean="0">
                <a:solidFill>
                  <a:srgbClr val="1B3861"/>
                </a:solidFill>
              </a:rPr>
              <a:t>Ground Sites Radar - </a:t>
            </a:r>
            <a:br>
              <a:rPr lang="en-US" dirty="0" smtClean="0">
                <a:solidFill>
                  <a:srgbClr val="1B3861"/>
                </a:solidFill>
              </a:rPr>
            </a:br>
            <a:r>
              <a:rPr lang="en-US" dirty="0" smtClean="0">
                <a:solidFill>
                  <a:srgbClr val="1B3861"/>
                </a:solidFill>
              </a:rPr>
              <a:t>Doppler on Wheels (DOW)</a:t>
            </a:r>
            <a:endParaRPr lang="en-US" dirty="0">
              <a:solidFill>
                <a:srgbClr val="1B3861"/>
              </a:solidFill>
            </a:endParaRPr>
          </a:p>
        </p:txBody>
      </p:sp>
      <p:sp>
        <p:nvSpPr>
          <p:cNvPr id="3" name="TextBox 2"/>
          <p:cNvSpPr txBox="1"/>
          <p:nvPr/>
        </p:nvSpPr>
        <p:spPr>
          <a:xfrm>
            <a:off x="546100" y="5561151"/>
            <a:ext cx="76454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Will be installed at Lake Quinault so it can make measurements where the NPOL cannot see up the Quinault Valley.</a:t>
            </a:r>
            <a:endParaRPr lang="en-US" sz="1800" dirty="0">
              <a:solidFill>
                <a:srgbClr val="1B3861"/>
              </a:solidFill>
              <a:latin typeface="Trebuchet MS"/>
              <a:ea typeface="+mn-ea"/>
              <a:cs typeface="+mn-cs"/>
            </a:endParaRPr>
          </a:p>
        </p:txBody>
      </p:sp>
      <p:pic>
        <p:nvPicPr>
          <p:cNvPr id="8" name="Picture 7" descr="Vortex 2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100" y="1719581"/>
            <a:ext cx="5334000" cy="3557111"/>
          </a:xfrm>
          <a:prstGeom prst="rect">
            <a:avLst/>
          </a:prstGeom>
        </p:spPr>
      </p:pic>
    </p:spTree>
    <p:extLst>
      <p:ext uri="{BB962C8B-B14F-4D97-AF65-F5344CB8AC3E}">
        <p14:creationId xmlns:p14="http://schemas.microsoft.com/office/powerpoint/2010/main" val="119248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929640" y="105498"/>
            <a:ext cx="8229600" cy="680543"/>
          </a:xfrm>
        </p:spPr>
        <p:txBody>
          <a:bodyPr>
            <a:normAutofit fontScale="90000"/>
          </a:bodyPr>
          <a:lstStyle/>
          <a:p>
            <a:r>
              <a:rPr lang="en-US" dirty="0" smtClean="0">
                <a:solidFill>
                  <a:srgbClr val="1B3861"/>
                </a:solidFill>
              </a:rPr>
              <a:t>Ground Instruments – Measuring Snow</a:t>
            </a:r>
            <a:endParaRPr lang="en-US" dirty="0">
              <a:solidFill>
                <a:srgbClr val="1B3861"/>
              </a:solidFill>
            </a:endParaRPr>
          </a:p>
        </p:txBody>
      </p:sp>
      <p:sp>
        <p:nvSpPr>
          <p:cNvPr id="3" name="TextBox 2"/>
          <p:cNvSpPr txBox="1"/>
          <p:nvPr/>
        </p:nvSpPr>
        <p:spPr>
          <a:xfrm>
            <a:off x="5588000" y="1330226"/>
            <a:ext cx="33528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Using marked poles and time-lapse cameras to measure snowfall accumulation and melt-off.</a:t>
            </a:r>
          </a:p>
        </p:txBody>
      </p:sp>
      <p:pic>
        <p:nvPicPr>
          <p:cNvPr id="8" name="Picture 7" descr="WSCT00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7753" y="3312825"/>
            <a:ext cx="3947079" cy="296031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954478"/>
            <a:ext cx="4991100" cy="1951827"/>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9640" y="3141980"/>
            <a:ext cx="2603500" cy="3302000"/>
          </a:xfrm>
          <a:prstGeom prst="rect">
            <a:avLst/>
          </a:prstGeom>
        </p:spPr>
      </p:pic>
    </p:spTree>
    <p:extLst>
      <p:ext uri="{BB962C8B-B14F-4D97-AF65-F5344CB8AC3E}">
        <p14:creationId xmlns:p14="http://schemas.microsoft.com/office/powerpoint/2010/main" val="509152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From this presentation, you will:</a:t>
            </a:r>
          </a:p>
          <a:p>
            <a:r>
              <a:rPr lang="en-US" dirty="0" smtClean="0"/>
              <a:t>Gain an understanding of how and why NASA measures precipitation from space</a:t>
            </a:r>
          </a:p>
          <a:p>
            <a:r>
              <a:rPr lang="en-US" dirty="0" smtClean="0"/>
              <a:t>Be able to describe the upcoming OLYMPEX ground validation campaign</a:t>
            </a:r>
          </a:p>
          <a:p>
            <a:r>
              <a:rPr lang="en-US" dirty="0" smtClean="0"/>
              <a:t>Explain the purpose of ground validation campaigns for Earth-observing satellite missions</a:t>
            </a:r>
          </a:p>
          <a:p>
            <a:endParaRPr lang="en-US" dirty="0" smtClean="0"/>
          </a:p>
        </p:txBody>
      </p:sp>
      <p:pic>
        <p:nvPicPr>
          <p:cNvPr id="4" name="Picture 3" descr="olympex-logo-small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32879">
            <a:off x="710795" y="4307018"/>
            <a:ext cx="2603384" cy="2204198"/>
          </a:xfrm>
          <a:prstGeom prst="rect">
            <a:avLst/>
          </a:prstGeom>
        </p:spPr>
      </p:pic>
      <p:pic>
        <p:nvPicPr>
          <p:cNvPr id="6" name="Picture 5" descr="200235995-0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814" y="4223121"/>
            <a:ext cx="2206486" cy="220648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40823">
            <a:off x="6238251" y="4515152"/>
            <a:ext cx="2529615" cy="1898055"/>
          </a:xfrm>
          <a:prstGeom prst="rect">
            <a:avLst/>
          </a:prstGeom>
        </p:spPr>
      </p:pic>
    </p:spTree>
    <p:extLst>
      <p:ext uri="{BB962C8B-B14F-4D97-AF65-F5344CB8AC3E}">
        <p14:creationId xmlns:p14="http://schemas.microsoft.com/office/powerpoint/2010/main" val="55975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udent\Desktop\Olympex Timelapse\Water Hole #2\WSCT00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solidFill>
              </a:rPr>
              <a:t>Precipitation event (snow) + Accumulation 1 of 2</a:t>
            </a:r>
            <a:endParaRPr lang="en-US" dirty="0">
              <a:solidFill>
                <a:schemeClr val="bg1"/>
              </a:solidFill>
            </a:endParaRPr>
          </a:p>
        </p:txBody>
      </p:sp>
    </p:spTree>
    <p:extLst>
      <p:ext uri="{BB962C8B-B14F-4D97-AF65-F5344CB8AC3E}">
        <p14:creationId xmlns:p14="http://schemas.microsoft.com/office/powerpoint/2010/main" val="3310023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udent\Desktop\Olympex Timelapse\Water Hole #2\WSCT008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88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solidFill>
                  <a:schemeClr val="bg1"/>
                </a:solidFill>
              </a:rPr>
              <a:t>Accumulation 2 </a:t>
            </a:r>
            <a:r>
              <a:rPr lang="en-US" dirty="0">
                <a:solidFill>
                  <a:schemeClr val="bg1"/>
                </a:solidFill>
              </a:rPr>
              <a:t>of </a:t>
            </a:r>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299176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228600" y="245287"/>
            <a:ext cx="8686800" cy="1143000"/>
          </a:xfrm>
        </p:spPr>
        <p:txBody>
          <a:bodyPr>
            <a:normAutofit fontScale="90000"/>
          </a:bodyPr>
          <a:lstStyle/>
          <a:p>
            <a:r>
              <a:rPr lang="en-US" dirty="0">
                <a:solidFill>
                  <a:srgbClr val="1B3861"/>
                </a:solidFill>
              </a:rPr>
              <a:t>Ground Instruments – Measuring </a:t>
            </a:r>
            <a:r>
              <a:rPr lang="en-US" dirty="0" smtClean="0">
                <a:solidFill>
                  <a:srgbClr val="1B3861"/>
                </a:solidFill>
              </a:rPr>
              <a:t>Rain/Snow at remote locations and no power</a:t>
            </a:r>
            <a:endParaRPr lang="en-US" dirty="0">
              <a:solidFill>
                <a:srgbClr val="1B3861"/>
              </a:solidFill>
            </a:endParaRPr>
          </a:p>
        </p:txBody>
      </p:sp>
      <p:sp>
        <p:nvSpPr>
          <p:cNvPr id="3" name="TextBox 2"/>
          <p:cNvSpPr txBox="1"/>
          <p:nvPr/>
        </p:nvSpPr>
        <p:spPr>
          <a:xfrm>
            <a:off x="2298700" y="5022671"/>
            <a:ext cx="5156200" cy="923330"/>
          </a:xfrm>
          <a:prstGeom prst="rect">
            <a:avLst/>
          </a:prstGeom>
          <a:noFill/>
        </p:spPr>
        <p:txBody>
          <a:bodyPr wrap="square" rtlCol="0">
            <a:spAutoFit/>
          </a:bodyPr>
          <a:lstStyle/>
          <a:p>
            <a:pPr fontAlgn="auto">
              <a:spcBef>
                <a:spcPts val="0"/>
              </a:spcBef>
              <a:spcAft>
                <a:spcPts val="0"/>
              </a:spcAft>
            </a:pPr>
            <a:r>
              <a:rPr lang="en-US" sz="1800" dirty="0" smtClean="0">
                <a:solidFill>
                  <a:schemeClr val="tx2"/>
                </a:solidFill>
                <a:latin typeface="Trebuchet MS"/>
                <a:ea typeface="+mn-ea"/>
                <a:cs typeface="+mn-cs"/>
              </a:rPr>
              <a:t>Placed instrumented trailer at high elevation location (&gt;3000’). It will remain on site all winter through spring</a:t>
            </a:r>
            <a:endParaRPr lang="en-US" sz="1800" dirty="0">
              <a:solidFill>
                <a:schemeClr val="tx2"/>
              </a:solidFill>
              <a:latin typeface="Trebuchet MS"/>
              <a:ea typeface="+mn-ea"/>
              <a:cs typeface="+mn-cs"/>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9876" y="2717800"/>
            <a:ext cx="2104423" cy="1571822"/>
          </a:xfrm>
          <a:prstGeom prst="rect">
            <a:avLst/>
          </a:prstGeom>
        </p:spPr>
      </p:pic>
      <p:pic>
        <p:nvPicPr>
          <p:cNvPr id="14" name="Picture 13" descr="IMG_41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9200" y="1676399"/>
            <a:ext cx="4330700" cy="3248025"/>
          </a:xfrm>
          <a:prstGeom prst="rect">
            <a:avLst/>
          </a:prstGeom>
        </p:spPr>
      </p:pic>
      <p:sp>
        <p:nvSpPr>
          <p:cNvPr id="16" name="TextBox 15"/>
          <p:cNvSpPr txBox="1"/>
          <p:nvPr/>
        </p:nvSpPr>
        <p:spPr>
          <a:xfrm>
            <a:off x="0" y="1822271"/>
            <a:ext cx="2527300" cy="2862323"/>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Has </a:t>
            </a:r>
            <a:r>
              <a:rPr lang="en-US" sz="1800" dirty="0" err="1" smtClean="0">
                <a:solidFill>
                  <a:srgbClr val="1B3861"/>
                </a:solidFill>
                <a:latin typeface="Trebuchet MS"/>
                <a:ea typeface="+mn-ea"/>
                <a:cs typeface="+mn-cs"/>
              </a:rPr>
              <a:t>Pluvio</a:t>
            </a:r>
            <a:r>
              <a:rPr lang="en-US" sz="1800" dirty="0">
                <a:solidFill>
                  <a:srgbClr val="1B3861"/>
                </a:solidFill>
                <a:latin typeface="Trebuchet MS"/>
                <a:ea typeface="+mn-ea"/>
                <a:cs typeface="+mn-cs"/>
              </a:rPr>
              <a:t> </a:t>
            </a:r>
            <a:r>
              <a:rPr lang="en-US" sz="1800" dirty="0" smtClean="0">
                <a:solidFill>
                  <a:srgbClr val="1B3861"/>
                </a:solidFill>
                <a:latin typeface="Trebuchet MS"/>
                <a:ea typeface="+mn-ea"/>
                <a:cs typeface="+mn-cs"/>
              </a:rPr>
              <a:t>– measures rain/snow amount)</a:t>
            </a:r>
          </a:p>
          <a:p>
            <a:pPr fontAlgn="auto">
              <a:spcBef>
                <a:spcPts val="0"/>
              </a:spcBef>
              <a:spcAft>
                <a:spcPts val="0"/>
              </a:spcAft>
            </a:pPr>
            <a:endParaRPr lang="en-US" sz="1800" dirty="0" smtClean="0">
              <a:solidFill>
                <a:srgbClr val="1B3861"/>
              </a:solidFill>
              <a:latin typeface="Trebuchet MS"/>
              <a:ea typeface="+mn-ea"/>
              <a:cs typeface="+mn-cs"/>
            </a:endParaRPr>
          </a:p>
          <a:p>
            <a:pPr fontAlgn="auto">
              <a:spcBef>
                <a:spcPts val="0"/>
              </a:spcBef>
              <a:spcAft>
                <a:spcPts val="0"/>
              </a:spcAft>
            </a:pPr>
            <a:r>
              <a:rPr lang="en-US" sz="1800" dirty="0" smtClean="0">
                <a:solidFill>
                  <a:srgbClr val="1B3861"/>
                </a:solidFill>
                <a:latin typeface="Trebuchet MS"/>
                <a:ea typeface="+mn-ea"/>
                <a:cs typeface="+mn-cs"/>
              </a:rPr>
              <a:t>Has </a:t>
            </a:r>
            <a:r>
              <a:rPr lang="en-US" sz="1800" dirty="0" err="1" smtClean="0">
                <a:solidFill>
                  <a:srgbClr val="1B3861"/>
                </a:solidFill>
                <a:latin typeface="Trebuchet MS"/>
                <a:ea typeface="+mn-ea"/>
                <a:cs typeface="+mn-cs"/>
              </a:rPr>
              <a:t>Parsivel</a:t>
            </a:r>
            <a:r>
              <a:rPr lang="en-US" sz="1800" dirty="0" smtClean="0">
                <a:solidFill>
                  <a:srgbClr val="1B3861"/>
                </a:solidFill>
                <a:latin typeface="Trebuchet MS"/>
                <a:ea typeface="+mn-ea"/>
                <a:cs typeface="+mn-cs"/>
              </a:rPr>
              <a:t> – measures rain/snow characteristics</a:t>
            </a:r>
          </a:p>
          <a:p>
            <a:pPr fontAlgn="auto">
              <a:spcBef>
                <a:spcPts val="0"/>
              </a:spcBef>
              <a:spcAft>
                <a:spcPts val="0"/>
              </a:spcAft>
            </a:pPr>
            <a:endParaRPr lang="en-US" sz="1800" dirty="0">
              <a:solidFill>
                <a:srgbClr val="1B3861"/>
              </a:solidFill>
              <a:latin typeface="Trebuchet MS"/>
              <a:ea typeface="+mn-ea"/>
              <a:cs typeface="+mn-cs"/>
            </a:endParaRPr>
          </a:p>
          <a:p>
            <a:pPr fontAlgn="auto">
              <a:spcBef>
                <a:spcPts val="0"/>
              </a:spcBef>
              <a:spcAft>
                <a:spcPts val="0"/>
              </a:spcAft>
            </a:pPr>
            <a:r>
              <a:rPr lang="en-US" sz="1800" dirty="0" smtClean="0">
                <a:solidFill>
                  <a:srgbClr val="1B3861"/>
                </a:solidFill>
                <a:latin typeface="Trebuchet MS"/>
                <a:ea typeface="+mn-ea"/>
                <a:cs typeface="+mn-cs"/>
              </a:rPr>
              <a:t>Powered by 8 batteries and solar panels </a:t>
            </a:r>
            <a:endParaRPr lang="en-US" sz="1800" dirty="0">
              <a:solidFill>
                <a:srgbClr val="1B3861"/>
              </a:solidFill>
              <a:latin typeface="Trebuchet MS"/>
              <a:ea typeface="+mn-ea"/>
              <a:cs typeface="+mn-cs"/>
            </a:endParaRPr>
          </a:p>
        </p:txBody>
      </p:sp>
      <p:cxnSp>
        <p:nvCxnSpPr>
          <p:cNvPr id="21" name="Straight Arrow Connector 20"/>
          <p:cNvCxnSpPr/>
          <p:nvPr/>
        </p:nvCxnSpPr>
        <p:spPr>
          <a:xfrm flipV="1">
            <a:off x="2305050" y="2032000"/>
            <a:ext cx="1149350" cy="114300"/>
          </a:xfrm>
          <a:prstGeom prst="straightConnector1">
            <a:avLst/>
          </a:prstGeom>
          <a:ln>
            <a:solidFill>
              <a:srgbClr val="F41F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752600" y="2146300"/>
            <a:ext cx="2489200" cy="723900"/>
          </a:xfrm>
          <a:prstGeom prst="straightConnector1">
            <a:avLst/>
          </a:prstGeom>
          <a:ln>
            <a:solidFill>
              <a:srgbClr val="F41F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057400" y="3517900"/>
            <a:ext cx="1828800" cy="528320"/>
          </a:xfrm>
          <a:prstGeom prst="straightConnector1">
            <a:avLst/>
          </a:prstGeom>
          <a:ln>
            <a:solidFill>
              <a:srgbClr val="F41FF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7048500" y="3581400"/>
            <a:ext cx="800100" cy="1441271"/>
          </a:xfrm>
          <a:prstGeom prst="straightConnector1">
            <a:avLst/>
          </a:prstGeom>
          <a:ln>
            <a:solidFill>
              <a:srgbClr val="F41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173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342696" y="291007"/>
            <a:ext cx="8801303" cy="1143000"/>
          </a:xfrm>
        </p:spPr>
        <p:txBody>
          <a:bodyPr>
            <a:normAutofit fontScale="90000"/>
          </a:bodyPr>
          <a:lstStyle/>
          <a:p>
            <a:r>
              <a:rPr lang="en-US" dirty="0">
                <a:solidFill>
                  <a:srgbClr val="1B3861"/>
                </a:solidFill>
              </a:rPr>
              <a:t>Ground Instruments – Measuring Rain/Snow at remote locations and no power</a:t>
            </a:r>
          </a:p>
        </p:txBody>
      </p:sp>
      <p:sp>
        <p:nvSpPr>
          <p:cNvPr id="3" name="TextBox 2"/>
          <p:cNvSpPr txBox="1"/>
          <p:nvPr/>
        </p:nvSpPr>
        <p:spPr>
          <a:xfrm>
            <a:off x="266496" y="2297276"/>
            <a:ext cx="51562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Will do second installation of the same instruments plus batteries and solar panels where we have to hike 15 miles and the gear is carried by a Mule </a:t>
            </a:r>
            <a:r>
              <a:rPr lang="en-US" sz="1800" dirty="0" smtClean="0">
                <a:solidFill>
                  <a:srgbClr val="1B3861"/>
                </a:solidFill>
                <a:latin typeface="Trebuchet MS"/>
                <a:ea typeface="+mn-ea"/>
                <a:cs typeface="+mn-cs"/>
              </a:rPr>
              <a:t>Train</a:t>
            </a:r>
            <a:endParaRPr lang="en-US" sz="1800" dirty="0" smtClean="0">
              <a:solidFill>
                <a:srgbClr val="1B3861"/>
              </a:solidFill>
              <a:latin typeface="Trebuchet MS"/>
              <a:ea typeface="+mn-ea"/>
              <a:cs typeface="+mn-cs"/>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2300" y="1678456"/>
            <a:ext cx="2869997" cy="3579343"/>
          </a:xfrm>
          <a:prstGeom prst="rect">
            <a:avLst/>
          </a:prstGeom>
        </p:spPr>
      </p:pic>
      <p:sp>
        <p:nvSpPr>
          <p:cNvPr id="19" name="TextBox 18"/>
          <p:cNvSpPr txBox="1"/>
          <p:nvPr/>
        </p:nvSpPr>
        <p:spPr>
          <a:xfrm>
            <a:off x="6502400" y="5270500"/>
            <a:ext cx="21209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0852A0"/>
                </a:solidFill>
                <a:latin typeface="Trebuchet MS"/>
                <a:ea typeface="+mn-ea"/>
                <a:cs typeface="+mn-cs"/>
              </a:rPr>
              <a:t>Photo by Larry Workman QIN </a:t>
            </a:r>
            <a:endParaRPr lang="en-US" sz="1800" dirty="0">
              <a:solidFill>
                <a:srgbClr val="0852A0"/>
              </a:solidFill>
              <a:latin typeface="Trebuchet MS"/>
              <a:ea typeface="+mn-ea"/>
              <a:cs typeface="+mn-cs"/>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196" y="3497605"/>
            <a:ext cx="4366260" cy="3066419"/>
          </a:xfrm>
          <a:prstGeom prst="rect">
            <a:avLst/>
          </a:prstGeom>
        </p:spPr>
      </p:pic>
    </p:spTree>
    <p:extLst>
      <p:ext uri="{BB962C8B-B14F-4D97-AF65-F5344CB8AC3E}">
        <p14:creationId xmlns:p14="http://schemas.microsoft.com/office/powerpoint/2010/main" val="1609313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1" y="2921000"/>
            <a:ext cx="4013200" cy="1155700"/>
          </a:xfrm>
        </p:spPr>
        <p:txBody>
          <a:bodyPr>
            <a:normAutofit fontScale="92500"/>
          </a:bodyPr>
          <a:lstStyle/>
          <a:p>
            <a:r>
              <a:rPr lang="en-US" dirty="0" smtClean="0"/>
              <a:t>Satellite Simulator instruments</a:t>
            </a:r>
          </a:p>
          <a:p>
            <a:pPr>
              <a:spcBef>
                <a:spcPts val="0"/>
              </a:spcBef>
            </a:pPr>
            <a:r>
              <a:rPr lang="en-US" dirty="0" err="1" smtClean="0"/>
              <a:t>Dropsondes</a:t>
            </a:r>
            <a:r>
              <a:rPr lang="en-US" dirty="0" smtClean="0"/>
              <a:t> over the ocean</a:t>
            </a:r>
          </a:p>
          <a:p>
            <a:pPr>
              <a:spcBef>
                <a:spcPts val="0"/>
              </a:spcBef>
            </a:pPr>
            <a:r>
              <a:rPr lang="en-US" dirty="0" smtClean="0"/>
              <a:t>Flies at ~30,000 </a:t>
            </a:r>
            <a:r>
              <a:rPr lang="en-US" dirty="0" err="1" smtClean="0"/>
              <a:t>ft</a:t>
            </a:r>
            <a:endParaRPr lang="en-US" dirty="0" smtClean="0"/>
          </a:p>
        </p:txBody>
      </p:sp>
      <p:grpSp>
        <p:nvGrpSpPr>
          <p:cNvPr id="13" name="Group 12"/>
          <p:cNvGrpSpPr/>
          <p:nvPr/>
        </p:nvGrpSpPr>
        <p:grpSpPr>
          <a:xfrm>
            <a:off x="825500" y="1447263"/>
            <a:ext cx="3009900" cy="1410237"/>
            <a:chOff x="825500" y="1447263"/>
            <a:chExt cx="3009900" cy="1410237"/>
          </a:xfrm>
        </p:grpSpPr>
        <p:grpSp>
          <p:nvGrpSpPr>
            <p:cNvPr id="6" name="Group 5"/>
            <p:cNvGrpSpPr/>
            <p:nvPr/>
          </p:nvGrpSpPr>
          <p:grpSpPr>
            <a:xfrm>
              <a:off x="825500" y="1447263"/>
              <a:ext cx="2794000" cy="1410237"/>
              <a:chOff x="4864100" y="1498063"/>
              <a:chExt cx="2794000" cy="1410237"/>
            </a:xfrm>
          </p:grpSpPr>
          <p:pic>
            <p:nvPicPr>
              <p:cNvPr id="7" name="Picture 6" descr="DC8_GCPEx_cropp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4100" y="1498063"/>
                <a:ext cx="2781300" cy="1410237"/>
              </a:xfrm>
              <a:prstGeom prst="rect">
                <a:avLst/>
              </a:prstGeom>
            </p:spPr>
          </p:pic>
          <p:sp>
            <p:nvSpPr>
              <p:cNvPr id="8" name="Rectangle 7"/>
              <p:cNvSpPr/>
              <p:nvPr/>
            </p:nvSpPr>
            <p:spPr>
              <a:xfrm>
                <a:off x="4874130" y="1509294"/>
                <a:ext cx="2783970" cy="1399006"/>
              </a:xfrm>
              <a:prstGeom prst="rect">
                <a:avLst/>
              </a:prstGeom>
              <a:noFill/>
              <a:ln w="2540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grpSp>
        <p:sp>
          <p:nvSpPr>
            <p:cNvPr id="9" name="TextBox 8"/>
            <p:cNvSpPr txBox="1"/>
            <p:nvPr/>
          </p:nvSpPr>
          <p:spPr>
            <a:xfrm>
              <a:off x="2806700" y="2451100"/>
              <a:ext cx="10287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DC-8</a:t>
              </a:r>
              <a:endParaRPr lang="en-US" sz="1800" dirty="0">
                <a:solidFill>
                  <a:srgbClr val="FFFF00"/>
                </a:solidFill>
                <a:latin typeface="Trebuchet MS"/>
                <a:ea typeface="+mn-ea"/>
                <a:cs typeface="+mn-cs"/>
              </a:endParaRPr>
            </a:p>
          </p:txBody>
        </p:sp>
      </p:grpSp>
      <p:grpSp>
        <p:nvGrpSpPr>
          <p:cNvPr id="14" name="Group 13"/>
          <p:cNvGrpSpPr/>
          <p:nvPr/>
        </p:nvGrpSpPr>
        <p:grpSpPr>
          <a:xfrm>
            <a:off x="850900" y="4084750"/>
            <a:ext cx="3594100" cy="1947749"/>
            <a:chOff x="4546600" y="706550"/>
            <a:chExt cx="3594100" cy="1947749"/>
          </a:xfrm>
        </p:grpSpPr>
        <p:pic>
          <p:nvPicPr>
            <p:cNvPr id="4" name="Picture 3" descr="ER2-681841main_ED08-0053-07_67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600" y="706550"/>
              <a:ext cx="3390900" cy="1947749"/>
            </a:xfrm>
            <a:prstGeom prst="rect">
              <a:avLst/>
            </a:prstGeom>
            <a:ln w="28575" cmpd="sng">
              <a:solidFill>
                <a:schemeClr val="tx2"/>
              </a:solidFill>
            </a:ln>
          </p:spPr>
        </p:pic>
        <p:sp>
          <p:nvSpPr>
            <p:cNvPr id="10" name="TextBox 9"/>
            <p:cNvSpPr txBox="1"/>
            <p:nvPr/>
          </p:nvSpPr>
          <p:spPr>
            <a:xfrm>
              <a:off x="7112000" y="711200"/>
              <a:ext cx="10287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ER-2</a:t>
              </a:r>
              <a:endParaRPr lang="en-US" sz="1800" dirty="0">
                <a:solidFill>
                  <a:srgbClr val="FFFF00"/>
                </a:solidFill>
                <a:latin typeface="Trebuchet MS"/>
                <a:ea typeface="+mn-ea"/>
                <a:cs typeface="+mn-cs"/>
              </a:endParaRPr>
            </a:p>
          </p:txBody>
        </p:sp>
      </p:grpSp>
      <p:grpSp>
        <p:nvGrpSpPr>
          <p:cNvPr id="15" name="Group 14"/>
          <p:cNvGrpSpPr/>
          <p:nvPr/>
        </p:nvGrpSpPr>
        <p:grpSpPr>
          <a:xfrm>
            <a:off x="4826000" y="1320800"/>
            <a:ext cx="3810000" cy="2540000"/>
            <a:chOff x="2552700" y="3937000"/>
            <a:chExt cx="3810000" cy="2540000"/>
          </a:xfrm>
        </p:grpSpPr>
        <p:pic>
          <p:nvPicPr>
            <p:cNvPr id="5" name="Picture 4" descr="cessna-research-jet_sideba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52700" y="3937000"/>
              <a:ext cx="3810000" cy="2540000"/>
            </a:xfrm>
            <a:prstGeom prst="rect">
              <a:avLst/>
            </a:prstGeom>
            <a:ln w="28575" cmpd="sng">
              <a:solidFill>
                <a:srgbClr val="1B3861"/>
              </a:solidFill>
            </a:ln>
          </p:spPr>
        </p:pic>
        <p:sp>
          <p:nvSpPr>
            <p:cNvPr id="11" name="TextBox 10"/>
            <p:cNvSpPr txBox="1"/>
            <p:nvPr/>
          </p:nvSpPr>
          <p:spPr>
            <a:xfrm>
              <a:off x="5245100" y="4000500"/>
              <a:ext cx="10287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Citation</a:t>
              </a:r>
              <a:endParaRPr lang="en-US" sz="1800" dirty="0">
                <a:solidFill>
                  <a:srgbClr val="FFFF00"/>
                </a:solidFill>
                <a:latin typeface="Trebuchet MS"/>
                <a:ea typeface="+mn-ea"/>
                <a:cs typeface="+mn-cs"/>
              </a:endParaRPr>
            </a:p>
          </p:txBody>
        </p:sp>
      </p:grpSp>
      <p:sp>
        <p:nvSpPr>
          <p:cNvPr id="12" name="Content Placeholder 2"/>
          <p:cNvSpPr txBox="1">
            <a:spLocks/>
          </p:cNvSpPr>
          <p:nvPr/>
        </p:nvSpPr>
        <p:spPr>
          <a:xfrm>
            <a:off x="279401" y="5956300"/>
            <a:ext cx="5651500" cy="54610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fontAlgn="auto">
              <a:spcAft>
                <a:spcPts val="0"/>
              </a:spcAft>
            </a:pPr>
            <a:r>
              <a:rPr lang="en-US" sz="1600" dirty="0" smtClean="0">
                <a:solidFill>
                  <a:prstClr val="white"/>
                </a:solidFill>
                <a:latin typeface="Trebuchet MS"/>
              </a:rPr>
              <a:t>Satellite Simulator instruments and Flies at ~60,000 </a:t>
            </a:r>
            <a:r>
              <a:rPr lang="en-US" sz="1600" dirty="0" err="1" smtClean="0">
                <a:solidFill>
                  <a:prstClr val="white"/>
                </a:solidFill>
                <a:latin typeface="Trebuchet MS"/>
              </a:rPr>
              <a:t>ft</a:t>
            </a:r>
            <a:endParaRPr lang="en-US" sz="1600" dirty="0" smtClean="0">
              <a:solidFill>
                <a:prstClr val="white"/>
              </a:solidFill>
              <a:latin typeface="Trebuchet MS"/>
            </a:endParaRPr>
          </a:p>
        </p:txBody>
      </p:sp>
      <p:sp>
        <p:nvSpPr>
          <p:cNvPr id="16" name="Content Placeholder 2"/>
          <p:cNvSpPr txBox="1">
            <a:spLocks/>
          </p:cNvSpPr>
          <p:nvPr/>
        </p:nvSpPr>
        <p:spPr>
          <a:xfrm>
            <a:off x="4787900" y="4343400"/>
            <a:ext cx="4013200" cy="774700"/>
          </a:xfrm>
          <a:prstGeom prst="rect">
            <a:avLst/>
          </a:prstGeom>
        </p:spPr>
        <p:txBody>
          <a:bodyPr vert="horz" lIns="91440" tIns="45720" rIns="91440" bIns="45720" rtlCol="0">
            <a:normAutofit fontScale="77500" lnSpcReduction="2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fontAlgn="auto">
              <a:spcBef>
                <a:spcPts val="0"/>
              </a:spcBef>
              <a:spcAft>
                <a:spcPts val="0"/>
              </a:spcAft>
            </a:pPr>
            <a:r>
              <a:rPr lang="en-US" dirty="0" smtClean="0">
                <a:solidFill>
                  <a:prstClr val="white"/>
                </a:solidFill>
                <a:latin typeface="Trebuchet MS"/>
              </a:rPr>
              <a:t>Cloud Microphysics instruments</a:t>
            </a:r>
          </a:p>
          <a:p>
            <a:pPr fontAlgn="auto">
              <a:spcBef>
                <a:spcPts val="0"/>
              </a:spcBef>
              <a:spcAft>
                <a:spcPts val="0"/>
              </a:spcAft>
            </a:pPr>
            <a:r>
              <a:rPr lang="en-US" dirty="0" smtClean="0">
                <a:solidFill>
                  <a:prstClr val="white"/>
                </a:solidFill>
                <a:latin typeface="Trebuchet MS"/>
              </a:rPr>
              <a:t>Flies at 2000 </a:t>
            </a:r>
            <a:r>
              <a:rPr lang="en-US" dirty="0" err="1" smtClean="0">
                <a:solidFill>
                  <a:prstClr val="white"/>
                </a:solidFill>
                <a:latin typeface="Trebuchet MS"/>
              </a:rPr>
              <a:t>ft</a:t>
            </a:r>
            <a:r>
              <a:rPr lang="en-US" dirty="0" smtClean="0">
                <a:solidFill>
                  <a:prstClr val="white"/>
                </a:solidFill>
                <a:latin typeface="Trebuchet MS"/>
              </a:rPr>
              <a:t> above highest obstacle</a:t>
            </a:r>
          </a:p>
        </p:txBody>
      </p:sp>
      <p:sp>
        <p:nvSpPr>
          <p:cNvPr id="2" name="Title 1"/>
          <p:cNvSpPr>
            <a:spLocks noGrp="1"/>
          </p:cNvSpPr>
          <p:nvPr>
            <p:ph type="title"/>
          </p:nvPr>
        </p:nvSpPr>
        <p:spPr/>
        <p:txBody>
          <a:bodyPr/>
          <a:lstStyle/>
          <a:p>
            <a:r>
              <a:rPr lang="en-US" dirty="0" smtClean="0"/>
              <a:t>Measuring Rain and Snow from Aircraft</a:t>
            </a:r>
            <a:endParaRPr lang="en-US" dirty="0"/>
          </a:p>
        </p:txBody>
      </p:sp>
    </p:spTree>
    <p:extLst>
      <p:ext uri="{BB962C8B-B14F-4D97-AF65-F5344CB8AC3E}">
        <p14:creationId xmlns:p14="http://schemas.microsoft.com/office/powerpoint/2010/main" val="1518780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4640"/>
            <a:ext cx="7583487" cy="642620"/>
          </a:xfrm>
        </p:spPr>
        <p:txBody>
          <a:bodyPr/>
          <a:lstStyle/>
          <a:p>
            <a:r>
              <a:rPr lang="en-US" dirty="0" smtClean="0"/>
              <a:t>Summary</a:t>
            </a:r>
            <a:endParaRPr lang="en-US" dirty="0"/>
          </a:p>
        </p:txBody>
      </p:sp>
      <p:sp>
        <p:nvSpPr>
          <p:cNvPr id="3" name="Content Placeholder 2"/>
          <p:cNvSpPr>
            <a:spLocks noGrp="1"/>
          </p:cNvSpPr>
          <p:nvPr>
            <p:ph idx="1"/>
          </p:nvPr>
        </p:nvSpPr>
        <p:spPr>
          <a:xfrm>
            <a:off x="779463" y="1130300"/>
            <a:ext cx="8135937" cy="5575300"/>
          </a:xfrm>
        </p:spPr>
        <p:txBody>
          <a:bodyPr>
            <a:normAutofit fontScale="85000" lnSpcReduction="20000"/>
          </a:bodyPr>
          <a:lstStyle/>
          <a:p>
            <a:r>
              <a:rPr lang="en-US" dirty="0" smtClean="0"/>
              <a:t>OLYMPEX is a ground validation campaign for the GPM satellite</a:t>
            </a:r>
          </a:p>
          <a:p>
            <a:r>
              <a:rPr lang="en-US" dirty="0" smtClean="0"/>
              <a:t>OLYMPEX primary objective is to measure and document the characteristics of rain/snow from ocean to coast to complex terrain.</a:t>
            </a:r>
          </a:p>
          <a:p>
            <a:r>
              <a:rPr lang="en-US" dirty="0" smtClean="0"/>
              <a:t>Will have installations of ground instruments at a variety of elevations and locations to measure rain/snow amounts and precipitation characteristics </a:t>
            </a:r>
          </a:p>
          <a:p>
            <a:r>
              <a:rPr lang="en-US" dirty="0" smtClean="0"/>
              <a:t>High terrain measurements include snow cameras, 2 installations of sophisticated instruments where power is available, and 2 installations running on batteries/solar. </a:t>
            </a:r>
          </a:p>
          <a:p>
            <a:r>
              <a:rPr lang="en-US" dirty="0" smtClean="0"/>
              <a:t>There will be 2 radars and 4 upper-looking micro radars and one DOW.</a:t>
            </a:r>
          </a:p>
          <a:p>
            <a:r>
              <a:rPr lang="en-US" dirty="0" smtClean="0"/>
              <a:t>There will be 3 aircraft from Nov 6 – Dec 21 that will fly during intensive observation periods when we have approaching storm systems (complicated operations).</a:t>
            </a:r>
          </a:p>
          <a:p>
            <a:r>
              <a:rPr lang="en-US" dirty="0" smtClean="0"/>
              <a:t>Graduate students will be helping with daily forecasting, assisting the Mission scientists, maintenance of ground instrumentation and operating the radars.</a:t>
            </a:r>
            <a:endParaRPr lang="en-US" dirty="0"/>
          </a:p>
        </p:txBody>
      </p:sp>
    </p:spTree>
    <p:extLst>
      <p:ext uri="{BB962C8B-B14F-4D97-AF65-F5344CB8AC3E}">
        <p14:creationId xmlns:p14="http://schemas.microsoft.com/office/powerpoint/2010/main" val="3049254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03200"/>
            <a:ext cx="7583487" cy="1044388"/>
          </a:xfrm>
        </p:spPr>
        <p:txBody>
          <a:bodyPr/>
          <a:lstStyle/>
          <a:p>
            <a:r>
              <a:rPr lang="en-US" dirty="0" smtClean="0"/>
              <a:t>Acknowledgments</a:t>
            </a:r>
            <a:endParaRPr lang="en-US" dirty="0"/>
          </a:p>
        </p:txBody>
      </p:sp>
      <p:sp>
        <p:nvSpPr>
          <p:cNvPr id="3" name="Content Placeholder 2"/>
          <p:cNvSpPr>
            <a:spLocks noGrp="1"/>
          </p:cNvSpPr>
          <p:nvPr>
            <p:ph idx="1"/>
          </p:nvPr>
        </p:nvSpPr>
        <p:spPr>
          <a:xfrm>
            <a:off x="779463" y="1701800"/>
            <a:ext cx="8135937" cy="4203700"/>
          </a:xfrm>
        </p:spPr>
        <p:txBody>
          <a:bodyPr>
            <a:normAutofit/>
          </a:bodyPr>
          <a:lstStyle/>
          <a:p>
            <a:r>
              <a:rPr lang="en-US" sz="2400" dirty="0" smtClean="0">
                <a:solidFill>
                  <a:schemeClr val="accent2"/>
                </a:solidFill>
              </a:rPr>
              <a:t>Most Photos are taken on the Olympic Peninsula</a:t>
            </a:r>
          </a:p>
          <a:p>
            <a:r>
              <a:rPr lang="en-US" sz="2400" dirty="0" smtClean="0">
                <a:solidFill>
                  <a:schemeClr val="accent2"/>
                </a:solidFill>
              </a:rPr>
              <a:t>Photo credits: </a:t>
            </a:r>
          </a:p>
          <a:p>
            <a:pPr lvl="1"/>
            <a:r>
              <a:rPr lang="en-US" sz="1800" dirty="0" smtClean="0">
                <a:solidFill>
                  <a:srgbClr val="DCE6F2"/>
                </a:solidFill>
              </a:rPr>
              <a:t>Bill </a:t>
            </a:r>
            <a:r>
              <a:rPr lang="en-US" sz="1800" dirty="0" err="1" smtClean="0">
                <a:solidFill>
                  <a:srgbClr val="DCE6F2"/>
                </a:solidFill>
              </a:rPr>
              <a:t>Baccus</a:t>
            </a:r>
            <a:r>
              <a:rPr lang="en-US" sz="1800" dirty="0" smtClean="0">
                <a:solidFill>
                  <a:srgbClr val="DCE6F2"/>
                </a:solidFill>
              </a:rPr>
              <a:t>, Olympic National Park</a:t>
            </a:r>
          </a:p>
          <a:p>
            <a:pPr lvl="1"/>
            <a:r>
              <a:rPr lang="en-US" sz="1800" dirty="0" smtClean="0">
                <a:solidFill>
                  <a:srgbClr val="DCE6F2"/>
                </a:solidFill>
              </a:rPr>
              <a:t>Joe </a:t>
            </a:r>
            <a:r>
              <a:rPr lang="en-US" sz="1800" dirty="0" err="1" smtClean="0">
                <a:solidFill>
                  <a:srgbClr val="DCE6F2"/>
                </a:solidFill>
              </a:rPr>
              <a:t>Zagrodnik</a:t>
            </a:r>
            <a:r>
              <a:rPr lang="en-US" sz="1800" dirty="0" smtClean="0">
                <a:solidFill>
                  <a:srgbClr val="DCE6F2"/>
                </a:solidFill>
              </a:rPr>
              <a:t>, grad student University of Washington</a:t>
            </a:r>
          </a:p>
          <a:p>
            <a:pPr lvl="1"/>
            <a:r>
              <a:rPr lang="en-US" sz="1800" dirty="0" smtClean="0">
                <a:solidFill>
                  <a:srgbClr val="DCE6F2"/>
                </a:solidFill>
              </a:rPr>
              <a:t>Dave Wolff, NASA Wallops</a:t>
            </a:r>
          </a:p>
          <a:p>
            <a:pPr lvl="1"/>
            <a:r>
              <a:rPr lang="en-US" sz="1800" dirty="0" smtClean="0">
                <a:solidFill>
                  <a:srgbClr val="DCE6F2"/>
                </a:solidFill>
              </a:rPr>
              <a:t>Jessica Lundquist and students, Civil and Environmental Engineering, University of Washington</a:t>
            </a:r>
          </a:p>
          <a:p>
            <a:pPr lvl="1"/>
            <a:r>
              <a:rPr lang="en-US" sz="1800" dirty="0" smtClean="0">
                <a:solidFill>
                  <a:srgbClr val="DCE6F2"/>
                </a:solidFill>
              </a:rPr>
              <a:t>Larry Workman, Quinault Indian Nation</a:t>
            </a:r>
          </a:p>
          <a:p>
            <a:r>
              <a:rPr lang="en-US" dirty="0" smtClean="0">
                <a:solidFill>
                  <a:srgbClr val="DCE6F2"/>
                </a:solidFill>
              </a:rPr>
              <a:t>This </a:t>
            </a:r>
            <a:r>
              <a:rPr lang="en-US" dirty="0">
                <a:solidFill>
                  <a:srgbClr val="DCE6F2"/>
                </a:solidFill>
              </a:rPr>
              <a:t>work is supported by the National Aeronautics and Space Administration </a:t>
            </a:r>
            <a:r>
              <a:rPr lang="en-US" dirty="0" smtClean="0">
                <a:solidFill>
                  <a:srgbClr val="DCE6F2"/>
                </a:solidFill>
              </a:rPr>
              <a:t>Grant </a:t>
            </a:r>
            <a:r>
              <a:rPr lang="en-US" dirty="0">
                <a:solidFill>
                  <a:srgbClr val="DCE6F2"/>
                </a:solidFill>
              </a:rPr>
              <a:t>NNX14AO64G (OLYMPEX)</a:t>
            </a:r>
            <a:r>
              <a:rPr lang="en-US" dirty="0" smtClean="0"/>
              <a:t>.</a:t>
            </a:r>
            <a:endParaRPr lang="en-US" dirty="0"/>
          </a:p>
        </p:txBody>
      </p:sp>
    </p:spTree>
    <p:extLst>
      <p:ext uri="{BB962C8B-B14F-4D97-AF65-F5344CB8AC3E}">
        <p14:creationId xmlns:p14="http://schemas.microsoft.com/office/powerpoint/2010/main" val="79281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148" y="98425"/>
            <a:ext cx="6435015" cy="492125"/>
          </a:xfrm>
        </p:spPr>
        <p:txBody>
          <a:bodyPr/>
          <a:lstStyle/>
          <a:p>
            <a:r>
              <a:rPr lang="en-US" dirty="0" smtClean="0"/>
              <a:t>Earth-Observing Satellites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017" y="743501"/>
            <a:ext cx="8061158" cy="6045869"/>
          </a:xfrm>
          <a:prstGeom prst="rect">
            <a:avLst/>
          </a:prstGeom>
        </p:spPr>
      </p:pic>
    </p:spTree>
    <p:extLst>
      <p:ext uri="{BB962C8B-B14F-4D97-AF65-F5344CB8AC3E}">
        <p14:creationId xmlns:p14="http://schemas.microsoft.com/office/powerpoint/2010/main" val="290256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2" y="98425"/>
            <a:ext cx="5906091" cy="492125"/>
          </a:xfrm>
        </p:spPr>
        <p:txBody>
          <a:bodyPr/>
          <a:lstStyle/>
          <a:p>
            <a:pPr algn="ctr"/>
            <a:r>
              <a:rPr lang="en-US" sz="3200" dirty="0" smtClean="0"/>
              <a:t>Measuring Earth’s Precipitation</a:t>
            </a:r>
            <a:endParaRPr lang="en-US" sz="3200" dirty="0"/>
          </a:p>
        </p:txBody>
      </p:sp>
      <p:sp>
        <p:nvSpPr>
          <p:cNvPr id="5" name="TextBox 4"/>
          <p:cNvSpPr txBox="1"/>
          <p:nvPr/>
        </p:nvSpPr>
        <p:spPr>
          <a:xfrm>
            <a:off x="3003082" y="5839661"/>
            <a:ext cx="3200215" cy="461665"/>
          </a:xfrm>
          <a:prstGeom prst="rect">
            <a:avLst/>
          </a:prstGeom>
          <a:noFill/>
        </p:spPr>
        <p:txBody>
          <a:bodyPr wrap="none" rtlCol="0">
            <a:spAutoFit/>
          </a:bodyPr>
          <a:lstStyle/>
          <a:p>
            <a:r>
              <a:rPr lang="en-US" dirty="0" smtClean="0">
                <a:hlinkClick r:id="rId3"/>
              </a:rPr>
              <a:t>“Our Wet Wide World”</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733425" y="1316646"/>
            <a:ext cx="8229600" cy="4392983"/>
          </a:xfrm>
        </p:spPr>
      </p:pic>
    </p:spTree>
    <p:extLst>
      <p:ext uri="{BB962C8B-B14F-4D97-AF65-F5344CB8AC3E}">
        <p14:creationId xmlns:p14="http://schemas.microsoft.com/office/powerpoint/2010/main" val="1149593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Validation Campaigns</a:t>
            </a:r>
            <a:endParaRPr lang="en-US" dirty="0"/>
          </a:p>
        </p:txBody>
      </p:sp>
      <p:sp>
        <p:nvSpPr>
          <p:cNvPr id="3" name="Content Placeholder 2"/>
          <p:cNvSpPr>
            <a:spLocks noGrp="1"/>
          </p:cNvSpPr>
          <p:nvPr>
            <p:ph idx="1"/>
          </p:nvPr>
        </p:nvSpPr>
        <p:spPr>
          <a:xfrm>
            <a:off x="619125" y="688708"/>
            <a:ext cx="8229600" cy="5486668"/>
          </a:xfrm>
        </p:spPr>
        <p:txBody>
          <a:bodyPr/>
          <a:lstStyle/>
          <a:p>
            <a:r>
              <a:rPr lang="en-US" dirty="0" smtClean="0"/>
              <a:t>Satellites make their measurements using very complicated instruments. In order to be sure that the instruments are making accurate measurements, scientists and engineers need to conduct special tests, known as “ground validation campaigns”. </a:t>
            </a:r>
          </a:p>
          <a:p>
            <a:r>
              <a:rPr lang="en-US" dirty="0" smtClean="0"/>
              <a:t>In these campaigns, large groups of scientists and engineers make a plan to figure out how to best make measurements from the ground so they can compare them with what the satellite is “seeing”- the data the satellite is collecting.</a:t>
            </a:r>
          </a:p>
          <a:p>
            <a:r>
              <a:rPr lang="en-US" dirty="0" smtClean="0"/>
              <a:t>The goal is to make sure that the satellite’s instruments are accurately collecting data for lots of different types of locations.</a:t>
            </a:r>
            <a:endParaRPr lang="en-US" dirty="0"/>
          </a:p>
        </p:txBody>
      </p:sp>
    </p:spTree>
    <p:extLst>
      <p:ext uri="{BB962C8B-B14F-4D97-AF65-F5344CB8AC3E}">
        <p14:creationId xmlns:p14="http://schemas.microsoft.com/office/powerpoint/2010/main" val="23734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94" y="98425"/>
            <a:ext cx="6228070" cy="492125"/>
          </a:xfrm>
        </p:spPr>
        <p:txBody>
          <a:bodyPr/>
          <a:lstStyle/>
          <a:p>
            <a:r>
              <a:rPr lang="en-US" dirty="0" smtClean="0"/>
              <a:t>OLYMPEX Ground Validation Campaign</a:t>
            </a:r>
            <a:endParaRPr lang="en-US" dirty="0"/>
          </a:p>
        </p:txBody>
      </p:sp>
      <p:pic>
        <p:nvPicPr>
          <p:cNvPr id="4" name="Content Placeholder 3" descr="olympex-logo-smaller.png"/>
          <p:cNvPicPr>
            <a:picLocks noGrp="1" noChangeAspect="1"/>
          </p:cNvPicPr>
          <p:nvPr>
            <p:ph idx="1"/>
          </p:nvPr>
        </p:nvPicPr>
        <p:blipFill>
          <a:blip r:embed="rId3" cstate="email">
            <a:extLst>
              <a:ext uri="{28A0092B-C50C-407E-A947-70E740481C1C}">
                <a14:useLocalDpi xmlns:a14="http://schemas.microsoft.com/office/drawing/2010/main"/>
              </a:ext>
            </a:extLst>
          </a:blip>
          <a:srcRect l="-15431" r="-15431"/>
          <a:stretch>
            <a:fillRect/>
          </a:stretch>
        </p:blipFill>
        <p:spPr/>
      </p:pic>
    </p:spTree>
    <p:extLst>
      <p:ext uri="{BB962C8B-B14F-4D97-AF65-F5344CB8AC3E}">
        <p14:creationId xmlns:p14="http://schemas.microsoft.com/office/powerpoint/2010/main" val="155345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r>
              <a:rPr lang="en-US" dirty="0" smtClean="0"/>
              <a:t>OLYMPEX</a:t>
            </a:r>
            <a:endParaRPr lang="en-US" dirty="0"/>
          </a:p>
        </p:txBody>
      </p:sp>
      <p:sp>
        <p:nvSpPr>
          <p:cNvPr id="3" name="Content Placeholder 2"/>
          <p:cNvSpPr>
            <a:spLocks noGrp="1"/>
          </p:cNvSpPr>
          <p:nvPr>
            <p:ph idx="1"/>
          </p:nvPr>
        </p:nvSpPr>
        <p:spPr>
          <a:xfrm>
            <a:off x="533401" y="1384300"/>
            <a:ext cx="7829550" cy="5219700"/>
          </a:xfrm>
        </p:spPr>
        <p:txBody>
          <a:bodyPr>
            <a:normAutofit/>
          </a:bodyPr>
          <a:lstStyle/>
          <a:p>
            <a:r>
              <a:rPr lang="en-US" sz="2300" dirty="0" smtClean="0">
                <a:solidFill>
                  <a:schemeClr val="accent2"/>
                </a:solidFill>
              </a:rPr>
              <a:t>What </a:t>
            </a:r>
            <a:r>
              <a:rPr lang="en-US" sz="2300" dirty="0">
                <a:solidFill>
                  <a:schemeClr val="accent2"/>
                </a:solidFill>
              </a:rPr>
              <a:t>is OLYMPEX? </a:t>
            </a:r>
          </a:p>
          <a:p>
            <a:pPr lvl="1"/>
            <a:r>
              <a:rPr lang="en-US" dirty="0" smtClean="0"/>
              <a:t>A Ground Validation field campaign to verify and validate a precipitation measuring satellite called the Global Precipitation Measurement Mission </a:t>
            </a:r>
            <a:r>
              <a:rPr lang="en-US" dirty="0" smtClean="0">
                <a:solidFill>
                  <a:srgbClr val="DDF53D"/>
                </a:solidFill>
              </a:rPr>
              <a:t>(GPM)</a:t>
            </a:r>
          </a:p>
          <a:p>
            <a:pPr lvl="1"/>
            <a:r>
              <a:rPr lang="en-US" dirty="0" smtClean="0"/>
              <a:t>Will take place November 2015 through February 2016 on the Olympic Peninsula</a:t>
            </a:r>
          </a:p>
          <a:p>
            <a:pPr lvl="1"/>
            <a:r>
              <a:rPr lang="en-US" dirty="0" smtClean="0"/>
              <a:t>Will measure the rain and snow amounts and precipitation characteristics over the ocean, the coast, and the mountains.</a:t>
            </a:r>
          </a:p>
          <a:p>
            <a:pPr lvl="1"/>
            <a:r>
              <a:rPr lang="en-US" dirty="0" smtClean="0"/>
              <a:t>Will track storms, their clouds and precipitation characteristics and their modification as they move from the ocean to the windward then </a:t>
            </a:r>
            <a:r>
              <a:rPr lang="en-US" dirty="0"/>
              <a:t>to the </a:t>
            </a:r>
            <a:r>
              <a:rPr lang="en-US" dirty="0" smtClean="0"/>
              <a:t>leeward side of the Olympic Mountains</a:t>
            </a:r>
          </a:p>
        </p:txBody>
      </p:sp>
      <p:pic>
        <p:nvPicPr>
          <p:cNvPr id="4" name="Picture 3" descr="logo_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9599" y="174141"/>
            <a:ext cx="1886657" cy="1599450"/>
          </a:xfrm>
          <a:prstGeom prst="rect">
            <a:avLst/>
          </a:prstGeom>
        </p:spPr>
      </p:pic>
    </p:spTree>
    <p:extLst>
      <p:ext uri="{BB962C8B-B14F-4D97-AF65-F5344CB8AC3E}">
        <p14:creationId xmlns:p14="http://schemas.microsoft.com/office/powerpoint/2010/main" val="400474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r>
              <a:rPr lang="en-US" dirty="0" smtClean="0"/>
              <a:t>OLYMPEX</a:t>
            </a:r>
            <a:endParaRPr lang="en-US" dirty="0"/>
          </a:p>
        </p:txBody>
      </p:sp>
      <p:sp>
        <p:nvSpPr>
          <p:cNvPr id="3" name="Content Placeholder 2"/>
          <p:cNvSpPr>
            <a:spLocks noGrp="1"/>
          </p:cNvSpPr>
          <p:nvPr>
            <p:ph idx="1"/>
          </p:nvPr>
        </p:nvSpPr>
        <p:spPr>
          <a:xfrm>
            <a:off x="533401" y="1384300"/>
            <a:ext cx="7829550" cy="2349500"/>
          </a:xfrm>
        </p:spPr>
        <p:txBody>
          <a:bodyPr>
            <a:normAutofit/>
          </a:bodyPr>
          <a:lstStyle/>
          <a:p>
            <a:r>
              <a:rPr lang="en-US" sz="2300" dirty="0" smtClean="0">
                <a:solidFill>
                  <a:srgbClr val="DDF53D"/>
                </a:solidFill>
              </a:rPr>
              <a:t>How can we measure rain?</a:t>
            </a:r>
          </a:p>
          <a:p>
            <a:pPr lvl="1"/>
            <a:r>
              <a:rPr lang="en-US" dirty="0" smtClean="0"/>
              <a:t>Hard to measure precipitation in remote locations such as over the oceans and mountains</a:t>
            </a:r>
          </a:p>
          <a:p>
            <a:pPr lvl="1"/>
            <a:r>
              <a:rPr lang="en-US" dirty="0" smtClean="0"/>
              <a:t>A good way to monitor these locations is using </a:t>
            </a:r>
            <a:r>
              <a:rPr lang="en-US" dirty="0" smtClean="0">
                <a:solidFill>
                  <a:schemeClr val="accent2"/>
                </a:solidFill>
              </a:rPr>
              <a:t>satellites</a:t>
            </a:r>
          </a:p>
          <a:p>
            <a:pPr lvl="1"/>
            <a:r>
              <a:rPr lang="en-US" dirty="0" smtClean="0"/>
              <a:t>Need to calibrate these satellite measurements to ensure good data. </a:t>
            </a:r>
          </a:p>
        </p:txBody>
      </p:sp>
      <p:pic>
        <p:nvPicPr>
          <p:cNvPr id="4" name="Picture 3" descr="logo_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9599" y="174141"/>
            <a:ext cx="1886657" cy="1599450"/>
          </a:xfrm>
          <a:prstGeom prst="rect">
            <a:avLst/>
          </a:prstGeom>
        </p:spPr>
      </p:pic>
      <p:pic>
        <p:nvPicPr>
          <p:cNvPr id="5" name="Picture 4" descr="583773main_GPM_Banner_1_fu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9571" y="3329378"/>
            <a:ext cx="2520429" cy="1890322"/>
          </a:xfrm>
          <a:prstGeom prst="rect">
            <a:avLst/>
          </a:prstGeom>
          <a:ln w="28575" cmpd="sng">
            <a:solidFill>
              <a:srgbClr val="FFFFFF"/>
            </a:solidFill>
          </a:ln>
        </p:spPr>
      </p:pic>
      <p:pic>
        <p:nvPicPr>
          <p:cNvPr id="6" name="Picture 5" descr="beach_seastac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7566" y="3886201"/>
            <a:ext cx="3318933" cy="2489200"/>
          </a:xfrm>
          <a:prstGeom prst="rect">
            <a:avLst/>
          </a:prstGeom>
        </p:spPr>
      </p:pic>
      <p:pic>
        <p:nvPicPr>
          <p:cNvPr id="7" name="Picture 6" descr="hurricane_ridge_lodge copy.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700" y="4415366"/>
            <a:ext cx="2616200" cy="1744133"/>
          </a:xfrm>
          <a:prstGeom prst="rect">
            <a:avLst/>
          </a:prstGeom>
        </p:spPr>
      </p:pic>
      <p:sp>
        <p:nvSpPr>
          <p:cNvPr id="8" name="TextBox 7"/>
          <p:cNvSpPr txBox="1"/>
          <p:nvPr/>
        </p:nvSpPr>
        <p:spPr>
          <a:xfrm>
            <a:off x="1409700" y="5854700"/>
            <a:ext cx="1498600" cy="307777"/>
          </a:xfrm>
          <a:prstGeom prst="rect">
            <a:avLst/>
          </a:prstGeom>
          <a:noFill/>
        </p:spPr>
        <p:txBody>
          <a:bodyPr wrap="square" rtlCol="0">
            <a:spAutoFit/>
          </a:bodyPr>
          <a:lstStyle/>
          <a:p>
            <a:pPr fontAlgn="auto">
              <a:spcBef>
                <a:spcPts val="0"/>
              </a:spcBef>
              <a:spcAft>
                <a:spcPts val="0"/>
              </a:spcAft>
            </a:pPr>
            <a:r>
              <a:rPr lang="en-US" sz="1400" dirty="0" smtClean="0">
                <a:solidFill>
                  <a:srgbClr val="1B3861"/>
                </a:solidFill>
                <a:latin typeface="Trebuchet MS"/>
                <a:ea typeface="+mn-ea"/>
                <a:cs typeface="+mn-cs"/>
              </a:rPr>
              <a:t>Hurricane Ridge</a:t>
            </a:r>
            <a:endParaRPr lang="en-US" sz="1400" dirty="0">
              <a:solidFill>
                <a:srgbClr val="1B3861"/>
              </a:solidFill>
              <a:latin typeface="Trebuchet MS"/>
              <a:ea typeface="+mn-ea"/>
              <a:cs typeface="+mn-cs"/>
            </a:endParaRPr>
          </a:p>
        </p:txBody>
      </p:sp>
      <p:sp>
        <p:nvSpPr>
          <p:cNvPr id="9" name="TextBox 8"/>
          <p:cNvSpPr txBox="1"/>
          <p:nvPr/>
        </p:nvSpPr>
        <p:spPr>
          <a:xfrm>
            <a:off x="3124200" y="6045200"/>
            <a:ext cx="1752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rebuchet MS"/>
                <a:ea typeface="+mn-ea"/>
                <a:cs typeface="+mn-cs"/>
              </a:rPr>
              <a:t>Olympic Nat’l Park</a:t>
            </a:r>
            <a:endParaRPr lang="en-US" sz="1400" dirty="0">
              <a:solidFill>
                <a:prstClr val="white"/>
              </a:solidFill>
              <a:latin typeface="Trebuchet MS"/>
              <a:ea typeface="+mn-ea"/>
              <a:cs typeface="+mn-cs"/>
            </a:endParaRPr>
          </a:p>
        </p:txBody>
      </p:sp>
      <p:sp>
        <p:nvSpPr>
          <p:cNvPr id="10" name="TextBox 9"/>
          <p:cNvSpPr txBox="1"/>
          <p:nvPr/>
        </p:nvSpPr>
        <p:spPr>
          <a:xfrm>
            <a:off x="6362700" y="4889500"/>
            <a:ext cx="19812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rebuchet MS"/>
                <a:ea typeface="+mn-ea"/>
                <a:cs typeface="+mn-cs"/>
              </a:rPr>
              <a:t>GPM Core Observatory</a:t>
            </a:r>
            <a:endParaRPr lang="en-US" sz="1400" dirty="0">
              <a:solidFill>
                <a:prstClr val="white"/>
              </a:solidFill>
              <a:latin typeface="Trebuchet MS"/>
              <a:ea typeface="+mn-ea"/>
              <a:cs typeface="+mn-cs"/>
            </a:endParaRPr>
          </a:p>
        </p:txBody>
      </p:sp>
    </p:spTree>
    <p:extLst>
      <p:ext uri="{BB962C8B-B14F-4D97-AF65-F5344CB8AC3E}">
        <p14:creationId xmlns:p14="http://schemas.microsoft.com/office/powerpoint/2010/main" val="4108771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this campaign be?</a:t>
            </a:r>
            <a:endParaRPr lang="en-US" dirty="0"/>
          </a:p>
        </p:txBody>
      </p:sp>
      <p:pic>
        <p:nvPicPr>
          <p:cNvPr id="15" name="Content Placeholder 14" descr="Screen Clippin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4312" y="1246858"/>
            <a:ext cx="8584339" cy="4765322"/>
          </a:xfrm>
        </p:spPr>
      </p:pic>
    </p:spTree>
    <p:extLst>
      <p:ext uri="{BB962C8B-B14F-4D97-AF65-F5344CB8AC3E}">
        <p14:creationId xmlns:p14="http://schemas.microsoft.com/office/powerpoint/2010/main" val="85084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volution">
  <a:themeElements>
    <a:clrScheme name="Custom 2">
      <a:dk1>
        <a:srgbClr val="0852A0"/>
      </a:dk1>
      <a:lt1>
        <a:sysClr val="window" lastClr="FFFFFF"/>
      </a:lt1>
      <a:dk2>
        <a:srgbClr val="1B3861"/>
      </a:dk2>
      <a:lt2>
        <a:srgbClr val="287EB2"/>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Revolution">
  <a:themeElements>
    <a:clrScheme name="Custom 2">
      <a:dk1>
        <a:srgbClr val="0852A0"/>
      </a:dk1>
      <a:lt1>
        <a:sysClr val="window" lastClr="FFFFFF"/>
      </a:lt1>
      <a:dk2>
        <a:srgbClr val="1B3861"/>
      </a:dk2>
      <a:lt2>
        <a:srgbClr val="287EB2"/>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Revolution">
  <a:themeElements>
    <a:clrScheme name="Custom 2">
      <a:dk1>
        <a:srgbClr val="0852A0"/>
      </a:dk1>
      <a:lt1>
        <a:sysClr val="window" lastClr="FFFFFF"/>
      </a:lt1>
      <a:dk2>
        <a:srgbClr val="1B3861"/>
      </a:dk2>
      <a:lt2>
        <a:srgbClr val="287EB2"/>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K-2 GPM final.potx</Template>
  <TotalTime>5453</TotalTime>
  <Words>1506</Words>
  <Application>Microsoft Office PowerPoint</Application>
  <PresentationFormat>On-screen Show (4:3)</PresentationFormat>
  <Paragraphs>145</Paragraphs>
  <Slides>26</Slides>
  <Notes>7</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K-2 GPM final</vt:lpstr>
      <vt:lpstr>1_Office Theme</vt:lpstr>
      <vt:lpstr>Revolution</vt:lpstr>
      <vt:lpstr>1_Revolution</vt:lpstr>
      <vt:lpstr>2_Revolution</vt:lpstr>
      <vt:lpstr> </vt:lpstr>
      <vt:lpstr>Objectives:</vt:lpstr>
      <vt:lpstr>Earth-Observing Satellites</vt:lpstr>
      <vt:lpstr>Measuring Earth’s Precipitation</vt:lpstr>
      <vt:lpstr>Ground Validation Campaigns</vt:lpstr>
      <vt:lpstr>OLYMPEX Ground Validation Campaign</vt:lpstr>
      <vt:lpstr>OLYMPEX</vt:lpstr>
      <vt:lpstr>OLYMPEX</vt:lpstr>
      <vt:lpstr>Where will this campaign be?</vt:lpstr>
      <vt:lpstr>The Climatology of the Olympic Peninsula</vt:lpstr>
      <vt:lpstr>Typical Frontal Passage  Three different regimes!</vt:lpstr>
      <vt:lpstr>Typical Frontal Passage  Three different regimes!</vt:lpstr>
      <vt:lpstr>Go to the Olympics to measure rain!!!</vt:lpstr>
      <vt:lpstr>Geographical Regions</vt:lpstr>
      <vt:lpstr>PowerPoint Presentation</vt:lpstr>
      <vt:lpstr>PowerPoint Presentation</vt:lpstr>
      <vt:lpstr>Ground Sites Radar – NASA Polarimetric Weather Radar (NPOL)</vt:lpstr>
      <vt:lpstr>Ground Sites Radar -  Doppler on Wheels (DOW)</vt:lpstr>
      <vt:lpstr>Ground Instruments – Measuring Snow</vt:lpstr>
      <vt:lpstr>Precipitation event (snow) + Accumulation 1 of 2</vt:lpstr>
      <vt:lpstr>Accumulation 2 of 2</vt:lpstr>
      <vt:lpstr>Ground Instruments – Measuring Rain/Snow at remote locations and no power</vt:lpstr>
      <vt:lpstr>Ground Instruments – Measuring Rain/Snow at remote locations and no power</vt:lpstr>
      <vt:lpstr>Measuring Rain and Snow from Aircraft</vt:lpstr>
      <vt:lpstr>Summary</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Weaver, Kristen L. (GSFC-6170)[USRA]</cp:lastModifiedBy>
  <cp:revision>247</cp:revision>
  <dcterms:created xsi:type="dcterms:W3CDTF">2013-03-06T20:29:14Z</dcterms:created>
  <dcterms:modified xsi:type="dcterms:W3CDTF">2015-10-08T14:23:28Z</dcterms:modified>
</cp:coreProperties>
</file>