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321" r:id="rId2"/>
    <p:sldId id="365" r:id="rId3"/>
    <p:sldId id="328" r:id="rId4"/>
    <p:sldId id="335" r:id="rId5"/>
    <p:sldId id="336" r:id="rId6"/>
    <p:sldId id="337" r:id="rId7"/>
    <p:sldId id="377" r:id="rId8"/>
    <p:sldId id="345" r:id="rId9"/>
    <p:sldId id="350" r:id="rId10"/>
    <p:sldId id="372" r:id="rId11"/>
    <p:sldId id="373" r:id="rId12"/>
    <p:sldId id="374" r:id="rId13"/>
    <p:sldId id="375" r:id="rId14"/>
    <p:sldId id="370" r:id="rId15"/>
    <p:sldId id="3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DC76CB-821A-484E-BAA6-543C141F1D69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930D0B-AEB4-4830-98AB-798CA77C20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8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Uw plot from http://www.hydro.washington.edu/forecast/monitor/curr/conus.mexico/CONUS.MEXICO.vic.stot_qnt.gif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2F53BCD6-C6EA-4C56-A7B8-4C5254CA07CA}" type="slidenum">
              <a:rPr lang="en-US" smtClean="0">
                <a:latin typeface="Arial" pitchFamily="34" charset="0"/>
              </a:rPr>
              <a:pPr eaLnBrk="1" hangingPunct="1"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11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  <a:lvl2pPr marL="742909" indent="-285734" defTabSz="931811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2pPr>
            <a:lvl3pPr marL="1142937" indent="-228587" defTabSz="931811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3pPr>
            <a:lvl4pPr marL="1600111" indent="-228587" defTabSz="931811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4pPr>
            <a:lvl5pPr marL="2057287" indent="-228587" defTabSz="931811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5pPr>
            <a:lvl6pPr marL="251446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6pPr>
            <a:lvl7pPr marL="297163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7pPr>
            <a:lvl8pPr marL="3428811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8pPr>
            <a:lvl9pPr marL="3885985" indent="-228587" defTabSz="93181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494CB70B-1B67-4AC1-8215-521E7F273575}" type="slidenum">
              <a:rPr lang="en-US" sz="1200">
                <a:solidFill>
                  <a:schemeClr val="tx1"/>
                </a:solidFill>
                <a:latin typeface="Arial" pitchFamily="34" charset="0"/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63FC0-875F-4843-A7C7-367231E9A7CD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6266-B4AC-43CB-86D1-BED09BFA18E5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E6A3-AFFB-4DD3-8ABA-3BFA206FB786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C22E-6EEB-4151-866E-9662D8CFFC34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AF3C-ED05-4118-BD7D-7D9E64F0D772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CAEE-3B64-42C7-9E67-987BCC2BAFEF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ED6A-CA81-4242-9359-43D772D79989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9524-294D-4F72-8E85-3A5E86C79F54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0939-FC82-4529-A518-6FE6CD20E9E1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A676-B959-4285-8D65-61BA1AD6AEF3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8F8CA-0556-4391-8FCB-3010B0B60E52}" type="datetime1">
              <a:rPr lang="en-US" smtClean="0"/>
              <a:t>11/8/2013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DCD5A6-331F-4B9D-AA2F-46D496228D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E4BDB2-CEAB-4DC7-828C-A2EC5F22D904}" type="datetime1">
              <a:rPr lang="en-US" smtClean="0"/>
              <a:t>11/8/2013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2562" y="228600"/>
            <a:ext cx="8490438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solidFill>
                  <a:srgbClr val="FF0000"/>
                </a:solidFill>
              </a:rPr>
              <a:t>Challenges in Drought Monitoring and Prediction: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1</a:t>
            </a:fld>
            <a:endParaRPr lang="en-US" dirty="0"/>
          </a:p>
        </p:txBody>
      </p:sp>
      <p:pic>
        <p:nvPicPr>
          <p:cNvPr id="6146" name="Picture 2" descr="United States Drought Moni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60" y="3702050"/>
            <a:ext cx="4040239" cy="301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United States Seasonal Drought Outl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3721715"/>
            <a:ext cx="3759200" cy="290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16002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Kingtse</a:t>
            </a:r>
            <a:r>
              <a:rPr lang="en-US" sz="2400" dirty="0" smtClean="0"/>
              <a:t> Mo</a:t>
            </a:r>
          </a:p>
          <a:p>
            <a:r>
              <a:rPr lang="en-US" sz="2400" dirty="0" smtClean="0"/>
              <a:t>Climate Prediction Center,</a:t>
            </a:r>
          </a:p>
          <a:p>
            <a:r>
              <a:rPr lang="en-US" sz="2400" dirty="0" smtClean="0"/>
              <a:t>NCEP/NWS/</a:t>
            </a:r>
            <a:r>
              <a:rPr lang="en-US" sz="2400" dirty="0" err="1" smtClean="0"/>
              <a:t>Noaa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2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SPI3 </a:t>
            </a:r>
            <a:r>
              <a:rPr lang="en-US" sz="3200" dirty="0" smtClean="0"/>
              <a:t>Lead=1 </a:t>
            </a:r>
            <a:r>
              <a:rPr lang="en-US" sz="3200" dirty="0" err="1" smtClean="0"/>
              <a:t>mo</a:t>
            </a:r>
            <a:r>
              <a:rPr lang="en-US" sz="3200" dirty="0" smtClean="0"/>
              <a:t>: </a:t>
            </a:r>
            <a:r>
              <a:rPr lang="en-US" sz="3200" dirty="0" smtClean="0"/>
              <a:t>High skill </a:t>
            </a:r>
            <a:r>
              <a:rPr lang="en-US" sz="3200" dirty="0" smtClean="0">
                <a:solidFill>
                  <a:schemeClr val="tx1"/>
                </a:solidFill>
              </a:rPr>
              <a:t>contribution from P analysis—CPC gauge analysis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43468" y="866332"/>
            <a:ext cx="5237863" cy="6400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9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00A8-72BD-4546-8DD3-4CE867E34F05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1504950"/>
            <a:ext cx="631507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533401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Water storage in the Murray Darling Basin (Australia) from BMRC- </a:t>
            </a:r>
            <a:r>
              <a:rPr lang="en-US" sz="2400" dirty="0" smtClean="0">
                <a:solidFill>
                  <a:srgbClr val="FF0000"/>
                </a:solidFill>
              </a:rPr>
              <a:t>Australia Big dry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579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 year drought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81600" y="4572000"/>
            <a:ext cx="4572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9421" b="67040"/>
          <a:stretch/>
        </p:blipFill>
        <p:spPr>
          <a:xfrm>
            <a:off x="152400" y="4156579"/>
            <a:ext cx="2752725" cy="20500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8855" y="6160532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Murray Darling basin (dry area with weak annual cycle)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828800" y="5534675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48006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38700" y="42672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38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2533" b="33012"/>
          <a:stretch/>
        </p:blipFill>
        <p:spPr>
          <a:xfrm>
            <a:off x="914400" y="1278244"/>
            <a:ext cx="7010400" cy="57183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33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SPI3 prediction for the Australia 2006 August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207532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Chen at al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207532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GPCC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27824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 -1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581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Lead-3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31242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GPCC captures the drought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601691" y="2840182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70964" y="4047530"/>
            <a:ext cx="1676400" cy="1196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1104130"/>
            <a:ext cx="1333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CPC Gauge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49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3800475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29075" y="2514600"/>
            <a:ext cx="4038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reason that the GPCC captures the Australia drought in 2006 JJA</a:t>
            </a:r>
          </a:p>
          <a:p>
            <a:r>
              <a:rPr lang="en-US" dirty="0" smtClean="0"/>
              <a:t>is  that the GPCC has better analysis and</a:t>
            </a:r>
          </a:p>
          <a:p>
            <a:r>
              <a:rPr lang="en-US" dirty="0" smtClean="0"/>
              <a:t>The dryness can be found in the seasonal mean of JJA 2006</a:t>
            </a:r>
          </a:p>
          <a:p>
            <a:endParaRPr lang="en-US" dirty="0"/>
          </a:p>
          <a:p>
            <a:r>
              <a:rPr lang="en-US" sz="2800" dirty="0" smtClean="0"/>
              <a:t>BUT GPCC  is not </a:t>
            </a:r>
            <a:r>
              <a:rPr lang="en-US" sz="2800" dirty="0" smtClean="0">
                <a:solidFill>
                  <a:srgbClr val="FF0000"/>
                </a:solidFill>
              </a:rPr>
              <a:t>real time </a:t>
            </a:r>
            <a:r>
              <a:rPr lang="en-US" sz="2800" dirty="0" smtClean="0"/>
              <a:t>operation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09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Seasonal mean P anomaly for JJA 2006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5814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CPC Gauge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42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data used for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Directly</a:t>
            </a:r>
          </a:p>
          <a:p>
            <a:r>
              <a:rPr lang="en-US" dirty="0" smtClean="0"/>
              <a:t>Evaporative Stress Index– Martha Anderson</a:t>
            </a:r>
          </a:p>
          <a:p>
            <a:r>
              <a:rPr lang="en-US" dirty="0" smtClean="0"/>
              <a:t>Advantages _ no NLDAS model used ( independent index)</a:t>
            </a:r>
          </a:p>
          <a:p>
            <a:r>
              <a:rPr lang="en-US" dirty="0" smtClean="0"/>
              <a:t>Disadvantage –  not for winter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http://hrsl.arsusda.gov/drought/JPG/2013/us_esi_01mn_2013188an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23"/>
          <a:stretch>
            <a:fillRect/>
          </a:stretch>
        </p:blipFill>
        <p:spPr bwMode="auto">
          <a:xfrm>
            <a:off x="391391" y="3214687"/>
            <a:ext cx="454025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21250" y="3429000"/>
            <a:ext cx="32321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Indirectly– through P </a:t>
            </a:r>
            <a:r>
              <a:rPr lang="en-US" sz="2800" dirty="0" smtClean="0">
                <a:solidFill>
                  <a:srgbClr val="FF0000"/>
                </a:solidFill>
              </a:rPr>
              <a:t>analysis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Gauge-OLR based </a:t>
            </a:r>
            <a:r>
              <a:rPr lang="en-US" sz="2800" dirty="0" err="1" smtClean="0"/>
              <a:t>Precip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–</a:t>
            </a:r>
            <a:r>
              <a:rPr lang="en-US" sz="2800" dirty="0" err="1" smtClean="0">
                <a:solidFill>
                  <a:srgbClr val="FF0000"/>
                </a:solidFill>
              </a:rPr>
              <a:t>Pingping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Xie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Better Precipitation Analysis will improve drought or extreme events monitoring and prediction</a:t>
            </a:r>
          </a:p>
          <a:p>
            <a:r>
              <a:rPr lang="en-US" dirty="0" smtClean="0"/>
              <a:t>For gauge only products, the real time data inputs have been poor(drop one third), </a:t>
            </a:r>
            <a:r>
              <a:rPr lang="en-US" dirty="0" smtClean="0"/>
              <a:t>satellite </a:t>
            </a:r>
            <a:r>
              <a:rPr lang="en-US" dirty="0" smtClean="0"/>
              <a:t>data </a:t>
            </a:r>
            <a:r>
              <a:rPr lang="en-US" dirty="0" smtClean="0"/>
              <a:t>can fill </a:t>
            </a:r>
            <a:r>
              <a:rPr lang="en-US" dirty="0" smtClean="0"/>
              <a:t>the gap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Satellite rainfall from CMROPH </a:t>
            </a:r>
            <a:r>
              <a:rPr lang="en-US" dirty="0" err="1" smtClean="0"/>
              <a:t>etc</a:t>
            </a:r>
            <a:r>
              <a:rPr lang="en-US" dirty="0" smtClean="0"/>
              <a:t> does not have long enough records to use for monitoring of climate  drought /extreme </a:t>
            </a:r>
            <a:r>
              <a:rPr lang="en-US" smtClean="0"/>
              <a:t>events 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Merged products?</a:t>
            </a:r>
          </a:p>
          <a:p>
            <a:r>
              <a:rPr lang="en-US" dirty="0" smtClean="0"/>
              <a:t>In verification, </a:t>
            </a:r>
            <a:r>
              <a:rPr lang="en-US" dirty="0" err="1" smtClean="0"/>
              <a:t>intraseaonal</a:t>
            </a:r>
            <a:r>
              <a:rPr lang="en-US" dirty="0" smtClean="0"/>
              <a:t> oscillations and many others, </a:t>
            </a:r>
            <a:r>
              <a:rPr lang="en-US" dirty="0" smtClean="0">
                <a:solidFill>
                  <a:srgbClr val="FF0000"/>
                </a:solidFill>
              </a:rPr>
              <a:t>satellite rainfall can be valuable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</a:t>
            </a:r>
            <a:r>
              <a:rPr lang="en-US" dirty="0" smtClean="0"/>
              <a:t>be useful to </a:t>
            </a:r>
            <a:r>
              <a:rPr lang="en-US" dirty="0" smtClean="0"/>
              <a:t> our applications</a:t>
            </a:r>
            <a:r>
              <a:rPr lang="en-US" dirty="0" smtClean="0"/>
              <a:t>, we need </a:t>
            </a:r>
            <a:r>
              <a:rPr lang="en-US" dirty="0" smtClean="0">
                <a:solidFill>
                  <a:srgbClr val="FF0000"/>
                </a:solidFill>
              </a:rPr>
              <a:t>real time operation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33B87-A641-4BAC-86B1-1A9502CFE91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31242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 </a:t>
            </a:r>
            <a:endParaRPr lang="en-US" sz="4000" dirty="0" smtClean="0"/>
          </a:p>
        </p:txBody>
      </p:sp>
      <p:sp>
        <p:nvSpPr>
          <p:cNvPr id="10244" name="TextBox 11"/>
          <p:cNvSpPr txBox="1">
            <a:spLocks noChangeArrowheads="1"/>
          </p:cNvSpPr>
          <p:nvPr/>
        </p:nvSpPr>
        <p:spPr bwMode="auto">
          <a:xfrm>
            <a:off x="6172200" y="1524000"/>
            <a:ext cx="2819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 </a:t>
            </a:r>
            <a:endParaRPr lang="en-US"/>
          </a:p>
          <a:p>
            <a:pPr eaLnBrk="1" hangingPunct="1"/>
            <a:r>
              <a:rPr lang="en-US"/>
              <a:t> </a:t>
            </a:r>
          </a:p>
          <a:p>
            <a:pPr eaLnBrk="1" hangingPunct="1"/>
            <a:r>
              <a:rPr lang="en-US"/>
              <a:t> </a:t>
            </a:r>
          </a:p>
        </p:txBody>
      </p:sp>
      <p:sp>
        <p:nvSpPr>
          <p:cNvPr id="10245" name="TextBox 12"/>
          <p:cNvSpPr txBox="1">
            <a:spLocks noChangeArrowheads="1"/>
          </p:cNvSpPr>
          <p:nvPr/>
        </p:nvSpPr>
        <p:spPr bwMode="auto">
          <a:xfrm>
            <a:off x="3810000" y="11430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10246" name="TextBox 11"/>
          <p:cNvSpPr txBox="1">
            <a:spLocks noChangeArrowheads="1"/>
          </p:cNvSpPr>
          <p:nvPr/>
        </p:nvSpPr>
        <p:spPr bwMode="auto">
          <a:xfrm>
            <a:off x="5196322" y="856615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U Washington</a:t>
            </a:r>
          </a:p>
        </p:txBody>
      </p:sp>
      <p:pic>
        <p:nvPicPr>
          <p:cNvPr id="1024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7" r="47454" b="61320"/>
          <a:stretch/>
        </p:blipFill>
        <p:spPr bwMode="auto">
          <a:xfrm>
            <a:off x="148936" y="1466056"/>
            <a:ext cx="4199450" cy="3191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886" y="1447978"/>
            <a:ext cx="38100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779949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NCEP/EMC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4657903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 captures the </a:t>
            </a:r>
            <a:r>
              <a:rPr lang="en-US" sz="2400" dirty="0" smtClean="0">
                <a:solidFill>
                  <a:srgbClr val="0070C0"/>
                </a:solidFill>
              </a:rPr>
              <a:t>wetness</a:t>
            </a:r>
            <a:r>
              <a:rPr lang="en-US" sz="2400" dirty="0" smtClean="0"/>
              <a:t> over the Eastern and </a:t>
            </a:r>
            <a:r>
              <a:rPr lang="en-US" sz="2400" dirty="0" smtClean="0"/>
              <a:t>East-Central regions of the  </a:t>
            </a:r>
            <a:r>
              <a:rPr lang="en-US" sz="2400" dirty="0" smtClean="0"/>
              <a:t>United States and </a:t>
            </a:r>
            <a:r>
              <a:rPr lang="en-US" sz="2400" dirty="0" smtClean="0">
                <a:solidFill>
                  <a:srgbClr val="FF0000"/>
                </a:solidFill>
              </a:rPr>
              <a:t>dryness</a:t>
            </a:r>
            <a:r>
              <a:rPr lang="en-US" sz="2400" dirty="0" smtClean="0"/>
              <a:t> over the Southwest and the Plains,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But intensity differs 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9300" y="210694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Soil moisture % from ensemble NLDAS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Agricultural drought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953000" y="1676400"/>
            <a:ext cx="35814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Differences  between two systems are larger than the spread among members of the same system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The differences are not caused by one model. They are caused by forcing.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latin typeface="+mn-lt"/>
              </a:rPr>
              <a:t> In general, </a:t>
            </a:r>
            <a:r>
              <a:rPr lang="en-US" sz="2400" dirty="0" smtClean="0">
                <a:latin typeface="+mn-lt"/>
              </a:rPr>
              <a:t>SM anomalies </a:t>
            </a:r>
            <a:r>
              <a:rPr lang="en-US" sz="2400" dirty="0">
                <a:latin typeface="+mn-lt"/>
              </a:rPr>
              <a:t>from the UW (Green) are larger than from the NCEP (red</a:t>
            </a:r>
            <a:r>
              <a:rPr lang="en-US" sz="2800" dirty="0">
                <a:latin typeface="+mn-lt"/>
              </a:rPr>
              <a:t>)  </a:t>
            </a:r>
          </a:p>
        </p:txBody>
      </p:sp>
      <p:pic>
        <p:nvPicPr>
          <p:cNvPr id="20484" name="Picture 3" descr="fi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0"/>
          <a:stretch>
            <a:fillRect/>
          </a:stretch>
        </p:blipFill>
        <p:spPr bwMode="auto">
          <a:xfrm>
            <a:off x="0" y="0"/>
            <a:ext cx="4448175" cy="572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90600" y="60198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latin typeface="Tahoma" pitchFamily="34" charset="0"/>
              </a:rPr>
              <a:t>NCEP(red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  <a:r>
              <a:rPr lang="en-US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</a:t>
            </a:r>
            <a:r>
              <a:rPr lang="en-US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UW(green)</a:t>
            </a: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533400" y="11430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 flipV="1">
            <a:off x="609600" y="1676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533400" y="5410200"/>
            <a:ext cx="388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standardized SM anomalies for area 38-42N,110-115W</a:t>
            </a:r>
          </a:p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81400" y="533400"/>
            <a:ext cx="0" cy="48768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14400" y="243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period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95600" y="2623066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86174" y="2256051"/>
            <a:ext cx="1266826" cy="36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time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0"/>
          </p:cNvCxnSpPr>
          <p:nvPr/>
        </p:nvCxnSpPr>
        <p:spPr>
          <a:xfrm>
            <a:off x="3686175" y="2256051"/>
            <a:ext cx="6334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6800" y="304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Differences are large in the real time period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Experiments (</a:t>
            </a:r>
            <a:r>
              <a:rPr lang="en-US" dirty="0" smtClean="0">
                <a:solidFill>
                  <a:schemeClr val="tx1"/>
                </a:solidFill>
              </a:rPr>
              <a:t>CPC and UW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 The VIC model of 0.5 degrees resolution from the UW system was chosen for experiments.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All experiments started from Jan 1 1979 using the same initial conditions from the UW VIC model in the UW system.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Experiments end on 31Dec 2008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Forcing terms have two components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/>
              <a:t>P forcing :Precipitation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/>
              <a:t>F forcing : </a:t>
            </a:r>
            <a:r>
              <a:rPr lang="en-US" sz="2400" dirty="0" err="1" smtClean="0"/>
              <a:t>Tmax</a:t>
            </a:r>
            <a:r>
              <a:rPr lang="en-US" sz="2400" dirty="0" smtClean="0"/>
              <a:t>, </a:t>
            </a:r>
            <a:r>
              <a:rPr lang="en-US" sz="2400" dirty="0" err="1" smtClean="0"/>
              <a:t>Tmin</a:t>
            </a:r>
            <a:r>
              <a:rPr lang="en-US" sz="2400" dirty="0" smtClean="0"/>
              <a:t> and wind speed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6019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Mo et al. 2012 JHM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1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Four experiments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Comparison between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 (P </a:t>
            </a:r>
            <a:r>
              <a:rPr lang="en-US" dirty="0" err="1" smtClean="0"/>
              <a:t>uw</a:t>
            </a:r>
            <a:r>
              <a:rPr lang="en-US" dirty="0" smtClean="0"/>
              <a:t> F </a:t>
            </a:r>
            <a:r>
              <a:rPr lang="en-US" dirty="0" err="1" smtClean="0"/>
              <a:t>uw</a:t>
            </a:r>
            <a:r>
              <a:rPr lang="en-US" dirty="0" smtClean="0"/>
              <a:t>) 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Pncep,Fuw</a:t>
            </a:r>
            <a:r>
              <a:rPr lang="en-US" dirty="0" smtClean="0"/>
              <a:t>) and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 (</a:t>
            </a:r>
            <a:r>
              <a:rPr lang="en-US" dirty="0" err="1" smtClean="0"/>
              <a:t>Puw</a:t>
            </a:r>
            <a:r>
              <a:rPr lang="en-US" dirty="0" smtClean="0"/>
              <a:t>, </a:t>
            </a:r>
            <a:r>
              <a:rPr lang="en-US" dirty="0" err="1" smtClean="0"/>
              <a:t>Fncep</a:t>
            </a:r>
            <a:r>
              <a:rPr lang="en-US" dirty="0" smtClean="0"/>
              <a:t>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Pnecp,Fncep</a:t>
            </a:r>
            <a:r>
              <a:rPr lang="en-US" dirty="0" smtClean="0"/>
              <a:t>)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indicates the differences caused by </a:t>
            </a:r>
            <a:r>
              <a:rPr lang="en-US" dirty="0" err="1" smtClean="0">
                <a:solidFill>
                  <a:srgbClr val="FF0000"/>
                </a:solidFill>
              </a:rPr>
              <a:t>Precip</a:t>
            </a:r>
            <a:endParaRPr lang="en-US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/>
              <a:t>Comparison between</a:t>
            </a:r>
          </a:p>
          <a:p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 (P </a:t>
            </a:r>
            <a:r>
              <a:rPr lang="en-US" dirty="0" err="1"/>
              <a:t>uw</a:t>
            </a:r>
            <a:r>
              <a:rPr lang="en-US" dirty="0"/>
              <a:t> F </a:t>
            </a:r>
            <a:r>
              <a:rPr lang="en-US" dirty="0" err="1"/>
              <a:t>uw</a:t>
            </a:r>
            <a:r>
              <a:rPr lang="en-US" dirty="0"/>
              <a:t>)  </a:t>
            </a:r>
            <a:r>
              <a:rPr lang="en-US" dirty="0" err="1"/>
              <a:t>vs</a:t>
            </a:r>
            <a:r>
              <a:rPr lang="en-US" dirty="0"/>
              <a:t>  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Puw,Fncep</a:t>
            </a:r>
            <a:r>
              <a:rPr lang="en-US" dirty="0" smtClean="0"/>
              <a:t>) </a:t>
            </a:r>
            <a:r>
              <a:rPr lang="en-US" dirty="0"/>
              <a:t>and</a:t>
            </a:r>
          </a:p>
          <a:p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 (</a:t>
            </a:r>
            <a:r>
              <a:rPr lang="en-US" dirty="0" err="1" smtClean="0"/>
              <a:t>Pncep</a:t>
            </a:r>
            <a:r>
              <a:rPr lang="en-US" dirty="0" smtClean="0"/>
              <a:t>, </a:t>
            </a:r>
            <a:r>
              <a:rPr lang="en-US" dirty="0" err="1" smtClean="0"/>
              <a:t>Fuw</a:t>
            </a:r>
            <a:r>
              <a:rPr lang="en-US" dirty="0" smtClean="0"/>
              <a:t>)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Pnecp,Fncep</a:t>
            </a:r>
            <a:r>
              <a:rPr lang="en-US" dirty="0"/>
              <a:t>) 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indicates the differences caused by </a:t>
            </a:r>
            <a:r>
              <a:rPr lang="en-US" dirty="0" smtClean="0">
                <a:solidFill>
                  <a:srgbClr val="FF0000"/>
                </a:solidFill>
              </a:rPr>
              <a:t> F forcing (</a:t>
            </a:r>
            <a:r>
              <a:rPr lang="en-US" dirty="0" err="1" smtClean="0">
                <a:solidFill>
                  <a:srgbClr val="FF0000"/>
                </a:solidFill>
              </a:rPr>
              <a:t>Tsurf</a:t>
            </a:r>
            <a:r>
              <a:rPr lang="en-US" dirty="0" smtClean="0">
                <a:solidFill>
                  <a:srgbClr val="FF0000"/>
                </a:solidFill>
              </a:rPr>
              <a:t> and winds)</a:t>
            </a: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7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Experiments :RMS differences of SM %</a:t>
            </a:r>
          </a:p>
        </p:txBody>
      </p:sp>
      <p:pic>
        <p:nvPicPr>
          <p:cNvPr id="32771" name="Content Placeholder 4" descr="Figure6.exp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6" t="809" r="500" b="48865"/>
          <a:stretch>
            <a:fillRect/>
          </a:stretch>
        </p:blipFill>
        <p:spPr>
          <a:xfrm>
            <a:off x="0" y="1404144"/>
            <a:ext cx="3505200" cy="4567237"/>
          </a:xfrm>
        </p:spPr>
      </p:pic>
      <p:pic>
        <p:nvPicPr>
          <p:cNvPr id="32772" name="Picture 5" descr="Figure6.ex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89" b="-139"/>
          <a:stretch>
            <a:fillRect/>
          </a:stretch>
        </p:blipFill>
        <p:spPr bwMode="auto">
          <a:xfrm>
            <a:off x="3733800" y="1404144"/>
            <a:ext cx="3505200" cy="450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685800" y="12192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Same F forcing</a:t>
            </a:r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3962400" y="12192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/>
              <a:t>Same P forcing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D5A6-331F-4B9D-AA2F-46D496228D8B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05464" y="5906140"/>
            <a:ext cx="69145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Large differences between experiments with the same F forcing but </a:t>
            </a:r>
            <a:r>
              <a:rPr lang="en-US" sz="2400" b="1" dirty="0" smtClean="0"/>
              <a:t>different </a:t>
            </a:r>
            <a:r>
              <a:rPr lang="en-US" sz="2400" b="1" dirty="0"/>
              <a:t>P </a:t>
            </a:r>
            <a:r>
              <a:rPr lang="en-US" sz="2400" b="1" dirty="0" smtClean="0"/>
              <a:t>forcing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6217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plo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6065" y="1707356"/>
            <a:ext cx="3622675" cy="4999890"/>
          </a:xfrm>
          <a:noFill/>
        </p:spPr>
      </p:pic>
      <p:sp>
        <p:nvSpPr>
          <p:cNvPr id="3584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A3F570-688C-4CF8-8C46-13A76413CB09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457200" y="887664"/>
            <a:ext cx="3886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Number of reports /month averaged over the box 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5448300" y="15240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Large drop in real time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34400" y="579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2286000"/>
            <a:ext cx="335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Improve </a:t>
            </a:r>
            <a:r>
              <a:rPr lang="en-US" sz="2800" dirty="0">
                <a:solidFill>
                  <a:srgbClr val="FF0000"/>
                </a:solidFill>
              </a:rPr>
              <a:t>real time Precipitation data and </a:t>
            </a:r>
            <a:r>
              <a:rPr lang="en-US" sz="2800" dirty="0" smtClean="0">
                <a:solidFill>
                  <a:srgbClr val="FF0000"/>
                </a:solidFill>
              </a:rPr>
              <a:t>analyses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—</a:t>
            </a:r>
            <a:r>
              <a:rPr lang="en-US" sz="2800" dirty="0">
                <a:solidFill>
                  <a:srgbClr val="FF0000"/>
                </a:solidFill>
              </a:rPr>
              <a:t>GPM can help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77275"/>
            <a:ext cx="7235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Challenges: improving drought monitoring</a:t>
            </a:r>
          </a:p>
        </p:txBody>
      </p:sp>
    </p:spTree>
    <p:extLst>
      <p:ext uri="{BB962C8B-B14F-4D97-AF65-F5344CB8AC3E}">
        <p14:creationId xmlns:p14="http://schemas.microsoft.com/office/powerpoint/2010/main" val="9332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Real time SPI </a:t>
            </a:r>
            <a:r>
              <a:rPr lang="en-US" sz="2800" dirty="0" err="1" smtClean="0"/>
              <a:t>fcsts</a:t>
            </a:r>
            <a:r>
              <a:rPr lang="en-US" sz="2800" dirty="0" smtClean="0"/>
              <a:t>  in operation since Jan  2013</a:t>
            </a:r>
          </a:p>
        </p:txBody>
      </p:sp>
      <p:pic>
        <p:nvPicPr>
          <p:cNvPr id="27651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450" r="-15384" b="21170"/>
          <a:stretch/>
        </p:blipFill>
        <p:spPr>
          <a:xfrm>
            <a:off x="228601" y="1356361"/>
            <a:ext cx="7238999" cy="393192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EBE02-E27B-4DE0-9C34-AFF64481322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" t="8754" r="52088" b="61257"/>
          <a:stretch/>
        </p:blipFill>
        <p:spPr>
          <a:xfrm>
            <a:off x="4191000" y="5147186"/>
            <a:ext cx="2089355" cy="1710813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6" t="9750" r="-12948" b="61258"/>
          <a:stretch/>
        </p:blipFill>
        <p:spPr>
          <a:xfrm>
            <a:off x="685800" y="5204020"/>
            <a:ext cx="2920181" cy="165398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143000" y="2667000"/>
            <a:ext cx="838200" cy="297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229600" y="2819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24400" y="4038600"/>
            <a:ext cx="762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82081" y="50100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verification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106680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Example: 201308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230313"/>
            <a:ext cx="6705600" cy="453294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ECD4C-E4F3-4007-8E83-3A58EAE0180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914400" y="381000"/>
            <a:ext cx="6564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SPI forecast</a:t>
            </a:r>
          </a:p>
        </p:txBody>
      </p:sp>
      <p:sp>
        <p:nvSpPr>
          <p:cNvPr id="26629" name="TextBox 10"/>
          <p:cNvSpPr txBox="1">
            <a:spLocks noChangeArrowheads="1"/>
          </p:cNvSpPr>
          <p:nvPr/>
        </p:nvSpPr>
        <p:spPr bwMode="auto">
          <a:xfrm>
            <a:off x="4953000" y="1524000"/>
            <a:ext cx="3124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/>
              <a:t>If you have precip monthly mean fcsts, you can have the SPI forecasts 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630" name="TextBox 2"/>
          <p:cNvSpPr txBox="1">
            <a:spLocks noChangeArrowheads="1"/>
          </p:cNvSpPr>
          <p:nvPr/>
        </p:nvSpPr>
        <p:spPr bwMode="auto">
          <a:xfrm>
            <a:off x="838200" y="5867400"/>
            <a:ext cx="4114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Yoon et al. JHM 2012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26670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CGCM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5959732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SPI3 at lead-1 has 2 months  P analysis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and one month predicted 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5867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Yoon et al. (2012), JHM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1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1048</TotalTime>
  <Words>649</Words>
  <Application>Microsoft Office PowerPoint</Application>
  <PresentationFormat>On-screen Show (4:3)</PresentationFormat>
  <Paragraphs>115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Challenges in Drought Monitoring and Prediction:</vt:lpstr>
      <vt:lpstr> </vt:lpstr>
      <vt:lpstr>PowerPoint Presentation</vt:lpstr>
      <vt:lpstr>Experiments (CPC and UW)</vt:lpstr>
      <vt:lpstr>Four experiments</vt:lpstr>
      <vt:lpstr>Experiments :RMS differences of SM %</vt:lpstr>
      <vt:lpstr>PowerPoint Presentation</vt:lpstr>
      <vt:lpstr>Real time SPI fcsts  in operation since Jan  2013</vt:lpstr>
      <vt:lpstr>PowerPoint Presentation</vt:lpstr>
      <vt:lpstr>SPI3 Lead=1 mo: High skill contribution from P analysis—CPC gauge analysis</vt:lpstr>
      <vt:lpstr>PowerPoint Presentation</vt:lpstr>
      <vt:lpstr>PowerPoint Presentation</vt:lpstr>
      <vt:lpstr>PowerPoint Presentation</vt:lpstr>
      <vt:lpstr>Satellite data used for monitoring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Kingtse</dc:creator>
  <cp:lastModifiedBy>Kingtse Mo</cp:lastModifiedBy>
  <cp:revision>121</cp:revision>
  <cp:lastPrinted>2013-11-08T18:28:21Z</cp:lastPrinted>
  <dcterms:created xsi:type="dcterms:W3CDTF">2012-05-25T19:29:59Z</dcterms:created>
  <dcterms:modified xsi:type="dcterms:W3CDTF">2013-11-08T18:36:19Z</dcterms:modified>
</cp:coreProperties>
</file>