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Lst>
  <p:notesMasterIdLst>
    <p:notesMasterId r:id="rId41"/>
  </p:notesMasterIdLst>
  <p:handoutMasterIdLst>
    <p:handoutMasterId r:id="rId42"/>
  </p:handoutMasterIdLst>
  <p:sldIdLst>
    <p:sldId id="273" r:id="rId5"/>
    <p:sldId id="351" r:id="rId6"/>
    <p:sldId id="333" r:id="rId7"/>
    <p:sldId id="335" r:id="rId8"/>
    <p:sldId id="352" r:id="rId9"/>
    <p:sldId id="329" r:id="rId10"/>
    <p:sldId id="330" r:id="rId11"/>
    <p:sldId id="354" r:id="rId12"/>
    <p:sldId id="316" r:id="rId13"/>
    <p:sldId id="317" r:id="rId14"/>
    <p:sldId id="318" r:id="rId15"/>
    <p:sldId id="319" r:id="rId16"/>
    <p:sldId id="320" r:id="rId17"/>
    <p:sldId id="322" r:id="rId18"/>
    <p:sldId id="325" r:id="rId19"/>
    <p:sldId id="334" r:id="rId20"/>
    <p:sldId id="336" r:id="rId21"/>
    <p:sldId id="337" r:id="rId22"/>
    <p:sldId id="338" r:id="rId23"/>
    <p:sldId id="339" r:id="rId24"/>
    <p:sldId id="340"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Lst>
  <p:sldSz cx="9144000" cy="5143500" type="screen16x9"/>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351"/>
            <p14:sldId id="333"/>
            <p14:sldId id="335"/>
            <p14:sldId id="352"/>
            <p14:sldId id="329"/>
            <p14:sldId id="330"/>
            <p14:sldId id="354"/>
            <p14:sldId id="316"/>
            <p14:sldId id="317"/>
            <p14:sldId id="318"/>
            <p14:sldId id="319"/>
            <p14:sldId id="320"/>
            <p14:sldId id="322"/>
            <p14:sldId id="325"/>
            <p14:sldId id="334"/>
            <p14:sldId id="336"/>
            <p14:sldId id="337"/>
            <p14:sldId id="338"/>
            <p14:sldId id="339"/>
            <p14:sldId id="340"/>
            <p14:sldId id="355"/>
            <p14:sldId id="356"/>
            <p14:sldId id="357"/>
            <p14:sldId id="358"/>
            <p14:sldId id="359"/>
            <p14:sldId id="360"/>
            <p14:sldId id="361"/>
            <p14:sldId id="362"/>
            <p14:sldId id="363"/>
            <p14:sldId id="364"/>
            <p14:sldId id="365"/>
            <p14:sldId id="366"/>
            <p14:sldId id="367"/>
            <p14:sldId id="368"/>
            <p14:sldId id="369"/>
          </p14:sldIdLst>
        </p14:section>
      </p14:sectionLst>
    </p:ext>
    <p:ext uri="{EFAFB233-063F-42B5-8137-9DF3F51BA10A}">
      <p15:sldGuideLst xmlns:p15="http://schemas.microsoft.com/office/powerpoint/2012/main">
        <p15:guide id="1" orient="horz" pos="402">
          <p15:clr>
            <a:srgbClr val="A4A3A4"/>
          </p15:clr>
        </p15:guide>
        <p15:guide id="2" pos="3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kodner, Gary (FAA)" initials="PG(" lastIdx="6" clrIdx="0">
    <p:extLst>
      <p:ext uri="{19B8F6BF-5375-455C-9EA6-DF929625EA0E}">
        <p15:presenceInfo xmlns:p15="http://schemas.microsoft.com/office/powerpoint/2012/main" userId="S-1-5-21-3215564045-1863808890-1157122868-1335836" providerId="AD"/>
      </p:ext>
    </p:extLst>
  </p:cmAuthor>
  <p:cmAuthor id="2" name="Colavito, Jenny (FAA)" initials="CJ(" lastIdx="17" clrIdx="1">
    <p:extLst>
      <p:ext uri="{19B8F6BF-5375-455C-9EA6-DF929625EA0E}">
        <p15:presenceInfo xmlns:p15="http://schemas.microsoft.com/office/powerpoint/2012/main" userId="S-1-5-21-3215564045-1863808890-1157122868-3912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B3739A-5457-FAD6-6311-9FE4A2050518}" v="34" dt="2020-08-07T17:42:33.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78" autoAdjust="0"/>
    <p:restoredTop sz="94717" autoAdjust="0"/>
  </p:normalViewPr>
  <p:slideViewPr>
    <p:cSldViewPr snapToGrid="0">
      <p:cViewPr varScale="1">
        <p:scale>
          <a:sx n="91" d="100"/>
          <a:sy n="91" d="100"/>
        </p:scale>
        <p:origin x="728" y="56"/>
      </p:cViewPr>
      <p:guideLst>
        <p:guide orient="horz" pos="402"/>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9B3739A-5457-FAD6-6311-9FE4A2050518}"/>
    <pc:docChg chg="modSld">
      <pc:chgData name="" userId="" providerId="" clId="Web-{49B3739A-5457-FAD6-6311-9FE4A2050518}" dt="2020-08-07T17:42:33.747" v="30" actId="20577"/>
      <pc:docMkLst>
        <pc:docMk/>
      </pc:docMkLst>
      <pc:sldChg chg="modSp">
        <pc:chgData name="" userId="" providerId="" clId="Web-{49B3739A-5457-FAD6-6311-9FE4A2050518}" dt="2020-08-07T17:42:23.590" v="26" actId="20577"/>
        <pc:sldMkLst>
          <pc:docMk/>
          <pc:sldMk cId="3497137460" sldId="286"/>
        </pc:sldMkLst>
        <pc:spChg chg="mod">
          <ac:chgData name="" userId="" providerId="" clId="Web-{49B3739A-5457-FAD6-6311-9FE4A2050518}" dt="2020-08-07T17:42:23.590" v="26" actId="20577"/>
          <ac:spMkLst>
            <pc:docMk/>
            <pc:sldMk cId="3497137460" sldId="286"/>
            <ac:spMk id="2" creationId="{00000000-0000-0000-0000-000000000000}"/>
          </ac:spMkLst>
        </pc:spChg>
      </pc:sldChg>
      <pc:sldChg chg="modSp">
        <pc:chgData name="" userId="" providerId="" clId="Web-{49B3739A-5457-FAD6-6311-9FE4A2050518}" dt="2020-08-07T17:42:27.091" v="28" actId="20577"/>
        <pc:sldMkLst>
          <pc:docMk/>
          <pc:sldMk cId="4260949624" sldId="293"/>
        </pc:sldMkLst>
        <pc:spChg chg="mod">
          <ac:chgData name="" userId="" providerId="" clId="Web-{49B3739A-5457-FAD6-6311-9FE4A2050518}" dt="2020-08-07T17:42:27.091" v="28" actId="20577"/>
          <ac:spMkLst>
            <pc:docMk/>
            <pc:sldMk cId="4260949624" sldId="293"/>
            <ac:spMk id="7170" creationId="{00000000-0000-0000-0000-000000000000}"/>
          </ac:spMkLst>
        </pc:spChg>
      </pc:sldChg>
      <pc:sldChg chg="modSp">
        <pc:chgData name="" userId="" providerId="" clId="Web-{49B3739A-5457-FAD6-6311-9FE4A2050518}" dt="2020-08-07T17:42:33.747" v="29" actId="20577"/>
        <pc:sldMkLst>
          <pc:docMk/>
          <pc:sldMk cId="2647277700" sldId="295"/>
        </pc:sldMkLst>
        <pc:spChg chg="mod">
          <ac:chgData name="" userId="" providerId="" clId="Web-{49B3739A-5457-FAD6-6311-9FE4A2050518}" dt="2020-08-07T17:42:33.747" v="29" actId="20577"/>
          <ac:spMkLst>
            <pc:docMk/>
            <pc:sldMk cId="2647277700" sldId="295"/>
            <ac:spMk id="6" creationId="{00000000-0000-0000-0000-000000000000}"/>
          </ac:spMkLst>
        </pc:spChg>
      </pc:sldChg>
      <pc:sldChg chg="modSp">
        <pc:chgData name="" userId="" providerId="" clId="Web-{49B3739A-5457-FAD6-6311-9FE4A2050518}" dt="2020-08-07T17:41:09.225" v="2" actId="20577"/>
        <pc:sldMkLst>
          <pc:docMk/>
          <pc:sldMk cId="1508208048" sldId="304"/>
        </pc:sldMkLst>
        <pc:spChg chg="mod">
          <ac:chgData name="" userId="" providerId="" clId="Web-{49B3739A-5457-FAD6-6311-9FE4A2050518}" dt="2020-08-07T17:41:09.225" v="2" actId="20577"/>
          <ac:spMkLst>
            <pc:docMk/>
            <pc:sldMk cId="1508208048" sldId="304"/>
            <ac:spMk id="4" creationId="{00000000-0000-0000-0000-000000000000}"/>
          </ac:spMkLst>
        </pc:spChg>
      </pc:sldChg>
      <pc:sldChg chg="modSp">
        <pc:chgData name="" userId="" providerId="" clId="Web-{49B3739A-5457-FAD6-6311-9FE4A2050518}" dt="2020-08-07T17:41:26.742" v="8" actId="20577"/>
        <pc:sldMkLst>
          <pc:docMk/>
          <pc:sldMk cId="1272731627" sldId="310"/>
        </pc:sldMkLst>
        <pc:spChg chg="mod">
          <ac:chgData name="" userId="" providerId="" clId="Web-{49B3739A-5457-FAD6-6311-9FE4A2050518}" dt="2020-08-07T17:41:26.742" v="8" actId="20577"/>
          <ac:spMkLst>
            <pc:docMk/>
            <pc:sldMk cId="1272731627" sldId="310"/>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b244c84c0_0_173: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b244c84c0_0_173:notes"/>
          <p:cNvSpPr txBox="1">
            <a:spLocks noGrp="1"/>
          </p:cNvSpPr>
          <p:nvPr>
            <p:ph type="body" idx="1"/>
          </p:nvPr>
        </p:nvSpPr>
        <p:spPr>
          <a:xfrm>
            <a:off x="694690" y="4379597"/>
            <a:ext cx="5557500" cy="41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9b244c84c0_0_173:notes"/>
          <p:cNvSpPr txBox="1">
            <a:spLocks noGrp="1"/>
          </p:cNvSpPr>
          <p:nvPr>
            <p:ph type="sldNum" idx="12"/>
          </p:nvPr>
        </p:nvSpPr>
        <p:spPr>
          <a:xfrm>
            <a:off x="3934971" y="8757592"/>
            <a:ext cx="3010200" cy="461100"/>
          </a:xfrm>
          <a:prstGeom prst="rect">
            <a:avLst/>
          </a:prstGeom>
        </p:spPr>
        <p:txBody>
          <a:bodyPr spcFirstLastPara="1" wrap="square" lIns="92350" tIns="46175" rIns="92350" bIns="461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102958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b244c84c0_1_184: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9b244c84c0_1_184:notes"/>
          <p:cNvSpPr txBox="1">
            <a:spLocks noGrp="1"/>
          </p:cNvSpPr>
          <p:nvPr>
            <p:ph type="body" idx="1"/>
          </p:nvPr>
        </p:nvSpPr>
        <p:spPr>
          <a:xfrm>
            <a:off x="694690" y="4379595"/>
            <a:ext cx="5557500" cy="4149000"/>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1673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9b244c84c0_1_270: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g9b244c84c0_1_270:notes"/>
          <p:cNvSpPr txBox="1">
            <a:spLocks noGrp="1"/>
          </p:cNvSpPr>
          <p:nvPr>
            <p:ph type="body" idx="1"/>
          </p:nvPr>
        </p:nvSpPr>
        <p:spPr>
          <a:xfrm>
            <a:off x="694690" y="4379595"/>
            <a:ext cx="5557500" cy="4149000"/>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767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b244c84c0_1_352:notes"/>
          <p:cNvSpPr txBox="1">
            <a:spLocks noGrp="1"/>
          </p:cNvSpPr>
          <p:nvPr>
            <p:ph type="body" idx="1"/>
          </p:nvPr>
        </p:nvSpPr>
        <p:spPr>
          <a:xfrm>
            <a:off x="694690" y="4379595"/>
            <a:ext cx="5557500" cy="41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9b244c84c0_1_352: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56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2193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1019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This</a:t>
            </a:r>
            <a:r>
              <a:rPr lang="en-US" baseline="0" dirty="0" smtClean="0"/>
              <a:t> slide provides an overview of the OPC system.   The goal of OPC is to detect hazardous weather outside radar range and present it to users in a way that resembles traditional weather radar.  OPC was built to be rapidly updating, have a high spatial resolution, and to be accurate in both storm placement and intensity.</a:t>
            </a:r>
          </a:p>
          <a:p>
            <a:endParaRPr lang="en-US" baseline="0" dirty="0" smtClean="0"/>
          </a:p>
          <a:p>
            <a:r>
              <a:rPr lang="en-US" baseline="0" dirty="0" smtClean="0"/>
              <a:t>[Top Right] OPC works by fusing together data from multiple weather sensors.  Radar, lightning, satellite and numerical model data are combined using advanced machine learning and artificial intelligence to estimate radar-derived fields in regions outside weather radar range.  This estimated field is then combined with existing radar mosaics to fill in radar coverage gaps in areas like the Gulf of Mexico, Caribbean, Atlantic Ocean, and many other regions.</a:t>
            </a:r>
          </a:p>
          <a:p>
            <a:endParaRPr lang="en-US" baseline="0" dirty="0" smtClean="0"/>
          </a:p>
          <a:p>
            <a:r>
              <a:rPr lang="en-US" baseline="0" dirty="0" smtClean="0"/>
              <a:t>[Bottom Right] Two products are created by OPC,  a storm height field, and a precipitation intensity field. The precipitation intensity can be viewed in either a 6 color green to red scale as shown here on the bottom right, or can be shown in the 3 color blue presentation commonly seen on the WARP display.</a:t>
            </a:r>
          </a:p>
          <a:p>
            <a:endParaRPr lang="en-US" baseline="0" dirty="0" smtClean="0"/>
          </a:p>
          <a:p>
            <a:r>
              <a:rPr lang="en-US" baseline="0" dirty="0" smtClean="0"/>
              <a:t>[Back to top left]  By applying OPC,  the radar analysis seen in the top left, which fails to detect any weather away from the Florida coast, is extended…</a:t>
            </a:r>
          </a:p>
          <a:p>
            <a:endParaRPr lang="en-US" baseline="0" dirty="0" smtClean="0"/>
          </a:p>
          <a:p>
            <a:r>
              <a:rPr lang="en-US" baseline="0" dirty="0" smtClean="0"/>
              <a:t>[Click forward]</a:t>
            </a:r>
          </a:p>
          <a:p>
            <a:endParaRPr lang="en-US" baseline="0" dirty="0" smtClean="0"/>
          </a:p>
          <a:p>
            <a:r>
              <a:rPr lang="en-US" baseline="0" dirty="0" smtClean="0"/>
              <a:t>…and now includes weather throughout the region.</a:t>
            </a:r>
          </a:p>
          <a:p>
            <a:endParaRPr lang="en-US" baseline="0" dirty="0" smtClean="0"/>
          </a:p>
          <a:p>
            <a:endParaRPr lang="en-US" baseline="0" dirty="0" smtClean="0"/>
          </a:p>
          <a:p>
            <a:endParaRPr lang="en-US" baseline="0" dirty="0" smtClean="0"/>
          </a:p>
          <a:p>
            <a:endParaRPr lang="en-US" baseline="0" dirty="0" smtClean="0"/>
          </a:p>
          <a:p>
            <a:r>
              <a:rPr lang="en-US" baseline="0" dirty="0" smtClean="0"/>
              <a:t> </a:t>
            </a:r>
          </a:p>
          <a:p>
            <a:endParaRPr lang="en-US" baseline="0"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469AFB-4F0B-48B6-A745-3393ECC560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67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5279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4951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0854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276C-4710-4AB7-AB87-4894464E542C}" type="slidenum">
              <a:rPr lang="en-US" smtClean="0"/>
              <a:t>2</a:t>
            </a:fld>
            <a:endParaRPr lang="en-US"/>
          </a:p>
        </p:txBody>
      </p:sp>
    </p:spTree>
    <p:extLst>
      <p:ext uri="{BB962C8B-B14F-4D97-AF65-F5344CB8AC3E}">
        <p14:creationId xmlns:p14="http://schemas.microsoft.com/office/powerpoint/2010/main" val="295021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80540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89191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276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85E7276C-4710-4AB7-AB87-4894464E542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1579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276C-4710-4AB7-AB87-4894464E542C}" type="slidenum">
              <a:rPr lang="en-US" smtClean="0"/>
              <a:t>3</a:t>
            </a:fld>
            <a:endParaRPr lang="en-US"/>
          </a:p>
        </p:txBody>
      </p:sp>
    </p:spTree>
    <p:extLst>
      <p:ext uri="{BB962C8B-B14F-4D97-AF65-F5344CB8AC3E}">
        <p14:creationId xmlns:p14="http://schemas.microsoft.com/office/powerpoint/2010/main" val="23604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276C-4710-4AB7-AB87-4894464E542C}" type="slidenum">
              <a:rPr lang="en-US" smtClean="0"/>
              <a:t>4</a:t>
            </a:fld>
            <a:endParaRPr lang="en-US"/>
          </a:p>
        </p:txBody>
      </p:sp>
    </p:spTree>
    <p:extLst>
      <p:ext uri="{BB962C8B-B14F-4D97-AF65-F5344CB8AC3E}">
        <p14:creationId xmlns:p14="http://schemas.microsoft.com/office/powerpoint/2010/main" val="18974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276C-4710-4AB7-AB87-4894464E542C}" type="slidenum">
              <a:rPr lang="en-US" smtClean="0"/>
              <a:t>5</a:t>
            </a:fld>
            <a:endParaRPr lang="en-US"/>
          </a:p>
        </p:txBody>
      </p:sp>
    </p:spTree>
    <p:extLst>
      <p:ext uri="{BB962C8B-B14F-4D97-AF65-F5344CB8AC3E}">
        <p14:creationId xmlns:p14="http://schemas.microsoft.com/office/powerpoint/2010/main" val="50698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276C-4710-4AB7-AB87-4894464E542C}" type="slidenum">
              <a:rPr lang="en-US" smtClean="0"/>
              <a:t>8</a:t>
            </a:fld>
            <a:endParaRPr lang="en-US"/>
          </a:p>
        </p:txBody>
      </p:sp>
    </p:spTree>
    <p:extLst>
      <p:ext uri="{BB962C8B-B14F-4D97-AF65-F5344CB8AC3E}">
        <p14:creationId xmlns:p14="http://schemas.microsoft.com/office/powerpoint/2010/main" val="3987950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en-US" sz="1200" b="1" dirty="0"/>
              <a:t>Weather Integration - Pull Mode:  </a:t>
            </a:r>
            <a:r>
              <a:rPr lang="en-US" sz="1200" dirty="0"/>
              <a:t>The bi-directional (pull mode) refers to coordination with air traffic managers (ATMs) in effort to comprehend their weather needs as it relates to making optimum “weather related” National Airspace System (NAS) decisions. </a:t>
            </a:r>
          </a:p>
          <a:p>
            <a:pPr>
              <a:lnSpc>
                <a:spcPct val="120000"/>
              </a:lnSpc>
              <a:spcAft>
                <a:spcPts val="0"/>
              </a:spcAft>
            </a:pPr>
            <a:endParaRPr lang="en-US" sz="1200" b="1" dirty="0"/>
          </a:p>
          <a:p>
            <a:pPr>
              <a:lnSpc>
                <a:spcPct val="120000"/>
              </a:lnSpc>
              <a:spcAft>
                <a:spcPts val="0"/>
              </a:spcAft>
            </a:pPr>
            <a:r>
              <a:rPr lang="en-US" sz="1200" b="1" dirty="0"/>
              <a:t>Weather Integration - Push Mode:  </a:t>
            </a:r>
            <a:r>
              <a:rPr lang="en-US" sz="1200" dirty="0"/>
              <a:t>The push mode involves leveraging weather information, technology, and/or products that are currently available and/or emerging from research that could benefit ATM DSPs/DSTs.  This includes demonstrating the usability of weather products or services and engaging ATM decision makers to validate that the products and/or services can positively contribute (from a weather perspective) to improving NAS efficiency and safety. </a:t>
            </a:r>
          </a:p>
          <a:p>
            <a:endParaRPr lang="en-US" dirty="0"/>
          </a:p>
        </p:txBody>
      </p:sp>
      <p:sp>
        <p:nvSpPr>
          <p:cNvPr id="4" name="Slide Number Placeholder 3"/>
          <p:cNvSpPr>
            <a:spLocks noGrp="1"/>
          </p:cNvSpPr>
          <p:nvPr>
            <p:ph type="sldNum" sz="quarter" idx="5"/>
          </p:nvPr>
        </p:nvSpPr>
        <p:spPr/>
        <p:txBody>
          <a:bodyPr/>
          <a:lstStyle/>
          <a:p>
            <a:fld id="{85E7276C-4710-4AB7-AB87-4894464E542C}" type="slidenum">
              <a:rPr lang="en-US" smtClean="0"/>
              <a:t>13</a:t>
            </a:fld>
            <a:endParaRPr lang="en-US"/>
          </a:p>
        </p:txBody>
      </p:sp>
    </p:spTree>
    <p:extLst>
      <p:ext uri="{BB962C8B-B14F-4D97-AF65-F5344CB8AC3E}">
        <p14:creationId xmlns:p14="http://schemas.microsoft.com/office/powerpoint/2010/main" val="312427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7276C-4710-4AB7-AB87-4894464E542C}" type="slidenum">
              <a:rPr lang="en-US" smtClean="0"/>
              <a:t>16</a:t>
            </a:fld>
            <a:endParaRPr lang="en-US"/>
          </a:p>
        </p:txBody>
      </p:sp>
    </p:spTree>
    <p:extLst>
      <p:ext uri="{BB962C8B-B14F-4D97-AF65-F5344CB8AC3E}">
        <p14:creationId xmlns:p14="http://schemas.microsoft.com/office/powerpoint/2010/main" val="296750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b244c84c0_0_10: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b244c84c0_0_10:notes"/>
          <p:cNvSpPr txBox="1">
            <a:spLocks noGrp="1"/>
          </p:cNvSpPr>
          <p:nvPr>
            <p:ph type="body" idx="1"/>
          </p:nvPr>
        </p:nvSpPr>
        <p:spPr>
          <a:xfrm>
            <a:off x="694690" y="4379597"/>
            <a:ext cx="5557500" cy="41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g9b244c84c0_0_10:notes"/>
          <p:cNvSpPr txBox="1">
            <a:spLocks noGrp="1"/>
          </p:cNvSpPr>
          <p:nvPr>
            <p:ph type="sldNum" idx="12"/>
          </p:nvPr>
        </p:nvSpPr>
        <p:spPr>
          <a:xfrm>
            <a:off x="3934971" y="8757592"/>
            <a:ext cx="3010200" cy="461100"/>
          </a:xfrm>
          <a:prstGeom prst="rect">
            <a:avLst/>
          </a:prstGeom>
        </p:spPr>
        <p:txBody>
          <a:bodyPr spcFirstLastPara="1" wrap="square" lIns="92350" tIns="46175" rIns="92350" bIns="461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2167569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1" y="250169"/>
            <a:ext cx="6941611" cy="892831"/>
          </a:xfrm>
        </p:spPr>
        <p:txBody>
          <a:bodyPr anchor="t"/>
          <a:lstStyle>
            <a:lvl1pPr>
              <a:defRPr/>
            </a:lvl1pPr>
          </a:lstStyle>
          <a:p>
            <a:pPr lvl="0"/>
            <a:r>
              <a:rPr lang="en-US" noProof="0" dirty="0"/>
              <a:t>Select to edit master title</a:t>
            </a:r>
          </a:p>
        </p:txBody>
      </p:sp>
      <p:sp>
        <p:nvSpPr>
          <p:cNvPr id="63491" name="Rectangle 1027"/>
          <p:cNvSpPr>
            <a:spLocks noGrp="1" noChangeArrowheads="1"/>
          </p:cNvSpPr>
          <p:nvPr>
            <p:ph type="subTitle" idx="1"/>
          </p:nvPr>
        </p:nvSpPr>
        <p:spPr>
          <a:xfrm>
            <a:off x="1085012" y="1156621"/>
            <a:ext cx="6904622" cy="724567"/>
          </a:xfrm>
        </p:spPr>
        <p:txBody>
          <a:bodyPr/>
          <a:lstStyle>
            <a:lvl1pPr marL="0" indent="0">
              <a:buFontTx/>
              <a:buNone/>
              <a:defRPr sz="3200">
                <a:solidFill>
                  <a:schemeClr val="bg2"/>
                </a:solidFill>
              </a:defRPr>
            </a:lvl1pPr>
          </a:lstStyle>
          <a:p>
            <a:pPr lvl="0"/>
            <a:r>
              <a:rPr lang="en-US" noProof="0" dirty="0"/>
              <a:t>Select to edit master subtitle</a:t>
            </a:r>
          </a:p>
        </p:txBody>
      </p:sp>
      <p:sp>
        <p:nvSpPr>
          <p:cNvPr id="63515" name="Text Box 1051"/>
          <p:cNvSpPr txBox="1">
            <a:spLocks noChangeArrowheads="1"/>
          </p:cNvSpPr>
          <p:nvPr userDrawn="1"/>
        </p:nvSpPr>
        <p:spPr bwMode="auto">
          <a:xfrm>
            <a:off x="1060999" y="2123306"/>
            <a:ext cx="5746201" cy="1872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a:solidFill>
                  <a:srgbClr val="1D2F68"/>
                </a:solidFill>
              </a:rPr>
              <a:t>By:</a:t>
            </a:r>
          </a:p>
          <a:p>
            <a:pPr>
              <a:spcBef>
                <a:spcPts val="1600"/>
              </a:spcBef>
              <a:buFontTx/>
              <a:buNone/>
            </a:pPr>
            <a:endParaRPr lang="en-US" sz="1600" dirty="0">
              <a:solidFill>
                <a:srgbClr val="1D2F68"/>
              </a:solidFill>
            </a:endParaRP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5"/>
            <a:ext cx="3397250" cy="11900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1" y="1131094"/>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131094"/>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1" name="Google Shape;51;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2" name="Google Shape;5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827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8262" y="0"/>
            <a:ext cx="8228400" cy="685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5" name="Google Shape;55;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1709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57"/>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131094"/>
            <a:ext cx="8050213" cy="3293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449264" y="4654154"/>
            <a:ext cx="4784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4788694"/>
            <a:ext cx="374015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59"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WXTAC\PROCESSORS\AWR\BFNGS\awtt0501\valid_00may13.avi" TargetMode="Externa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mailto:Randy.bass@fa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468926" y="254753"/>
            <a:ext cx="7864436" cy="892831"/>
          </a:xfrm>
        </p:spPr>
        <p:txBody>
          <a:bodyPr/>
          <a:lstStyle/>
          <a:p>
            <a:r>
              <a:rPr lang="en-US" dirty="0" smtClean="0">
                <a:latin typeface="Calibri" panose="020F0502020204030204" pitchFamily="34" charset="0"/>
                <a:ea typeface="Calibri" panose="020F0502020204030204" pitchFamily="34" charset="0"/>
              </a:rPr>
              <a:t>The Use of Weather Satellite Data in Aviation Operations and Research</a:t>
            </a:r>
            <a:endParaRPr lang="en-US" dirty="0"/>
          </a:p>
        </p:txBody>
      </p:sp>
      <p:sp>
        <p:nvSpPr>
          <p:cNvPr id="32785" name="Text Box 17"/>
          <p:cNvSpPr txBox="1">
            <a:spLocks noChangeArrowheads="1"/>
          </p:cNvSpPr>
          <p:nvPr/>
        </p:nvSpPr>
        <p:spPr bwMode="auto">
          <a:xfrm>
            <a:off x="2619933" y="2035208"/>
            <a:ext cx="5285023" cy="757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nSpc>
                <a:spcPct val="90000"/>
              </a:lnSpc>
              <a:spcBef>
                <a:spcPts val="0"/>
              </a:spcBef>
              <a:buFontTx/>
              <a:buNone/>
            </a:pPr>
            <a:r>
              <a:rPr lang="en-US" dirty="0"/>
              <a:t>NASA GPM-ACCP Transportation and Logistics Workshop</a:t>
            </a:r>
            <a:endParaRPr lang="en-US" sz="1600" dirty="0"/>
          </a:p>
        </p:txBody>
      </p:sp>
      <p:sp>
        <p:nvSpPr>
          <p:cNvPr id="32786" name="Text Box 18"/>
          <p:cNvSpPr txBox="1">
            <a:spLocks noChangeArrowheads="1"/>
          </p:cNvSpPr>
          <p:nvPr/>
        </p:nvSpPr>
        <p:spPr bwMode="auto">
          <a:xfrm>
            <a:off x="2619933" y="2782026"/>
            <a:ext cx="3540917" cy="661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Tx/>
              <a:buNone/>
            </a:pPr>
            <a:r>
              <a:rPr lang="en-US" sz="1600" dirty="0"/>
              <a:t>Randy Bass</a:t>
            </a:r>
          </a:p>
          <a:p>
            <a:pPr>
              <a:buFontTx/>
              <a:buNone/>
            </a:pPr>
            <a:r>
              <a:rPr lang="en-US" sz="1400" dirty="0"/>
              <a:t>Manager, Weather Research Branch</a:t>
            </a:r>
          </a:p>
        </p:txBody>
      </p:sp>
      <p:sp>
        <p:nvSpPr>
          <p:cNvPr id="32787" name="Text Box 19"/>
          <p:cNvSpPr txBox="1">
            <a:spLocks noChangeArrowheads="1"/>
          </p:cNvSpPr>
          <p:nvPr/>
        </p:nvSpPr>
        <p:spPr bwMode="auto">
          <a:xfrm>
            <a:off x="2619933" y="3679962"/>
            <a:ext cx="346551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600" dirty="0" smtClean="0"/>
              <a:t>2 Nov 2020</a:t>
            </a:r>
            <a:endParaRPr lang="en-US" sz="16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Desired Goals and Outcomes </a:t>
            </a:r>
          </a:p>
        </p:txBody>
      </p:sp>
      <p:sp>
        <p:nvSpPr>
          <p:cNvPr id="3" name="Content Placeholder 2"/>
          <p:cNvSpPr>
            <a:spLocks noGrp="1"/>
          </p:cNvSpPr>
          <p:nvPr>
            <p:ph idx="1"/>
          </p:nvPr>
        </p:nvSpPr>
        <p:spPr>
          <a:xfrm>
            <a:off x="628650" y="957024"/>
            <a:ext cx="7886700" cy="3563095"/>
          </a:xfrm>
        </p:spPr>
        <p:txBody>
          <a:bodyPr>
            <a:noAutofit/>
          </a:bodyPr>
          <a:lstStyle/>
          <a:p>
            <a:pPr>
              <a:spcBef>
                <a:spcPts val="0"/>
              </a:spcBef>
              <a:spcAft>
                <a:spcPts val="0"/>
              </a:spcAft>
            </a:pPr>
            <a:r>
              <a:rPr lang="en-US" sz="1800" b="0" dirty="0"/>
              <a:t>FAA’s recognized source of aviation weather expertise</a:t>
            </a:r>
          </a:p>
          <a:p>
            <a:pPr>
              <a:spcBef>
                <a:spcPts val="0"/>
              </a:spcBef>
              <a:spcAft>
                <a:spcPts val="0"/>
              </a:spcAft>
            </a:pPr>
            <a:r>
              <a:rPr lang="en-US" sz="1800" b="0" dirty="0"/>
              <a:t>Increase the number of advanced weather capabilities used in aviation</a:t>
            </a:r>
          </a:p>
          <a:p>
            <a:pPr>
              <a:spcBef>
                <a:spcPts val="0"/>
              </a:spcBef>
              <a:spcAft>
                <a:spcPts val="0"/>
              </a:spcAft>
            </a:pPr>
            <a:r>
              <a:rPr lang="en-US" sz="1800" b="0" dirty="0" smtClean="0"/>
              <a:t>Provide </a:t>
            </a:r>
            <a:r>
              <a:rPr lang="en-US" sz="1800" b="0" dirty="0"/>
              <a:t>engineering, evaluation, and technical services to support aviation weather initiatives</a:t>
            </a:r>
          </a:p>
          <a:p>
            <a:pPr>
              <a:spcBef>
                <a:spcPts val="0"/>
              </a:spcBef>
              <a:spcAft>
                <a:spcPts val="0"/>
              </a:spcAft>
            </a:pPr>
            <a:r>
              <a:rPr lang="en-US" sz="1800" b="0" dirty="0"/>
              <a:t>Solve aviation weather problems and implement solutions for </a:t>
            </a:r>
            <a:r>
              <a:rPr lang="en-US" sz="1800" b="0" dirty="0" smtClean="0"/>
              <a:t>the NAS</a:t>
            </a:r>
            <a:endParaRPr lang="en-US" sz="1800" b="0" dirty="0"/>
          </a:p>
          <a:p>
            <a:pPr>
              <a:spcBef>
                <a:spcPts val="0"/>
              </a:spcBef>
              <a:spcAft>
                <a:spcPts val="0"/>
              </a:spcAft>
            </a:pPr>
            <a:r>
              <a:rPr lang="en-US" sz="1800" b="0" dirty="0"/>
              <a:t>Provide operational weather guidance and standards enabling pilots to stay safe</a:t>
            </a:r>
          </a:p>
          <a:p>
            <a:pPr>
              <a:spcBef>
                <a:spcPts val="0"/>
              </a:spcBef>
              <a:spcAft>
                <a:spcPts val="0"/>
              </a:spcAft>
            </a:pPr>
            <a:r>
              <a:rPr lang="en-US" sz="1800" b="0" dirty="0"/>
              <a:t>Collaborate global harmonization of weather standards and requirements in alignment with NextGen</a:t>
            </a:r>
          </a:p>
          <a:p>
            <a:pPr>
              <a:spcBef>
                <a:spcPts val="0"/>
              </a:spcBef>
              <a:spcAft>
                <a:spcPts val="0"/>
              </a:spcAft>
            </a:pPr>
            <a:r>
              <a:rPr lang="en-US" sz="1800" b="0" dirty="0" smtClean="0"/>
              <a:t>Coordinate </a:t>
            </a:r>
            <a:r>
              <a:rPr lang="en-US" sz="1800" b="0" dirty="0"/>
              <a:t>with FAA operations, safety and standards organizations, NWS and commercial sector to improve and integrate weather information into aviation decision making</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spTree>
    <p:extLst>
      <p:ext uri="{BB962C8B-B14F-4D97-AF65-F5344CB8AC3E}">
        <p14:creationId xmlns:p14="http://schemas.microsoft.com/office/powerpoint/2010/main" val="221046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Weather Research Branch</a:t>
            </a:r>
          </a:p>
        </p:txBody>
      </p:sp>
      <p:sp>
        <p:nvSpPr>
          <p:cNvPr id="3" name="Content Placeholder 2"/>
          <p:cNvSpPr>
            <a:spLocks noGrp="1"/>
          </p:cNvSpPr>
          <p:nvPr>
            <p:ph idx="1"/>
          </p:nvPr>
        </p:nvSpPr>
        <p:spPr>
          <a:xfrm>
            <a:off x="423966" y="962483"/>
            <a:ext cx="8050213" cy="3293269"/>
          </a:xfrm>
        </p:spPr>
        <p:txBody>
          <a:bodyPr>
            <a:normAutofit fontScale="77500" lnSpcReduction="20000"/>
          </a:bodyPr>
          <a:lstStyle/>
          <a:p>
            <a:pPr marL="0" indent="0">
              <a:buNone/>
            </a:pPr>
            <a:r>
              <a:rPr lang="en-US" b="0" dirty="0"/>
              <a:t>Conducts research to mitigate the impact of weather on aviation by transitioning the research to operations</a:t>
            </a:r>
            <a:endParaRPr lang="en-US" b="0" dirty="0">
              <a:solidFill>
                <a:srgbClr val="FF0000"/>
              </a:solidFill>
            </a:endParaRPr>
          </a:p>
          <a:p>
            <a:pPr marL="0" indent="0">
              <a:buNone/>
            </a:pPr>
            <a:endParaRPr lang="en-US" dirty="0"/>
          </a:p>
          <a:p>
            <a:pPr marL="285750" indent="-285750"/>
            <a:r>
              <a:rPr lang="en-US" dirty="0"/>
              <a:t>Core Functions: </a:t>
            </a:r>
          </a:p>
          <a:p>
            <a:pPr marL="569913" lvl="1">
              <a:buFont typeface="Wingdings" panose="05000000000000000000" pitchFamily="2" charset="2"/>
              <a:buChar char="Ø"/>
            </a:pPr>
            <a:r>
              <a:rPr lang="en-US" dirty="0" smtClean="0"/>
              <a:t>Manage the </a:t>
            </a:r>
            <a:r>
              <a:rPr lang="en-US" dirty="0"/>
              <a:t>Aviation Weather Research</a:t>
            </a:r>
            <a:br>
              <a:rPr lang="en-US" dirty="0"/>
            </a:br>
            <a:r>
              <a:rPr lang="en-US" dirty="0"/>
              <a:t>Program</a:t>
            </a:r>
          </a:p>
          <a:p>
            <a:pPr marL="569913" lvl="1">
              <a:buFont typeface="Wingdings" panose="05000000000000000000" pitchFamily="2" charset="2"/>
              <a:buChar char="Ø"/>
            </a:pPr>
            <a:r>
              <a:rPr lang="en-US" dirty="0"/>
              <a:t>Manages </a:t>
            </a:r>
            <a:r>
              <a:rPr lang="en-US" dirty="0" smtClean="0"/>
              <a:t>the Weather </a:t>
            </a:r>
            <a:r>
              <a:rPr lang="en-US" dirty="0"/>
              <a:t>Technology in the</a:t>
            </a:r>
            <a:br>
              <a:rPr lang="en-US" dirty="0"/>
            </a:br>
            <a:r>
              <a:rPr lang="en-US" dirty="0"/>
              <a:t>Cockpit (WTIC) </a:t>
            </a:r>
            <a:r>
              <a:rPr lang="en-US" dirty="0" smtClean="0"/>
              <a:t>Program</a:t>
            </a:r>
            <a:endParaRPr lang="en-US" sz="1950" dirty="0"/>
          </a:p>
          <a:p>
            <a:pPr marL="569913" lvl="1">
              <a:buFont typeface="Wingdings" panose="05000000000000000000" pitchFamily="2" charset="2"/>
              <a:buChar char="Ø"/>
            </a:pPr>
            <a:r>
              <a:rPr lang="en-US" dirty="0" smtClean="0"/>
              <a:t>Coordinate </a:t>
            </a:r>
            <a:r>
              <a:rPr lang="en-US" dirty="0"/>
              <a:t>research with other Federal</a:t>
            </a:r>
            <a:br>
              <a:rPr lang="en-US" dirty="0"/>
            </a:br>
            <a:r>
              <a:rPr lang="en-US" dirty="0"/>
              <a:t>agencies</a:t>
            </a:r>
          </a:p>
          <a:p>
            <a:pPr marL="569913" lvl="1">
              <a:buFont typeface="Wingdings" panose="05000000000000000000" pitchFamily="2" charset="2"/>
              <a:buChar char="Ø"/>
            </a:pPr>
            <a:r>
              <a:rPr lang="en-US" dirty="0" smtClean="0"/>
              <a:t>Transition </a:t>
            </a:r>
            <a:r>
              <a:rPr lang="en-US" dirty="0"/>
              <a:t>technologies (R2O)</a:t>
            </a:r>
          </a:p>
          <a:p>
            <a:pPr marL="214313" indent="-214313"/>
            <a:endParaRPr lang="en-US" dirty="0">
              <a:solidFill>
                <a:schemeClr val="accent5">
                  <a:lumMod val="50000"/>
                </a:schemeClr>
              </a:solidFill>
            </a:endParaRPr>
          </a:p>
          <a:p>
            <a:pPr marL="0" indent="0">
              <a:buNone/>
            </a:pPr>
            <a:endParaRPr lang="en-US" dirty="0"/>
          </a:p>
        </p:txBody>
      </p:sp>
      <p:pic>
        <p:nvPicPr>
          <p:cNvPr id="4" name="Picture 4">
            <a:extLst>
              <a:ext uri="{FF2B5EF4-FFF2-40B4-BE49-F238E27FC236}">
                <a16:creationId xmlns:a16="http://schemas.microsoft.com/office/drawing/2014/main" id="{47BA325F-71BC-4B77-97A0-D71E5C5CE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515" y="2886127"/>
            <a:ext cx="2249567" cy="152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984" t="-1447" r="2362" b="1447"/>
          <a:stretch/>
        </p:blipFill>
        <p:spPr>
          <a:xfrm>
            <a:off x="6967446" y="1423406"/>
            <a:ext cx="1821957" cy="1383482"/>
          </a:xfrm>
          <a:prstGeom prst="rect">
            <a:avLst/>
          </a:prstGeom>
        </p:spPr>
      </p:pic>
      <p:sp>
        <p:nvSpPr>
          <p:cNvPr id="6" name="Slide Number Placeholder 5"/>
          <p:cNvSpPr>
            <a:spLocks noGrp="1"/>
          </p:cNvSpPr>
          <p:nvPr>
            <p:ph type="sldNum" sz="quarter" idx="12"/>
          </p:nvPr>
        </p:nvSpPr>
        <p:spPr/>
        <p:txBody>
          <a:bodyPr/>
          <a:lstStyle/>
          <a:p>
            <a:fld id="{78D3ABA1-EA94-43C0-B992-7CBCC31144F1}" type="slidenum">
              <a:rPr lang="en-US" smtClean="0"/>
              <a:pPr/>
              <a:t>11</a:t>
            </a:fld>
            <a:endParaRPr lang="en-US" dirty="0"/>
          </a:p>
        </p:txBody>
      </p:sp>
    </p:spTree>
    <p:extLst>
      <p:ext uri="{BB962C8B-B14F-4D97-AF65-F5344CB8AC3E}">
        <p14:creationId xmlns:p14="http://schemas.microsoft.com/office/powerpoint/2010/main" val="88749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AWRP 20 Year History of Success</a:t>
            </a:r>
          </a:p>
        </p:txBody>
      </p:sp>
      <p:sp>
        <p:nvSpPr>
          <p:cNvPr id="14" name="TextBox 9"/>
          <p:cNvSpPr txBox="1">
            <a:spLocks noChangeArrowheads="1"/>
          </p:cNvSpPr>
          <p:nvPr/>
        </p:nvSpPr>
        <p:spPr bwMode="auto">
          <a:xfrm>
            <a:off x="210824" y="1084260"/>
            <a:ext cx="15088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1998: 40KM; 2002: 20KM;</a:t>
            </a:r>
          </a:p>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2005: 13KM</a:t>
            </a:r>
          </a:p>
        </p:txBody>
      </p:sp>
      <p:pic>
        <p:nvPicPr>
          <p:cNvPr id="15" name="Picture 6" descr="e32LAv980224"/>
          <p:cNvPicPr>
            <a:picLocks noChangeAspect="1" noChangeArrowheads="1"/>
          </p:cNvPicPr>
          <p:nvPr/>
        </p:nvPicPr>
        <p:blipFill>
          <a:blip r:embed="rId3" cstate="print">
            <a:extLst>
              <a:ext uri="{28A0092B-C50C-407E-A947-70E740481C1C}">
                <a14:useLocalDpi xmlns:a14="http://schemas.microsoft.com/office/drawing/2010/main" val="0"/>
              </a:ext>
            </a:extLst>
          </a:blip>
          <a:srcRect r="4286"/>
          <a:stretch>
            <a:fillRect/>
          </a:stretch>
        </p:blipFill>
        <p:spPr bwMode="auto">
          <a:xfrm>
            <a:off x="289357" y="1425516"/>
            <a:ext cx="1351799" cy="107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valid_00may13.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61305" y="1425517"/>
            <a:ext cx="1626604" cy="106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4"/>
          <p:cNvSpPr txBox="1">
            <a:spLocks noChangeArrowheads="1"/>
          </p:cNvSpPr>
          <p:nvPr/>
        </p:nvSpPr>
        <p:spPr bwMode="auto">
          <a:xfrm>
            <a:off x="2475077" y="1222760"/>
            <a:ext cx="4756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2001</a:t>
            </a:r>
          </a:p>
        </p:txBody>
      </p:sp>
      <p:sp>
        <p:nvSpPr>
          <p:cNvPr id="21" name="TextBox 8"/>
          <p:cNvSpPr txBox="1">
            <a:spLocks noChangeArrowheads="1"/>
          </p:cNvSpPr>
          <p:nvPr/>
        </p:nvSpPr>
        <p:spPr bwMode="auto">
          <a:xfrm>
            <a:off x="3444010" y="945761"/>
            <a:ext cx="20604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2002: CIP; 2004: FIP; 2011: FIP Severity;</a:t>
            </a:r>
            <a:br>
              <a:rPr lang="en-US" altLang="en-US" sz="900" b="0" dirty="0">
                <a:solidFill>
                  <a:srgbClr val="00359E"/>
                </a:solidFill>
                <a:latin typeface="Segoe UI Semilight" panose="020B0402040204020203" pitchFamily="34" charset="0"/>
                <a:cs typeface="Segoe UI Semilight" panose="020B0402040204020203" pitchFamily="34" charset="0"/>
              </a:rPr>
            </a:br>
            <a:r>
              <a:rPr lang="en-US" altLang="en-US" sz="900" b="0" dirty="0">
                <a:solidFill>
                  <a:srgbClr val="00359E"/>
                </a:solidFill>
                <a:latin typeface="Segoe UI Semilight" panose="020B0402040204020203" pitchFamily="34" charset="0"/>
                <a:cs typeface="Segoe UI Semilight" panose="020B0402040204020203" pitchFamily="34" charset="0"/>
              </a:rPr>
              <a:t>2012: CIP/FIP RAP; 2014: CIP/FIP High</a:t>
            </a:r>
            <a:br>
              <a:rPr lang="en-US" altLang="en-US" sz="900" b="0" dirty="0">
                <a:solidFill>
                  <a:srgbClr val="00359E"/>
                </a:solidFill>
                <a:latin typeface="Segoe UI Semilight" panose="020B0402040204020203" pitchFamily="34" charset="0"/>
                <a:cs typeface="Segoe UI Semilight" panose="020B0402040204020203" pitchFamily="34" charset="0"/>
              </a:rPr>
            </a:br>
            <a:r>
              <a:rPr lang="en-US" altLang="en-US" sz="900" b="0" dirty="0">
                <a:solidFill>
                  <a:srgbClr val="00359E"/>
                </a:solidFill>
                <a:latin typeface="Segoe UI Semilight" panose="020B0402040204020203" pitchFamily="34" charset="0"/>
                <a:cs typeface="Segoe UI Semilight" panose="020B0402040204020203" pitchFamily="34" charset="0"/>
              </a:rPr>
              <a:t>Res; 2018; IP Alaska</a:t>
            </a:r>
          </a:p>
        </p:txBody>
      </p:sp>
      <p:sp>
        <p:nvSpPr>
          <p:cNvPr id="22" name="TextBox 9"/>
          <p:cNvSpPr txBox="1">
            <a:spLocks noChangeArrowheads="1"/>
          </p:cNvSpPr>
          <p:nvPr/>
        </p:nvSpPr>
        <p:spPr bwMode="auto">
          <a:xfrm>
            <a:off x="228561" y="2506525"/>
            <a:ext cx="14953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Rapid Update Cycle (RUC)</a:t>
            </a:r>
          </a:p>
        </p:txBody>
      </p:sp>
      <p:sp>
        <p:nvSpPr>
          <p:cNvPr id="23" name="TextBox 9"/>
          <p:cNvSpPr txBox="1">
            <a:spLocks noChangeArrowheads="1"/>
          </p:cNvSpPr>
          <p:nvPr/>
        </p:nvSpPr>
        <p:spPr bwMode="auto">
          <a:xfrm>
            <a:off x="1777990" y="2506525"/>
            <a:ext cx="18473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National Convective Wx Forecast</a:t>
            </a:r>
          </a:p>
        </p:txBody>
      </p:sp>
      <p:sp>
        <p:nvSpPr>
          <p:cNvPr id="12" name="TextBox 9"/>
          <p:cNvSpPr txBox="1">
            <a:spLocks noChangeArrowheads="1"/>
          </p:cNvSpPr>
          <p:nvPr/>
        </p:nvSpPr>
        <p:spPr bwMode="auto">
          <a:xfrm>
            <a:off x="4060203" y="2482473"/>
            <a:ext cx="10213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Icing Forecasts</a:t>
            </a:r>
          </a:p>
        </p:txBody>
      </p:sp>
      <p:sp>
        <p:nvSpPr>
          <p:cNvPr id="16" name="TextBox 11"/>
          <p:cNvSpPr txBox="1">
            <a:spLocks noChangeArrowheads="1"/>
          </p:cNvSpPr>
          <p:nvPr/>
        </p:nvSpPr>
        <p:spPr bwMode="auto">
          <a:xfrm>
            <a:off x="5566510" y="945761"/>
            <a:ext cx="1478528" cy="507831"/>
          </a:xfrm>
          <a:prstGeom prst="rect">
            <a:avLst/>
          </a:prstGeom>
          <a:noFill/>
          <a:ln>
            <a:noFill/>
          </a:ln>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2003: Aviation Digital Data Service (ADDS); </a:t>
            </a:r>
            <a:br>
              <a:rPr lang="en-US" altLang="en-US" sz="900" b="0" dirty="0">
                <a:solidFill>
                  <a:srgbClr val="00359E"/>
                </a:solidFill>
                <a:latin typeface="Segoe UI Semilight" panose="020B0402040204020203" pitchFamily="34" charset="0"/>
                <a:cs typeface="Segoe UI Semilight" panose="020B0402040204020203" pitchFamily="34" charset="0"/>
              </a:rPr>
            </a:br>
            <a:r>
              <a:rPr lang="en-US" altLang="en-US" sz="900" b="0" dirty="0">
                <a:solidFill>
                  <a:srgbClr val="00359E"/>
                </a:solidFill>
                <a:latin typeface="Segoe UI Semilight" panose="020B0402040204020203" pitchFamily="34" charset="0"/>
                <a:cs typeface="Segoe UI Semilight" panose="020B0402040204020203" pitchFamily="34" charset="0"/>
              </a:rPr>
              <a:t>2016: aviationweather.gov</a:t>
            </a:r>
          </a:p>
        </p:txBody>
      </p:sp>
      <p:sp>
        <p:nvSpPr>
          <p:cNvPr id="25" name="TextBox 9"/>
          <p:cNvSpPr txBox="1">
            <a:spLocks noChangeArrowheads="1"/>
          </p:cNvSpPr>
          <p:nvPr/>
        </p:nvSpPr>
        <p:spPr bwMode="auto">
          <a:xfrm>
            <a:off x="5675268" y="2506525"/>
            <a:ext cx="12610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Web-based Products</a:t>
            </a:r>
          </a:p>
        </p:txBody>
      </p:sp>
      <p:sp>
        <p:nvSpPr>
          <p:cNvPr id="26" name="TextBox 6"/>
          <p:cNvSpPr txBox="1">
            <a:spLocks noChangeArrowheads="1"/>
          </p:cNvSpPr>
          <p:nvPr/>
        </p:nvSpPr>
        <p:spPr bwMode="auto">
          <a:xfrm>
            <a:off x="7049814" y="945761"/>
            <a:ext cx="2028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2003: GTG; 2010: GTG2 (Mid-Levels); </a:t>
            </a:r>
            <a:br>
              <a:rPr lang="en-US" altLang="en-US" sz="900" b="0" dirty="0">
                <a:solidFill>
                  <a:srgbClr val="00359E"/>
                </a:solidFill>
                <a:latin typeface="Segoe UI Semilight" panose="020B0402040204020203" pitchFamily="34" charset="0"/>
                <a:cs typeface="Segoe UI Semilight" panose="020B0402040204020203" pitchFamily="34" charset="0"/>
              </a:rPr>
            </a:br>
            <a:r>
              <a:rPr lang="en-US" altLang="en-US" sz="900" b="0" dirty="0">
                <a:solidFill>
                  <a:srgbClr val="00359E"/>
                </a:solidFill>
                <a:latin typeface="Segoe UI Semilight" panose="020B0402040204020203" pitchFamily="34" charset="0"/>
                <a:cs typeface="Segoe UI Semilight" panose="020B0402040204020203" pitchFamily="34" charset="0"/>
              </a:rPr>
              <a:t>2015 GTG3 (</a:t>
            </a:r>
            <a:r>
              <a:rPr lang="en-US" altLang="en-US" sz="900" b="0" dirty="0" err="1">
                <a:solidFill>
                  <a:srgbClr val="00359E"/>
                </a:solidFill>
                <a:latin typeface="Segoe UI Semilight" panose="020B0402040204020203" pitchFamily="34" charset="0"/>
                <a:cs typeface="Segoe UI Semilight" panose="020B0402040204020203" pitchFamily="34" charset="0"/>
              </a:rPr>
              <a:t>MtnWv</a:t>
            </a:r>
            <a:r>
              <a:rPr lang="en-US" altLang="en-US" sz="900" b="0" dirty="0">
                <a:solidFill>
                  <a:srgbClr val="00359E"/>
                </a:solidFill>
                <a:latin typeface="Segoe UI Semilight" panose="020B0402040204020203" pitchFamily="34" charset="0"/>
                <a:cs typeface="Segoe UI Semilight" panose="020B0402040204020203" pitchFamily="34" charset="0"/>
              </a:rPr>
              <a:t> &amp; Low </a:t>
            </a:r>
            <a:r>
              <a:rPr lang="en-US" altLang="en-US" sz="900" b="0" dirty="0" err="1">
                <a:solidFill>
                  <a:srgbClr val="00359E"/>
                </a:solidFill>
                <a:latin typeface="Segoe UI Semilight" panose="020B0402040204020203" pitchFamily="34" charset="0"/>
                <a:cs typeface="Segoe UI Semilight" panose="020B0402040204020203" pitchFamily="34" charset="0"/>
              </a:rPr>
              <a:t>Lvl</a:t>
            </a:r>
            <a:r>
              <a:rPr lang="en-US" altLang="en-US" sz="900" b="0" dirty="0">
                <a:solidFill>
                  <a:srgbClr val="00359E"/>
                </a:solidFill>
                <a:latin typeface="Segoe UI Semilight" panose="020B0402040204020203" pitchFamily="34" charset="0"/>
                <a:cs typeface="Segoe UI Semilight" panose="020B0402040204020203" pitchFamily="34" charset="0"/>
              </a:rPr>
              <a:t>);</a:t>
            </a:r>
          </a:p>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2019 GTG-N (Experimental)</a:t>
            </a:r>
          </a:p>
        </p:txBody>
      </p:sp>
      <p:sp>
        <p:nvSpPr>
          <p:cNvPr id="29" name="TextBox 17"/>
          <p:cNvSpPr txBox="1">
            <a:spLocks noChangeArrowheads="1"/>
          </p:cNvSpPr>
          <p:nvPr/>
        </p:nvSpPr>
        <p:spPr bwMode="auto">
          <a:xfrm>
            <a:off x="297999" y="2877386"/>
            <a:ext cx="1503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2007: Experimental ADDS</a:t>
            </a:r>
          </a:p>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2015: Operational ADDS</a:t>
            </a:r>
          </a:p>
        </p:txBody>
      </p:sp>
      <p:sp>
        <p:nvSpPr>
          <p:cNvPr id="32" name="TextBox 16"/>
          <p:cNvSpPr txBox="1">
            <a:spLocks noChangeArrowheads="1"/>
          </p:cNvSpPr>
          <p:nvPr/>
        </p:nvSpPr>
        <p:spPr bwMode="auto">
          <a:xfrm>
            <a:off x="2153652" y="3015885"/>
            <a:ext cx="11777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2012; Updated 2018</a:t>
            </a:r>
          </a:p>
        </p:txBody>
      </p:sp>
      <p:sp>
        <p:nvSpPr>
          <p:cNvPr id="35" name="TextBox 15"/>
          <p:cNvSpPr txBox="1">
            <a:spLocks noChangeArrowheads="1"/>
          </p:cNvSpPr>
          <p:nvPr/>
        </p:nvSpPr>
        <p:spPr bwMode="auto">
          <a:xfrm>
            <a:off x="3966970" y="3015885"/>
            <a:ext cx="1114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2014; Updated 2018</a:t>
            </a:r>
          </a:p>
        </p:txBody>
      </p:sp>
      <p:sp>
        <p:nvSpPr>
          <p:cNvPr id="38" name="TextBox 16"/>
          <p:cNvSpPr txBox="1">
            <a:spLocks noChangeArrowheads="1"/>
          </p:cNvSpPr>
          <p:nvPr/>
        </p:nvSpPr>
        <p:spPr bwMode="auto">
          <a:xfrm>
            <a:off x="6040957" y="3015885"/>
            <a:ext cx="4790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2014</a:t>
            </a:r>
          </a:p>
        </p:txBody>
      </p:sp>
      <p:pic>
        <p:nvPicPr>
          <p:cNvPr id="39" name="Picture 38" descr="CREF_20100606_032000_45.500000-95.86000137.500000_61.png"/>
          <p:cNvPicPr>
            <a:picLocks noChangeAspect="1"/>
          </p:cNvPicPr>
          <p:nvPr/>
        </p:nvPicPr>
        <p:blipFill rotWithShape="1">
          <a:blip r:embed="rId5" cstate="print">
            <a:extLst>
              <a:ext uri="{28A0092B-C50C-407E-A947-70E740481C1C}">
                <a14:useLocalDpi xmlns:a14="http://schemas.microsoft.com/office/drawing/2010/main" val="0"/>
              </a:ext>
            </a:extLst>
          </a:blip>
          <a:srcRect t="8097"/>
          <a:stretch/>
        </p:blipFill>
        <p:spPr bwMode="auto">
          <a:xfrm>
            <a:off x="5605591" y="3202681"/>
            <a:ext cx="1349798" cy="98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702" r="16276" b="5518"/>
          <a:stretch/>
        </p:blipFill>
        <p:spPr bwMode="auto">
          <a:xfrm>
            <a:off x="7239698" y="3199425"/>
            <a:ext cx="1570703" cy="98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16"/>
          <p:cNvSpPr txBox="1">
            <a:spLocks noChangeArrowheads="1"/>
          </p:cNvSpPr>
          <p:nvPr/>
        </p:nvSpPr>
        <p:spPr bwMode="auto">
          <a:xfrm>
            <a:off x="7833662" y="3015885"/>
            <a:ext cx="42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en-US" sz="900" b="0" dirty="0" smtClean="0">
                <a:solidFill>
                  <a:srgbClr val="00359E"/>
                </a:solidFill>
                <a:latin typeface="Segoe UI Semilight" panose="020B0402040204020203" pitchFamily="34" charset="0"/>
                <a:cs typeface="Segoe UI Semilight" panose="020B0402040204020203" pitchFamily="34" charset="0"/>
              </a:rPr>
              <a:t>2017</a:t>
            </a:r>
            <a:endParaRPr lang="en-US" altLang="en-US" sz="900" b="0" dirty="0">
              <a:solidFill>
                <a:srgbClr val="00359E"/>
              </a:solidFill>
              <a:latin typeface="Segoe UI Semilight" panose="020B0402040204020203" pitchFamily="34" charset="0"/>
              <a:cs typeface="Segoe UI Semilight" panose="020B0402040204020203" pitchFamily="34" charset="0"/>
            </a:endParaRPr>
          </a:p>
        </p:txBody>
      </p:sp>
      <p:sp>
        <p:nvSpPr>
          <p:cNvPr id="43" name="TextBox 9"/>
          <p:cNvSpPr txBox="1">
            <a:spLocks noChangeArrowheads="1"/>
          </p:cNvSpPr>
          <p:nvPr/>
        </p:nvSpPr>
        <p:spPr bwMode="auto">
          <a:xfrm>
            <a:off x="7459012" y="2506525"/>
            <a:ext cx="13513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Turbulence Forecasts</a:t>
            </a:r>
          </a:p>
        </p:txBody>
      </p:sp>
      <p:pic>
        <p:nvPicPr>
          <p:cNvPr id="3" name="Picture 2"/>
          <p:cNvPicPr>
            <a:picLocks noChangeAspect="1"/>
          </p:cNvPicPr>
          <p:nvPr/>
        </p:nvPicPr>
        <p:blipFill>
          <a:blip r:embed="rId7"/>
          <a:stretch>
            <a:fillRect/>
          </a:stretch>
        </p:blipFill>
        <p:spPr>
          <a:xfrm>
            <a:off x="238419" y="3225879"/>
            <a:ext cx="1511445" cy="949709"/>
          </a:xfrm>
          <a:prstGeom prst="rect">
            <a:avLst/>
          </a:prstGeom>
        </p:spPr>
      </p:pic>
      <p:sp>
        <p:nvSpPr>
          <p:cNvPr id="44" name="TextBox 9"/>
          <p:cNvSpPr txBox="1">
            <a:spLocks noChangeArrowheads="1"/>
          </p:cNvSpPr>
          <p:nvPr/>
        </p:nvSpPr>
        <p:spPr bwMode="auto">
          <a:xfrm>
            <a:off x="226294" y="4182833"/>
            <a:ext cx="1535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Helicopter Emergency Medical Services </a:t>
            </a:r>
          </a:p>
        </p:txBody>
      </p:sp>
      <p:sp>
        <p:nvSpPr>
          <p:cNvPr id="45" name="TextBox 9"/>
          <p:cNvSpPr txBox="1">
            <a:spLocks noChangeArrowheads="1"/>
          </p:cNvSpPr>
          <p:nvPr/>
        </p:nvSpPr>
        <p:spPr bwMode="auto">
          <a:xfrm>
            <a:off x="2153652" y="4182833"/>
            <a:ext cx="11777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Rapid Refresh (RAP)</a:t>
            </a:r>
          </a:p>
        </p:txBody>
      </p:sp>
      <p:pic>
        <p:nvPicPr>
          <p:cNvPr id="5" name="Picture 4"/>
          <p:cNvPicPr>
            <a:picLocks noChangeAspect="1"/>
          </p:cNvPicPr>
          <p:nvPr/>
        </p:nvPicPr>
        <p:blipFill>
          <a:blip r:embed="rId8"/>
          <a:stretch>
            <a:fillRect/>
          </a:stretch>
        </p:blipFill>
        <p:spPr>
          <a:xfrm>
            <a:off x="1964383" y="3223635"/>
            <a:ext cx="1556306" cy="951953"/>
          </a:xfrm>
          <a:prstGeom prst="rect">
            <a:avLst/>
          </a:prstGeom>
          <a:ln>
            <a:solidFill>
              <a:schemeClr val="tx1"/>
            </a:solidFill>
          </a:ln>
        </p:spPr>
      </p:pic>
      <p:pic>
        <p:nvPicPr>
          <p:cNvPr id="6" name="Picture 5"/>
          <p:cNvPicPr>
            <a:picLocks noChangeAspect="1"/>
          </p:cNvPicPr>
          <p:nvPr/>
        </p:nvPicPr>
        <p:blipFill>
          <a:blip r:embed="rId9"/>
          <a:stretch>
            <a:fillRect/>
          </a:stretch>
        </p:blipFill>
        <p:spPr>
          <a:xfrm>
            <a:off x="3782692" y="3215904"/>
            <a:ext cx="1483174" cy="967414"/>
          </a:xfrm>
          <a:prstGeom prst="rect">
            <a:avLst/>
          </a:prstGeom>
          <a:ln>
            <a:solidFill>
              <a:schemeClr val="tx1"/>
            </a:solidFill>
          </a:ln>
        </p:spPr>
      </p:pic>
      <p:sp>
        <p:nvSpPr>
          <p:cNvPr id="46" name="TextBox 9"/>
          <p:cNvSpPr txBox="1">
            <a:spLocks noChangeArrowheads="1"/>
          </p:cNvSpPr>
          <p:nvPr/>
        </p:nvSpPr>
        <p:spPr bwMode="auto">
          <a:xfrm>
            <a:off x="3782691" y="4182833"/>
            <a:ext cx="1483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High-Resolution Rapid Refresh (HRRR)</a:t>
            </a:r>
          </a:p>
        </p:txBody>
      </p:sp>
      <p:sp>
        <p:nvSpPr>
          <p:cNvPr id="47" name="TextBox 9"/>
          <p:cNvSpPr txBox="1">
            <a:spLocks noChangeArrowheads="1"/>
          </p:cNvSpPr>
          <p:nvPr/>
        </p:nvSpPr>
        <p:spPr bwMode="auto">
          <a:xfrm>
            <a:off x="5554394" y="4182833"/>
            <a:ext cx="1452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Multi-Radar, Multi-Sensor (MRMS) </a:t>
            </a:r>
          </a:p>
        </p:txBody>
      </p:sp>
      <p:sp>
        <p:nvSpPr>
          <p:cNvPr id="48" name="TextBox 9"/>
          <p:cNvSpPr txBox="1">
            <a:spLocks noChangeArrowheads="1"/>
          </p:cNvSpPr>
          <p:nvPr/>
        </p:nvSpPr>
        <p:spPr bwMode="auto">
          <a:xfrm>
            <a:off x="7255754" y="4182833"/>
            <a:ext cx="1538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a:spcBef>
                <a:spcPct val="0"/>
              </a:spcBef>
              <a:buFontTx/>
              <a:buNone/>
            </a:pPr>
            <a:r>
              <a:rPr lang="en-US" altLang="en-US" sz="900" b="0" dirty="0">
                <a:solidFill>
                  <a:srgbClr val="00359E"/>
                </a:solidFill>
                <a:latin typeface="Segoe UI Semilight" panose="020B0402040204020203" pitchFamily="34" charset="0"/>
                <a:cs typeface="Segoe UI Semilight" panose="020B0402040204020203" pitchFamily="34" charset="0"/>
              </a:rPr>
              <a:t>Offshore Precipitation Capability (OPC)</a:t>
            </a:r>
          </a:p>
        </p:txBody>
      </p:sp>
      <p:pic>
        <p:nvPicPr>
          <p:cNvPr id="7" name="Picture 6"/>
          <p:cNvPicPr>
            <a:picLocks noChangeAspect="1"/>
          </p:cNvPicPr>
          <p:nvPr/>
        </p:nvPicPr>
        <p:blipFill>
          <a:blip r:embed="rId10"/>
          <a:stretch>
            <a:fillRect/>
          </a:stretch>
        </p:blipFill>
        <p:spPr>
          <a:xfrm>
            <a:off x="3673200" y="1445838"/>
            <a:ext cx="1602043" cy="1059604"/>
          </a:xfrm>
          <a:prstGeom prst="rect">
            <a:avLst/>
          </a:prstGeom>
          <a:ln>
            <a:solidFill>
              <a:schemeClr val="tx1"/>
            </a:solidFill>
          </a:ln>
        </p:spPr>
      </p:pic>
      <p:pic>
        <p:nvPicPr>
          <p:cNvPr id="8" name="Picture 7"/>
          <p:cNvPicPr>
            <a:picLocks noChangeAspect="1"/>
          </p:cNvPicPr>
          <p:nvPr/>
        </p:nvPicPr>
        <p:blipFill>
          <a:blip r:embed="rId11"/>
          <a:stretch>
            <a:fillRect/>
          </a:stretch>
        </p:blipFill>
        <p:spPr>
          <a:xfrm>
            <a:off x="5465376" y="1441351"/>
            <a:ext cx="1680797" cy="1044592"/>
          </a:xfrm>
          <a:prstGeom prst="rect">
            <a:avLst/>
          </a:prstGeom>
          <a:ln>
            <a:solidFill>
              <a:schemeClr val="tx1"/>
            </a:solidFill>
          </a:ln>
        </p:spPr>
      </p:pic>
      <p:pic>
        <p:nvPicPr>
          <p:cNvPr id="9" name="Picture 8"/>
          <p:cNvPicPr>
            <a:picLocks noChangeAspect="1"/>
          </p:cNvPicPr>
          <p:nvPr/>
        </p:nvPicPr>
        <p:blipFill>
          <a:blip r:embed="rId12"/>
          <a:stretch>
            <a:fillRect/>
          </a:stretch>
        </p:blipFill>
        <p:spPr>
          <a:xfrm>
            <a:off x="7331464" y="1441351"/>
            <a:ext cx="1465022" cy="1044592"/>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spTree>
    <p:extLst>
      <p:ext uri="{BB962C8B-B14F-4D97-AF65-F5344CB8AC3E}">
        <p14:creationId xmlns:p14="http://schemas.microsoft.com/office/powerpoint/2010/main" val="28420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27B6-280A-4F5E-8B2B-CFEF32C9FACE}"/>
              </a:ext>
            </a:extLst>
          </p:cNvPr>
          <p:cNvSpPr>
            <a:spLocks noGrp="1"/>
          </p:cNvSpPr>
          <p:nvPr>
            <p:ph type="title"/>
          </p:nvPr>
        </p:nvSpPr>
        <p:spPr>
          <a:xfrm>
            <a:off x="237512" y="170926"/>
            <a:ext cx="8651132" cy="457200"/>
          </a:xfrm>
        </p:spPr>
        <p:txBody>
          <a:bodyPr/>
          <a:lstStyle/>
          <a:p>
            <a:r>
              <a:rPr lang="en-US" sz="3200" dirty="0"/>
              <a:t>New Weather Concept Development Branch</a:t>
            </a:r>
          </a:p>
        </p:txBody>
      </p:sp>
      <p:sp>
        <p:nvSpPr>
          <p:cNvPr id="3" name="Content Placeholder 2">
            <a:extLst>
              <a:ext uri="{FF2B5EF4-FFF2-40B4-BE49-F238E27FC236}">
                <a16:creationId xmlns:a16="http://schemas.microsoft.com/office/drawing/2014/main" id="{B40CEC0E-950B-4543-9898-F4F974C93A14}"/>
              </a:ext>
            </a:extLst>
          </p:cNvPr>
          <p:cNvSpPr>
            <a:spLocks noGrp="1"/>
          </p:cNvSpPr>
          <p:nvPr>
            <p:ph idx="1"/>
          </p:nvPr>
        </p:nvSpPr>
        <p:spPr>
          <a:xfrm>
            <a:off x="434096" y="859748"/>
            <a:ext cx="7886700" cy="3806169"/>
          </a:xfrm>
        </p:spPr>
        <p:txBody>
          <a:bodyPr>
            <a:normAutofit fontScale="70000" lnSpcReduction="20000"/>
          </a:bodyPr>
          <a:lstStyle/>
          <a:p>
            <a:pPr marL="0" indent="0">
              <a:lnSpc>
                <a:spcPct val="110000"/>
              </a:lnSpc>
              <a:spcAft>
                <a:spcPts val="0"/>
              </a:spcAft>
              <a:buNone/>
            </a:pPr>
            <a:r>
              <a:rPr lang="en-US" sz="2475" b="0" dirty="0"/>
              <a:t>Bridges the gap between available and/or emerging weather products and services with operational weather requirements for Air Traffic Managers Decision Support Processes/Decision Support Tools (DSPs/DSTs) through weather integration</a:t>
            </a:r>
            <a:r>
              <a:rPr lang="en-US" dirty="0"/>
              <a:t/>
            </a:r>
            <a:br>
              <a:rPr lang="en-US" dirty="0"/>
            </a:br>
            <a:endParaRPr lang="en-US" dirty="0"/>
          </a:p>
          <a:p>
            <a:pPr marL="285750" indent="-285750">
              <a:lnSpc>
                <a:spcPct val="110000"/>
              </a:lnSpc>
              <a:spcAft>
                <a:spcPts val="0"/>
              </a:spcAft>
            </a:pPr>
            <a:r>
              <a:rPr lang="en-US" sz="2475" dirty="0"/>
              <a:t>Core Functions</a:t>
            </a:r>
          </a:p>
          <a:p>
            <a:pPr marL="569913" lvl="1">
              <a:lnSpc>
                <a:spcPct val="110000"/>
              </a:lnSpc>
              <a:spcAft>
                <a:spcPts val="0"/>
              </a:spcAft>
              <a:buFont typeface="Wingdings" panose="05000000000000000000" pitchFamily="2" charset="2"/>
              <a:buChar char="Ø"/>
            </a:pPr>
            <a:r>
              <a:rPr lang="en-US" dirty="0"/>
              <a:t>Leads weather integration initiatives for DSPs/DSTs</a:t>
            </a:r>
          </a:p>
          <a:p>
            <a:pPr marL="569913" lvl="1">
              <a:lnSpc>
                <a:spcPct val="110000"/>
              </a:lnSpc>
              <a:spcAft>
                <a:spcPts val="0"/>
              </a:spcAft>
              <a:buFont typeface="Wingdings" panose="05000000000000000000" pitchFamily="2" charset="2"/>
              <a:buChar char="Ø"/>
            </a:pPr>
            <a:r>
              <a:rPr lang="en-US" dirty="0"/>
              <a:t>Manages contract vehicle awards </a:t>
            </a:r>
            <a:r>
              <a:rPr lang="en-US" dirty="0" smtClean="0"/>
              <a:t>and </a:t>
            </a:r>
            <a:r>
              <a:rPr lang="en-US" dirty="0"/>
              <a:t>initiatives</a:t>
            </a:r>
          </a:p>
          <a:p>
            <a:pPr marL="569913" lvl="1">
              <a:lnSpc>
                <a:spcPct val="110000"/>
              </a:lnSpc>
              <a:spcAft>
                <a:spcPts val="0"/>
              </a:spcAft>
              <a:buFont typeface="Wingdings" panose="05000000000000000000" pitchFamily="2" charset="2"/>
              <a:buChar char="Ø"/>
            </a:pPr>
            <a:r>
              <a:rPr lang="en-US" dirty="0"/>
              <a:t>Generates </a:t>
            </a:r>
            <a:r>
              <a:rPr lang="en-US" dirty="0" smtClean="0"/>
              <a:t>and </a:t>
            </a:r>
            <a:r>
              <a:rPr lang="en-US" dirty="0"/>
              <a:t>processes procurement requests</a:t>
            </a:r>
          </a:p>
          <a:p>
            <a:pPr marL="569913" lvl="1">
              <a:lnSpc>
                <a:spcPct val="110000"/>
              </a:lnSpc>
              <a:spcAft>
                <a:spcPts val="0"/>
              </a:spcAft>
              <a:buFont typeface="Wingdings" panose="05000000000000000000" pitchFamily="2" charset="2"/>
              <a:buChar char="Ø"/>
            </a:pPr>
            <a:r>
              <a:rPr lang="en-US" dirty="0"/>
              <a:t>Tracks division's budgetary allocations</a:t>
            </a:r>
          </a:p>
          <a:p>
            <a:pPr marL="569913" lvl="1">
              <a:lnSpc>
                <a:spcPct val="110000"/>
              </a:lnSpc>
              <a:spcAft>
                <a:spcPts val="0"/>
              </a:spcAft>
              <a:buFont typeface="Wingdings" panose="05000000000000000000" pitchFamily="2" charset="2"/>
              <a:buChar char="Ø"/>
            </a:pPr>
            <a:r>
              <a:rPr lang="en-US" dirty="0"/>
              <a:t>Manages division's Safety Risk Management initiatives </a:t>
            </a:r>
          </a:p>
          <a:p>
            <a:pPr marL="569913" lvl="1">
              <a:lnSpc>
                <a:spcPct val="110000"/>
              </a:lnSpc>
              <a:spcAft>
                <a:spcPts val="0"/>
              </a:spcAft>
              <a:buFont typeface="Wingdings" panose="05000000000000000000" pitchFamily="2" charset="2"/>
              <a:buChar char="Ø"/>
            </a:pPr>
            <a:r>
              <a:rPr lang="en-US" dirty="0"/>
              <a:t>Coordinates </a:t>
            </a:r>
            <a:r>
              <a:rPr lang="en-US" dirty="0" smtClean="0"/>
              <a:t>and </a:t>
            </a:r>
            <a:r>
              <a:rPr lang="en-US" dirty="0"/>
              <a:t>aggregates FAA’s inputs for Office of the</a:t>
            </a:r>
            <a:br>
              <a:rPr lang="en-US" dirty="0"/>
            </a:br>
            <a:r>
              <a:rPr lang="en-US" dirty="0"/>
              <a:t>Federal Coordinator for Meteorology annual </a:t>
            </a:r>
            <a:r>
              <a:rPr lang="en-US" dirty="0" smtClean="0"/>
              <a:t>updates</a:t>
            </a:r>
            <a:endParaRPr lang="en-US" dirty="0"/>
          </a:p>
        </p:txBody>
      </p:sp>
      <p:pic>
        <p:nvPicPr>
          <p:cNvPr id="6" name="Picture 5">
            <a:extLst>
              <a:ext uri="{FF2B5EF4-FFF2-40B4-BE49-F238E27FC236}">
                <a16:creationId xmlns:a16="http://schemas.microsoft.com/office/drawing/2014/main" id="{EDAC3DF9-6416-4790-8162-7C8097555B42}"/>
              </a:ext>
            </a:extLst>
          </p:cNvPr>
          <p:cNvPicPr>
            <a:picLocks noChangeAspect="1"/>
          </p:cNvPicPr>
          <p:nvPr/>
        </p:nvPicPr>
        <p:blipFill>
          <a:blip r:embed="rId3"/>
          <a:stretch>
            <a:fillRect/>
          </a:stretch>
        </p:blipFill>
        <p:spPr>
          <a:xfrm>
            <a:off x="6731873" y="1618064"/>
            <a:ext cx="2111780" cy="2743200"/>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spTree>
    <p:extLst>
      <p:ext uri="{BB962C8B-B14F-4D97-AF65-F5344CB8AC3E}">
        <p14:creationId xmlns:p14="http://schemas.microsoft.com/office/powerpoint/2010/main" val="148435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10" y="187030"/>
            <a:ext cx="8800381" cy="457200"/>
          </a:xfrm>
        </p:spPr>
        <p:txBody>
          <a:bodyPr/>
          <a:lstStyle/>
          <a:p>
            <a:r>
              <a:rPr lang="en-US" sz="3200" dirty="0"/>
              <a:t>Weather Engineering and Evaluation Branch</a:t>
            </a:r>
          </a:p>
        </p:txBody>
      </p:sp>
      <p:sp>
        <p:nvSpPr>
          <p:cNvPr id="3" name="Content Placeholder 2"/>
          <p:cNvSpPr>
            <a:spLocks noGrp="1"/>
          </p:cNvSpPr>
          <p:nvPr>
            <p:ph idx="1"/>
          </p:nvPr>
        </p:nvSpPr>
        <p:spPr>
          <a:xfrm>
            <a:off x="466525" y="957023"/>
            <a:ext cx="7886700" cy="3621462"/>
          </a:xfrm>
        </p:spPr>
        <p:txBody>
          <a:bodyPr>
            <a:normAutofit fontScale="62500" lnSpcReduction="20000"/>
          </a:bodyPr>
          <a:lstStyle/>
          <a:p>
            <a:pPr marL="0" indent="0">
              <a:lnSpc>
                <a:spcPct val="110000"/>
              </a:lnSpc>
              <a:spcAft>
                <a:spcPts val="0"/>
              </a:spcAft>
              <a:buNone/>
            </a:pPr>
            <a:r>
              <a:rPr lang="en-US" sz="2600" b="0" dirty="0"/>
              <a:t>Provide engineering, evaluation, and technical services to support aviation weather initiatives. Capabilities include weather system and user laboratories as well as Airport Operations Area </a:t>
            </a:r>
            <a:r>
              <a:rPr lang="en-US" sz="2600" b="0" dirty="0" smtClean="0"/>
              <a:t>testbeds</a:t>
            </a:r>
            <a:endParaRPr lang="en-US" sz="2600" b="0" dirty="0">
              <a:solidFill>
                <a:srgbClr val="FF0000"/>
              </a:solidFill>
            </a:endParaRPr>
          </a:p>
          <a:p>
            <a:pPr>
              <a:lnSpc>
                <a:spcPct val="110000"/>
              </a:lnSpc>
              <a:spcAft>
                <a:spcPts val="0"/>
              </a:spcAft>
            </a:pPr>
            <a:endParaRPr lang="en-US" sz="2200" dirty="0"/>
          </a:p>
          <a:p>
            <a:pPr marL="285750" indent="-285750">
              <a:lnSpc>
                <a:spcPct val="110000"/>
              </a:lnSpc>
              <a:spcAft>
                <a:spcPts val="0"/>
              </a:spcAft>
            </a:pPr>
            <a:r>
              <a:rPr lang="en-US" sz="2700" dirty="0"/>
              <a:t>Core Functions:</a:t>
            </a:r>
          </a:p>
          <a:p>
            <a:pPr marL="569913" lvl="1">
              <a:lnSpc>
                <a:spcPct val="110000"/>
              </a:lnSpc>
              <a:spcAft>
                <a:spcPts val="0"/>
              </a:spcAft>
              <a:buFont typeface="Wingdings" panose="05000000000000000000" pitchFamily="2" charset="2"/>
              <a:buChar char="Ø"/>
            </a:pPr>
            <a:r>
              <a:rPr lang="en-US" sz="2475" dirty="0"/>
              <a:t>Conducts Aviation Weather Demonstrations and </a:t>
            </a:r>
            <a:r>
              <a:rPr lang="en-US" sz="2475" dirty="0" smtClean="0"/>
              <a:t>Evaluations</a:t>
            </a:r>
            <a:endParaRPr lang="en-US" sz="2475" dirty="0"/>
          </a:p>
          <a:p>
            <a:pPr marL="855663" lvl="2" indent="-287338">
              <a:lnSpc>
                <a:spcPct val="110000"/>
              </a:lnSpc>
              <a:spcAft>
                <a:spcPts val="0"/>
              </a:spcAft>
              <a:buFont typeface="Courier New" panose="02070309020205020404" pitchFamily="49" charset="0"/>
              <a:buChar char="o"/>
            </a:pPr>
            <a:r>
              <a:rPr lang="en-US" sz="2100" dirty="0"/>
              <a:t>Coordinates Quality Assessments of recent research</a:t>
            </a:r>
          </a:p>
          <a:p>
            <a:pPr marL="855663" lvl="2" indent="-287338">
              <a:lnSpc>
                <a:spcPct val="110000"/>
              </a:lnSpc>
              <a:spcAft>
                <a:spcPts val="0"/>
              </a:spcAft>
              <a:buFont typeface="Courier New" panose="02070309020205020404" pitchFamily="49" charset="0"/>
              <a:buChar char="o"/>
            </a:pPr>
            <a:r>
              <a:rPr lang="en-US" sz="2100" dirty="0"/>
              <a:t>Partners with users to test and evaluate new products </a:t>
            </a:r>
            <a:r>
              <a:rPr lang="en-US" sz="2100" dirty="0" smtClean="0"/>
              <a:t>and </a:t>
            </a:r>
            <a:r>
              <a:rPr lang="en-US" sz="2100" dirty="0"/>
              <a:t>tools </a:t>
            </a:r>
          </a:p>
          <a:p>
            <a:pPr marL="569913" lvl="1">
              <a:lnSpc>
                <a:spcPct val="110000"/>
              </a:lnSpc>
              <a:spcAft>
                <a:spcPts val="0"/>
              </a:spcAft>
              <a:buFont typeface="Wingdings" panose="05000000000000000000" pitchFamily="2" charset="2"/>
              <a:buChar char="Ø"/>
            </a:pPr>
            <a:r>
              <a:rPr lang="en-US" sz="2475" dirty="0"/>
              <a:t>Integrates new technologies into the NAS for all users and</a:t>
            </a:r>
            <a:br>
              <a:rPr lang="en-US" sz="2475" dirty="0"/>
            </a:br>
            <a:r>
              <a:rPr lang="en-US" sz="2475" dirty="0"/>
              <a:t>stakeholders with NextGen Weather Processor/Common</a:t>
            </a:r>
            <a:br>
              <a:rPr lang="en-US" sz="2475" dirty="0"/>
            </a:br>
            <a:r>
              <a:rPr lang="en-US" sz="2475" dirty="0"/>
              <a:t>Support Services-Weather </a:t>
            </a:r>
          </a:p>
          <a:p>
            <a:pPr marL="855663" lvl="2" indent="-287338">
              <a:lnSpc>
                <a:spcPct val="110000"/>
              </a:lnSpc>
              <a:spcAft>
                <a:spcPts val="0"/>
              </a:spcAft>
              <a:buFont typeface="Courier New" panose="02070309020205020404" pitchFamily="49" charset="0"/>
              <a:buChar char="o"/>
            </a:pPr>
            <a:r>
              <a:rPr lang="en-US" sz="2100" dirty="0"/>
              <a:t>Test </a:t>
            </a:r>
            <a:r>
              <a:rPr lang="en-US" sz="2100" dirty="0" smtClean="0"/>
              <a:t>and </a:t>
            </a:r>
            <a:r>
              <a:rPr lang="en-US" sz="2100" dirty="0"/>
              <a:t>Evaluation support for baseline system</a:t>
            </a:r>
          </a:p>
          <a:p>
            <a:pPr marL="855663" lvl="2" indent="-287338">
              <a:lnSpc>
                <a:spcPct val="110000"/>
              </a:lnSpc>
              <a:spcAft>
                <a:spcPts val="0"/>
              </a:spcAft>
              <a:buFont typeface="Courier New" panose="02070309020205020404" pitchFamily="49" charset="0"/>
              <a:buChar char="o"/>
            </a:pPr>
            <a:r>
              <a:rPr lang="en-US" sz="2100" dirty="0"/>
              <a:t>Program Management for Enhancements 1 package</a:t>
            </a:r>
          </a:p>
          <a:p>
            <a:pPr marL="569913" lvl="1">
              <a:lnSpc>
                <a:spcPct val="110000"/>
              </a:lnSpc>
              <a:spcAft>
                <a:spcPts val="0"/>
              </a:spcAft>
              <a:buFont typeface="Wingdings" panose="05000000000000000000" pitchFamily="2" charset="2"/>
              <a:buChar char="Ø"/>
            </a:pPr>
            <a:r>
              <a:rPr lang="en-US" sz="2475" dirty="0"/>
              <a:t>Leads engineering support for RVR program</a:t>
            </a:r>
          </a:p>
          <a:p>
            <a:pPr marL="569913" lvl="1">
              <a:lnSpc>
                <a:spcPct val="110000"/>
              </a:lnSpc>
              <a:spcAft>
                <a:spcPts val="0"/>
              </a:spcAft>
              <a:buFont typeface="Wingdings" panose="05000000000000000000" pitchFamily="2" charset="2"/>
              <a:buChar char="Ø"/>
            </a:pPr>
            <a:r>
              <a:rPr lang="en-US" sz="2475" dirty="0"/>
              <a:t>Leads Weather Observation Improvements </a:t>
            </a:r>
            <a:r>
              <a:rPr lang="en-US" sz="2475" dirty="0" smtClean="0"/>
              <a:t>Project Level Agreements (PLA)</a:t>
            </a:r>
            <a:endParaRPr lang="en-US" sz="2475"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8709" y="1455791"/>
            <a:ext cx="1986962" cy="2649282"/>
          </a:xfrm>
          <a:prstGeom prst="rect">
            <a:avLst/>
          </a:prstGeom>
        </p:spPr>
      </p:pic>
      <p:sp>
        <p:nvSpPr>
          <p:cNvPr id="5" name="Slide Number Placeholder 4"/>
          <p:cNvSpPr>
            <a:spLocks noGrp="1"/>
          </p:cNvSpPr>
          <p:nvPr>
            <p:ph type="sldNum" sz="quarter" idx="12"/>
          </p:nvPr>
        </p:nvSpPr>
        <p:spPr/>
        <p:txBody>
          <a:bodyPr/>
          <a:lstStyle/>
          <a:p>
            <a:fld id="{78D3ABA1-EA94-43C0-B992-7CBCC31144F1}" type="slidenum">
              <a:rPr lang="en-US" smtClean="0"/>
              <a:pPr/>
              <a:t>14</a:t>
            </a:fld>
            <a:endParaRPr lang="en-US" dirty="0"/>
          </a:p>
        </p:txBody>
      </p:sp>
    </p:spTree>
    <p:extLst>
      <p:ext uri="{BB962C8B-B14F-4D97-AF65-F5344CB8AC3E}">
        <p14:creationId xmlns:p14="http://schemas.microsoft.com/office/powerpoint/2010/main" val="39169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Policy and Requirements Branch </a:t>
            </a:r>
          </a:p>
        </p:txBody>
      </p:sp>
      <p:sp>
        <p:nvSpPr>
          <p:cNvPr id="3" name="Content Placeholder 2"/>
          <p:cNvSpPr>
            <a:spLocks noGrp="1"/>
          </p:cNvSpPr>
          <p:nvPr>
            <p:ph idx="1"/>
          </p:nvPr>
        </p:nvSpPr>
        <p:spPr>
          <a:xfrm>
            <a:off x="473010" y="957024"/>
            <a:ext cx="7886700" cy="3582550"/>
          </a:xfrm>
        </p:spPr>
        <p:txBody>
          <a:bodyPr>
            <a:normAutofit fontScale="77500" lnSpcReduction="20000"/>
          </a:bodyPr>
          <a:lstStyle/>
          <a:p>
            <a:pPr marL="0" indent="0">
              <a:lnSpc>
                <a:spcPct val="110000"/>
              </a:lnSpc>
              <a:spcAft>
                <a:spcPts val="0"/>
              </a:spcAft>
              <a:buNone/>
            </a:pPr>
            <a:r>
              <a:rPr lang="en-US" sz="2300" b="0" dirty="0"/>
              <a:t>Identifies and coordinates domestic and international weather requirements </a:t>
            </a:r>
            <a:r>
              <a:rPr lang="en-US" sz="3075" dirty="0"/>
              <a:t/>
            </a:r>
            <a:br>
              <a:rPr lang="en-US" sz="3075" dirty="0"/>
            </a:br>
            <a:endParaRPr lang="en-US" sz="4100" dirty="0"/>
          </a:p>
          <a:p>
            <a:pPr marL="285750" indent="-285750">
              <a:lnSpc>
                <a:spcPct val="110000"/>
              </a:lnSpc>
              <a:spcBef>
                <a:spcPts val="300"/>
              </a:spcBef>
              <a:spcAft>
                <a:spcPts val="0"/>
              </a:spcAft>
            </a:pPr>
            <a:r>
              <a:rPr lang="en-US" sz="2300" dirty="0"/>
              <a:t>Core Functions: </a:t>
            </a:r>
          </a:p>
          <a:p>
            <a:pPr marL="569913" lvl="1">
              <a:lnSpc>
                <a:spcPct val="110000"/>
              </a:lnSpc>
              <a:spcBef>
                <a:spcPts val="300"/>
              </a:spcBef>
              <a:spcAft>
                <a:spcPts val="0"/>
              </a:spcAft>
              <a:buFont typeface="Wingdings" panose="05000000000000000000" pitchFamily="2" charset="2"/>
              <a:buChar char="Ø"/>
            </a:pPr>
            <a:r>
              <a:rPr lang="en-US" sz="2300" dirty="0"/>
              <a:t>Collaborates with international partners</a:t>
            </a:r>
            <a:br>
              <a:rPr lang="en-US" sz="2300" dirty="0"/>
            </a:br>
            <a:r>
              <a:rPr lang="en-US" sz="2300" dirty="0"/>
              <a:t>to develop weather requirements</a:t>
            </a:r>
          </a:p>
          <a:p>
            <a:pPr marL="569913" lvl="1">
              <a:lnSpc>
                <a:spcPct val="110000"/>
              </a:lnSpc>
              <a:spcBef>
                <a:spcPts val="300"/>
              </a:spcBef>
              <a:spcAft>
                <a:spcPts val="0"/>
              </a:spcAft>
              <a:buFont typeface="Wingdings" panose="05000000000000000000" pitchFamily="2" charset="2"/>
              <a:buChar char="Ø"/>
            </a:pPr>
            <a:r>
              <a:rPr lang="en-US" sz="2300" dirty="0"/>
              <a:t>Entry point for new weather service requests</a:t>
            </a:r>
          </a:p>
          <a:p>
            <a:pPr marL="569913" lvl="1">
              <a:lnSpc>
                <a:spcPct val="110000"/>
              </a:lnSpc>
              <a:spcBef>
                <a:spcPts val="300"/>
              </a:spcBef>
              <a:spcAft>
                <a:spcPts val="0"/>
              </a:spcAft>
              <a:buFont typeface="Wingdings" panose="05000000000000000000" pitchFamily="2" charset="2"/>
              <a:buChar char="Ø"/>
            </a:pPr>
            <a:r>
              <a:rPr lang="en-US" sz="2300" dirty="0"/>
              <a:t>Leads Weather Information Modernization</a:t>
            </a:r>
            <a:br>
              <a:rPr lang="en-US" sz="2300" dirty="0"/>
            </a:br>
            <a:r>
              <a:rPr lang="en-US" sz="2300" dirty="0"/>
              <a:t>and Transition</a:t>
            </a:r>
          </a:p>
          <a:p>
            <a:pPr marL="855663" lvl="2" indent="-287338">
              <a:lnSpc>
                <a:spcPct val="110000"/>
              </a:lnSpc>
              <a:spcBef>
                <a:spcPts val="300"/>
              </a:spcBef>
              <a:spcAft>
                <a:spcPts val="0"/>
              </a:spcAft>
              <a:buFont typeface="Courier New" panose="02070309020205020404" pitchFamily="49" charset="0"/>
              <a:buChar char="o"/>
            </a:pPr>
            <a:r>
              <a:rPr lang="en-US" sz="2100" dirty="0"/>
              <a:t>Stakeholders coordination for </a:t>
            </a:r>
            <a:r>
              <a:rPr lang="en-US" sz="2100" dirty="0" smtClean="0"/>
              <a:t>future aviation</a:t>
            </a:r>
            <a:br>
              <a:rPr lang="en-US" sz="2100" dirty="0" smtClean="0"/>
            </a:br>
            <a:r>
              <a:rPr lang="en-US" sz="2100" dirty="0" smtClean="0"/>
              <a:t>weather </a:t>
            </a:r>
            <a:r>
              <a:rPr lang="en-US" sz="2100" dirty="0"/>
              <a:t>capabilities</a:t>
            </a:r>
          </a:p>
          <a:p>
            <a:pPr marL="855663" lvl="2" indent="-287338">
              <a:lnSpc>
                <a:spcPct val="110000"/>
              </a:lnSpc>
              <a:spcBef>
                <a:spcPts val="300"/>
              </a:spcBef>
              <a:spcAft>
                <a:spcPts val="0"/>
              </a:spcAft>
              <a:buFont typeface="Courier New" panose="02070309020205020404" pitchFamily="49" charset="0"/>
              <a:buChar char="o"/>
            </a:pPr>
            <a:r>
              <a:rPr lang="en-US" sz="2100" dirty="0" smtClean="0"/>
              <a:t>Looks </a:t>
            </a:r>
            <a:r>
              <a:rPr lang="en-US" sz="2100" dirty="0"/>
              <a:t>for ways to streamline product suite and promote consistency</a:t>
            </a:r>
          </a:p>
          <a:p>
            <a:pPr marL="569913" lvl="1" indent="-284163">
              <a:lnSpc>
                <a:spcPct val="110000"/>
              </a:lnSpc>
              <a:spcBef>
                <a:spcPts val="300"/>
              </a:spcBef>
              <a:spcAft>
                <a:spcPts val="0"/>
              </a:spcAft>
              <a:buFont typeface="Wingdings" panose="05000000000000000000" pitchFamily="2" charset="2"/>
              <a:buChar char="Ø"/>
            </a:pPr>
            <a:r>
              <a:rPr lang="en-US" sz="2300" dirty="0"/>
              <a:t>Leads ATM Weather – Weather Transition </a:t>
            </a:r>
            <a:r>
              <a:rPr lang="en-US" sz="2300" dirty="0" smtClean="0"/>
              <a:t>PLA</a:t>
            </a:r>
            <a:endParaRPr lang="en-US" sz="2300" dirty="0"/>
          </a:p>
        </p:txBody>
      </p:sp>
      <p:pic>
        <p:nvPicPr>
          <p:cNvPr id="5" name="Picture 4">
            <a:extLst>
              <a:ext uri="{FF2B5EF4-FFF2-40B4-BE49-F238E27FC236}">
                <a16:creationId xmlns:a16="http://schemas.microsoft.com/office/drawing/2014/main" id="{62B3E63B-D34E-42E6-9878-A266D93B25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99859" y="1538029"/>
            <a:ext cx="4044142" cy="2067442"/>
          </a:xfrm>
          <a:prstGeom prst="rect">
            <a:avLst/>
          </a:prstGeom>
        </p:spPr>
      </p:pic>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spTree>
    <p:extLst>
      <p:ext uri="{BB962C8B-B14F-4D97-AF65-F5344CB8AC3E}">
        <p14:creationId xmlns:p14="http://schemas.microsoft.com/office/powerpoint/2010/main" val="35140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endParaRPr lang="en-US" dirty="0"/>
          </a:p>
        </p:txBody>
      </p:sp>
      <p:sp>
        <p:nvSpPr>
          <p:cNvPr id="3" name="Content Placeholder 2"/>
          <p:cNvSpPr>
            <a:spLocks noGrp="1"/>
          </p:cNvSpPr>
          <p:nvPr>
            <p:ph idx="1"/>
          </p:nvPr>
        </p:nvSpPr>
        <p:spPr/>
        <p:txBody>
          <a:bodyPr>
            <a:normAutofit/>
          </a:bodyPr>
          <a:lstStyle/>
          <a:p>
            <a:pPr marL="285750" indent="-285750">
              <a:spcAft>
                <a:spcPts val="0"/>
              </a:spcAft>
            </a:pPr>
            <a:r>
              <a:rPr lang="en-US" sz="2400" dirty="0"/>
              <a:t>COVID-19 Impacts on Aviation Operations and Weather Data</a:t>
            </a:r>
          </a:p>
          <a:p>
            <a:pPr marL="285750" indent="-285750">
              <a:spcAft>
                <a:spcPts val="0"/>
              </a:spcAft>
            </a:pPr>
            <a:r>
              <a:rPr lang="en-US" sz="2400" dirty="0" err="1"/>
              <a:t>NextGen</a:t>
            </a:r>
            <a:r>
              <a:rPr lang="en-US" sz="2400" dirty="0"/>
              <a:t> Weather Architecture</a:t>
            </a:r>
          </a:p>
          <a:p>
            <a:pPr marL="285750" indent="-285750">
              <a:spcAft>
                <a:spcPts val="0"/>
              </a:spcAft>
            </a:pPr>
            <a:r>
              <a:rPr lang="en-US" sz="2400" dirty="0" err="1" smtClean="0"/>
              <a:t>NextGen</a:t>
            </a:r>
            <a:r>
              <a:rPr lang="en-US" sz="2400" dirty="0" smtClean="0"/>
              <a:t> </a:t>
            </a:r>
            <a:r>
              <a:rPr lang="en-US" sz="2400" dirty="0"/>
              <a:t>Aviation Weather Division Overview</a:t>
            </a:r>
          </a:p>
          <a:p>
            <a:pPr marL="285750" indent="-285750">
              <a:spcAft>
                <a:spcPts val="0"/>
              </a:spcAft>
            </a:pPr>
            <a:r>
              <a:rPr lang="en-US" sz="2400" dirty="0" smtClean="0">
                <a:solidFill>
                  <a:srgbClr val="00B0F0"/>
                </a:solidFill>
              </a:rPr>
              <a:t>Use of Satellite Data in Current Operations</a:t>
            </a:r>
          </a:p>
          <a:p>
            <a:pPr marL="285750" indent="-285750">
              <a:spcAft>
                <a:spcPts val="0"/>
              </a:spcAft>
            </a:pPr>
            <a:r>
              <a:rPr lang="en-US" sz="2400" dirty="0" smtClean="0"/>
              <a:t>Use of Satellite Data in Aviation-Weather Research</a:t>
            </a:r>
          </a:p>
          <a:p>
            <a:pPr marL="285750" indent="-285750">
              <a:spcAft>
                <a:spcPts val="0"/>
              </a:spcAft>
            </a:pPr>
            <a:r>
              <a:rPr lang="en-US" sz="2400" dirty="0" smtClean="0"/>
              <a:t>Summary </a:t>
            </a:r>
            <a:r>
              <a:rPr lang="en-US" sz="2400" dirty="0"/>
              <a:t>and Questions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16</a:t>
            </a:fld>
            <a:endParaRPr lang="en-US" dirty="0"/>
          </a:p>
        </p:txBody>
      </p:sp>
    </p:spTree>
    <p:extLst>
      <p:ext uri="{BB962C8B-B14F-4D97-AF65-F5344CB8AC3E}">
        <p14:creationId xmlns:p14="http://schemas.microsoft.com/office/powerpoint/2010/main" val="4140687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8"/>
          <p:cNvPicPr preferRelativeResize="0"/>
          <p:nvPr/>
        </p:nvPicPr>
        <p:blipFill>
          <a:blip r:embed="rId3">
            <a:alphaModFix/>
          </a:blip>
          <a:stretch>
            <a:fillRect/>
          </a:stretch>
        </p:blipFill>
        <p:spPr>
          <a:xfrm>
            <a:off x="4858850" y="1668775"/>
            <a:ext cx="4147300" cy="2761575"/>
          </a:xfrm>
          <a:prstGeom prst="rect">
            <a:avLst/>
          </a:prstGeom>
          <a:noFill/>
          <a:ln>
            <a:noFill/>
          </a:ln>
        </p:spPr>
      </p:pic>
      <p:sp>
        <p:nvSpPr>
          <p:cNvPr id="142" name="Google Shape;142;p18"/>
          <p:cNvSpPr txBox="1">
            <a:spLocks noGrp="1"/>
          </p:cNvSpPr>
          <p:nvPr>
            <p:ph type="title"/>
          </p:nvPr>
        </p:nvSpPr>
        <p:spPr>
          <a:xfrm>
            <a:off x="366665" y="-3085"/>
            <a:ext cx="4445284" cy="61763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dirty="0"/>
              <a:t>GLM at AWC</a:t>
            </a:r>
            <a:endParaRPr sz="3200" dirty="0"/>
          </a:p>
        </p:txBody>
      </p:sp>
      <p:sp>
        <p:nvSpPr>
          <p:cNvPr id="143" name="Google Shape;143;p1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
        <p:nvSpPr>
          <p:cNvPr id="144" name="Google Shape;144;p18"/>
          <p:cNvSpPr txBox="1">
            <a:spLocks noGrp="1"/>
          </p:cNvSpPr>
          <p:nvPr>
            <p:ph type="body" idx="1"/>
          </p:nvPr>
        </p:nvSpPr>
        <p:spPr>
          <a:xfrm>
            <a:off x="327755" y="1393705"/>
            <a:ext cx="4531095" cy="3003199"/>
          </a:xfrm>
          <a:prstGeom prst="rect">
            <a:avLst/>
          </a:prstGeom>
        </p:spPr>
        <p:txBody>
          <a:bodyPr spcFirstLastPara="1" wrap="square" lIns="91425" tIns="91425" rIns="91425" bIns="91425" anchor="t" anchorCtr="0">
            <a:noAutofit/>
          </a:bodyPr>
          <a:lstStyle/>
          <a:p>
            <a:pPr marL="300037" lvl="0" indent="-285750" algn="l" rtl="0">
              <a:spcBef>
                <a:spcPts val="0"/>
              </a:spcBef>
              <a:spcAft>
                <a:spcPts val="0"/>
              </a:spcAft>
              <a:buClr>
                <a:srgbClr val="003399"/>
              </a:buClr>
              <a:buSzPts val="1600"/>
              <a:buFont typeface="Arial" panose="020B0604020202020204" pitchFamily="34" charset="0"/>
              <a:buChar char="•"/>
            </a:pPr>
            <a:r>
              <a:rPr lang="en-US" sz="1600" b="0" dirty="0">
                <a:latin typeface="Arial"/>
                <a:ea typeface="Arial"/>
                <a:cs typeface="Arial"/>
                <a:sym typeface="Arial"/>
              </a:rPr>
              <a:t>Used primarily by the Convective SIGMET and Tropical Desks</a:t>
            </a:r>
            <a:endParaRPr sz="1600" b="0" dirty="0">
              <a:latin typeface="Arial"/>
              <a:ea typeface="Arial"/>
              <a:cs typeface="Arial"/>
              <a:sym typeface="Arial"/>
            </a:endParaRPr>
          </a:p>
          <a:p>
            <a:pPr marL="569913" lvl="1" indent="-284163" algn="l" rtl="0">
              <a:spcBef>
                <a:spcPts val="0"/>
              </a:spcBef>
              <a:spcAft>
                <a:spcPts val="0"/>
              </a:spcAft>
              <a:buClr>
                <a:srgbClr val="203864"/>
              </a:buClr>
              <a:buSzPts val="1300"/>
              <a:buFont typeface="Wingdings" panose="05000000000000000000" pitchFamily="2" charset="2"/>
              <a:buChar char="Ø"/>
            </a:pPr>
            <a:r>
              <a:rPr lang="en-US" sz="1400" dirty="0">
                <a:latin typeface="Arial"/>
                <a:ea typeface="Arial"/>
                <a:cs typeface="Arial"/>
                <a:sym typeface="Arial"/>
              </a:rPr>
              <a:t>MRMS and GLM overlay = 2 minute</a:t>
            </a:r>
            <a:endParaRPr sz="1400" dirty="0">
              <a:latin typeface="Arial"/>
              <a:ea typeface="Arial"/>
              <a:cs typeface="Arial"/>
              <a:sym typeface="Arial"/>
            </a:endParaRPr>
          </a:p>
          <a:p>
            <a:pPr marL="569913" lvl="1" indent="-284163" algn="l" rtl="0">
              <a:spcBef>
                <a:spcPts val="0"/>
              </a:spcBef>
              <a:spcAft>
                <a:spcPts val="0"/>
              </a:spcAft>
              <a:buClr>
                <a:srgbClr val="203864"/>
              </a:buClr>
              <a:buSzPts val="1300"/>
              <a:buFont typeface="Wingdings" panose="05000000000000000000" pitchFamily="2" charset="2"/>
              <a:buChar char="Ø"/>
            </a:pPr>
            <a:r>
              <a:rPr lang="en-US" sz="1400" dirty="0">
                <a:latin typeface="Arial"/>
                <a:ea typeface="Arial"/>
                <a:cs typeface="Arial"/>
                <a:sym typeface="Arial"/>
              </a:rPr>
              <a:t>GOES 16/17 and GLM overlay = 5 minutes</a:t>
            </a:r>
            <a:endParaRPr sz="1400" dirty="0">
              <a:latin typeface="Arial"/>
              <a:ea typeface="Arial"/>
              <a:cs typeface="Arial"/>
              <a:sym typeface="Arial"/>
            </a:endParaRPr>
          </a:p>
          <a:p>
            <a:pPr marL="569913" lvl="1" indent="-284163" algn="l" rtl="0">
              <a:spcBef>
                <a:spcPts val="0"/>
              </a:spcBef>
              <a:spcAft>
                <a:spcPts val="0"/>
              </a:spcAft>
              <a:buClr>
                <a:srgbClr val="203864"/>
              </a:buClr>
              <a:buSzPts val="1300"/>
              <a:buFont typeface="Wingdings" panose="05000000000000000000" pitchFamily="2" charset="2"/>
              <a:buChar char="Ø"/>
            </a:pPr>
            <a:r>
              <a:rPr lang="en-US" sz="1400" dirty="0">
                <a:latin typeface="Arial"/>
                <a:ea typeface="Arial"/>
                <a:cs typeface="Arial"/>
                <a:sym typeface="Arial"/>
              </a:rPr>
              <a:t>Full disk views important for cross Atlantic flights</a:t>
            </a:r>
            <a:endParaRPr sz="1400" dirty="0">
              <a:latin typeface="Arial"/>
              <a:ea typeface="Arial"/>
              <a:cs typeface="Arial"/>
              <a:sym typeface="Arial"/>
            </a:endParaRPr>
          </a:p>
          <a:p>
            <a:pPr marL="855663" lvl="2" indent="-285750" algn="l" rtl="0">
              <a:spcBef>
                <a:spcPts val="0"/>
              </a:spcBef>
              <a:spcAft>
                <a:spcPts val="0"/>
              </a:spcAft>
              <a:buClr>
                <a:srgbClr val="203864"/>
              </a:buClr>
              <a:buSzPts val="1100"/>
              <a:buFont typeface="Courier New" panose="02070309020205020404" pitchFamily="49" charset="0"/>
              <a:buChar char="o"/>
            </a:pPr>
            <a:r>
              <a:rPr lang="en-US" sz="1200" dirty="0">
                <a:latin typeface="Arial"/>
                <a:ea typeface="Arial"/>
                <a:cs typeface="Arial"/>
                <a:sym typeface="Arial"/>
              </a:rPr>
              <a:t>First real look at intra-cloud lightning over the Atlantic, Pacific, and </a:t>
            </a:r>
            <a:r>
              <a:rPr lang="en-US" sz="1200" dirty="0" smtClean="0">
                <a:latin typeface="Arial"/>
                <a:ea typeface="Arial"/>
                <a:cs typeface="Arial"/>
                <a:sym typeface="Arial"/>
              </a:rPr>
              <a:t>Caribbean</a:t>
            </a:r>
            <a:endParaRPr sz="1200" dirty="0">
              <a:latin typeface="Arial"/>
              <a:ea typeface="Arial"/>
              <a:cs typeface="Arial"/>
              <a:sym typeface="Arial"/>
            </a:endParaRPr>
          </a:p>
          <a:p>
            <a:pPr marL="1371600" lvl="0" indent="0" algn="l" rtl="0">
              <a:spcBef>
                <a:spcPts val="0"/>
              </a:spcBef>
              <a:spcAft>
                <a:spcPts val="0"/>
              </a:spcAft>
              <a:buNone/>
            </a:pPr>
            <a:endParaRPr sz="100" dirty="0">
              <a:latin typeface="Arial"/>
              <a:ea typeface="Arial"/>
              <a:cs typeface="Arial"/>
              <a:sym typeface="Arial"/>
            </a:endParaRPr>
          </a:p>
          <a:p>
            <a:pPr marL="285750" lvl="0" indent="-285750" algn="l" rtl="0">
              <a:spcBef>
                <a:spcPts val="0"/>
              </a:spcBef>
              <a:spcAft>
                <a:spcPts val="0"/>
              </a:spcAft>
              <a:buClr>
                <a:srgbClr val="003399"/>
              </a:buClr>
              <a:buSzPts val="1600"/>
              <a:buFont typeface="Arial" panose="020B0604020202020204" pitchFamily="34" charset="0"/>
              <a:buChar char="•"/>
            </a:pPr>
            <a:r>
              <a:rPr lang="en-US" sz="1600" b="0" dirty="0">
                <a:latin typeface="Arial"/>
                <a:ea typeface="Arial"/>
                <a:cs typeface="Arial"/>
                <a:sym typeface="Arial"/>
              </a:rPr>
              <a:t>Full disk mode allows </a:t>
            </a:r>
            <a:r>
              <a:rPr lang="en-US" sz="1600" b="0" dirty="0" smtClean="0">
                <a:latin typeface="Arial"/>
                <a:ea typeface="Arial"/>
                <a:cs typeface="Arial"/>
                <a:sym typeface="Arial"/>
              </a:rPr>
              <a:t>the </a:t>
            </a:r>
            <a:r>
              <a:rPr lang="en-US" sz="1600" b="0" dirty="0">
                <a:latin typeface="Arial"/>
                <a:ea typeface="Arial"/>
                <a:cs typeface="Arial"/>
                <a:sym typeface="Arial"/>
              </a:rPr>
              <a:t>global graphics desks to view convection over South America</a:t>
            </a:r>
            <a:endParaRPr sz="1600" b="0" dirty="0">
              <a:latin typeface="Arial"/>
              <a:ea typeface="Arial"/>
              <a:cs typeface="Arial"/>
              <a:sym typeface="Arial"/>
            </a:endParaRPr>
          </a:p>
          <a:p>
            <a:pPr marL="569913" lvl="2" indent="-284163" algn="l" rtl="0">
              <a:spcBef>
                <a:spcPts val="0"/>
              </a:spcBef>
              <a:spcAft>
                <a:spcPts val="0"/>
              </a:spcAft>
              <a:buClr>
                <a:srgbClr val="203864"/>
              </a:buClr>
              <a:buSzPts val="1500"/>
              <a:buFont typeface="Wingdings" panose="05000000000000000000" pitchFamily="2" charset="2"/>
              <a:buChar char="Ø"/>
            </a:pPr>
            <a:r>
              <a:rPr lang="en-US" sz="1400" dirty="0" smtClean="0">
                <a:latin typeface="Arial"/>
                <a:ea typeface="Arial"/>
                <a:cs typeface="Arial"/>
                <a:sym typeface="Arial"/>
              </a:rPr>
              <a:t>Verification</a:t>
            </a:r>
            <a:endParaRPr sz="1800" dirty="0">
              <a:latin typeface="Arial"/>
              <a:ea typeface="Arial"/>
              <a:cs typeface="Arial"/>
              <a:sym typeface="Arial"/>
            </a:endParaRPr>
          </a:p>
        </p:txBody>
      </p:sp>
      <p:sp>
        <p:nvSpPr>
          <p:cNvPr id="145" name="Google Shape;145;p18"/>
          <p:cNvSpPr txBox="1">
            <a:spLocks noGrp="1"/>
          </p:cNvSpPr>
          <p:nvPr>
            <p:ph type="body" idx="1"/>
          </p:nvPr>
        </p:nvSpPr>
        <p:spPr>
          <a:xfrm>
            <a:off x="340725" y="822985"/>
            <a:ext cx="8498400" cy="857400"/>
          </a:xfrm>
          <a:prstGeom prst="rect">
            <a:avLst/>
          </a:prstGeom>
        </p:spPr>
        <p:txBody>
          <a:bodyPr spcFirstLastPara="1" wrap="square" lIns="91425" tIns="91425" rIns="91425" bIns="91425" anchor="t" anchorCtr="0">
            <a:noAutofit/>
          </a:bodyPr>
          <a:lstStyle/>
          <a:p>
            <a:pPr marL="285750" lvl="0" indent="-285750" algn="l" rtl="0">
              <a:spcBef>
                <a:spcPts val="500"/>
              </a:spcBef>
              <a:spcAft>
                <a:spcPts val="0"/>
              </a:spcAft>
              <a:buClr>
                <a:srgbClr val="003399"/>
              </a:buClr>
              <a:buSzPts val="1600"/>
              <a:buFont typeface="Arial" panose="020B0604020202020204" pitchFamily="34" charset="0"/>
              <a:buChar char="•"/>
            </a:pPr>
            <a:r>
              <a:rPr lang="en-US" sz="1600" b="0" dirty="0">
                <a:latin typeface="Arial"/>
                <a:ea typeface="Arial"/>
                <a:cs typeface="Arial"/>
                <a:sym typeface="Arial"/>
              </a:rPr>
              <a:t>The Aviation Weather Center became the first National Center to use </a:t>
            </a:r>
            <a:r>
              <a:rPr lang="en-US" sz="1600" b="0" dirty="0" smtClean="0">
                <a:latin typeface="Arial"/>
                <a:ea typeface="Arial"/>
                <a:cs typeface="Arial"/>
                <a:sym typeface="Arial"/>
              </a:rPr>
              <a:t>Geostationary Lightning Mapper (GLM) </a:t>
            </a:r>
            <a:r>
              <a:rPr lang="en-US" sz="1600" b="0" dirty="0">
                <a:latin typeface="Arial"/>
                <a:ea typeface="Arial"/>
                <a:cs typeface="Arial"/>
                <a:sym typeface="Arial"/>
              </a:rPr>
              <a:t>operationally (spring of 2018)</a:t>
            </a:r>
            <a:endParaRPr sz="3000" b="0" dirty="0"/>
          </a:p>
        </p:txBody>
      </p:sp>
      <p:sp>
        <p:nvSpPr>
          <p:cNvPr id="2" name="Rectangle 1"/>
          <p:cNvSpPr/>
          <p:nvPr/>
        </p:nvSpPr>
        <p:spPr>
          <a:xfrm>
            <a:off x="567447" y="4613374"/>
            <a:ext cx="4572000" cy="307777"/>
          </a:xfrm>
          <a:prstGeom prst="rect">
            <a:avLst/>
          </a:prstGeom>
        </p:spPr>
        <p:txBody>
          <a:bodyPr>
            <a:spAutoFit/>
          </a:bodyPr>
          <a:lstStyle/>
          <a:p>
            <a:pPr>
              <a:buNone/>
            </a:pPr>
            <a:r>
              <a:rPr lang="en-US" sz="1400" dirty="0">
                <a:solidFill>
                  <a:schemeClr val="bg1"/>
                </a:solidFill>
              </a:rPr>
              <a:t>Courtesy of </a:t>
            </a:r>
            <a:r>
              <a:rPr lang="en-US" sz="1400" dirty="0" smtClean="0">
                <a:solidFill>
                  <a:schemeClr val="bg1"/>
                </a:solidFill>
              </a:rPr>
              <a:t>AWC </a:t>
            </a:r>
            <a:r>
              <a:rPr lang="en-US" sz="1400" dirty="0">
                <a:solidFill>
                  <a:schemeClr val="bg1"/>
                </a:solidFill>
              </a:rPr>
              <a:t>– </a:t>
            </a:r>
            <a:r>
              <a:rPr lang="en-US" sz="1400" dirty="0" smtClean="0">
                <a:solidFill>
                  <a:schemeClr val="bg1"/>
                </a:solidFill>
              </a:rPr>
              <a:t>Amanda Terborg</a:t>
            </a:r>
            <a:endParaRPr lang="en-US" sz="1400" dirty="0">
              <a:solidFill>
                <a:schemeClr val="bg1"/>
              </a:solidFill>
            </a:endParaRPr>
          </a:p>
        </p:txBody>
      </p:sp>
    </p:spTree>
    <p:extLst>
      <p:ext uri="{BB962C8B-B14F-4D97-AF65-F5344CB8AC3E}">
        <p14:creationId xmlns:p14="http://schemas.microsoft.com/office/powerpoint/2010/main" val="3389998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357241" y="0"/>
            <a:ext cx="8229600" cy="59169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dirty="0"/>
              <a:t>GLM and Tropical</a:t>
            </a:r>
            <a:endParaRPr sz="3200" dirty="0"/>
          </a:p>
        </p:txBody>
      </p:sp>
      <p:sp>
        <p:nvSpPr>
          <p:cNvPr id="172" name="Google Shape;172;p2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
        <p:nvSpPr>
          <p:cNvPr id="173" name="Google Shape;173;p21"/>
          <p:cNvSpPr txBox="1">
            <a:spLocks noGrp="1"/>
          </p:cNvSpPr>
          <p:nvPr>
            <p:ph type="body" idx="1"/>
          </p:nvPr>
        </p:nvSpPr>
        <p:spPr>
          <a:xfrm>
            <a:off x="344271" y="918640"/>
            <a:ext cx="3826510" cy="355608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rgbClr val="003399"/>
              </a:buClr>
              <a:buSzPct val="100000"/>
              <a:buFont typeface="Arial" panose="020B0604020202020204" pitchFamily="34" charset="0"/>
              <a:buChar char="•"/>
            </a:pPr>
            <a:r>
              <a:rPr lang="en-US" sz="1600" b="0" dirty="0">
                <a:latin typeface="Arial"/>
                <a:ea typeface="Arial"/>
                <a:cs typeface="Arial"/>
                <a:sym typeface="Arial"/>
              </a:rPr>
              <a:t>AWC Tropical Desk</a:t>
            </a:r>
            <a:endParaRPr sz="1600" b="0" dirty="0">
              <a:latin typeface="Arial"/>
              <a:ea typeface="Arial"/>
              <a:cs typeface="Arial"/>
              <a:sym typeface="Arial"/>
            </a:endParaRPr>
          </a:p>
          <a:p>
            <a:pPr marL="569913" lvl="1" indent="-284163" algn="l" rtl="0">
              <a:spcBef>
                <a:spcPts val="0"/>
              </a:spcBef>
              <a:spcAft>
                <a:spcPts val="0"/>
              </a:spcAft>
              <a:buClr>
                <a:srgbClr val="073763"/>
              </a:buClr>
              <a:buSzPts val="1400"/>
              <a:buFont typeface="Wingdings" panose="05000000000000000000" pitchFamily="2" charset="2"/>
              <a:buChar char="Ø"/>
            </a:pPr>
            <a:r>
              <a:rPr lang="en-US" sz="1400" dirty="0">
                <a:latin typeface="Arial"/>
                <a:ea typeface="Arial"/>
                <a:cs typeface="Arial"/>
                <a:sym typeface="Arial"/>
              </a:rPr>
              <a:t>SIGMETs for convection</a:t>
            </a:r>
            <a:endParaRPr sz="1400" dirty="0">
              <a:latin typeface="Arial"/>
              <a:ea typeface="Arial"/>
              <a:cs typeface="Arial"/>
              <a:sym typeface="Arial"/>
            </a:endParaRPr>
          </a:p>
          <a:p>
            <a:pPr marL="569913" lvl="1" indent="-284163" algn="l" rtl="0">
              <a:spcBef>
                <a:spcPts val="0"/>
              </a:spcBef>
              <a:spcAft>
                <a:spcPts val="0"/>
              </a:spcAft>
              <a:buClr>
                <a:srgbClr val="073763"/>
              </a:buClr>
              <a:buSzPts val="1400"/>
              <a:buFont typeface="Wingdings" panose="05000000000000000000" pitchFamily="2" charset="2"/>
              <a:buChar char="Ø"/>
            </a:pPr>
            <a:r>
              <a:rPr lang="en-US" sz="1400" dirty="0">
                <a:latin typeface="Arial"/>
                <a:ea typeface="Arial"/>
                <a:cs typeface="Arial"/>
                <a:sym typeface="Arial"/>
              </a:rPr>
              <a:t>SIGMETs for tropical cyclones</a:t>
            </a:r>
            <a:endParaRPr sz="1400" dirty="0">
              <a:latin typeface="Arial"/>
              <a:ea typeface="Arial"/>
              <a:cs typeface="Arial"/>
              <a:sym typeface="Arial"/>
            </a:endParaRPr>
          </a:p>
          <a:p>
            <a:pPr marL="285750" lvl="0" indent="-285750" algn="l" rtl="0">
              <a:spcBef>
                <a:spcPts val="0"/>
              </a:spcBef>
              <a:spcAft>
                <a:spcPts val="0"/>
              </a:spcAft>
              <a:buClr>
                <a:srgbClr val="003399"/>
              </a:buClr>
              <a:buSzPct val="100000"/>
              <a:buFont typeface="Arial" panose="020B0604020202020204" pitchFamily="34" charset="0"/>
              <a:buChar char="•"/>
            </a:pPr>
            <a:r>
              <a:rPr lang="en-US" sz="1600" b="0" dirty="0">
                <a:latin typeface="Arial"/>
                <a:ea typeface="Arial"/>
                <a:cs typeface="Arial"/>
                <a:sym typeface="Arial"/>
              </a:rPr>
              <a:t>First real look at intra-cloud lightning offshore</a:t>
            </a:r>
            <a:endParaRPr sz="1600" b="0" dirty="0">
              <a:latin typeface="Arial"/>
              <a:ea typeface="Arial"/>
              <a:cs typeface="Arial"/>
              <a:sym typeface="Arial"/>
            </a:endParaRPr>
          </a:p>
          <a:p>
            <a:pPr marL="571500" lvl="1" algn="l" rtl="0">
              <a:spcBef>
                <a:spcPts val="0"/>
              </a:spcBef>
              <a:spcAft>
                <a:spcPts val="0"/>
              </a:spcAft>
              <a:buClr>
                <a:srgbClr val="203864"/>
              </a:buClr>
              <a:buSzPts val="1300"/>
              <a:buFont typeface="Wingdings" panose="05000000000000000000" pitchFamily="2" charset="2"/>
              <a:buChar char="Ø"/>
            </a:pPr>
            <a:r>
              <a:rPr lang="en-US" sz="1400" dirty="0">
                <a:latin typeface="Arial"/>
                <a:ea typeface="Arial"/>
                <a:cs typeface="Arial"/>
                <a:sym typeface="Arial"/>
              </a:rPr>
              <a:t>Provides additional observations where there is no radar</a:t>
            </a:r>
            <a:endParaRPr sz="1400" dirty="0">
              <a:latin typeface="Arial"/>
              <a:ea typeface="Arial"/>
              <a:cs typeface="Arial"/>
              <a:sym typeface="Arial"/>
            </a:endParaRPr>
          </a:p>
          <a:p>
            <a:pPr marL="285750" lvl="0" indent="-285750" algn="l" rtl="0">
              <a:spcBef>
                <a:spcPts val="0"/>
              </a:spcBef>
              <a:spcAft>
                <a:spcPts val="0"/>
              </a:spcAft>
              <a:buClr>
                <a:srgbClr val="003399"/>
              </a:buClr>
              <a:buSzPct val="100000"/>
              <a:buFont typeface="Arial" panose="020B0604020202020204" pitchFamily="34" charset="0"/>
              <a:buChar char="•"/>
            </a:pPr>
            <a:r>
              <a:rPr lang="en-US" sz="1600" b="0" dirty="0">
                <a:latin typeface="Arial"/>
                <a:ea typeface="Arial"/>
                <a:cs typeface="Arial"/>
                <a:sym typeface="Arial"/>
              </a:rPr>
              <a:t>Additional observations provide more confidence in the extent of the SIGMET needed</a:t>
            </a:r>
            <a:endParaRPr sz="1600" b="0" dirty="0">
              <a:latin typeface="Arial"/>
              <a:ea typeface="Arial"/>
              <a:cs typeface="Arial"/>
              <a:sym typeface="Arial"/>
            </a:endParaRPr>
          </a:p>
          <a:p>
            <a:pPr marL="569913" lvl="1" indent="-284163" algn="l" rtl="0">
              <a:spcBef>
                <a:spcPts val="0"/>
              </a:spcBef>
              <a:spcAft>
                <a:spcPts val="0"/>
              </a:spcAft>
              <a:buClr>
                <a:srgbClr val="002060"/>
              </a:buClr>
              <a:buSzPts val="1300"/>
              <a:buFont typeface="Wingdings" panose="05000000000000000000" pitchFamily="2" charset="2"/>
              <a:buChar char="Ø"/>
            </a:pPr>
            <a:r>
              <a:rPr lang="en-US" sz="1400" dirty="0">
                <a:latin typeface="Arial"/>
                <a:ea typeface="Arial"/>
                <a:cs typeface="Arial"/>
                <a:sym typeface="Arial"/>
              </a:rPr>
              <a:t>Jet Routes potentially impacted if full extent not covered </a:t>
            </a:r>
          </a:p>
          <a:p>
            <a:pPr marL="569913" lvl="1" indent="-284163" algn="l" rtl="0">
              <a:spcBef>
                <a:spcPts val="0"/>
              </a:spcBef>
              <a:spcAft>
                <a:spcPts val="0"/>
              </a:spcAft>
              <a:buClr>
                <a:srgbClr val="002060"/>
              </a:buClr>
              <a:buSzPts val="1300"/>
              <a:buFont typeface="Wingdings" panose="05000000000000000000" pitchFamily="2" charset="2"/>
              <a:buChar char="Ø"/>
            </a:pPr>
            <a:r>
              <a:rPr lang="en-US" sz="1400" dirty="0">
                <a:latin typeface="Arial"/>
                <a:ea typeface="Arial"/>
                <a:cs typeface="Arial"/>
                <a:sym typeface="Arial"/>
              </a:rPr>
              <a:t>Particular impact to oil operations in the Gulf of Mexico/Caribbean and helicopter pilots</a:t>
            </a:r>
            <a:endParaRPr sz="1400" dirty="0">
              <a:latin typeface="Arial"/>
              <a:ea typeface="Arial"/>
              <a:cs typeface="Arial"/>
              <a:sym typeface="Arial"/>
            </a:endParaRPr>
          </a:p>
        </p:txBody>
      </p:sp>
      <p:pic>
        <p:nvPicPr>
          <p:cNvPr id="174" name="Google Shape;174;p21"/>
          <p:cNvPicPr preferRelativeResize="0"/>
          <p:nvPr/>
        </p:nvPicPr>
        <p:blipFill rotWithShape="1">
          <a:blip r:embed="rId3">
            <a:alphaModFix/>
          </a:blip>
          <a:srcRect l="14485" t="41055" r="26890"/>
          <a:stretch/>
        </p:blipFill>
        <p:spPr>
          <a:xfrm>
            <a:off x="4183750" y="1204550"/>
            <a:ext cx="4835926" cy="2741838"/>
          </a:xfrm>
          <a:prstGeom prst="rect">
            <a:avLst/>
          </a:prstGeom>
          <a:noFill/>
          <a:ln>
            <a:noFill/>
          </a:ln>
        </p:spPr>
      </p:pic>
      <p:sp>
        <p:nvSpPr>
          <p:cNvPr id="6" name="Rectangle 5"/>
          <p:cNvSpPr/>
          <p:nvPr/>
        </p:nvSpPr>
        <p:spPr>
          <a:xfrm>
            <a:off x="567447" y="4613374"/>
            <a:ext cx="4572000" cy="307777"/>
          </a:xfrm>
          <a:prstGeom prst="rect">
            <a:avLst/>
          </a:prstGeom>
        </p:spPr>
        <p:txBody>
          <a:bodyPr>
            <a:spAutoFit/>
          </a:bodyPr>
          <a:lstStyle/>
          <a:p>
            <a:pPr>
              <a:buNone/>
            </a:pPr>
            <a:r>
              <a:rPr lang="en-US" sz="1400" dirty="0">
                <a:solidFill>
                  <a:schemeClr val="bg1"/>
                </a:solidFill>
              </a:rPr>
              <a:t>Courtesy of </a:t>
            </a:r>
            <a:r>
              <a:rPr lang="en-US" sz="1400" dirty="0" smtClean="0">
                <a:solidFill>
                  <a:schemeClr val="bg1"/>
                </a:solidFill>
              </a:rPr>
              <a:t>AWC </a:t>
            </a:r>
            <a:r>
              <a:rPr lang="en-US" sz="1400" dirty="0">
                <a:solidFill>
                  <a:schemeClr val="bg1"/>
                </a:solidFill>
              </a:rPr>
              <a:t>– </a:t>
            </a:r>
            <a:r>
              <a:rPr lang="en-US" sz="1400" dirty="0" smtClean="0">
                <a:solidFill>
                  <a:schemeClr val="bg1"/>
                </a:solidFill>
              </a:rPr>
              <a:t>Amanda Terborg</a:t>
            </a:r>
            <a:endParaRPr lang="en-US" sz="1400" dirty="0">
              <a:solidFill>
                <a:schemeClr val="bg1"/>
              </a:solidFill>
            </a:endParaRPr>
          </a:p>
        </p:txBody>
      </p:sp>
    </p:spTree>
    <p:extLst>
      <p:ext uri="{BB962C8B-B14F-4D97-AF65-F5344CB8AC3E}">
        <p14:creationId xmlns:p14="http://schemas.microsoft.com/office/powerpoint/2010/main" val="3759084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304800" y="0"/>
            <a:ext cx="8728538" cy="102058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3200" dirty="0"/>
              <a:t>High Pass Filter and Probability of Moderate or Greater Turbulence</a:t>
            </a:r>
            <a:endParaRPr sz="3200" dirty="0"/>
          </a:p>
          <a:p>
            <a:pPr marL="0" lvl="0" indent="0" rtl="0">
              <a:lnSpc>
                <a:spcPct val="100000"/>
              </a:lnSpc>
              <a:spcBef>
                <a:spcPts val="0"/>
              </a:spcBef>
              <a:spcAft>
                <a:spcPts val="0"/>
              </a:spcAft>
              <a:buSzPts val="2800"/>
              <a:buNone/>
            </a:pPr>
            <a:endParaRPr sz="2800" dirty="0"/>
          </a:p>
        </p:txBody>
      </p:sp>
      <p:sp>
        <p:nvSpPr>
          <p:cNvPr id="300" name="Google Shape;300;p32"/>
          <p:cNvSpPr txBox="1">
            <a:spLocks noGrp="1"/>
          </p:cNvSpPr>
          <p:nvPr>
            <p:ph type="body" idx="1"/>
          </p:nvPr>
        </p:nvSpPr>
        <p:spPr>
          <a:xfrm>
            <a:off x="311700" y="1286049"/>
            <a:ext cx="8520600" cy="3175703"/>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SzPts val="1400"/>
              <a:buFont typeface="Arial" panose="020B0604020202020204" pitchFamily="34" charset="0"/>
              <a:buChar char="•"/>
            </a:pPr>
            <a:r>
              <a:rPr lang="en-US" sz="1600" b="0" dirty="0"/>
              <a:t>ABI and AHI </a:t>
            </a:r>
            <a:r>
              <a:rPr lang="en-US" sz="1600" b="0" dirty="0" smtClean="0"/>
              <a:t>(</a:t>
            </a:r>
            <a:r>
              <a:rPr lang="en-US" sz="1600" b="0" dirty="0" err="1" smtClean="0"/>
              <a:t>Himawari</a:t>
            </a:r>
            <a:r>
              <a:rPr lang="en-US" sz="1600" b="0" dirty="0" smtClean="0"/>
              <a:t>) have </a:t>
            </a:r>
            <a:r>
              <a:rPr lang="en-US" sz="1600" b="0" dirty="0"/>
              <a:t>sufficient spatial and temporal resolution to detect many turbulent episodes</a:t>
            </a:r>
            <a:endParaRPr sz="1600" b="0" dirty="0"/>
          </a:p>
          <a:p>
            <a:pPr marL="571500" lvl="1" indent="-285750" algn="l" rtl="0">
              <a:lnSpc>
                <a:spcPct val="115000"/>
              </a:lnSpc>
              <a:spcBef>
                <a:spcPts val="0"/>
              </a:spcBef>
              <a:spcAft>
                <a:spcPts val="0"/>
              </a:spcAft>
              <a:buSzPts val="1400"/>
              <a:buFont typeface="Wingdings" panose="05000000000000000000" pitchFamily="2" charset="2"/>
              <a:buChar char="Ø"/>
            </a:pPr>
            <a:r>
              <a:rPr lang="en-US" sz="1400" dirty="0"/>
              <a:t>Some features in clear sky, some in clouds (technically over clouds)</a:t>
            </a:r>
            <a:endParaRPr sz="1400" dirty="0"/>
          </a:p>
          <a:p>
            <a:pPr marL="285750" lvl="0" indent="-285750" algn="l" rtl="0">
              <a:lnSpc>
                <a:spcPct val="115000"/>
              </a:lnSpc>
              <a:spcBef>
                <a:spcPts val="0"/>
              </a:spcBef>
              <a:spcAft>
                <a:spcPts val="0"/>
              </a:spcAft>
              <a:buSzPts val="1400"/>
              <a:buFont typeface="Arial" panose="020B0604020202020204" pitchFamily="34" charset="0"/>
              <a:buChar char="•"/>
            </a:pPr>
            <a:r>
              <a:rPr lang="en-US" sz="1600" b="0" dirty="0" smtClean="0"/>
              <a:t>Deep </a:t>
            </a:r>
            <a:r>
              <a:rPr lang="en-US" sz="1600" b="0" dirty="0"/>
              <a:t>Learning is used to relate satellite </a:t>
            </a:r>
            <a:r>
              <a:rPr lang="en-US" sz="1600" b="0" dirty="0" err="1"/>
              <a:t>obs</a:t>
            </a:r>
            <a:r>
              <a:rPr lang="en-US" sz="1600" b="0" dirty="0"/>
              <a:t> to the likelihood of Moderate or Greater (MOG) turbulence</a:t>
            </a:r>
            <a:endParaRPr sz="1600" b="0" dirty="0"/>
          </a:p>
          <a:p>
            <a:pPr marL="569913" lvl="1" indent="-285750" algn="l" rtl="0">
              <a:lnSpc>
                <a:spcPct val="115000"/>
              </a:lnSpc>
              <a:spcBef>
                <a:spcPts val="0"/>
              </a:spcBef>
              <a:spcAft>
                <a:spcPts val="0"/>
              </a:spcAft>
              <a:buSzPts val="1400"/>
              <a:buFont typeface="Wingdings" panose="05000000000000000000" pitchFamily="2" charset="2"/>
              <a:buChar char="Ø"/>
            </a:pPr>
            <a:r>
              <a:rPr lang="en-US" sz="1400" dirty="0"/>
              <a:t>Thousands of turbulent and non-turbulent cases are used to create the predictive </a:t>
            </a:r>
            <a:r>
              <a:rPr lang="en-US" sz="1400" dirty="0" smtClean="0"/>
              <a:t>model</a:t>
            </a:r>
            <a:endParaRPr sz="1400" dirty="0"/>
          </a:p>
          <a:p>
            <a:pPr marL="855663" lvl="2" indent="-285750" algn="l" rtl="0">
              <a:lnSpc>
                <a:spcPct val="115000"/>
              </a:lnSpc>
              <a:spcBef>
                <a:spcPts val="0"/>
              </a:spcBef>
              <a:spcAft>
                <a:spcPts val="0"/>
              </a:spcAft>
              <a:buSzPts val="1400"/>
              <a:buFont typeface="Courier New" panose="02070309020205020404" pitchFamily="49" charset="0"/>
              <a:buChar char="o"/>
            </a:pPr>
            <a:r>
              <a:rPr lang="en-US" sz="1200" dirty="0"/>
              <a:t>Infrared Window Channel (10.3 </a:t>
            </a:r>
            <a:r>
              <a:rPr lang="en-US" sz="1200" dirty="0" err="1"/>
              <a:t>μm</a:t>
            </a:r>
            <a:r>
              <a:rPr lang="en-US" sz="1200" dirty="0"/>
              <a:t>) and (upper-level) Water Vapor Imagery (6.2 </a:t>
            </a:r>
            <a:r>
              <a:rPr lang="en-US" sz="1200" dirty="0" err="1"/>
              <a:t>μm</a:t>
            </a:r>
            <a:r>
              <a:rPr lang="en-US" sz="1200" dirty="0"/>
              <a:t>)</a:t>
            </a:r>
            <a:endParaRPr sz="1200" dirty="0"/>
          </a:p>
          <a:p>
            <a:pPr marL="855663" lvl="2" indent="-285750" algn="l" rtl="0">
              <a:lnSpc>
                <a:spcPct val="115000"/>
              </a:lnSpc>
              <a:spcBef>
                <a:spcPts val="0"/>
              </a:spcBef>
              <a:spcAft>
                <a:spcPts val="0"/>
              </a:spcAft>
              <a:buSzPts val="1400"/>
              <a:buFont typeface="Courier New" panose="02070309020205020404" pitchFamily="49" charset="0"/>
              <a:buChar char="o"/>
            </a:pPr>
            <a:r>
              <a:rPr lang="en-US" sz="1200" dirty="0"/>
              <a:t>Aircraft-based </a:t>
            </a:r>
            <a:r>
              <a:rPr lang="en-US" sz="1200" dirty="0" err="1"/>
              <a:t>obs</a:t>
            </a:r>
            <a:r>
              <a:rPr lang="en-US" sz="1200" dirty="0"/>
              <a:t> of turbulence (at 30,000 - 40,000 </a:t>
            </a:r>
            <a:r>
              <a:rPr lang="en-US" sz="1200" dirty="0" err="1"/>
              <a:t>ft</a:t>
            </a:r>
            <a:r>
              <a:rPr lang="en-US" sz="1200" dirty="0"/>
              <a:t>) are used to train and validate the </a:t>
            </a:r>
            <a:r>
              <a:rPr lang="en-US" sz="1200" dirty="0" smtClean="0"/>
              <a:t>model</a:t>
            </a:r>
            <a:endParaRPr sz="1200" dirty="0"/>
          </a:p>
          <a:p>
            <a:pPr marL="285750" lvl="0" indent="-285750" algn="l" rtl="0">
              <a:spcBef>
                <a:spcPts val="0"/>
              </a:spcBef>
              <a:spcAft>
                <a:spcPts val="0"/>
              </a:spcAft>
              <a:buClr>
                <a:srgbClr val="000000"/>
              </a:buClr>
              <a:buSzPts val="1400"/>
              <a:buFont typeface="Arial" panose="020B0604020202020204" pitchFamily="34" charset="0"/>
              <a:buChar char="•"/>
            </a:pPr>
            <a:r>
              <a:rPr lang="en-US" sz="1600" b="0" dirty="0">
                <a:solidFill>
                  <a:srgbClr val="000000"/>
                </a:solidFill>
              </a:rPr>
              <a:t>The turbulence product is probabilistic </a:t>
            </a:r>
            <a:r>
              <a:rPr lang="en-US" sz="1600" b="0" dirty="0" smtClean="0">
                <a:solidFill>
                  <a:srgbClr val="000000"/>
                </a:solidFill>
              </a:rPr>
              <a:t>(%); interpreted </a:t>
            </a:r>
            <a:r>
              <a:rPr lang="en-US" sz="1600" b="0" dirty="0">
                <a:solidFill>
                  <a:srgbClr val="000000"/>
                </a:solidFill>
              </a:rPr>
              <a:t>as the probability of MOG…</a:t>
            </a:r>
            <a:endParaRPr sz="1600" b="0" dirty="0">
              <a:solidFill>
                <a:srgbClr val="000000"/>
              </a:solidFill>
            </a:endParaRPr>
          </a:p>
          <a:p>
            <a:pPr marL="569913" lvl="1" indent="-284163" algn="l" rtl="0">
              <a:spcBef>
                <a:spcPts val="0"/>
              </a:spcBef>
              <a:spcAft>
                <a:spcPts val="0"/>
              </a:spcAft>
              <a:buClr>
                <a:srgbClr val="000000"/>
              </a:buClr>
              <a:buSzPts val="1400"/>
              <a:buFont typeface="Wingdings" panose="05000000000000000000" pitchFamily="2" charset="2"/>
              <a:buChar char="Ø"/>
            </a:pPr>
            <a:r>
              <a:rPr lang="en-US" sz="1400" dirty="0">
                <a:solidFill>
                  <a:srgbClr val="000000"/>
                </a:solidFill>
              </a:rPr>
              <a:t>At any level within typical cruising altitude (30,000 - 40,000 </a:t>
            </a:r>
            <a:r>
              <a:rPr lang="en-US" sz="1400" dirty="0" err="1">
                <a:solidFill>
                  <a:srgbClr val="000000"/>
                </a:solidFill>
              </a:rPr>
              <a:t>ft</a:t>
            </a:r>
            <a:r>
              <a:rPr lang="en-US" sz="1400" dirty="0">
                <a:solidFill>
                  <a:srgbClr val="000000"/>
                </a:solidFill>
              </a:rPr>
              <a:t>)</a:t>
            </a:r>
            <a:endParaRPr sz="1400" dirty="0">
              <a:solidFill>
                <a:srgbClr val="000000"/>
              </a:solidFill>
            </a:endParaRPr>
          </a:p>
          <a:p>
            <a:pPr marL="569913" lvl="1" indent="-284163" algn="l" rtl="0">
              <a:spcBef>
                <a:spcPts val="0"/>
              </a:spcBef>
              <a:spcAft>
                <a:spcPts val="0"/>
              </a:spcAft>
              <a:buClr>
                <a:srgbClr val="000000"/>
              </a:buClr>
              <a:buSzPts val="1400"/>
              <a:buFont typeface="Wingdings" panose="05000000000000000000" pitchFamily="2" charset="2"/>
              <a:buChar char="Ø"/>
            </a:pPr>
            <a:r>
              <a:rPr lang="en-US" sz="1400" dirty="0">
                <a:solidFill>
                  <a:srgbClr val="000000"/>
                </a:solidFill>
              </a:rPr>
              <a:t>For large aircraft (ex: Commercial Passenger)</a:t>
            </a:r>
            <a:endParaRPr sz="1400" dirty="0">
              <a:solidFill>
                <a:srgbClr val="000000"/>
              </a:solidFill>
            </a:endParaRPr>
          </a:p>
          <a:p>
            <a:pPr marL="569913" lvl="1" indent="-284163" algn="l" rtl="0">
              <a:spcBef>
                <a:spcPts val="0"/>
              </a:spcBef>
              <a:spcAft>
                <a:spcPts val="0"/>
              </a:spcAft>
              <a:buClr>
                <a:srgbClr val="000000"/>
              </a:buClr>
              <a:buSzPts val="1400"/>
              <a:buFont typeface="Wingdings" panose="05000000000000000000" pitchFamily="2" charset="2"/>
              <a:buChar char="Ø"/>
            </a:pPr>
            <a:r>
              <a:rPr lang="en-US" sz="1400" dirty="0">
                <a:solidFill>
                  <a:srgbClr val="000000"/>
                </a:solidFill>
              </a:rPr>
              <a:t>At least once during a 10-minute period</a:t>
            </a:r>
            <a:endParaRPr sz="1400" dirty="0">
              <a:solidFill>
                <a:srgbClr val="000000"/>
              </a:solidFill>
            </a:endParaRPr>
          </a:p>
        </p:txBody>
      </p:sp>
      <p:sp>
        <p:nvSpPr>
          <p:cNvPr id="4" name="Rectangle 3"/>
          <p:cNvSpPr/>
          <p:nvPr/>
        </p:nvSpPr>
        <p:spPr>
          <a:xfrm>
            <a:off x="567447" y="4613374"/>
            <a:ext cx="4572000" cy="307777"/>
          </a:xfrm>
          <a:prstGeom prst="rect">
            <a:avLst/>
          </a:prstGeom>
        </p:spPr>
        <p:txBody>
          <a:bodyPr>
            <a:spAutoFit/>
          </a:bodyPr>
          <a:lstStyle/>
          <a:p>
            <a:pPr>
              <a:buNone/>
            </a:pPr>
            <a:r>
              <a:rPr lang="en-US" sz="1400" dirty="0">
                <a:solidFill>
                  <a:schemeClr val="bg1"/>
                </a:solidFill>
              </a:rPr>
              <a:t>Courtesy of </a:t>
            </a:r>
            <a:r>
              <a:rPr lang="en-US" sz="1400" dirty="0" smtClean="0">
                <a:solidFill>
                  <a:schemeClr val="bg1"/>
                </a:solidFill>
              </a:rPr>
              <a:t>AWC </a:t>
            </a:r>
            <a:r>
              <a:rPr lang="en-US" sz="1400" dirty="0">
                <a:solidFill>
                  <a:schemeClr val="bg1"/>
                </a:solidFill>
              </a:rPr>
              <a:t>– </a:t>
            </a:r>
            <a:r>
              <a:rPr lang="en-US" sz="1400" dirty="0" smtClean="0">
                <a:solidFill>
                  <a:schemeClr val="bg1"/>
                </a:solidFill>
              </a:rPr>
              <a:t>Amanda Terborg</a:t>
            </a:r>
            <a:endParaRPr lang="en-US" sz="1400" dirty="0">
              <a:solidFill>
                <a:schemeClr val="bg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3826979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endParaRPr lang="en-US" dirty="0"/>
          </a:p>
        </p:txBody>
      </p:sp>
      <p:sp>
        <p:nvSpPr>
          <p:cNvPr id="3" name="Content Placeholder 2"/>
          <p:cNvSpPr>
            <a:spLocks noGrp="1"/>
          </p:cNvSpPr>
          <p:nvPr>
            <p:ph idx="1"/>
          </p:nvPr>
        </p:nvSpPr>
        <p:spPr/>
        <p:txBody>
          <a:bodyPr>
            <a:normAutofit/>
          </a:bodyPr>
          <a:lstStyle/>
          <a:p>
            <a:pPr marL="285750" indent="-285750">
              <a:spcAft>
                <a:spcPts val="0"/>
              </a:spcAft>
            </a:pPr>
            <a:r>
              <a:rPr lang="en-US" sz="2400" dirty="0">
                <a:solidFill>
                  <a:srgbClr val="0070C0"/>
                </a:solidFill>
              </a:rPr>
              <a:t>COVID-19 Impacts on Aviation Operations and Weather Data</a:t>
            </a:r>
          </a:p>
          <a:p>
            <a:pPr marL="285750" indent="-285750">
              <a:spcAft>
                <a:spcPts val="0"/>
              </a:spcAft>
            </a:pPr>
            <a:r>
              <a:rPr lang="en-US" sz="2400" dirty="0" err="1" smtClean="0"/>
              <a:t>NextGen</a:t>
            </a:r>
            <a:r>
              <a:rPr lang="en-US" sz="2400" dirty="0" smtClean="0"/>
              <a:t> </a:t>
            </a:r>
            <a:r>
              <a:rPr lang="en-US" sz="2400" dirty="0"/>
              <a:t>Weather Architecture</a:t>
            </a:r>
          </a:p>
          <a:p>
            <a:pPr marL="285750" indent="-285750">
              <a:spcAft>
                <a:spcPts val="0"/>
              </a:spcAft>
            </a:pPr>
            <a:r>
              <a:rPr lang="en-US" sz="2400" dirty="0" err="1" smtClean="0"/>
              <a:t>NextGen</a:t>
            </a:r>
            <a:r>
              <a:rPr lang="en-US" sz="2400" dirty="0" smtClean="0"/>
              <a:t> </a:t>
            </a:r>
            <a:r>
              <a:rPr lang="en-US" sz="2400" dirty="0"/>
              <a:t>Aviation Weather Division Overview</a:t>
            </a:r>
          </a:p>
          <a:p>
            <a:pPr marL="285750" indent="-285750">
              <a:spcAft>
                <a:spcPts val="0"/>
              </a:spcAft>
            </a:pPr>
            <a:r>
              <a:rPr lang="en-US" sz="2400" dirty="0" smtClean="0"/>
              <a:t>Use of Satellite Data in Current Operations</a:t>
            </a:r>
          </a:p>
          <a:p>
            <a:pPr marL="285750" indent="-285750">
              <a:spcAft>
                <a:spcPts val="0"/>
              </a:spcAft>
            </a:pPr>
            <a:r>
              <a:rPr lang="en-US" sz="2400" dirty="0" smtClean="0"/>
              <a:t>Use of Satellite Data in Aviation-Weather Research</a:t>
            </a:r>
          </a:p>
          <a:p>
            <a:pPr marL="285750" indent="-285750">
              <a:spcAft>
                <a:spcPts val="0"/>
              </a:spcAft>
            </a:pPr>
            <a:r>
              <a:rPr lang="en-US" sz="2400" dirty="0" smtClean="0"/>
              <a:t>Summary </a:t>
            </a:r>
            <a:r>
              <a:rPr lang="en-US" sz="2400" dirty="0"/>
              <a:t>and Questions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2</a:t>
            </a:fld>
            <a:endParaRPr lang="en-US" dirty="0"/>
          </a:p>
        </p:txBody>
      </p:sp>
    </p:spTree>
    <p:extLst>
      <p:ext uri="{BB962C8B-B14F-4D97-AF65-F5344CB8AC3E}">
        <p14:creationId xmlns:p14="http://schemas.microsoft.com/office/powerpoint/2010/main" val="411361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3"/>
          <p:cNvSpPr txBox="1">
            <a:spLocks noGrp="1"/>
          </p:cNvSpPr>
          <p:nvPr>
            <p:ph type="title"/>
          </p:nvPr>
        </p:nvSpPr>
        <p:spPr>
          <a:xfrm>
            <a:off x="305215" y="3675"/>
            <a:ext cx="8715568" cy="101448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3200" dirty="0"/>
              <a:t>High Pass Filter and Probability of Moderate or Greater Turbulence</a:t>
            </a:r>
            <a:endParaRPr sz="3200" dirty="0"/>
          </a:p>
          <a:p>
            <a:pPr marL="0" lvl="0" indent="0" algn="ctr" rtl="0">
              <a:lnSpc>
                <a:spcPct val="100000"/>
              </a:lnSpc>
              <a:spcBef>
                <a:spcPts val="0"/>
              </a:spcBef>
              <a:spcAft>
                <a:spcPts val="0"/>
              </a:spcAft>
              <a:buSzPts val="2800"/>
              <a:buNone/>
            </a:pPr>
            <a:endParaRPr sz="2800" dirty="0"/>
          </a:p>
        </p:txBody>
      </p:sp>
      <p:sp>
        <p:nvSpPr>
          <p:cNvPr id="306" name="Google Shape;306;p33"/>
          <p:cNvSpPr txBox="1">
            <a:spLocks noGrp="1"/>
          </p:cNvSpPr>
          <p:nvPr>
            <p:ph type="body" idx="1"/>
          </p:nvPr>
        </p:nvSpPr>
        <p:spPr>
          <a:xfrm>
            <a:off x="311700" y="1288660"/>
            <a:ext cx="8520600" cy="3140668"/>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SzPts val="1400"/>
              <a:buFont typeface="Arial" panose="020B0604020202020204" pitchFamily="34" charset="0"/>
              <a:buChar char="•"/>
            </a:pPr>
            <a:r>
              <a:rPr lang="en-US" sz="1600" b="0" dirty="0"/>
              <a:t>Which Channels are Used?</a:t>
            </a:r>
            <a:endParaRPr sz="1600" b="0" dirty="0"/>
          </a:p>
          <a:p>
            <a:pPr marL="569913" lvl="1" indent="-284163" algn="l" rtl="0">
              <a:lnSpc>
                <a:spcPct val="115000"/>
              </a:lnSpc>
              <a:spcBef>
                <a:spcPts val="0"/>
              </a:spcBef>
              <a:spcAft>
                <a:spcPts val="0"/>
              </a:spcAft>
              <a:buSzPts val="1400"/>
              <a:buFont typeface="Wingdings" panose="05000000000000000000" pitchFamily="2" charset="2"/>
              <a:buChar char="Ø"/>
            </a:pPr>
            <a:r>
              <a:rPr lang="en-US" sz="1400" dirty="0"/>
              <a:t>Water Vapor imagery is preferable, but a window channel-only option is available for times when the GOES-17 Loop Heat Pipe is not cooling the ABI enough</a:t>
            </a:r>
            <a:endParaRPr sz="1400" dirty="0"/>
          </a:p>
          <a:p>
            <a:pPr marL="569913" lvl="1" indent="-284163" algn="l" rtl="0">
              <a:lnSpc>
                <a:spcPct val="115000"/>
              </a:lnSpc>
              <a:spcBef>
                <a:spcPts val="0"/>
              </a:spcBef>
              <a:spcAft>
                <a:spcPts val="0"/>
              </a:spcAft>
              <a:buSzPts val="1400"/>
              <a:buFont typeface="Wingdings" panose="05000000000000000000" pitchFamily="2" charset="2"/>
              <a:buChar char="Ø"/>
            </a:pPr>
            <a:r>
              <a:rPr lang="en-US" sz="1400" dirty="0"/>
              <a:t>For Window Channel only</a:t>
            </a:r>
            <a:endParaRPr sz="1400" dirty="0"/>
          </a:p>
          <a:p>
            <a:pPr marL="855663" lvl="2" indent="-285750" algn="l" rtl="0">
              <a:lnSpc>
                <a:spcPct val="115000"/>
              </a:lnSpc>
              <a:spcBef>
                <a:spcPts val="0"/>
              </a:spcBef>
              <a:spcAft>
                <a:spcPts val="0"/>
              </a:spcAft>
              <a:buSzPts val="1400"/>
              <a:buFont typeface="Courier New" panose="02070309020205020404" pitchFamily="49" charset="0"/>
              <a:buChar char="o"/>
            </a:pPr>
            <a:r>
              <a:rPr lang="en-US" sz="1200" dirty="0"/>
              <a:t>Predictions of Turbulence are about 1/3rd less precise</a:t>
            </a:r>
            <a:endParaRPr sz="1200" dirty="0"/>
          </a:p>
          <a:p>
            <a:pPr marL="855663" lvl="2" indent="-285750" algn="l" rtl="0">
              <a:lnSpc>
                <a:spcPct val="115000"/>
              </a:lnSpc>
              <a:spcBef>
                <a:spcPts val="0"/>
              </a:spcBef>
              <a:spcAft>
                <a:spcPts val="0"/>
              </a:spcAft>
              <a:buSzPts val="1400"/>
              <a:buFont typeface="Courier New" panose="02070309020205020404" pitchFamily="49" charset="0"/>
              <a:buChar char="o"/>
            </a:pPr>
            <a:r>
              <a:rPr lang="en-US" sz="1200" dirty="0"/>
              <a:t>Regions of predicted turbulence are larger and more smoothed out</a:t>
            </a:r>
            <a:endParaRPr sz="120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Does </a:t>
            </a:r>
            <a:r>
              <a:rPr lang="en-US" sz="1600" b="0" dirty="0"/>
              <a:t>It Matter What Is Producing The Turbulence?</a:t>
            </a:r>
            <a:endParaRPr sz="1600" b="0" dirty="0"/>
          </a:p>
          <a:p>
            <a:pPr marL="569913" lvl="1" indent="-284163" algn="l" rtl="0">
              <a:spcBef>
                <a:spcPts val="0"/>
              </a:spcBef>
              <a:spcAft>
                <a:spcPts val="0"/>
              </a:spcAft>
              <a:buClr>
                <a:srgbClr val="000000"/>
              </a:buClr>
              <a:buSzPts val="1400"/>
              <a:buFont typeface="Wingdings" panose="05000000000000000000" pitchFamily="2" charset="2"/>
              <a:buChar char="Ø"/>
            </a:pPr>
            <a:r>
              <a:rPr lang="en-US" sz="1400" dirty="0"/>
              <a:t>Better Detection</a:t>
            </a:r>
            <a:endParaRPr sz="1400" dirty="0"/>
          </a:p>
          <a:p>
            <a:pPr marL="855663" lvl="2" indent="-285750" algn="l" rtl="0">
              <a:spcBef>
                <a:spcPts val="0"/>
              </a:spcBef>
              <a:spcAft>
                <a:spcPts val="0"/>
              </a:spcAft>
              <a:buClr>
                <a:srgbClr val="000000"/>
              </a:buClr>
              <a:buSzPts val="1400"/>
              <a:buFont typeface="Courier New" panose="02070309020205020404" pitchFamily="49" charset="0"/>
              <a:buChar char="o"/>
            </a:pPr>
            <a:r>
              <a:rPr lang="en-US" sz="1200" dirty="0"/>
              <a:t>Strong gravity waves that perturb clouds</a:t>
            </a:r>
            <a:endParaRPr sz="1200" dirty="0"/>
          </a:p>
          <a:p>
            <a:pPr marL="855663" lvl="2" indent="-285750" algn="l" rtl="0">
              <a:spcBef>
                <a:spcPts val="0"/>
              </a:spcBef>
              <a:spcAft>
                <a:spcPts val="0"/>
              </a:spcAft>
              <a:buClr>
                <a:srgbClr val="000000"/>
              </a:buClr>
              <a:buSzPts val="1400"/>
              <a:buFont typeface="Courier New" panose="02070309020205020404" pitchFamily="49" charset="0"/>
              <a:buChar char="o"/>
            </a:pPr>
            <a:r>
              <a:rPr lang="en-US" sz="1200" dirty="0"/>
              <a:t>Developing convection</a:t>
            </a:r>
            <a:endParaRPr sz="1200" dirty="0"/>
          </a:p>
          <a:p>
            <a:pPr marL="569913" lvl="1" indent="-284163" algn="l" rtl="0">
              <a:spcBef>
                <a:spcPts val="0"/>
              </a:spcBef>
              <a:spcAft>
                <a:spcPts val="0"/>
              </a:spcAft>
              <a:buClr>
                <a:srgbClr val="000000"/>
              </a:buClr>
              <a:buSzPts val="1400"/>
              <a:buFont typeface="Wingdings" panose="05000000000000000000" pitchFamily="2" charset="2"/>
              <a:buChar char="Ø"/>
            </a:pPr>
            <a:r>
              <a:rPr lang="en-US" sz="1400" dirty="0"/>
              <a:t>Poorer Detection</a:t>
            </a:r>
            <a:endParaRPr sz="1400" dirty="0"/>
          </a:p>
          <a:p>
            <a:pPr marL="855663" lvl="2" indent="-285750" algn="l" rtl="0">
              <a:spcBef>
                <a:spcPts val="0"/>
              </a:spcBef>
              <a:spcAft>
                <a:spcPts val="0"/>
              </a:spcAft>
              <a:buClr>
                <a:srgbClr val="000000"/>
              </a:buClr>
              <a:buSzPts val="1400"/>
              <a:buFont typeface="Courier New" panose="02070309020205020404" pitchFamily="49" charset="0"/>
              <a:buChar char="o"/>
            </a:pPr>
            <a:r>
              <a:rPr lang="en-US" sz="1200" dirty="0"/>
              <a:t>Subtle gravity waves that emerge near convection or jet-stream shearing</a:t>
            </a:r>
            <a:endParaRPr sz="1200" dirty="0"/>
          </a:p>
          <a:p>
            <a:pPr marL="855663" lvl="1" indent="-285750" algn="l" rtl="0">
              <a:spcBef>
                <a:spcPts val="0"/>
              </a:spcBef>
              <a:spcAft>
                <a:spcPts val="0"/>
              </a:spcAft>
              <a:buClr>
                <a:srgbClr val="000000"/>
              </a:buClr>
              <a:buSzPts val="1400"/>
              <a:buFont typeface="Courier New" panose="02070309020205020404" pitchFamily="49" charset="0"/>
              <a:buChar char="o"/>
            </a:pPr>
            <a:r>
              <a:rPr lang="en-US" sz="1200" dirty="0" smtClean="0"/>
              <a:t>Especially </a:t>
            </a:r>
            <a:r>
              <a:rPr lang="en-US" sz="1200" dirty="0"/>
              <a:t>true when only Band 13 (10.3 </a:t>
            </a:r>
            <a:r>
              <a:rPr lang="en-US" sz="1200" dirty="0" err="1"/>
              <a:t>μm</a:t>
            </a:r>
            <a:r>
              <a:rPr lang="en-US" sz="1200" dirty="0"/>
              <a:t>) is available</a:t>
            </a:r>
            <a:endParaRPr sz="1200" dirty="0"/>
          </a:p>
        </p:txBody>
      </p:sp>
      <p:sp>
        <p:nvSpPr>
          <p:cNvPr id="4" name="Rectangle 3"/>
          <p:cNvSpPr/>
          <p:nvPr/>
        </p:nvSpPr>
        <p:spPr>
          <a:xfrm>
            <a:off x="567447" y="4613374"/>
            <a:ext cx="4572000" cy="307777"/>
          </a:xfrm>
          <a:prstGeom prst="rect">
            <a:avLst/>
          </a:prstGeom>
        </p:spPr>
        <p:txBody>
          <a:bodyPr>
            <a:spAutoFit/>
          </a:bodyPr>
          <a:lstStyle/>
          <a:p>
            <a:pPr>
              <a:buNone/>
            </a:pPr>
            <a:r>
              <a:rPr lang="en-US" sz="1400" dirty="0">
                <a:solidFill>
                  <a:schemeClr val="bg1"/>
                </a:solidFill>
              </a:rPr>
              <a:t>Courtesy of </a:t>
            </a:r>
            <a:r>
              <a:rPr lang="en-US" sz="1400" dirty="0" smtClean="0">
                <a:solidFill>
                  <a:schemeClr val="bg1"/>
                </a:solidFill>
              </a:rPr>
              <a:t>AWC </a:t>
            </a:r>
            <a:r>
              <a:rPr lang="en-US" sz="1400" dirty="0">
                <a:solidFill>
                  <a:schemeClr val="bg1"/>
                </a:solidFill>
              </a:rPr>
              <a:t>– </a:t>
            </a:r>
            <a:r>
              <a:rPr lang="en-US" sz="1400" dirty="0" smtClean="0">
                <a:solidFill>
                  <a:schemeClr val="bg1"/>
                </a:solidFill>
              </a:rPr>
              <a:t>Amanda Terborg</a:t>
            </a:r>
            <a:endParaRPr lang="en-US" sz="1400" dirty="0">
              <a:solidFill>
                <a:schemeClr val="bg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816879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4" descr="A close up of a map&#10;&#10;Description automatically generated"/>
          <p:cNvPicPr preferRelativeResize="0"/>
          <p:nvPr/>
        </p:nvPicPr>
        <p:blipFill rotWithShape="1">
          <a:blip r:embed="rId3">
            <a:alphaModFix/>
          </a:blip>
          <a:srcRect/>
          <a:stretch/>
        </p:blipFill>
        <p:spPr>
          <a:xfrm>
            <a:off x="240704" y="709304"/>
            <a:ext cx="4068683" cy="3254946"/>
          </a:xfrm>
          <a:prstGeom prst="rect">
            <a:avLst/>
          </a:prstGeom>
          <a:noFill/>
          <a:ln>
            <a:noFill/>
          </a:ln>
        </p:spPr>
      </p:pic>
      <p:sp>
        <p:nvSpPr>
          <p:cNvPr id="312" name="Google Shape;312;p34"/>
          <p:cNvSpPr txBox="1"/>
          <p:nvPr/>
        </p:nvSpPr>
        <p:spPr>
          <a:xfrm>
            <a:off x="987455" y="4096600"/>
            <a:ext cx="2748600" cy="415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Arial"/>
                <a:ea typeface="Arial"/>
                <a:cs typeface="Arial"/>
                <a:sym typeface="Arial"/>
              </a:rPr>
              <a:t>Detects ~45% of turbulence at cruising altitude with very low false alarm rate</a:t>
            </a:r>
            <a:endParaRPr>
              <a:solidFill>
                <a:srgbClr val="FFFFFF"/>
              </a:solidFill>
            </a:endParaRPr>
          </a:p>
        </p:txBody>
      </p:sp>
      <p:cxnSp>
        <p:nvCxnSpPr>
          <p:cNvPr id="313" name="Google Shape;313;p34"/>
          <p:cNvCxnSpPr/>
          <p:nvPr/>
        </p:nvCxnSpPr>
        <p:spPr>
          <a:xfrm flipH="1" flipV="1">
            <a:off x="1102883" y="2336750"/>
            <a:ext cx="862104" cy="1709956"/>
          </a:xfrm>
          <a:prstGeom prst="straightConnector1">
            <a:avLst/>
          </a:prstGeom>
          <a:noFill/>
          <a:ln w="41275" cap="flat" cmpd="sng">
            <a:solidFill>
              <a:srgbClr val="FF0000"/>
            </a:solidFill>
            <a:prstDash val="solid"/>
            <a:round/>
            <a:headEnd type="none" w="sm" len="sm"/>
            <a:tailEnd type="triangle" w="med" len="med"/>
          </a:ln>
        </p:spPr>
      </p:cxnSp>
      <p:pic>
        <p:nvPicPr>
          <p:cNvPr id="314" name="Google Shape;314;p34" descr="A screenshot of a video game&#10;&#10;Description automatically generated"/>
          <p:cNvPicPr preferRelativeResize="0"/>
          <p:nvPr/>
        </p:nvPicPr>
        <p:blipFill rotWithShape="1">
          <a:blip r:embed="rId4">
            <a:alphaModFix/>
          </a:blip>
          <a:srcRect l="7832" t="15401" r="23996" b="13590"/>
          <a:stretch/>
        </p:blipFill>
        <p:spPr>
          <a:xfrm>
            <a:off x="4700038" y="806947"/>
            <a:ext cx="4204746" cy="2189925"/>
          </a:xfrm>
          <a:prstGeom prst="rect">
            <a:avLst/>
          </a:prstGeom>
          <a:noFill/>
          <a:ln>
            <a:noFill/>
          </a:ln>
        </p:spPr>
      </p:pic>
      <p:pic>
        <p:nvPicPr>
          <p:cNvPr id="315" name="Google Shape;315;p34" descr="A screenshot of a video game&#10;&#10;Description automatically generated"/>
          <p:cNvPicPr preferRelativeResize="0"/>
          <p:nvPr/>
        </p:nvPicPr>
        <p:blipFill rotWithShape="1">
          <a:blip r:embed="rId4">
            <a:alphaModFix/>
          </a:blip>
          <a:srcRect l="77272" t="3615" r="12796" b="7320"/>
          <a:stretch/>
        </p:blipFill>
        <p:spPr>
          <a:xfrm rot="5400000">
            <a:off x="7005965" y="1929040"/>
            <a:ext cx="613002" cy="2748666"/>
          </a:xfrm>
          <a:prstGeom prst="rect">
            <a:avLst/>
          </a:prstGeom>
          <a:noFill/>
          <a:ln>
            <a:noFill/>
          </a:ln>
        </p:spPr>
      </p:pic>
      <p:sp>
        <p:nvSpPr>
          <p:cNvPr id="316" name="Google Shape;316;p34"/>
          <p:cNvSpPr txBox="1"/>
          <p:nvPr/>
        </p:nvSpPr>
        <p:spPr>
          <a:xfrm>
            <a:off x="5798112" y="3761671"/>
            <a:ext cx="2748600" cy="5772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Arial"/>
                <a:ea typeface="Arial"/>
                <a:cs typeface="Arial"/>
                <a:sym typeface="Arial"/>
              </a:rPr>
              <a:t>Precise estimation of turbulent regions confirmed by observations (orange = MOG observation)</a:t>
            </a:r>
            <a:endParaRPr>
              <a:solidFill>
                <a:srgbClr val="FFFFFF"/>
              </a:solidFill>
            </a:endParaRPr>
          </a:p>
        </p:txBody>
      </p:sp>
      <p:cxnSp>
        <p:nvCxnSpPr>
          <p:cNvPr id="317" name="Google Shape;317;p34"/>
          <p:cNvCxnSpPr/>
          <p:nvPr/>
        </p:nvCxnSpPr>
        <p:spPr>
          <a:xfrm rot="10800000" flipH="1">
            <a:off x="6471592" y="1973694"/>
            <a:ext cx="48900" cy="1737000"/>
          </a:xfrm>
          <a:prstGeom prst="straightConnector1">
            <a:avLst/>
          </a:prstGeom>
          <a:noFill/>
          <a:ln w="41275" cap="flat" cmpd="sng">
            <a:solidFill>
              <a:srgbClr val="FF0000"/>
            </a:solidFill>
            <a:prstDash val="solid"/>
            <a:round/>
            <a:headEnd type="none" w="sm" len="sm"/>
            <a:tailEnd type="triangle" w="med" len="med"/>
          </a:ln>
        </p:spPr>
      </p:cxnSp>
      <p:sp>
        <p:nvSpPr>
          <p:cNvPr id="318" name="Google Shape;318;p34"/>
          <p:cNvSpPr txBox="1">
            <a:spLocks noGrp="1"/>
          </p:cNvSpPr>
          <p:nvPr>
            <p:ph type="title"/>
          </p:nvPr>
        </p:nvSpPr>
        <p:spPr>
          <a:xfrm>
            <a:off x="62671" y="23504"/>
            <a:ext cx="3504138"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dirty="0"/>
              <a:t>Performance</a:t>
            </a:r>
            <a:endParaRPr sz="3600" dirty="0"/>
          </a:p>
        </p:txBody>
      </p:sp>
      <p:sp>
        <p:nvSpPr>
          <p:cNvPr id="319" name="Google Shape;319;p34"/>
          <p:cNvSpPr txBox="1"/>
          <p:nvPr/>
        </p:nvSpPr>
        <p:spPr>
          <a:xfrm>
            <a:off x="0" y="4928100"/>
            <a:ext cx="3243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1" u="none" strike="noStrike" cap="none" dirty="0">
                <a:solidFill>
                  <a:schemeClr val="bg1"/>
                </a:solidFill>
                <a:latin typeface="Arial"/>
                <a:ea typeface="Arial"/>
                <a:cs typeface="Arial"/>
                <a:sym typeface="Arial"/>
              </a:rPr>
              <a:t>Images: Courtesy of Scott Lindstrom and Tony Wimmers of CIMSS</a:t>
            </a:r>
            <a:endParaRPr sz="800" b="0" i="1" u="none" strike="noStrike" cap="none" dirty="0">
              <a:solidFill>
                <a:schemeClr val="bg1"/>
              </a:solidFill>
              <a:latin typeface="Arial"/>
              <a:ea typeface="Arial"/>
              <a:cs typeface="Arial"/>
              <a:sym typeface="Arial"/>
            </a:endParaRPr>
          </a:p>
        </p:txBody>
      </p:sp>
      <p:sp>
        <p:nvSpPr>
          <p:cNvPr id="11" name="Rectangle 10"/>
          <p:cNvSpPr/>
          <p:nvPr/>
        </p:nvSpPr>
        <p:spPr>
          <a:xfrm>
            <a:off x="567447" y="4613374"/>
            <a:ext cx="4572000" cy="307777"/>
          </a:xfrm>
          <a:prstGeom prst="rect">
            <a:avLst/>
          </a:prstGeom>
        </p:spPr>
        <p:txBody>
          <a:bodyPr>
            <a:spAutoFit/>
          </a:bodyPr>
          <a:lstStyle/>
          <a:p>
            <a:pPr>
              <a:buNone/>
            </a:pPr>
            <a:r>
              <a:rPr lang="en-US" sz="1400" dirty="0">
                <a:solidFill>
                  <a:schemeClr val="bg1"/>
                </a:solidFill>
              </a:rPr>
              <a:t>Courtesy of </a:t>
            </a:r>
            <a:r>
              <a:rPr lang="en-US" sz="1400" dirty="0" smtClean="0">
                <a:solidFill>
                  <a:schemeClr val="bg1"/>
                </a:solidFill>
              </a:rPr>
              <a:t>AWC </a:t>
            </a:r>
            <a:r>
              <a:rPr lang="en-US" sz="1400" dirty="0">
                <a:solidFill>
                  <a:schemeClr val="bg1"/>
                </a:solidFill>
              </a:rPr>
              <a:t>– </a:t>
            </a:r>
            <a:r>
              <a:rPr lang="en-US" sz="1400" dirty="0" smtClean="0">
                <a:solidFill>
                  <a:schemeClr val="bg1"/>
                </a:solidFill>
              </a:rPr>
              <a:t>Amanda Terborg</a:t>
            </a:r>
            <a:endParaRPr lang="en-US" sz="1400" dirty="0">
              <a:solidFill>
                <a:schemeClr val="bg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1202446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05546" y="1847850"/>
            <a:ext cx="6172200" cy="3314700"/>
          </a:xfrm>
        </p:spPr>
        <p:txBody>
          <a:bodyPr/>
          <a:lstStyle/>
          <a:p>
            <a:pPr marL="0" indent="0">
              <a:buNone/>
            </a:pPr>
            <a:r>
              <a:rPr lang="en-US" sz="1350" dirty="0"/>
              <a:t> </a:t>
            </a:r>
            <a:endParaRPr lang="en-US" sz="1350" i="1" dirty="0"/>
          </a:p>
          <a:p>
            <a:pPr marL="0" indent="0">
              <a:buNone/>
            </a:pPr>
            <a:endParaRPr lang="en-US" sz="1350" i="1" dirty="0"/>
          </a:p>
          <a:p>
            <a:pPr marL="0" indent="0">
              <a:buNone/>
            </a:pPr>
            <a:endParaRPr lang="en-US" sz="1350" dirty="0"/>
          </a:p>
          <a:p>
            <a:endParaRPr lang="en-US" dirty="0"/>
          </a:p>
        </p:txBody>
      </p:sp>
      <p:sp>
        <p:nvSpPr>
          <p:cNvPr id="5" name="TextBox 4"/>
          <p:cNvSpPr txBox="1"/>
          <p:nvPr/>
        </p:nvSpPr>
        <p:spPr>
          <a:xfrm>
            <a:off x="1143000" y="114301"/>
            <a:ext cx="6843713" cy="493981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IDSS @ SFO using GOES-16</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(03/03/17)</a:t>
            </a: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7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Courtesy of AWC/NAM </a:t>
            </a:r>
            <a:r>
              <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Michael </a:t>
            </a:r>
            <a:r>
              <a:rPr kumimoji="0" lang="en-US" sz="1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Eckert</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 </a:t>
            </a: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062" y="917273"/>
            <a:ext cx="725410" cy="7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1496056" y="939720"/>
            <a:ext cx="6341257" cy="3631302"/>
            <a:chOff x="1502717" y="946205"/>
            <a:chExt cx="6341257" cy="363130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717" y="951711"/>
              <a:ext cx="6301140" cy="3625796"/>
            </a:xfrm>
            <a:prstGeom prst="rect">
              <a:avLst/>
            </a:prstGeom>
            <a:ln w="22225">
              <a:noFill/>
            </a:ln>
          </p:spPr>
        </p:pic>
        <p:cxnSp>
          <p:nvCxnSpPr>
            <p:cNvPr id="4" name="Straight Arrow Connector 3"/>
            <p:cNvCxnSpPr/>
            <p:nvPr/>
          </p:nvCxnSpPr>
          <p:spPr>
            <a:xfrm>
              <a:off x="2800350" y="2171700"/>
              <a:ext cx="1143000" cy="1714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71800" y="2457450"/>
              <a:ext cx="1085850" cy="4572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10725" y="2021659"/>
              <a:ext cx="8001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FFFF00"/>
                  </a:solidFill>
                  <a:effectLst/>
                  <a:uLnTx/>
                  <a:uFillTx/>
                  <a:latin typeface="Arial" charset="0"/>
                  <a:ea typeface="+mn-ea"/>
                  <a:cs typeface="+mn-cs"/>
                </a:rPr>
                <a:t>SFO</a:t>
              </a:r>
            </a:p>
          </p:txBody>
        </p:sp>
        <p:sp>
          <p:nvSpPr>
            <p:cNvPr id="13" name="TextBox 12"/>
            <p:cNvSpPr txBox="1"/>
            <p:nvPr/>
          </p:nvSpPr>
          <p:spPr>
            <a:xfrm>
              <a:off x="2462720" y="2764609"/>
              <a:ext cx="8001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FFFF00"/>
                  </a:solidFill>
                  <a:effectLst/>
                  <a:uLnTx/>
                  <a:uFillTx/>
                  <a:latin typeface="Arial" charset="0"/>
                  <a:ea typeface="+mn-ea"/>
                  <a:cs typeface="+mn-cs"/>
                </a:rPr>
                <a:t>SMB</a:t>
              </a:r>
            </a:p>
          </p:txBody>
        </p:sp>
        <p:grpSp>
          <p:nvGrpSpPr>
            <p:cNvPr id="3" name="Group 2"/>
            <p:cNvGrpSpPr/>
            <p:nvPr/>
          </p:nvGrpSpPr>
          <p:grpSpPr>
            <a:xfrm>
              <a:off x="5928317" y="946205"/>
              <a:ext cx="1885950" cy="1543050"/>
              <a:chOff x="6380422" y="1261606"/>
              <a:chExt cx="2514600" cy="2057400"/>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5502" t="31896" r="53498" b="52586"/>
              <a:stretch/>
            </p:blipFill>
            <p:spPr>
              <a:xfrm>
                <a:off x="6380422" y="1261606"/>
                <a:ext cx="2514600" cy="2057400"/>
              </a:xfrm>
              <a:prstGeom prst="rect">
                <a:avLst/>
              </a:prstGeom>
              <a:ln w="19050">
                <a:solidFill>
                  <a:srgbClr val="FFFF00"/>
                </a:solidFill>
              </a:ln>
            </p:spPr>
          </p:pic>
          <p:sp>
            <p:nvSpPr>
              <p:cNvPr id="15" name="TextBox 14"/>
              <p:cNvSpPr txBox="1"/>
              <p:nvPr/>
            </p:nvSpPr>
            <p:spPr>
              <a:xfrm>
                <a:off x="7881418" y="1325578"/>
                <a:ext cx="914400" cy="410369"/>
              </a:xfrm>
              <a:prstGeom prst="rect">
                <a:avLst/>
              </a:prstGeom>
              <a:noFill/>
              <a:ln w="19050">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mn-ea"/>
                    <a:cs typeface="+mn-cs"/>
                  </a:rPr>
                  <a:t>1631Z</a:t>
                </a:r>
              </a:p>
            </p:txBody>
          </p:sp>
        </p:grpSp>
        <p:grpSp>
          <p:nvGrpSpPr>
            <p:cNvPr id="6" name="Group 5"/>
            <p:cNvGrpSpPr/>
            <p:nvPr/>
          </p:nvGrpSpPr>
          <p:grpSpPr>
            <a:xfrm>
              <a:off x="5920066" y="3108190"/>
              <a:ext cx="1923908" cy="1417320"/>
              <a:chOff x="6369421" y="4144253"/>
              <a:chExt cx="2565211" cy="1889760"/>
            </a:xfrm>
          </p:grpSpPr>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5000" t="32623" r="53001" b="53477"/>
              <a:stretch/>
            </p:blipFill>
            <p:spPr>
              <a:xfrm>
                <a:off x="6369421" y="4144253"/>
                <a:ext cx="2491740" cy="1889760"/>
              </a:xfrm>
              <a:prstGeom prst="rect">
                <a:avLst/>
              </a:prstGeom>
              <a:ln w="25400">
                <a:solidFill>
                  <a:srgbClr val="FFFF00"/>
                </a:solidFill>
              </a:ln>
            </p:spPr>
          </p:pic>
          <p:sp>
            <p:nvSpPr>
              <p:cNvPr id="23" name="TextBox 22"/>
              <p:cNvSpPr txBox="1"/>
              <p:nvPr/>
            </p:nvSpPr>
            <p:spPr>
              <a:xfrm>
                <a:off x="7814492" y="4300696"/>
                <a:ext cx="1120140" cy="4103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mn-ea"/>
                    <a:cs typeface="+mn-cs"/>
                  </a:rPr>
                  <a:t>1741Z</a:t>
                </a:r>
              </a:p>
            </p:txBody>
          </p:sp>
        </p:grpSp>
        <p:sp>
          <p:nvSpPr>
            <p:cNvPr id="7" name="Rectangle 6"/>
            <p:cNvSpPr/>
            <p:nvPr/>
          </p:nvSpPr>
          <p:spPr>
            <a:xfrm>
              <a:off x="4914900" y="4449744"/>
              <a:ext cx="171450" cy="50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108007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05709" y="2729296"/>
            <a:ext cx="3115704" cy="803514"/>
          </a:xfrm>
          <a:ln w="25400">
            <a:solidFill>
              <a:schemeClr val="tx1"/>
            </a:solidFill>
          </a:ln>
        </p:spPr>
        <p:txBody>
          <a:bodyPr/>
          <a:lstStyle/>
          <a:p>
            <a:pPr marL="0" indent="0">
              <a:spcBef>
                <a:spcPts val="0"/>
              </a:spcBef>
              <a:buNone/>
            </a:pPr>
            <a:r>
              <a:rPr lang="en-US" sz="1200" u="sng" dirty="0">
                <a:latin typeface="Times New Roman" panose="02020603050405020304" pitchFamily="18" charset="0"/>
                <a:cs typeface="Times New Roman" panose="02020603050405020304" pitchFamily="18" charset="0"/>
              </a:rPr>
              <a:t>GOES-16 Estimated Savings:</a:t>
            </a:r>
          </a:p>
          <a:p>
            <a:pPr marL="0" indent="0">
              <a:spcBef>
                <a:spcPts val="0"/>
              </a:spcBef>
              <a:buNone/>
            </a:pPr>
            <a:r>
              <a:rPr lang="en-US" sz="1200" dirty="0">
                <a:latin typeface="Times New Roman" panose="02020603050405020304" pitchFamily="18" charset="0"/>
                <a:cs typeface="Times New Roman" panose="02020603050405020304" pitchFamily="18" charset="0"/>
              </a:rPr>
              <a:t>32 flights freed up</a:t>
            </a:r>
          </a:p>
          <a:p>
            <a:pPr marL="0" indent="0">
              <a:spcBef>
                <a:spcPts val="0"/>
              </a:spcBef>
              <a:buNone/>
            </a:pPr>
            <a:r>
              <a:rPr lang="en-US" sz="1200" dirty="0">
                <a:latin typeface="Times New Roman" panose="02020603050405020304" pitchFamily="18" charset="0"/>
                <a:cs typeface="Times New Roman" panose="02020603050405020304" pitchFamily="18" charset="0"/>
              </a:rPr>
              <a:t>32 x 38 =  1216 min of delay recovered x 81.00/min =  </a:t>
            </a:r>
            <a:r>
              <a:rPr lang="en-US" sz="1200" dirty="0">
                <a:solidFill>
                  <a:srgbClr val="0070C0"/>
                </a:solidFill>
                <a:latin typeface="Times New Roman" panose="02020603050405020304" pitchFamily="18" charset="0"/>
                <a:cs typeface="Times New Roman" panose="02020603050405020304" pitchFamily="18" charset="0"/>
              </a:rPr>
              <a:t>~$100,000.00 (Costs recovered)</a:t>
            </a:r>
          </a:p>
        </p:txBody>
      </p:sp>
      <p:sp>
        <p:nvSpPr>
          <p:cNvPr id="5" name="TextBox 4"/>
          <p:cNvSpPr txBox="1"/>
          <p:nvPr/>
        </p:nvSpPr>
        <p:spPr>
          <a:xfrm>
            <a:off x="962734" y="825056"/>
            <a:ext cx="6843713" cy="1384995"/>
          </a:xfrm>
          <a:prstGeom prst="rect">
            <a:avLst/>
          </a:prstGeom>
          <a:noFill/>
        </p:spPr>
        <p:txBody>
          <a:bodyPr wrap="square" rtlCol="0">
            <a:spAutoFit/>
          </a:bodyPr>
          <a:lstStyle/>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1600Z - Patch of Stratus formed over SFO &amp; SMB necessitating a Ground Delay Program 1700z-1959z</a:t>
            </a:r>
          </a:p>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1700Z – GOES-16 loop shows edges starting to erode</a:t>
            </a:r>
          </a:p>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1715Z – GOES-W </a:t>
            </a:r>
            <a:r>
              <a:rPr kumimoji="0" 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(legacy) loop </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shows edges starting to erode</a:t>
            </a:r>
          </a:p>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1719Z – NAM </a:t>
            </a:r>
            <a:r>
              <a:rPr kumimoji="0" 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coordinates </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with CWSU ZOA &amp; ATCSCC Specialists that Stratus is clearing rapidly</a:t>
            </a:r>
          </a:p>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1730Z – GOES-16 loops shows stratus almost clear</a:t>
            </a:r>
          </a:p>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1747Z – CWSU ZOA reports Pilots are getting Visuals into SFO</a:t>
            </a:r>
          </a:p>
          <a:p>
            <a:pPr marL="257175" marR="0" lvl="0" indent="-257175"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1756Z – ATCSCC cancels GDP</a:t>
            </a:r>
          </a:p>
        </p:txBody>
      </p:sp>
      <p:pic>
        <p:nvPicPr>
          <p:cNvPr id="20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294" y="984471"/>
            <a:ext cx="725410" cy="7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7"/>
          <p:cNvSpPr txBox="1">
            <a:spLocks/>
          </p:cNvSpPr>
          <p:nvPr/>
        </p:nvSpPr>
        <p:spPr bwMode="auto">
          <a:xfrm>
            <a:off x="5518827" y="2733362"/>
            <a:ext cx="3233214" cy="80593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sz="1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GOES-W Estimated Savings:</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flights freed up</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x 38 =  608 min of delay recovered x $81.00/min =  </a:t>
            </a:r>
            <a:r>
              <a:rPr kumimoji="0" 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~$50,000.00 (Costs recovered)</a:t>
            </a:r>
          </a:p>
        </p:txBody>
      </p:sp>
      <p:sp>
        <p:nvSpPr>
          <p:cNvPr id="2" name="Rectangle 1"/>
          <p:cNvSpPr/>
          <p:nvPr/>
        </p:nvSpPr>
        <p:spPr>
          <a:xfrm>
            <a:off x="405709" y="2173754"/>
            <a:ext cx="8346331" cy="553998"/>
          </a:xfrm>
          <a:prstGeom prst="rect">
            <a:avLst/>
          </a:prstGeom>
          <a:ln w="25400">
            <a:solidFill>
              <a:schemeClr val="tx1"/>
            </a:solidFill>
          </a:ln>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Original GDP impacted 48 flights @ 38 min average delay per flight</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48 x 38 = 1824 minutes of delay x $81.00/min cost =  </a:t>
            </a:r>
            <a:r>
              <a:rPr kumimoji="0" lang="en-US" sz="1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~$150,000.00 (Total Delay Costs)</a:t>
            </a:r>
          </a:p>
        </p:txBody>
      </p:sp>
      <p:sp>
        <p:nvSpPr>
          <p:cNvPr id="3" name="TextBox 2"/>
          <p:cNvSpPr txBox="1"/>
          <p:nvPr/>
        </p:nvSpPr>
        <p:spPr>
          <a:xfrm>
            <a:off x="3771900" y="3001894"/>
            <a:ext cx="1371600"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minus</a:t>
            </a:r>
          </a:p>
        </p:txBody>
      </p:sp>
      <p:sp>
        <p:nvSpPr>
          <p:cNvPr id="4" name="TextBox 3"/>
          <p:cNvSpPr txBox="1"/>
          <p:nvPr/>
        </p:nvSpPr>
        <p:spPr>
          <a:xfrm>
            <a:off x="1532200" y="3558656"/>
            <a:ext cx="6251050" cy="369332"/>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Estimated cost savings related to GOES-16 = </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~$50,000</a:t>
            </a:r>
          </a:p>
        </p:txBody>
      </p:sp>
      <p:sp>
        <p:nvSpPr>
          <p:cNvPr id="10" name="Rectangle 9"/>
          <p:cNvSpPr/>
          <p:nvPr/>
        </p:nvSpPr>
        <p:spPr>
          <a:xfrm>
            <a:off x="405709" y="3947350"/>
            <a:ext cx="8346331" cy="646331"/>
          </a:xfrm>
          <a:prstGeom prst="rect">
            <a:avLst/>
          </a:prstGeom>
          <a:solidFill>
            <a:schemeClr val="accent2"/>
          </a:solidFill>
          <a:ln w="25400">
            <a:solidFill>
              <a:schemeClr val="tx1"/>
            </a:solidFill>
          </a:ln>
        </p:spPr>
        <p:txBody>
          <a:bodyPr wrap="square">
            <a:spAutoFit/>
          </a:bodyPr>
          <a:lstStyle/>
          <a:p>
            <a:pPr marL="171450" marR="0" lvl="0" indent="-171450" algn="l" defTabSz="914400" rtl="0" eaLnBrk="1" fontAlgn="base" latinLnBrk="0" hangingPunct="1">
              <a:lnSpc>
                <a:spcPct val="100000"/>
              </a:lnSpc>
              <a:spcBef>
                <a:spcPts val="0"/>
              </a:spcBef>
              <a:spcAft>
                <a:spcPct val="0"/>
              </a:spcAft>
              <a:buClrTx/>
              <a:buSzTx/>
              <a:buFontTx/>
              <a:buChar char="•"/>
              <a:tabLst/>
              <a:defRPr/>
            </a:pPr>
            <a:r>
              <a:rPr kumimoji="0" lang="en-US" sz="1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GOES-16</a:t>
            </a:r>
            <a:r>
              <a:rPr kumimoji="0" 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5 min updates &amp; higher resolution –vs- GOES-W… 15 min updates &amp; lower resolution provided AWC/NAM with earlier &amp; higher confidence that clearing would </a:t>
            </a:r>
            <a:r>
              <a:rPr kumimoji="0" lang="en-US" sz="1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hold</a:t>
            </a:r>
          </a:p>
          <a:p>
            <a:pPr marL="171450" marR="0" lvl="0" indent="-171450" algn="l" defTabSz="914400" rtl="0" eaLnBrk="1" fontAlgn="base" latinLnBrk="0" hangingPunct="1">
              <a:lnSpc>
                <a:spcPct val="100000"/>
              </a:lnSpc>
              <a:spcBef>
                <a:spcPts val="0"/>
              </a:spcBef>
              <a:spcAft>
                <a:spcPct val="0"/>
              </a:spcAft>
              <a:buClrTx/>
              <a:buSzTx/>
              <a:buFontTx/>
              <a:buChar char="•"/>
              <a:tabLst/>
              <a:defRPr/>
            </a:pPr>
            <a:r>
              <a:rPr kumimoji="0" lang="en-US" sz="1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Imparting </a:t>
            </a:r>
            <a:r>
              <a:rPr kumimoji="0" 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this information to the FAA resulted in the earlier Ground Delay Program </a:t>
            </a:r>
            <a:r>
              <a:rPr kumimoji="0" lang="en-US" sz="1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cancellation</a:t>
            </a:r>
            <a:endParaRPr kumimoji="0" 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114550" y="53779"/>
            <a:ext cx="5086350" cy="73866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IDSS @ SFO using GOES-16</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(03/03/17)</a:t>
            </a:r>
          </a:p>
        </p:txBody>
      </p:sp>
      <p:sp>
        <p:nvSpPr>
          <p:cNvPr id="7" name="Rectangle 6"/>
          <p:cNvSpPr/>
          <p:nvPr/>
        </p:nvSpPr>
        <p:spPr>
          <a:xfrm>
            <a:off x="1099925" y="4693960"/>
            <a:ext cx="3357775" cy="307777"/>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Courtesy of AWC/NAM – Michael Eckert</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1803519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p>
        </p:txBody>
      </p:sp>
      <p:sp>
        <p:nvSpPr>
          <p:cNvPr id="3" name="Content Placeholder 2"/>
          <p:cNvSpPr>
            <a:spLocks noGrp="1"/>
          </p:cNvSpPr>
          <p:nvPr>
            <p:ph idx="1"/>
          </p:nvPr>
        </p:nvSpPr>
        <p:spPr/>
        <p:txBody>
          <a:bodyPr>
            <a:normAutofit/>
          </a:bodyPr>
          <a:lstStyle/>
          <a:p>
            <a:pPr>
              <a:spcAft>
                <a:spcPts val="0"/>
              </a:spcAft>
            </a:pPr>
            <a:r>
              <a:rPr lang="en-US" sz="2400" dirty="0"/>
              <a:t>COVID-19 Impacts on Aviation Operations and Weather Data</a:t>
            </a:r>
          </a:p>
          <a:p>
            <a:pPr>
              <a:spcAft>
                <a:spcPts val="0"/>
              </a:spcAft>
            </a:pPr>
            <a:r>
              <a:rPr lang="en-US" sz="2400" dirty="0" err="1"/>
              <a:t>NextGen</a:t>
            </a:r>
            <a:r>
              <a:rPr lang="en-US" sz="2400" dirty="0"/>
              <a:t> Weather Architecture</a:t>
            </a:r>
          </a:p>
          <a:p>
            <a:pPr>
              <a:spcAft>
                <a:spcPts val="0"/>
              </a:spcAft>
            </a:pPr>
            <a:r>
              <a:rPr lang="en-US" sz="2400" dirty="0" err="1" smtClean="0"/>
              <a:t>NextGen</a:t>
            </a:r>
            <a:r>
              <a:rPr lang="en-US" sz="2400" dirty="0" smtClean="0"/>
              <a:t> </a:t>
            </a:r>
            <a:r>
              <a:rPr lang="en-US" sz="2400" dirty="0"/>
              <a:t>Aviation Weather Division Overview</a:t>
            </a:r>
          </a:p>
          <a:p>
            <a:pPr>
              <a:spcAft>
                <a:spcPts val="0"/>
              </a:spcAft>
            </a:pPr>
            <a:r>
              <a:rPr lang="en-US" sz="2400" dirty="0" smtClean="0"/>
              <a:t>Use of Satellite Data in Current Operations</a:t>
            </a:r>
          </a:p>
          <a:p>
            <a:pPr>
              <a:spcAft>
                <a:spcPts val="0"/>
              </a:spcAft>
            </a:pPr>
            <a:r>
              <a:rPr lang="en-US" sz="2400" dirty="0" smtClean="0">
                <a:solidFill>
                  <a:srgbClr val="00B0F0"/>
                </a:solidFill>
              </a:rPr>
              <a:t>Use of Satellite Data in Aviation-Weather Research</a:t>
            </a:r>
          </a:p>
          <a:p>
            <a:pPr>
              <a:spcAft>
                <a:spcPts val="0"/>
              </a:spcAft>
            </a:pPr>
            <a:r>
              <a:rPr lang="en-US" sz="2400" dirty="0" smtClean="0"/>
              <a:t>Summary </a:t>
            </a:r>
            <a:r>
              <a:rPr lang="en-US" sz="2400" dirty="0"/>
              <a:t>and Questions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849183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Offshore Precipitation Capability (OPC)</a:t>
            </a:r>
            <a:endParaRPr lang="en-US" sz="3200" dirty="0"/>
          </a:p>
        </p:txBody>
      </p:sp>
      <p:sp>
        <p:nvSpPr>
          <p:cNvPr id="3" name="Content Placeholder 2"/>
          <p:cNvSpPr>
            <a:spLocks noGrp="1"/>
          </p:cNvSpPr>
          <p:nvPr>
            <p:ph idx="1"/>
          </p:nvPr>
        </p:nvSpPr>
        <p:spPr/>
        <p:txBody>
          <a:bodyPr>
            <a:normAutofit fontScale="92500" lnSpcReduction="10000"/>
          </a:bodyPr>
          <a:lstStyle/>
          <a:p>
            <a:pPr marL="285750" indent="-285750">
              <a:spcAft>
                <a:spcPts val="0"/>
              </a:spcAft>
            </a:pPr>
            <a:r>
              <a:rPr lang="en-US" sz="1800" b="0" dirty="0" smtClean="0"/>
              <a:t>Blends </a:t>
            </a:r>
            <a:r>
              <a:rPr lang="en-US" sz="1800" b="0" dirty="0"/>
              <a:t>weather satellite imagery, lightning data and weather model data to produce a near-real-time estimate of precipitation, including thunderstorms, for areas that lack radar </a:t>
            </a:r>
            <a:r>
              <a:rPr lang="en-US" sz="1800" b="0" dirty="0" smtClean="0"/>
              <a:t>coverage</a:t>
            </a:r>
          </a:p>
          <a:p>
            <a:pPr marL="285750" indent="-285750">
              <a:spcAft>
                <a:spcPts val="0"/>
              </a:spcAft>
            </a:pPr>
            <a:r>
              <a:rPr lang="en-US" sz="1800" b="0" dirty="0" smtClean="0"/>
              <a:t>Provides </a:t>
            </a:r>
            <a:r>
              <a:rPr lang="en-US" sz="1800" b="0" dirty="0"/>
              <a:t>offshore situational awareness of weather activity for Air Traffic Controllers beyond the range of current weather </a:t>
            </a:r>
            <a:r>
              <a:rPr lang="en-US" sz="1800" b="0" dirty="0" smtClean="0"/>
              <a:t>radar</a:t>
            </a:r>
          </a:p>
          <a:p>
            <a:pPr marL="285750" indent="-285750">
              <a:spcAft>
                <a:spcPts val="0"/>
              </a:spcAft>
            </a:pPr>
            <a:r>
              <a:rPr lang="en-US" sz="1800" b="0" dirty="0" smtClean="0"/>
              <a:t>Initial </a:t>
            </a:r>
            <a:r>
              <a:rPr lang="en-US" sz="1800" b="0" dirty="0"/>
              <a:t>domain </a:t>
            </a:r>
            <a:r>
              <a:rPr lang="en-US" sz="1800" b="0" dirty="0" smtClean="0"/>
              <a:t>is </a:t>
            </a:r>
            <a:r>
              <a:rPr lang="en-US" sz="1800" b="0" dirty="0"/>
              <a:t>the Gulf of Mexico, Caribbean, and Atlantic Ocean adjacent to the Southeastern </a:t>
            </a:r>
            <a:r>
              <a:rPr lang="en-US" sz="1800" b="0" dirty="0" smtClean="0"/>
              <a:t>US</a:t>
            </a:r>
          </a:p>
          <a:p>
            <a:pPr marL="569913" lvl="1" indent="-284163">
              <a:spcAft>
                <a:spcPts val="0"/>
              </a:spcAft>
              <a:buFont typeface="Wingdings" panose="05000000000000000000" pitchFamily="2" charset="2"/>
              <a:buChar char="Ø"/>
            </a:pPr>
            <a:r>
              <a:rPr lang="en-US" sz="1400" dirty="0" smtClean="0"/>
              <a:t>Expanding domain this fall into Pacific</a:t>
            </a:r>
            <a:endParaRPr lang="en-US" sz="1400" b="0" dirty="0" smtClean="0"/>
          </a:p>
          <a:p>
            <a:pPr marL="285750" indent="-285750">
              <a:spcAft>
                <a:spcPts val="0"/>
              </a:spcAft>
            </a:pPr>
            <a:r>
              <a:rPr lang="en-US" sz="1800" b="0" dirty="0"/>
              <a:t>Machine learning techniques are used to blend the data and generate the radar-like </a:t>
            </a:r>
            <a:r>
              <a:rPr lang="en-US" sz="1800" b="0" dirty="0" smtClean="0"/>
              <a:t>output</a:t>
            </a:r>
          </a:p>
          <a:p>
            <a:pPr marL="285750" indent="-285750">
              <a:spcAft>
                <a:spcPts val="0"/>
              </a:spcAft>
            </a:pPr>
            <a:r>
              <a:rPr lang="en-US" sz="1800" b="0" dirty="0" smtClean="0"/>
              <a:t>The </a:t>
            </a:r>
            <a:r>
              <a:rPr lang="en-US" sz="1800" b="0" dirty="0"/>
              <a:t>result is blended with existing radar mosaics so that users have a seamless radar mosaic extending into offshore and oceanic regions</a:t>
            </a:r>
            <a:endParaRPr lang="en-US" sz="1800" b="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242103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83" y="87939"/>
            <a:ext cx="3280662" cy="515749"/>
          </a:xfrm>
        </p:spPr>
        <p:txBody>
          <a:bodyPr>
            <a:noAutofit/>
          </a:bodyPr>
          <a:lstStyle/>
          <a:p>
            <a:r>
              <a:rPr lang="en-US" sz="3200" dirty="0" smtClean="0">
                <a:solidFill>
                  <a:srgbClr val="00359E"/>
                </a:solidFill>
                <a:latin typeface="+mn-lt"/>
                <a:ea typeface="Segoe UI Historic" panose="020B0502040204020203" pitchFamily="34" charset="0"/>
              </a:rPr>
              <a:t>OPC </a:t>
            </a:r>
            <a:endParaRPr lang="en-US" sz="3200" dirty="0">
              <a:solidFill>
                <a:srgbClr val="00359E"/>
              </a:solidFill>
              <a:latin typeface="+mn-lt"/>
              <a:ea typeface="Segoe UI Historic" panose="020B0502040204020203" pitchFamily="34" charset="0"/>
            </a:endParaRPr>
          </a:p>
        </p:txBody>
      </p:sp>
      <p:sp>
        <p:nvSpPr>
          <p:cNvPr id="4" name="Right Arrow 3"/>
          <p:cNvSpPr/>
          <p:nvPr/>
        </p:nvSpPr>
        <p:spPr>
          <a:xfrm rot="5400000">
            <a:off x="5906615" y="2664226"/>
            <a:ext cx="227419" cy="199819"/>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4724603" y="1762174"/>
            <a:ext cx="2727731" cy="927363"/>
          </a:xfrm>
          <a:prstGeom prst="roundRect">
            <a:avLst/>
          </a:prstGeom>
          <a:solidFill>
            <a:schemeClr val="bg2">
              <a:lumMod val="20000"/>
              <a:lumOff val="80000"/>
            </a:schemeClr>
          </a:solidFill>
          <a:ln w="12700">
            <a:solidFill>
              <a:srgbClr val="A6A6A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ight Arrow 5"/>
          <p:cNvSpPr/>
          <p:nvPr/>
        </p:nvSpPr>
        <p:spPr>
          <a:xfrm rot="5400000">
            <a:off x="5905113" y="1542005"/>
            <a:ext cx="227419" cy="199819"/>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1"/>
          <p:cNvSpPr txBox="1">
            <a:spLocks/>
          </p:cNvSpPr>
          <p:nvPr/>
        </p:nvSpPr>
        <p:spPr bwMode="auto">
          <a:xfrm>
            <a:off x="868600" y="3627006"/>
            <a:ext cx="2753588" cy="761914"/>
          </a:xfrm>
          <a:prstGeom prst="rect">
            <a:avLst/>
          </a:prstGeom>
          <a:solidFill>
            <a:schemeClr val="bg2">
              <a:lumMod val="40000"/>
              <a:lumOff val="60000"/>
            </a:schemeClr>
          </a:solidFill>
          <a:ln w="9525">
            <a:solidFill>
              <a:srgbClr val="000000"/>
            </a:solidFill>
            <a:miter lim="800000"/>
            <a:headEnd/>
            <a:tailEnd/>
          </a:ln>
          <a:effectLst>
            <a:outerShdw blurRad="50800" dist="38100" dir="2700000" algn="tl" rotWithShape="0">
              <a:prstClr val="black">
                <a:alpha val="40000"/>
              </a:prstClr>
            </a:outerShdw>
          </a:effectLst>
          <a:extLst/>
        </p:spPr>
        <p:txBody>
          <a:bodyPr anchor="ctr"/>
          <a:lstStyle>
            <a:lvl1pPr marL="342900" indent="-3429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Detects weather </a:t>
            </a:r>
            <a:r>
              <a:rPr kumimoji="0" lang="en-US" sz="105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outside</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radar coverage</a:t>
            </a:r>
          </a:p>
          <a:p>
            <a:pPr marL="125016" marR="0" lvl="0" indent="-125016" algn="l" defTabSz="342900" rtl="0" eaLnBrk="1" fontAlgn="auto" latinLnBrk="0" hangingPunct="1">
              <a:lnSpc>
                <a:spcPct val="100000"/>
              </a:lnSpc>
              <a:spcBef>
                <a:spcPts val="0"/>
              </a:spcBef>
              <a:spcAft>
                <a:spcPts val="0"/>
              </a:spcAft>
              <a:buClrTx/>
              <a:buSzTx/>
              <a:buFont typeface="Arial"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spatial resolution</a:t>
            </a:r>
          </a:p>
          <a:p>
            <a:pPr marL="125016" marR="0" lvl="0" indent="-125016" algn="l" defTabSz="342900" rtl="0" eaLnBrk="1" fontAlgn="auto" latinLnBrk="0" hangingPunct="1">
              <a:lnSpc>
                <a:spcPct val="100000"/>
              </a:lnSpc>
              <a:spcBef>
                <a:spcPts val="0"/>
              </a:spcBef>
              <a:spcAft>
                <a:spcPts val="0"/>
              </a:spcAft>
              <a:buClrTx/>
              <a:buSzTx/>
              <a:buFont typeface="Arial"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Accuracy of location</a:t>
            </a:r>
          </a:p>
          <a:p>
            <a:pPr marL="125016" marR="0" lvl="0" indent="-125016" algn="l" defTabSz="342900" rtl="0" eaLnBrk="1" fontAlgn="auto" latinLnBrk="0" hangingPunct="1">
              <a:lnSpc>
                <a:spcPct val="100000"/>
              </a:lnSpc>
              <a:spcBef>
                <a:spcPts val="0"/>
              </a:spcBef>
              <a:spcAft>
                <a:spcPts val="0"/>
              </a:spcAft>
              <a:buClrTx/>
              <a:buSzTx/>
              <a:buFont typeface="Arial"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Rapid update, low latency</a:t>
            </a:r>
          </a:p>
        </p:txBody>
      </p:sp>
      <p:sp>
        <p:nvSpPr>
          <p:cNvPr id="8" name="Rounded Rectangle 7"/>
          <p:cNvSpPr/>
          <p:nvPr/>
        </p:nvSpPr>
        <p:spPr>
          <a:xfrm>
            <a:off x="4335763" y="752482"/>
            <a:ext cx="3439449" cy="812272"/>
          </a:xfrm>
          <a:prstGeom prst="roundRect">
            <a:avLst/>
          </a:prstGeom>
          <a:solidFill>
            <a:schemeClr val="bg2">
              <a:lumMod val="20000"/>
              <a:lumOff val="80000"/>
            </a:schemeClr>
          </a:solidFill>
          <a:ln w="12700">
            <a:solidFill>
              <a:srgbClr val="A6A6A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0108" y="943332"/>
            <a:ext cx="531956" cy="483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581" y="930975"/>
            <a:ext cx="486207" cy="48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1567" t="19725" r="13889" b="24885"/>
          <a:stretch/>
        </p:blipFill>
        <p:spPr>
          <a:xfrm>
            <a:off x="6747787" y="930598"/>
            <a:ext cx="690158" cy="498354"/>
          </a:xfrm>
          <a:prstGeom prst="rect">
            <a:avLst/>
          </a:prstGeom>
        </p:spPr>
      </p:pic>
      <p:sp>
        <p:nvSpPr>
          <p:cNvPr id="12" name="TextBox 11"/>
          <p:cNvSpPr txBox="1"/>
          <p:nvPr/>
        </p:nvSpPr>
        <p:spPr>
          <a:xfrm>
            <a:off x="5343562" y="1381616"/>
            <a:ext cx="587988" cy="2077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Lightning</a:t>
            </a:r>
          </a:p>
        </p:txBody>
      </p:sp>
      <p:sp>
        <p:nvSpPr>
          <p:cNvPr id="13" name="TextBox 12"/>
          <p:cNvSpPr txBox="1"/>
          <p:nvPr/>
        </p:nvSpPr>
        <p:spPr>
          <a:xfrm>
            <a:off x="6040999" y="1387761"/>
            <a:ext cx="526227" cy="2077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Satellite</a:t>
            </a:r>
          </a:p>
        </p:txBody>
      </p:sp>
      <p:sp>
        <p:nvSpPr>
          <p:cNvPr id="14" name="TextBox 13"/>
          <p:cNvSpPr txBox="1"/>
          <p:nvPr/>
        </p:nvSpPr>
        <p:spPr>
          <a:xfrm>
            <a:off x="6670522" y="1387761"/>
            <a:ext cx="876855" cy="2077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Numerical Model</a:t>
            </a:r>
          </a:p>
        </p:txBody>
      </p:sp>
      <p:sp>
        <p:nvSpPr>
          <p:cNvPr id="15" name="TextBox 14"/>
          <p:cNvSpPr txBox="1"/>
          <p:nvPr/>
        </p:nvSpPr>
        <p:spPr>
          <a:xfrm>
            <a:off x="5124536" y="722943"/>
            <a:ext cx="1943662" cy="253916"/>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Multi-Sensor Data Collection</a:t>
            </a: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190" b="20968"/>
          <a:stretch/>
        </p:blipFill>
        <p:spPr bwMode="auto">
          <a:xfrm>
            <a:off x="4636857" y="935234"/>
            <a:ext cx="481327" cy="48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522206" y="1386286"/>
            <a:ext cx="821355" cy="2077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Weather Radar</a:t>
            </a:r>
          </a:p>
        </p:txBody>
      </p:sp>
      <p:sp>
        <p:nvSpPr>
          <p:cNvPr id="18" name="TextBox 17"/>
          <p:cNvSpPr txBox="1"/>
          <p:nvPr/>
        </p:nvSpPr>
        <p:spPr>
          <a:xfrm>
            <a:off x="5423629" y="1726138"/>
            <a:ext cx="1220480" cy="24237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rPr>
              <a:t>Machine Learning</a:t>
            </a:r>
          </a:p>
        </p:txBody>
      </p:sp>
      <p:sp>
        <p:nvSpPr>
          <p:cNvPr id="19" name="Rounded Rectangle 18"/>
          <p:cNvSpPr/>
          <p:nvPr/>
        </p:nvSpPr>
        <p:spPr>
          <a:xfrm>
            <a:off x="4234173" y="2895047"/>
            <a:ext cx="3794334" cy="1586163"/>
          </a:xfrm>
          <a:prstGeom prst="roundRect">
            <a:avLst>
              <a:gd name="adj" fmla="val 12082"/>
            </a:avLst>
          </a:prstGeom>
          <a:solidFill>
            <a:schemeClr val="bg2">
              <a:lumMod val="20000"/>
              <a:lumOff val="80000"/>
            </a:schemeClr>
          </a:solidFill>
          <a:ln w="12700">
            <a:solidFill>
              <a:srgbClr val="A6A6A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4732251" y="4311905"/>
            <a:ext cx="1260123" cy="2077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Storm Height Analysis (kft)</a:t>
            </a:r>
          </a:p>
        </p:txBody>
      </p:sp>
      <p:sp>
        <p:nvSpPr>
          <p:cNvPr id="21" name="TextBox 20"/>
          <p:cNvSpPr txBox="1"/>
          <p:nvPr/>
        </p:nvSpPr>
        <p:spPr>
          <a:xfrm>
            <a:off x="4263669" y="2893598"/>
            <a:ext cx="3759875" cy="253916"/>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Offshore Storm Height and Precipitation Intensity</a:t>
            </a:r>
          </a:p>
        </p:txBody>
      </p:sp>
      <p:sp>
        <p:nvSpPr>
          <p:cNvPr id="22" name="TextBox 21"/>
          <p:cNvSpPr txBox="1"/>
          <p:nvPr/>
        </p:nvSpPr>
        <p:spPr>
          <a:xfrm>
            <a:off x="6158963" y="4311905"/>
            <a:ext cx="1388414" cy="2077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6-Level Precipitation Intensity</a:t>
            </a:r>
          </a:p>
        </p:txBody>
      </p:sp>
      <p:sp>
        <p:nvSpPr>
          <p:cNvPr id="23" name="Rectangle 22"/>
          <p:cNvSpPr/>
          <p:nvPr/>
        </p:nvSpPr>
        <p:spPr>
          <a:xfrm>
            <a:off x="4110856" y="712613"/>
            <a:ext cx="4136557" cy="380704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ounded Rectangle 23"/>
          <p:cNvSpPr/>
          <p:nvPr/>
        </p:nvSpPr>
        <p:spPr>
          <a:xfrm>
            <a:off x="4386379" y="777844"/>
            <a:ext cx="3439449" cy="859709"/>
          </a:xfrm>
          <a:prstGeom prst="roundRect">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209432" y="718577"/>
            <a:ext cx="2172283" cy="461665"/>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Offshore Precipitation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Capability (OPC)</a:t>
            </a:r>
          </a:p>
        </p:txBody>
      </p:sp>
      <p:sp>
        <p:nvSpPr>
          <p:cNvPr id="26" name="Rectangle 25"/>
          <p:cNvSpPr/>
          <p:nvPr/>
        </p:nvSpPr>
        <p:spPr>
          <a:xfrm>
            <a:off x="846120" y="718575"/>
            <a:ext cx="2823455" cy="2879747"/>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6084" t="4286" r="6774" b="7594"/>
          <a:stretch/>
        </p:blipFill>
        <p:spPr>
          <a:xfrm>
            <a:off x="4543357" y="3100061"/>
            <a:ext cx="1504320" cy="1234068"/>
          </a:xfrm>
          <a:prstGeom prst="rect">
            <a:avLst/>
          </a:prstGeom>
        </p:spPr>
      </p:pic>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l="6291" t="4392" r="6612" b="7489"/>
          <a:stretch/>
        </p:blipFill>
        <p:spPr>
          <a:xfrm>
            <a:off x="6048189" y="3100061"/>
            <a:ext cx="1499188" cy="1230494"/>
          </a:xfrm>
          <a:prstGeom prst="rect">
            <a:avLst/>
          </a:prstGeom>
        </p:spPr>
      </p:pic>
      <p:pic>
        <p:nvPicPr>
          <p:cNvPr id="29" name="Picture 6"/>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984172" y="4112372"/>
            <a:ext cx="993329" cy="13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4194" y="4090293"/>
            <a:ext cx="866316" cy="14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rotWithShape="1">
          <a:blip r:embed="rId11" cstate="print">
            <a:extLst>
              <a:ext uri="{28A0092B-C50C-407E-A947-70E740481C1C}">
                <a14:useLocalDpi xmlns:a14="http://schemas.microsoft.com/office/drawing/2010/main" val="0"/>
              </a:ext>
            </a:extLst>
          </a:blip>
          <a:srcRect l="5032" t="4943" r="4998" b="5092"/>
          <a:stretch/>
        </p:blipFill>
        <p:spPr>
          <a:xfrm>
            <a:off x="893272" y="1187100"/>
            <a:ext cx="2726345" cy="2211644"/>
          </a:xfrm>
          <a:prstGeom prst="rect">
            <a:avLst/>
          </a:prstGeom>
        </p:spPr>
      </p:pic>
      <p:pic>
        <p:nvPicPr>
          <p:cNvPr id="32" name="Picture 31"/>
          <p:cNvPicPr>
            <a:picLocks noChangeAspect="1"/>
          </p:cNvPicPr>
          <p:nvPr/>
        </p:nvPicPr>
        <p:blipFill rotWithShape="1">
          <a:blip r:embed="rId12" cstate="print">
            <a:extLst>
              <a:ext uri="{28A0092B-C50C-407E-A947-70E740481C1C}">
                <a14:useLocalDpi xmlns:a14="http://schemas.microsoft.com/office/drawing/2010/main" val="0"/>
              </a:ext>
            </a:extLst>
          </a:blip>
          <a:srcRect l="5032" t="4943" r="4998" b="5092"/>
          <a:stretch/>
        </p:blipFill>
        <p:spPr>
          <a:xfrm>
            <a:off x="894569" y="1189863"/>
            <a:ext cx="2718638" cy="2205392"/>
          </a:xfrm>
          <a:prstGeom prst="rect">
            <a:avLst/>
          </a:prstGeom>
        </p:spPr>
      </p:pic>
      <p:sp>
        <p:nvSpPr>
          <p:cNvPr id="33" name="TextBox 32"/>
          <p:cNvSpPr txBox="1"/>
          <p:nvPr/>
        </p:nvSpPr>
        <p:spPr>
          <a:xfrm>
            <a:off x="2547667" y="1882388"/>
            <a:ext cx="527884"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Radar</a:t>
            </a:r>
          </a:p>
        </p:txBody>
      </p:sp>
      <p:pic>
        <p:nvPicPr>
          <p:cNvPr id="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4039" y="2948961"/>
            <a:ext cx="1337706" cy="22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 34"/>
          <p:cNvGrpSpPr/>
          <p:nvPr/>
        </p:nvGrpSpPr>
        <p:grpSpPr>
          <a:xfrm>
            <a:off x="4984171" y="1993874"/>
            <a:ext cx="2143943" cy="498647"/>
            <a:chOff x="1552562" y="1506140"/>
            <a:chExt cx="5843581" cy="1448099"/>
          </a:xfrm>
        </p:grpSpPr>
        <p:sp>
          <p:nvSpPr>
            <p:cNvPr id="36" name="Rectangle 35"/>
            <p:cNvSpPr/>
            <p:nvPr/>
          </p:nvSpPr>
          <p:spPr>
            <a:xfrm>
              <a:off x="3428988" y="1506140"/>
              <a:ext cx="676275" cy="66365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p:cNvSpPr/>
            <p:nvPr/>
          </p:nvSpPr>
          <p:spPr>
            <a:xfrm>
              <a:off x="3581388" y="1658540"/>
              <a:ext cx="676275" cy="66365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37"/>
            <p:cNvSpPr/>
            <p:nvPr/>
          </p:nvSpPr>
          <p:spPr>
            <a:xfrm>
              <a:off x="3733788" y="1810940"/>
              <a:ext cx="676275" cy="66365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p:cNvSpPr/>
            <p:nvPr/>
          </p:nvSpPr>
          <p:spPr>
            <a:xfrm>
              <a:off x="3886188" y="1963340"/>
              <a:ext cx="676275" cy="66365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p:cNvSpPr/>
            <p:nvPr/>
          </p:nvSpPr>
          <p:spPr>
            <a:xfrm>
              <a:off x="4038588" y="2115740"/>
              <a:ext cx="676275" cy="66365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p:cNvSpPr/>
            <p:nvPr/>
          </p:nvSpPr>
          <p:spPr>
            <a:xfrm>
              <a:off x="4190988" y="2268140"/>
              <a:ext cx="676275" cy="66365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p:cNvSpPr/>
            <p:nvPr/>
          </p:nvSpPr>
          <p:spPr>
            <a:xfrm>
              <a:off x="1552562" y="1566864"/>
              <a:ext cx="1095375" cy="1071494"/>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p:cNvSpPr/>
            <p:nvPr/>
          </p:nvSpPr>
          <p:spPr>
            <a:xfrm>
              <a:off x="1704962" y="1719264"/>
              <a:ext cx="1095375" cy="1071494"/>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p:cNvSpPr/>
            <p:nvPr/>
          </p:nvSpPr>
          <p:spPr>
            <a:xfrm>
              <a:off x="1857362" y="1871664"/>
              <a:ext cx="1095375" cy="1071494"/>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p:cNvSpPr/>
            <p:nvPr/>
          </p:nvSpPr>
          <p:spPr>
            <a:xfrm>
              <a:off x="5257776" y="15061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p:cNvSpPr/>
            <p:nvPr/>
          </p:nvSpPr>
          <p:spPr>
            <a:xfrm>
              <a:off x="5410176" y="16585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p:cNvSpPr/>
            <p:nvPr/>
          </p:nvSpPr>
          <p:spPr>
            <a:xfrm>
              <a:off x="5562576" y="18109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5714976" y="19633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p:cNvSpPr/>
            <p:nvPr/>
          </p:nvSpPr>
          <p:spPr>
            <a:xfrm>
              <a:off x="5867376" y="21157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p:cNvSpPr/>
            <p:nvPr/>
          </p:nvSpPr>
          <p:spPr>
            <a:xfrm>
              <a:off x="6019776" y="22681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p:cNvSpPr/>
            <p:nvPr/>
          </p:nvSpPr>
          <p:spPr>
            <a:xfrm>
              <a:off x="6172176" y="24205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p:cNvSpPr/>
            <p:nvPr/>
          </p:nvSpPr>
          <p:spPr>
            <a:xfrm>
              <a:off x="6324576" y="2572941"/>
              <a:ext cx="361951" cy="381298"/>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p:cNvSpPr/>
            <p:nvPr/>
          </p:nvSpPr>
          <p:spPr>
            <a:xfrm>
              <a:off x="7215168" y="2174678"/>
              <a:ext cx="180975" cy="176807"/>
            </a:xfrm>
            <a:prstGeom prst="rect">
              <a:avLst/>
            </a:prstGeom>
            <a:solidFill>
              <a:schemeClr val="accent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4" name="Straight Connector 53"/>
            <p:cNvCxnSpPr/>
            <p:nvPr/>
          </p:nvCxnSpPr>
          <p:spPr>
            <a:xfrm flipV="1">
              <a:off x="2647937" y="1526976"/>
              <a:ext cx="781051" cy="7209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647937" y="2360414"/>
              <a:ext cx="1543051" cy="5625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533637" y="2247901"/>
              <a:ext cx="114300" cy="123825"/>
            </a:xfrm>
            <a:prstGeom prst="rect">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p:cNvSpPr/>
            <p:nvPr/>
          </p:nvSpPr>
          <p:spPr>
            <a:xfrm>
              <a:off x="4562463" y="2465785"/>
              <a:ext cx="114300" cy="123825"/>
            </a:xfrm>
            <a:prstGeom prst="rect">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p:cNvCxnSpPr/>
            <p:nvPr/>
          </p:nvCxnSpPr>
          <p:spPr>
            <a:xfrm>
              <a:off x="4867263" y="2928939"/>
              <a:ext cx="1457313" cy="20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105263" y="1526976"/>
              <a:ext cx="1152513"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496022" y="2656286"/>
              <a:ext cx="114300" cy="123825"/>
            </a:xfrm>
            <a:prstGeom prst="rect">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1" name="Straight Connector 60"/>
            <p:cNvCxnSpPr>
              <a:endCxn id="53" idx="0"/>
            </p:cNvCxnSpPr>
            <p:nvPr/>
          </p:nvCxnSpPr>
          <p:spPr>
            <a:xfrm>
              <a:off x="5586394" y="1553766"/>
              <a:ext cx="1719262" cy="6209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686527" y="2371726"/>
              <a:ext cx="533415" cy="551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71812" y="1779420"/>
              <a:ext cx="800434" cy="804421"/>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64" name="TextBox 63"/>
          <p:cNvSpPr txBox="1"/>
          <p:nvPr/>
        </p:nvSpPr>
        <p:spPr>
          <a:xfrm>
            <a:off x="4941001" y="2496427"/>
            <a:ext cx="2208389"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Convolutional Neural Network (2016)</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33370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OPC</a:t>
            </a:r>
            <a:endParaRPr lang="en-US" sz="3200" dirty="0"/>
          </a:p>
        </p:txBody>
      </p:sp>
      <p:sp>
        <p:nvSpPr>
          <p:cNvPr id="3" name="Content Placeholder 2"/>
          <p:cNvSpPr>
            <a:spLocks noGrp="1"/>
          </p:cNvSpPr>
          <p:nvPr>
            <p:ph idx="1"/>
          </p:nvPr>
        </p:nvSpPr>
        <p:spPr>
          <a:xfrm>
            <a:off x="382624" y="1007877"/>
            <a:ext cx="3729258" cy="3291749"/>
          </a:xfrm>
        </p:spPr>
        <p:txBody>
          <a:bodyPr>
            <a:normAutofit/>
          </a:bodyPr>
          <a:lstStyle/>
          <a:p>
            <a:pPr marL="285750" indent="-285750">
              <a:spcBef>
                <a:spcPts val="0"/>
              </a:spcBef>
              <a:spcAft>
                <a:spcPts val="0"/>
              </a:spcAft>
            </a:pPr>
            <a:r>
              <a:rPr lang="en-US" sz="1800" b="0" dirty="0" smtClean="0"/>
              <a:t>Uses legacy imagery channels from GOES 16/17</a:t>
            </a:r>
          </a:p>
          <a:p>
            <a:pPr marL="569913" lvl="1" indent="-284163">
              <a:spcBef>
                <a:spcPts val="0"/>
              </a:spcBef>
              <a:spcAft>
                <a:spcPts val="0"/>
              </a:spcAft>
              <a:buFont typeface="Wingdings" panose="05000000000000000000" pitchFamily="2" charset="2"/>
              <a:buChar char="Ø"/>
            </a:pPr>
            <a:r>
              <a:rPr lang="en-US" sz="1600" dirty="0" smtClean="0"/>
              <a:t>Successful research using new ABI channels</a:t>
            </a:r>
            <a:endParaRPr lang="en-US" sz="1600" b="0" dirty="0" smtClean="0"/>
          </a:p>
          <a:p>
            <a:pPr marL="285750" indent="-285750">
              <a:spcBef>
                <a:spcPts val="0"/>
              </a:spcBef>
              <a:spcAft>
                <a:spcPts val="0"/>
              </a:spcAft>
            </a:pPr>
            <a:r>
              <a:rPr lang="en-US" sz="1800" b="0" dirty="0" smtClean="0"/>
              <a:t>Incorporated GLM </a:t>
            </a:r>
            <a:r>
              <a:rPr lang="en-US" sz="1800" b="0" dirty="0"/>
              <a:t>lightning feeds from GOES </a:t>
            </a:r>
            <a:r>
              <a:rPr lang="en-US" sz="1800" b="0" dirty="0" smtClean="0"/>
              <a:t>16/17 </a:t>
            </a:r>
            <a:r>
              <a:rPr lang="en-US" sz="1800" b="0" dirty="0"/>
              <a:t>into </a:t>
            </a:r>
            <a:r>
              <a:rPr lang="en-US" sz="1800" b="0" dirty="0" smtClean="0"/>
              <a:t>OPC</a:t>
            </a:r>
          </a:p>
          <a:p>
            <a:pPr marL="569913" lvl="1">
              <a:spcBef>
                <a:spcPts val="0"/>
              </a:spcBef>
              <a:spcAft>
                <a:spcPts val="0"/>
              </a:spcAft>
              <a:buFont typeface="Wingdings" panose="05000000000000000000" pitchFamily="2" charset="2"/>
              <a:buChar char="Ø"/>
            </a:pPr>
            <a:r>
              <a:rPr lang="en-US" sz="1600" b="0" dirty="0" smtClean="0"/>
              <a:t>Improved </a:t>
            </a:r>
            <a:r>
              <a:rPr lang="en-US" sz="1600" b="0" dirty="0"/>
              <a:t>depiction of storm </a:t>
            </a:r>
            <a:r>
              <a:rPr lang="en-US" sz="1600" b="0" dirty="0" smtClean="0"/>
              <a:t>intensity</a:t>
            </a:r>
          </a:p>
          <a:p>
            <a:pPr marL="285750" indent="-285750">
              <a:spcBef>
                <a:spcPts val="0"/>
              </a:spcBef>
              <a:spcAft>
                <a:spcPts val="0"/>
              </a:spcAft>
            </a:pPr>
            <a:r>
              <a:rPr lang="en-US" sz="1800" b="0" dirty="0" smtClean="0"/>
              <a:t>Global Precipitation Measurement used for verification and validation</a:t>
            </a:r>
            <a:endParaRPr lang="en-US" sz="1800" b="0" dirty="0"/>
          </a:p>
        </p:txBody>
      </p:sp>
      <p:grpSp>
        <p:nvGrpSpPr>
          <p:cNvPr id="4" name="Group 3"/>
          <p:cNvGrpSpPr/>
          <p:nvPr/>
        </p:nvGrpSpPr>
        <p:grpSpPr>
          <a:xfrm>
            <a:off x="4810114" y="291462"/>
            <a:ext cx="3537678" cy="2215657"/>
            <a:chOff x="2306356" y="1502825"/>
            <a:chExt cx="7678185" cy="5360951"/>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06356" y="1502825"/>
              <a:ext cx="7678185" cy="5360951"/>
            </a:xfrm>
            <a:prstGeom prst="rect">
              <a:avLst/>
            </a:prstGeom>
          </p:spPr>
        </p:pic>
        <p:sp>
          <p:nvSpPr>
            <p:cNvPr id="6" name="Rectangle 5"/>
            <p:cNvSpPr/>
            <p:nvPr/>
          </p:nvSpPr>
          <p:spPr>
            <a:xfrm>
              <a:off x="5944055" y="3646967"/>
              <a:ext cx="3555158" cy="1767081"/>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Arrow Connector 6"/>
            <p:cNvCxnSpPr/>
            <p:nvPr/>
          </p:nvCxnSpPr>
          <p:spPr>
            <a:xfrm flipH="1" flipV="1">
              <a:off x="2432728" y="1604126"/>
              <a:ext cx="3391285" cy="2042841"/>
            </a:xfrm>
            <a:prstGeom prst="straightConnector1">
              <a:avLst/>
            </a:prstGeom>
            <a:ln w="28575">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40912" y="5429528"/>
              <a:ext cx="3248817" cy="113897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499213" y="1546523"/>
              <a:ext cx="365286" cy="20220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499213" y="5530884"/>
              <a:ext cx="421654" cy="111017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6521135" y="1408202"/>
            <a:ext cx="1143234" cy="46166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5B9BD5"/>
                </a:solidFill>
                <a:effectLst/>
                <a:uLnTx/>
                <a:uFillTx/>
                <a:latin typeface="Arial" charset="0"/>
                <a:ea typeface="+mn-ea"/>
                <a:cs typeface="+mn-cs"/>
              </a:rPr>
              <a:t>Legacy Domain</a:t>
            </a:r>
            <a:endParaRPr kumimoji="0" lang="en-US" sz="1200" b="1" i="0" u="none" strike="noStrike" kern="1200" cap="none" spc="0" normalizeH="0" baseline="0" noProof="0" dirty="0">
              <a:ln>
                <a:noFill/>
              </a:ln>
              <a:solidFill>
                <a:srgbClr val="5B9BD5"/>
              </a:solidFill>
              <a:effectLst/>
              <a:uLnTx/>
              <a:uFillTx/>
              <a:latin typeface="Arial" charset="0"/>
              <a:ea typeface="+mn-ea"/>
              <a:cs typeface="+mn-cs"/>
            </a:endParaRPr>
          </a:p>
        </p:txBody>
      </p:sp>
      <p:sp>
        <p:nvSpPr>
          <p:cNvPr id="12" name="TextBox 11"/>
          <p:cNvSpPr txBox="1"/>
          <p:nvPr/>
        </p:nvSpPr>
        <p:spPr>
          <a:xfrm>
            <a:off x="4981269" y="1332911"/>
            <a:ext cx="106144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5B9BD5"/>
                </a:solidFill>
                <a:effectLst/>
                <a:uLnTx/>
                <a:uFillTx/>
                <a:latin typeface="Arial" charset="0"/>
                <a:ea typeface="+mn-ea"/>
                <a:cs typeface="+mn-cs"/>
              </a:rPr>
              <a:t>Expanded Domain</a:t>
            </a:r>
            <a:endParaRPr kumimoji="0" lang="en-US" sz="1200" b="1" i="0" u="none" strike="noStrike" kern="1200" cap="none" spc="0" normalizeH="0" baseline="0" noProof="0" dirty="0">
              <a:ln>
                <a:noFill/>
              </a:ln>
              <a:solidFill>
                <a:srgbClr val="5B9BD5"/>
              </a:solidFill>
              <a:effectLst/>
              <a:uLnTx/>
              <a:uFillTx/>
              <a:latin typeface="Arial" charset="0"/>
              <a:ea typeface="+mn-ea"/>
              <a:cs typeface="+mn-cs"/>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185" t="4929" r="13984" b="4810"/>
          <a:stretch/>
        </p:blipFill>
        <p:spPr>
          <a:xfrm>
            <a:off x="4387988" y="2556921"/>
            <a:ext cx="2137967" cy="1936786"/>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185" t="4929" r="13984" b="4810"/>
          <a:stretch/>
        </p:blipFill>
        <p:spPr>
          <a:xfrm>
            <a:off x="6630508" y="2553885"/>
            <a:ext cx="2137966" cy="1936786"/>
          </a:xfrm>
          <a:prstGeom prst="rect">
            <a:avLst/>
          </a:prstGeom>
          <a:ln>
            <a:noFill/>
          </a:ln>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6299" y="4348474"/>
            <a:ext cx="817402" cy="12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406299" y="3774000"/>
            <a:ext cx="964070" cy="430887"/>
          </a:xfrm>
          <a:prstGeom prst="rect">
            <a:avLst/>
          </a:prstGeom>
          <a:solidFill>
            <a:schemeClr val="tx1">
              <a:alpha val="34000"/>
            </a:schemeClr>
          </a:solid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100" b="1" i="1" u="none" strike="noStrike" kern="1200" cap="none" spc="0" normalizeH="0" baseline="0" noProof="0" dirty="0" smtClean="0">
                <a:ln>
                  <a:noFill/>
                </a:ln>
                <a:solidFill>
                  <a:srgbClr val="FFFFFF"/>
                </a:solidFill>
                <a:effectLst/>
                <a:uLnTx/>
                <a:uFillTx/>
                <a:latin typeface="Arial" charset="0"/>
                <a:ea typeface="+mn-ea"/>
                <a:cs typeface="+mn-cs"/>
              </a:rPr>
              <a:t>GPM DPR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100" b="1" i="1" u="none" strike="noStrike" kern="1200" cap="none" spc="0" normalizeH="0" baseline="0" noProof="0" dirty="0" smtClean="0">
                <a:ln>
                  <a:noFill/>
                </a:ln>
                <a:solidFill>
                  <a:srgbClr val="FFFFFF"/>
                </a:solidFill>
                <a:effectLst/>
                <a:uLnTx/>
                <a:uFillTx/>
                <a:latin typeface="Arial" charset="0"/>
                <a:ea typeface="+mn-ea"/>
                <a:cs typeface="+mn-cs"/>
              </a:rPr>
              <a:t>Precip</a:t>
            </a:r>
            <a:endParaRPr kumimoji="0" lang="en-US" sz="1100" b="1" i="1"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0508" y="4345438"/>
            <a:ext cx="817402" cy="12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630508" y="3792753"/>
            <a:ext cx="810088" cy="430887"/>
          </a:xfrm>
          <a:prstGeom prst="rect">
            <a:avLst/>
          </a:prstGeom>
          <a:solidFill>
            <a:schemeClr val="tx1">
              <a:alpha val="34000"/>
            </a:schemeClr>
          </a:solid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100" b="1" i="1" u="none" strike="noStrike" kern="1200" cap="none" spc="0" normalizeH="0" baseline="0" noProof="0" dirty="0" smtClean="0">
                <a:ln>
                  <a:noFill/>
                </a:ln>
                <a:solidFill>
                  <a:srgbClr val="FFFFFF"/>
                </a:solidFill>
                <a:effectLst/>
                <a:uLnTx/>
                <a:uFillTx/>
                <a:latin typeface="Arial" charset="0"/>
                <a:ea typeface="+mn-ea"/>
                <a:cs typeface="+mn-cs"/>
              </a:rPr>
              <a:t>OPC</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100" b="1" i="1" u="none" strike="noStrike" kern="1200" cap="none" spc="0" normalizeH="0" baseline="0" noProof="0" dirty="0" smtClean="0">
                <a:ln>
                  <a:noFill/>
                </a:ln>
                <a:solidFill>
                  <a:srgbClr val="FFFFFF"/>
                </a:solidFill>
                <a:effectLst/>
                <a:uLnTx/>
                <a:uFillTx/>
                <a:latin typeface="Arial" charset="0"/>
                <a:ea typeface="+mn-ea"/>
                <a:cs typeface="+mn-cs"/>
              </a:rPr>
              <a:t>Precip</a:t>
            </a:r>
            <a:endParaRPr kumimoji="0" lang="en-US" sz="1100" b="1" i="1" u="none" strike="noStrike" kern="1200" cap="none" spc="0" normalizeH="0" baseline="0" noProof="0" dirty="0">
              <a:ln>
                <a:noFill/>
              </a:ln>
              <a:solidFill>
                <a:srgbClr val="FFFFFF"/>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349575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Remote Oceanic Meteorology Information Operational (ROMIO) </a:t>
            </a:r>
          </a:p>
        </p:txBody>
      </p:sp>
      <p:sp>
        <p:nvSpPr>
          <p:cNvPr id="3" name="Content Placeholder 2"/>
          <p:cNvSpPr>
            <a:spLocks noGrp="1"/>
          </p:cNvSpPr>
          <p:nvPr>
            <p:ph idx="1"/>
          </p:nvPr>
        </p:nvSpPr>
        <p:spPr/>
        <p:txBody>
          <a:bodyPr>
            <a:normAutofit/>
          </a:bodyPr>
          <a:lstStyle/>
          <a:p>
            <a:pPr marL="285750" indent="-285750">
              <a:spcAft>
                <a:spcPts val="0"/>
              </a:spcAft>
            </a:pPr>
            <a:r>
              <a:rPr lang="en-US" sz="1800" b="0" dirty="0"/>
              <a:t>Operational demonstration to evaluate the feasibility of </a:t>
            </a:r>
            <a:r>
              <a:rPr lang="en-US" sz="1800" b="0" dirty="0" err="1"/>
              <a:t>uplinking</a:t>
            </a:r>
            <a:r>
              <a:rPr lang="en-US" sz="1800" b="0" dirty="0"/>
              <a:t> convective storm information to commercial aircraft flying routes over remote and oceanic regions for display on an electronic flight bag</a:t>
            </a:r>
          </a:p>
          <a:p>
            <a:pPr marL="285750" indent="-285750">
              <a:spcAft>
                <a:spcPts val="0"/>
              </a:spcAft>
            </a:pPr>
            <a:r>
              <a:rPr lang="en-US" sz="1800" b="0" dirty="0"/>
              <a:t>Identify minimum meteorological information for remote and oceanic regions</a:t>
            </a:r>
          </a:p>
          <a:p>
            <a:pPr marL="285750" indent="-285750">
              <a:spcAft>
                <a:spcPts val="0"/>
              </a:spcAft>
            </a:pPr>
            <a:r>
              <a:rPr lang="en-US" sz="1800" b="0" dirty="0"/>
              <a:t>Conduct cost benefit analysis for both safety and </a:t>
            </a:r>
            <a:r>
              <a:rPr lang="en-US" sz="1800" b="0" dirty="0" smtClean="0"/>
              <a:t>efficiency</a:t>
            </a:r>
          </a:p>
          <a:p>
            <a:pPr marL="569913" lvl="1">
              <a:spcAft>
                <a:spcPts val="0"/>
              </a:spcAft>
              <a:buFont typeface="Wingdings" panose="05000000000000000000" pitchFamily="2" charset="2"/>
              <a:buChar char="Ø"/>
            </a:pPr>
            <a:r>
              <a:rPr lang="en-US" sz="1400" dirty="0"/>
              <a:t>Analysis of 18,326 commercial flights shows that </a:t>
            </a:r>
            <a:r>
              <a:rPr lang="en-US" sz="1400" dirty="0" smtClean="0"/>
              <a:t>strategic weather </a:t>
            </a:r>
            <a:r>
              <a:rPr lang="en-US" sz="1400" dirty="0"/>
              <a:t>deviations using ROMIO could save </a:t>
            </a:r>
            <a:r>
              <a:rPr lang="en-US" sz="1400" dirty="0" smtClean="0"/>
              <a:t>355 </a:t>
            </a:r>
            <a:r>
              <a:rPr lang="en-US" sz="1400" dirty="0" err="1"/>
              <a:t>lbs</a:t>
            </a:r>
            <a:r>
              <a:rPr lang="en-US" sz="1400" dirty="0"/>
              <a:t> </a:t>
            </a:r>
            <a:r>
              <a:rPr lang="en-US" sz="1400" dirty="0" smtClean="0"/>
              <a:t>of fuel per flight</a:t>
            </a:r>
            <a:endParaRPr lang="en-US" sz="1400" dirty="0"/>
          </a:p>
          <a:p>
            <a:pPr marL="569913" lvl="1">
              <a:spcAft>
                <a:spcPts val="0"/>
              </a:spcAft>
              <a:buFont typeface="Wingdings" panose="05000000000000000000" pitchFamily="2" charset="2"/>
              <a:buChar char="Ø"/>
            </a:pPr>
            <a:r>
              <a:rPr lang="en-US" sz="1400" dirty="0" smtClean="0"/>
              <a:t>Annual </a:t>
            </a:r>
            <a:r>
              <a:rPr lang="en-US" sz="1400" dirty="0"/>
              <a:t>fuel consumption savings of 6.8 million pounds </a:t>
            </a:r>
            <a:r>
              <a:rPr lang="en-US" sz="1400" dirty="0" smtClean="0"/>
              <a:t>or $1.8 </a:t>
            </a:r>
            <a:r>
              <a:rPr lang="en-US" sz="1400" dirty="0"/>
              <a:t>million </a:t>
            </a:r>
            <a:r>
              <a:rPr lang="en-US" sz="1400" dirty="0" smtClean="0"/>
              <a:t>of </a:t>
            </a:r>
            <a:r>
              <a:rPr lang="en-US" sz="1400" dirty="0"/>
              <a:t>fuel savings ($1.82/gallon</a:t>
            </a:r>
            <a:r>
              <a:rPr lang="en-US" sz="1400" dirty="0" smtClean="0"/>
              <a:t>)</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136431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ROMIO </a:t>
            </a:r>
            <a:endParaRPr lang="en-US" sz="3200" dirty="0"/>
          </a:p>
        </p:txBody>
      </p:sp>
      <p:pic>
        <p:nvPicPr>
          <p:cNvPr id="5" name="Picture 4"/>
          <p:cNvPicPr>
            <a:picLocks noChangeAspect="1"/>
          </p:cNvPicPr>
          <p:nvPr/>
        </p:nvPicPr>
        <p:blipFill>
          <a:blip r:embed="rId3"/>
          <a:stretch>
            <a:fillRect/>
          </a:stretch>
        </p:blipFill>
        <p:spPr>
          <a:xfrm>
            <a:off x="3185685" y="936700"/>
            <a:ext cx="5715428" cy="3317532"/>
          </a:xfrm>
          <a:prstGeom prst="rect">
            <a:avLst/>
          </a:prstGeom>
        </p:spPr>
      </p:pic>
      <p:sp>
        <p:nvSpPr>
          <p:cNvPr id="6" name="Rectangle 5"/>
          <p:cNvSpPr/>
          <p:nvPr/>
        </p:nvSpPr>
        <p:spPr>
          <a:xfrm>
            <a:off x="243192" y="1124766"/>
            <a:ext cx="2871157" cy="2893100"/>
          </a:xfrm>
          <a:prstGeom prst="rect">
            <a:avLst/>
          </a:prstGeom>
        </p:spPr>
        <p:txBody>
          <a:bodyPr wrap="square">
            <a:spAutoFit/>
          </a:bodyPr>
          <a:lstStyle/>
          <a:p>
            <a:pPr marL="227013" marR="0" lvl="0" indent="-227013" algn="l" defTabSz="914400" rtl="0" eaLnBrk="1" fontAlgn="base" latinLnBrk="0" hangingPunct="1">
              <a:lnSpc>
                <a:spcPct val="100000"/>
              </a:lnSpc>
              <a:spcBef>
                <a:spcPts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GOES 16/17 s</a:t>
            </a:r>
            <a:r>
              <a:rPr kumimoji="0" lang="en-US" sz="1400" b="0" i="0" u="none" strike="noStrike" kern="1200" cap="none" spc="0" normalizeH="0" baseline="0" noProof="0" dirty="0" smtClean="0">
                <a:ln>
                  <a:noFill/>
                </a:ln>
                <a:solidFill>
                  <a:srgbClr val="000000"/>
                </a:solidFill>
                <a:effectLst/>
                <a:uLnTx/>
                <a:uFillTx/>
                <a:latin typeface="Arial" charset="0"/>
                <a:ea typeface="+mn-ea"/>
                <a:cs typeface="+mn-cs"/>
              </a:rPr>
              <a:t>canning area</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a:p>
            <a:pPr marL="227013" marR="0" lvl="0" indent="-227013" algn="l" defTabSz="914400" rtl="0" eaLnBrk="1" fontAlgn="base" latinLnBrk="0" hangingPunct="1">
              <a:lnSpc>
                <a:spcPct val="100000"/>
              </a:lnSpc>
              <a:spcBef>
                <a:spcPts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Satellite mosaics are created at </a:t>
            </a:r>
            <a:r>
              <a:rPr kumimoji="0" lang="en-US" sz="1400" b="0" i="0" u="none" strike="noStrike" kern="1200" cap="none" spc="0" normalizeH="0" baseline="0" noProof="0" dirty="0" smtClean="0">
                <a:ln>
                  <a:noFill/>
                </a:ln>
                <a:solidFill>
                  <a:srgbClr val="000000"/>
                </a:solidFill>
                <a:effectLst/>
                <a:uLnTx/>
                <a:uFillTx/>
                <a:latin typeface="Arial" charset="0"/>
                <a:ea typeface="+mn-ea"/>
                <a:cs typeface="+mn-cs"/>
              </a:rPr>
              <a:t>10 </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min intervals using latest data available</a:t>
            </a:r>
          </a:p>
          <a:p>
            <a:pPr marL="227013" marR="0" lvl="0" indent="-227013" algn="l" defTabSz="914400" rtl="0" eaLnBrk="1" fontAlgn="base" latinLnBrk="0" hangingPunct="1">
              <a:lnSpc>
                <a:spcPct val="100000"/>
              </a:lnSpc>
              <a:spcBef>
                <a:spcPts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Provides outside shell of convective cloud top and anvil and not within the cloud</a:t>
            </a:r>
          </a:p>
          <a:p>
            <a:pPr marL="227013" marR="0" lvl="0" indent="-227013" algn="l" defTabSz="914400" rtl="0" eaLnBrk="1" fontAlgn="base" latinLnBrk="0" hangingPunct="1">
              <a:lnSpc>
                <a:spcPct val="100000"/>
              </a:lnSpc>
              <a:spcBef>
                <a:spcPts val="0"/>
              </a:spcBef>
              <a:spcAft>
                <a:spcPct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Information </a:t>
            </a:r>
            <a:r>
              <a:rPr kumimoji="0" lang="en-US" sz="1400" b="0" i="0" u="none" strike="noStrike" kern="1200" cap="none" spc="0" normalizeH="0" baseline="0" noProof="0" dirty="0" smtClean="0">
                <a:ln>
                  <a:noFill/>
                </a:ln>
                <a:solidFill>
                  <a:srgbClr val="000000"/>
                </a:solidFill>
                <a:effectLst/>
                <a:uLnTx/>
                <a:uFillTx/>
                <a:latin typeface="Arial" charset="0"/>
                <a:ea typeface="+mn-ea"/>
                <a:cs typeface="+mn-cs"/>
              </a:rPr>
              <a:t>communicates </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cloud structure with maximum altitude and where convective </a:t>
            </a:r>
            <a:r>
              <a:rPr kumimoji="0" lang="en-US" sz="1400" b="0" i="0" u="none" strike="noStrike" kern="1200" cap="none" spc="0" normalizeH="0" baseline="0" noProof="0" dirty="0" smtClean="0">
                <a:ln>
                  <a:noFill/>
                </a:ln>
                <a:solidFill>
                  <a:srgbClr val="000000"/>
                </a:solidFill>
                <a:effectLst/>
                <a:uLnTx/>
                <a:uFillTx/>
                <a:latin typeface="Arial" charset="0"/>
                <a:ea typeface="+mn-ea"/>
                <a:cs typeface="+mn-cs"/>
              </a:rPr>
              <a:t>hazards </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associated with strong updrafts / downdrafts are located</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2222033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Impacts</a:t>
            </a:r>
            <a:endParaRPr lang="en-US" dirty="0"/>
          </a:p>
        </p:txBody>
      </p:sp>
      <p:sp>
        <p:nvSpPr>
          <p:cNvPr id="3" name="Content Placeholder 2"/>
          <p:cNvSpPr>
            <a:spLocks noGrp="1"/>
          </p:cNvSpPr>
          <p:nvPr>
            <p:ph idx="1"/>
          </p:nvPr>
        </p:nvSpPr>
        <p:spPr/>
        <p:txBody>
          <a:bodyPr>
            <a:normAutofit/>
          </a:bodyPr>
          <a:lstStyle/>
          <a:p>
            <a:pPr marL="285750" indent="-285750">
              <a:spcAft>
                <a:spcPts val="0"/>
              </a:spcAft>
            </a:pPr>
            <a:r>
              <a:rPr lang="en-US" sz="2400" b="0" dirty="0" smtClean="0"/>
              <a:t>Commercial flights in the US are down 60% since March</a:t>
            </a:r>
          </a:p>
          <a:p>
            <a:pPr marL="569913" lvl="1">
              <a:spcAft>
                <a:spcPts val="0"/>
              </a:spcAft>
              <a:buFont typeface="Wingdings" panose="05000000000000000000" pitchFamily="2" charset="2"/>
              <a:buChar char="Ø"/>
            </a:pPr>
            <a:r>
              <a:rPr lang="en-US" sz="2000" dirty="0" smtClean="0"/>
              <a:t>Down 80% at the peak in April</a:t>
            </a:r>
          </a:p>
          <a:p>
            <a:pPr marL="569913" lvl="1">
              <a:spcAft>
                <a:spcPts val="0"/>
              </a:spcAft>
              <a:buFont typeface="Wingdings" panose="05000000000000000000" pitchFamily="2" charset="2"/>
              <a:buChar char="Ø"/>
            </a:pPr>
            <a:r>
              <a:rPr lang="en-US" sz="2000" dirty="0" smtClean="0"/>
              <a:t>Passengers per day went above 1M around 18 Oct for the first time since March; pre-COVID average was 2.9M per day</a:t>
            </a:r>
          </a:p>
          <a:p>
            <a:pPr marL="569913" lvl="1">
              <a:spcAft>
                <a:spcPts val="0"/>
              </a:spcAft>
              <a:buFont typeface="Wingdings" panose="05000000000000000000" pitchFamily="2" charset="2"/>
              <a:buChar char="Ø"/>
            </a:pPr>
            <a:r>
              <a:rPr lang="en-US" sz="2000" dirty="0" smtClean="0"/>
              <a:t>While some increase in flights and passengers is temporarily expected for the Thanksgiving and Christmas holidays, overall demand and numbers of flights will probably be steady at least until the spring</a:t>
            </a:r>
          </a:p>
        </p:txBody>
      </p:sp>
      <p:sp>
        <p:nvSpPr>
          <p:cNvPr id="4" name="Slide Number Placeholder 3"/>
          <p:cNvSpPr>
            <a:spLocks noGrp="1"/>
          </p:cNvSpPr>
          <p:nvPr>
            <p:ph type="sldNum" sz="quarter" idx="12"/>
          </p:nvPr>
        </p:nvSpPr>
        <p:spPr/>
        <p:txBody>
          <a:bodyPr/>
          <a:lstStyle/>
          <a:p>
            <a:fld id="{78D3ABA1-EA94-43C0-B992-7CBCC31144F1}" type="slidenum">
              <a:rPr lang="en-US" smtClean="0"/>
              <a:pPr/>
              <a:t>3</a:t>
            </a:fld>
            <a:endParaRPr lang="en-US" dirty="0"/>
          </a:p>
        </p:txBody>
      </p:sp>
    </p:spTree>
    <p:extLst>
      <p:ext uri="{BB962C8B-B14F-4D97-AF65-F5344CB8AC3E}">
        <p14:creationId xmlns:p14="http://schemas.microsoft.com/office/powerpoint/2010/main" val="4074173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ROMIO </a:t>
            </a:r>
            <a:endParaRPr lang="en-US" sz="3200" dirty="0"/>
          </a:p>
        </p:txBody>
      </p:sp>
      <p:sp>
        <p:nvSpPr>
          <p:cNvPr id="6" name="Title 1"/>
          <p:cNvSpPr txBox="1">
            <a:spLocks/>
          </p:cNvSpPr>
          <p:nvPr/>
        </p:nvSpPr>
        <p:spPr bwMode="auto">
          <a:xfrm>
            <a:off x="104375" y="875526"/>
            <a:ext cx="4318474" cy="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tx1"/>
                </a:solidFill>
                <a:latin typeface="+mj-lt"/>
                <a:ea typeface="+mj-ea"/>
                <a:cs typeface="+mj-cs"/>
              </a:defRPr>
            </a:lvl1pPr>
            <a:lvl2pPr algn="ctr" rtl="0" eaLnBrk="0" fontAlgn="base" hangingPunct="0">
              <a:spcBef>
                <a:spcPct val="0"/>
              </a:spcBef>
              <a:spcAft>
                <a:spcPct val="0"/>
              </a:spcAft>
              <a:defRPr sz="2800">
                <a:solidFill>
                  <a:schemeClr val="tx1"/>
                </a:solidFill>
                <a:latin typeface="Calibri" panose="020F0502020204030204" pitchFamily="34" charset="0"/>
              </a:defRPr>
            </a:lvl2pPr>
            <a:lvl3pPr algn="ctr" rtl="0" eaLnBrk="0" fontAlgn="base" hangingPunct="0">
              <a:spcBef>
                <a:spcPct val="0"/>
              </a:spcBef>
              <a:spcAft>
                <a:spcPct val="0"/>
              </a:spcAft>
              <a:defRPr sz="2800">
                <a:solidFill>
                  <a:schemeClr val="tx1"/>
                </a:solidFill>
                <a:latin typeface="Calibri" panose="020F0502020204030204" pitchFamily="34" charset="0"/>
              </a:defRPr>
            </a:lvl3pPr>
            <a:lvl4pPr algn="ctr" rtl="0" eaLnBrk="0" fontAlgn="base" hangingPunct="0">
              <a:spcBef>
                <a:spcPct val="0"/>
              </a:spcBef>
              <a:spcAft>
                <a:spcPct val="0"/>
              </a:spcAft>
              <a:defRPr sz="2800">
                <a:solidFill>
                  <a:schemeClr val="tx1"/>
                </a:solidFill>
                <a:latin typeface="Calibri" panose="020F0502020204030204" pitchFamily="34" charset="0"/>
              </a:defRPr>
            </a:lvl4pPr>
            <a:lvl5pPr algn="ctr" rtl="0" eaLnBrk="0" fontAlgn="base" hangingPunct="0">
              <a:spcBef>
                <a:spcPct val="0"/>
              </a:spcBef>
              <a:spcAft>
                <a:spcPct val="0"/>
              </a:spcAft>
              <a:defRPr sz="2800">
                <a:solidFill>
                  <a:schemeClr val="tx1"/>
                </a:solidFill>
                <a:latin typeface="Calibri" panose="020F0502020204030204" pitchFamily="34" charset="0"/>
              </a:defRPr>
            </a:lvl5pPr>
            <a:lvl6pPr marL="457200" algn="ctr" rtl="0" fontAlgn="base">
              <a:spcBef>
                <a:spcPct val="0"/>
              </a:spcBef>
              <a:spcAft>
                <a:spcPct val="0"/>
              </a:spcAft>
              <a:defRPr sz="2800">
                <a:solidFill>
                  <a:schemeClr val="tx1"/>
                </a:solidFill>
                <a:latin typeface="Calibri" panose="020F0502020204030204" pitchFamily="34" charset="0"/>
              </a:defRPr>
            </a:lvl6pPr>
            <a:lvl7pPr marL="914400" algn="ctr" rtl="0" fontAlgn="base">
              <a:spcBef>
                <a:spcPct val="0"/>
              </a:spcBef>
              <a:spcAft>
                <a:spcPct val="0"/>
              </a:spcAft>
              <a:defRPr sz="2800">
                <a:solidFill>
                  <a:schemeClr val="tx1"/>
                </a:solidFill>
                <a:latin typeface="Calibri" panose="020F0502020204030204" pitchFamily="34" charset="0"/>
              </a:defRPr>
            </a:lvl7pPr>
            <a:lvl8pPr marL="1371600" algn="ctr" rtl="0" fontAlgn="base">
              <a:spcBef>
                <a:spcPct val="0"/>
              </a:spcBef>
              <a:spcAft>
                <a:spcPct val="0"/>
              </a:spcAft>
              <a:defRPr sz="2800">
                <a:solidFill>
                  <a:schemeClr val="tx1"/>
                </a:solidFill>
                <a:latin typeface="Calibri" panose="020F0502020204030204" pitchFamily="34" charset="0"/>
              </a:defRPr>
            </a:lvl8pPr>
            <a:lvl9pPr marL="1828800" algn="ctr" rtl="0" fontAlgn="base">
              <a:spcBef>
                <a:spcPct val="0"/>
              </a:spcBef>
              <a:spcAft>
                <a:spcPct val="0"/>
              </a:spcAft>
              <a:defRPr sz="28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ysClr val="windowText" lastClr="000000"/>
                </a:solidFill>
                <a:effectLst/>
                <a:uLnTx/>
                <a:uFillTx/>
                <a:latin typeface="Calibri"/>
                <a:ea typeface="+mj-ea"/>
                <a:cs typeface="+mj-cs"/>
              </a:rPr>
              <a:t>CTH / CDO Example and Inputs</a:t>
            </a:r>
          </a:p>
        </p:txBody>
      </p:sp>
      <p:grpSp>
        <p:nvGrpSpPr>
          <p:cNvPr id="8" name="Group 1"/>
          <p:cNvGrpSpPr>
            <a:grpSpLocks/>
          </p:cNvGrpSpPr>
          <p:nvPr/>
        </p:nvGrpSpPr>
        <p:grpSpPr bwMode="auto">
          <a:xfrm>
            <a:off x="655473" y="1209862"/>
            <a:ext cx="3343800" cy="3363419"/>
            <a:chOff x="-270992" y="1133475"/>
            <a:chExt cx="5326601" cy="5969259"/>
          </a:xfrm>
        </p:grpSpPr>
        <p:sp>
          <p:nvSpPr>
            <p:cNvPr id="9" name="TextBox 8"/>
            <p:cNvSpPr txBox="1"/>
            <p:nvPr/>
          </p:nvSpPr>
          <p:spPr>
            <a:xfrm>
              <a:off x="-163619" y="5833103"/>
              <a:ext cx="4713285" cy="12696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Input Interest Fields </a:t>
              </a:r>
              <a:r>
                <a:rPr kumimoji="0" lang="en-US" sz="1350" b="0" i="0" u="none" strike="noStrike" kern="0" cap="none" spc="0" normalizeH="0" baseline="0" noProof="0" dirty="0" smtClean="0">
                  <a:ln>
                    <a:noFill/>
                  </a:ln>
                  <a:solidFill>
                    <a:prstClr val="black"/>
                  </a:solidFill>
                  <a:effectLst/>
                  <a:uLnTx/>
                  <a:uFillTx/>
                  <a:latin typeface="Calibri" panose="020F0502020204030204"/>
                  <a:ea typeface="MS PGothic" panose="020B0600070205080204" pitchFamily="34" charset="-128"/>
                  <a:cs typeface="+mn-cs"/>
                </a:rPr>
                <a:t>after   Membership </a:t>
              </a:r>
              <a:r>
                <a:rPr kumimoji="0" lang="en-US" sz="1350"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Function Applied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Weights =1 or =3 for Combined Ltg</a:t>
              </a:r>
            </a:p>
          </p:txBody>
        </p:sp>
        <p:pic>
          <p:nvPicPr>
            <p:cNvPr id="10"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02" y="1133475"/>
              <a:ext cx="2629911" cy="242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698" y="1133475"/>
              <a:ext cx="2629911" cy="242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599" y="3403600"/>
              <a:ext cx="2629910" cy="242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5698" y="3403600"/>
              <a:ext cx="2629911" cy="242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70992" y="3136474"/>
              <a:ext cx="1586264" cy="40955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Cloud Top Height</a:t>
              </a:r>
            </a:p>
          </p:txBody>
        </p:sp>
        <p:sp>
          <p:nvSpPr>
            <p:cNvPr id="15" name="TextBox 14"/>
            <p:cNvSpPr txBox="1"/>
            <p:nvPr/>
          </p:nvSpPr>
          <p:spPr>
            <a:xfrm>
              <a:off x="2425696" y="3074492"/>
              <a:ext cx="2393186" cy="40955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Global Convective Diagnosis</a:t>
              </a:r>
            </a:p>
          </p:txBody>
        </p:sp>
        <p:sp>
          <p:nvSpPr>
            <p:cNvPr id="16" name="TextBox 15"/>
            <p:cNvSpPr txBox="1"/>
            <p:nvPr/>
          </p:nvSpPr>
          <p:spPr>
            <a:xfrm>
              <a:off x="40711" y="5177812"/>
              <a:ext cx="1874816" cy="65529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Combined Lightning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15, 30, 60 min accum</a:t>
              </a:r>
            </a:p>
          </p:txBody>
        </p:sp>
        <p:sp>
          <p:nvSpPr>
            <p:cNvPr id="17" name="TextBox 16"/>
            <p:cNvSpPr txBox="1"/>
            <p:nvPr/>
          </p:nvSpPr>
          <p:spPr>
            <a:xfrm>
              <a:off x="2553496" y="5368126"/>
              <a:ext cx="1823548" cy="4095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Overshooting Tops</a:t>
              </a:r>
            </a:p>
          </p:txBody>
        </p:sp>
      </p:grpSp>
      <p:pic>
        <p:nvPicPr>
          <p:cNvPr id="22"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424352" y="942637"/>
            <a:ext cx="4359187" cy="3269391"/>
          </a:xfrm>
        </p:spPr>
      </p:pic>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29007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Icing Detection</a:t>
            </a:r>
            <a:endParaRPr lang="en-US" sz="3200" dirty="0"/>
          </a:p>
        </p:txBody>
      </p:sp>
      <p:sp>
        <p:nvSpPr>
          <p:cNvPr id="3" name="Content Placeholder 2"/>
          <p:cNvSpPr>
            <a:spLocks noGrp="1"/>
          </p:cNvSpPr>
          <p:nvPr>
            <p:ph idx="1"/>
          </p:nvPr>
        </p:nvSpPr>
        <p:spPr>
          <a:xfrm>
            <a:off x="378572" y="1046789"/>
            <a:ext cx="5551736" cy="3414965"/>
          </a:xfrm>
        </p:spPr>
        <p:txBody>
          <a:bodyPr>
            <a:noAutofit/>
          </a:bodyPr>
          <a:lstStyle/>
          <a:p>
            <a:pPr marL="285750" indent="-285750">
              <a:lnSpc>
                <a:spcPct val="120000"/>
              </a:lnSpc>
              <a:spcBef>
                <a:spcPts val="0"/>
              </a:spcBef>
              <a:spcAft>
                <a:spcPts val="0"/>
              </a:spcAft>
            </a:pPr>
            <a:r>
              <a:rPr lang="en-US" sz="1200" b="0" dirty="0" smtClean="0"/>
              <a:t>Current Icing Product (CIP) – an hourly </a:t>
            </a:r>
            <a:r>
              <a:rPr lang="en-US" sz="1200" b="0" dirty="0"/>
              <a:t>diagnostics tool </a:t>
            </a:r>
            <a:r>
              <a:rPr lang="en-US" sz="1200" b="0" dirty="0" smtClean="0"/>
              <a:t>to determine icing </a:t>
            </a:r>
            <a:r>
              <a:rPr lang="en-US" sz="1200" b="0" dirty="0"/>
              <a:t>threat </a:t>
            </a:r>
            <a:r>
              <a:rPr lang="en-US" sz="1200" b="0" dirty="0" smtClean="0"/>
              <a:t>areas</a:t>
            </a:r>
          </a:p>
          <a:p>
            <a:pPr marL="569913" lvl="1">
              <a:lnSpc>
                <a:spcPct val="120000"/>
              </a:lnSpc>
              <a:spcBef>
                <a:spcPts val="0"/>
              </a:spcBef>
              <a:spcAft>
                <a:spcPts val="0"/>
              </a:spcAft>
              <a:buFont typeface="Wingdings" panose="05000000000000000000" pitchFamily="2" charset="2"/>
              <a:buChar char="Ø"/>
            </a:pPr>
            <a:r>
              <a:rPr lang="en-US" sz="1000" dirty="0" smtClean="0"/>
              <a:t>Integrated algorithm that </a:t>
            </a:r>
            <a:r>
              <a:rPr lang="en-US" sz="1000" b="0" dirty="0" smtClean="0"/>
              <a:t>uses </a:t>
            </a:r>
            <a:r>
              <a:rPr lang="en-US" sz="1000" b="0" dirty="0"/>
              <a:t>satellite imagery, numerical weather prediction </a:t>
            </a:r>
            <a:r>
              <a:rPr lang="en-US" sz="1000" b="0" dirty="0" smtClean="0"/>
              <a:t>model </a:t>
            </a:r>
            <a:r>
              <a:rPr lang="en-US" sz="1000" b="0" dirty="0"/>
              <a:t>output, </a:t>
            </a:r>
            <a:r>
              <a:rPr lang="en-US" sz="1000" b="0" dirty="0" smtClean="0"/>
              <a:t>radar </a:t>
            </a:r>
            <a:r>
              <a:rPr lang="en-US" sz="1000" b="0" dirty="0"/>
              <a:t>and lightning data, surface weather observations, and pilot </a:t>
            </a:r>
            <a:r>
              <a:rPr lang="en-US" sz="1000" b="0" dirty="0" smtClean="0"/>
              <a:t>reports</a:t>
            </a:r>
          </a:p>
          <a:p>
            <a:pPr marL="285750" indent="-285750">
              <a:lnSpc>
                <a:spcPct val="120000"/>
              </a:lnSpc>
              <a:spcBef>
                <a:spcPts val="0"/>
              </a:spcBef>
              <a:spcAft>
                <a:spcPts val="0"/>
              </a:spcAft>
            </a:pPr>
            <a:r>
              <a:rPr lang="en-US" sz="1200" b="0" dirty="0" smtClean="0"/>
              <a:t>CIP currently uses </a:t>
            </a:r>
            <a:r>
              <a:rPr lang="en-US" sz="1200" b="0" dirty="0"/>
              <a:t>three </a:t>
            </a:r>
            <a:r>
              <a:rPr lang="en-US" sz="1200" b="0" dirty="0" smtClean="0"/>
              <a:t>GOES 16 </a:t>
            </a:r>
            <a:r>
              <a:rPr lang="en-US" sz="1200" b="0" dirty="0"/>
              <a:t>ABI channels </a:t>
            </a:r>
            <a:r>
              <a:rPr lang="en-US" sz="1200" b="0" dirty="0" smtClean="0"/>
              <a:t>based </a:t>
            </a:r>
            <a:r>
              <a:rPr lang="en-US" sz="1200" b="0" dirty="0"/>
              <a:t>on </a:t>
            </a:r>
            <a:r>
              <a:rPr lang="en-US" sz="1200" b="0" dirty="0" smtClean="0"/>
              <a:t>legacy methods</a:t>
            </a:r>
          </a:p>
          <a:p>
            <a:pPr marL="569913" lvl="1">
              <a:lnSpc>
                <a:spcPct val="120000"/>
              </a:lnSpc>
              <a:spcBef>
                <a:spcPts val="0"/>
              </a:spcBef>
              <a:spcAft>
                <a:spcPts val="0"/>
              </a:spcAft>
              <a:buFont typeface="Wingdings" panose="05000000000000000000" pitchFamily="2" charset="2"/>
              <a:buChar char="Ø"/>
            </a:pPr>
            <a:r>
              <a:rPr lang="en-US" sz="1000" b="0" dirty="0" smtClean="0"/>
              <a:t>Used to infer </a:t>
            </a:r>
            <a:r>
              <a:rPr lang="en-US" sz="1000" b="0" dirty="0"/>
              <a:t>the presence of clouds in the cloud </a:t>
            </a:r>
            <a:r>
              <a:rPr lang="en-US" sz="1000" b="0" dirty="0" smtClean="0"/>
              <a:t>module</a:t>
            </a:r>
          </a:p>
          <a:p>
            <a:pPr marL="569913" lvl="1">
              <a:lnSpc>
                <a:spcPct val="120000"/>
              </a:lnSpc>
              <a:spcBef>
                <a:spcPts val="0"/>
              </a:spcBef>
              <a:spcAft>
                <a:spcPts val="0"/>
              </a:spcAft>
              <a:buFont typeface="Wingdings" panose="05000000000000000000" pitchFamily="2" charset="2"/>
              <a:buChar char="Ø"/>
            </a:pPr>
            <a:r>
              <a:rPr lang="en-US" sz="1000" b="0" dirty="0" smtClean="0"/>
              <a:t>Calculates </a:t>
            </a:r>
            <a:r>
              <a:rPr lang="en-US" sz="1000" b="0" dirty="0"/>
              <a:t>cloud top temperatures which </a:t>
            </a:r>
            <a:r>
              <a:rPr lang="en-US" sz="1000" b="0" dirty="0" smtClean="0"/>
              <a:t>are </a:t>
            </a:r>
            <a:r>
              <a:rPr lang="en-US" sz="1000" b="0" dirty="0"/>
              <a:t>used in the subsequent calculations of Icing Probability, Severity, and </a:t>
            </a:r>
            <a:r>
              <a:rPr lang="en-US" sz="1000" b="0" dirty="0" err="1" smtClean="0"/>
              <a:t>Supecooled</a:t>
            </a:r>
            <a:r>
              <a:rPr lang="en-US" sz="1000" b="0" dirty="0" smtClean="0"/>
              <a:t> Large Drop </a:t>
            </a:r>
            <a:r>
              <a:rPr lang="en-US" sz="1000" b="0" dirty="0"/>
              <a:t>Potentials</a:t>
            </a:r>
            <a:endParaRPr lang="en-US" sz="1000" b="0" dirty="0" smtClean="0"/>
          </a:p>
          <a:p>
            <a:pPr marL="285750" indent="-285750">
              <a:lnSpc>
                <a:spcPct val="120000"/>
              </a:lnSpc>
              <a:spcBef>
                <a:spcPts val="0"/>
              </a:spcBef>
              <a:spcAft>
                <a:spcPts val="0"/>
              </a:spcAft>
            </a:pPr>
            <a:r>
              <a:rPr lang="en-US" sz="1200" b="0" dirty="0" smtClean="0"/>
              <a:t>All </a:t>
            </a:r>
            <a:r>
              <a:rPr lang="en-US" sz="1200" b="0" dirty="0"/>
              <a:t>sixteen </a:t>
            </a:r>
            <a:r>
              <a:rPr lang="en-US" sz="1200" b="0" dirty="0" smtClean="0"/>
              <a:t>GOES 16/17 </a:t>
            </a:r>
            <a:r>
              <a:rPr lang="en-US" sz="1200" b="0" dirty="0"/>
              <a:t>channels and several channel differences </a:t>
            </a:r>
            <a:r>
              <a:rPr lang="en-US" sz="1200" b="0" dirty="0" smtClean="0"/>
              <a:t>undergoing research for detection </a:t>
            </a:r>
            <a:r>
              <a:rPr lang="en-US" sz="1200" b="0" dirty="0"/>
              <a:t>of </a:t>
            </a:r>
            <a:r>
              <a:rPr lang="en-US" sz="1200" b="0" dirty="0" err="1"/>
              <a:t>supercooled</a:t>
            </a:r>
            <a:r>
              <a:rPr lang="en-US" sz="1200" b="0" dirty="0"/>
              <a:t> liquid </a:t>
            </a:r>
            <a:r>
              <a:rPr lang="en-US" sz="1200" b="0" dirty="0" smtClean="0"/>
              <a:t>clouds</a:t>
            </a:r>
          </a:p>
          <a:p>
            <a:pPr marL="285750" indent="-285750">
              <a:lnSpc>
                <a:spcPct val="120000"/>
              </a:lnSpc>
              <a:spcBef>
                <a:spcPts val="0"/>
              </a:spcBef>
              <a:spcAft>
                <a:spcPts val="0"/>
              </a:spcAft>
            </a:pPr>
            <a:r>
              <a:rPr lang="en-US" sz="1200" b="0" dirty="0" smtClean="0"/>
              <a:t>Research underway on using GLM data to identify convection which in turn identifies and maximizes Icing </a:t>
            </a:r>
            <a:r>
              <a:rPr lang="en-US" sz="1200" b="0" dirty="0"/>
              <a:t>Probability and SLD Potential </a:t>
            </a:r>
            <a:r>
              <a:rPr lang="en-US" sz="1200" b="0" dirty="0" smtClean="0"/>
              <a:t>within CIP</a:t>
            </a:r>
            <a:endParaRPr lang="en-US" sz="1200" b="0" dirty="0"/>
          </a:p>
          <a:p>
            <a:pPr marL="285750" indent="-285750">
              <a:lnSpc>
                <a:spcPct val="120000"/>
              </a:lnSpc>
              <a:spcBef>
                <a:spcPts val="0"/>
              </a:spcBef>
              <a:spcAft>
                <a:spcPts val="0"/>
              </a:spcAft>
            </a:pPr>
            <a:r>
              <a:rPr lang="en-US" sz="1200" b="0" dirty="0" smtClean="0"/>
              <a:t>Icing </a:t>
            </a:r>
            <a:r>
              <a:rPr lang="en-US" sz="1200" b="0" dirty="0"/>
              <a:t>Product Alaska (IPA</a:t>
            </a:r>
            <a:r>
              <a:rPr lang="en-US" sz="1200" b="0" dirty="0" smtClean="0"/>
              <a:t>) </a:t>
            </a:r>
            <a:r>
              <a:rPr lang="en-US" sz="1200" b="0" dirty="0"/>
              <a:t>provides experimental guidance for Alaska and surrounding </a:t>
            </a:r>
            <a:r>
              <a:rPr lang="en-US" sz="1200" b="0" dirty="0" smtClean="0"/>
              <a:t>areas</a:t>
            </a:r>
          </a:p>
          <a:p>
            <a:pPr marL="569913" lvl="1">
              <a:lnSpc>
                <a:spcPct val="120000"/>
              </a:lnSpc>
              <a:spcBef>
                <a:spcPts val="0"/>
              </a:spcBef>
              <a:spcAft>
                <a:spcPts val="0"/>
              </a:spcAft>
              <a:buFont typeface="Wingdings" panose="05000000000000000000" pitchFamily="2" charset="2"/>
              <a:buChar char="Ø"/>
            </a:pPr>
            <a:r>
              <a:rPr lang="en-US" sz="1000" b="0" dirty="0" smtClean="0"/>
              <a:t>Developed </a:t>
            </a:r>
            <a:r>
              <a:rPr lang="en-US" sz="1000" b="0" dirty="0"/>
              <a:t>using the CIP </a:t>
            </a:r>
            <a:r>
              <a:rPr lang="en-US" sz="1000" b="0" dirty="0" smtClean="0"/>
              <a:t>as </a:t>
            </a:r>
            <a:r>
              <a:rPr lang="en-US" sz="1000" b="0" dirty="0"/>
              <a:t>a </a:t>
            </a:r>
            <a:r>
              <a:rPr lang="en-US" sz="1000" b="0" dirty="0" smtClean="0"/>
              <a:t>foundation</a:t>
            </a:r>
          </a:p>
          <a:p>
            <a:pPr marL="569913" lvl="1">
              <a:lnSpc>
                <a:spcPct val="120000"/>
              </a:lnSpc>
              <a:spcBef>
                <a:spcPts val="0"/>
              </a:spcBef>
              <a:spcAft>
                <a:spcPts val="0"/>
              </a:spcAft>
              <a:buFont typeface="Wingdings" panose="05000000000000000000" pitchFamily="2" charset="2"/>
              <a:buChar char="Ø"/>
            </a:pPr>
            <a:r>
              <a:rPr lang="en-US" sz="1000" b="0" dirty="0" smtClean="0"/>
              <a:t>IPA </a:t>
            </a:r>
            <a:r>
              <a:rPr lang="en-US" sz="1000" b="0" dirty="0"/>
              <a:t>enhancements will include additional observational sources for Alaska such as polar orbiting weather satellites</a:t>
            </a:r>
            <a:endParaRPr lang="en-US" sz="1000" b="0" dirty="0" smtClean="0"/>
          </a:p>
        </p:txBody>
      </p:sp>
      <p:pic>
        <p:nvPicPr>
          <p:cNvPr id="1026" name="Picture 2" descr="https://www.aviationweather.gov/data/products/icing/20201030/13/20201030_13_F00_cip_max_sevsl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308" y="829055"/>
            <a:ext cx="2971217" cy="29712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694052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Turbulence</a:t>
            </a:r>
            <a:endParaRPr lang="en-US" sz="3200" dirty="0"/>
          </a:p>
        </p:txBody>
      </p:sp>
      <p:sp>
        <p:nvSpPr>
          <p:cNvPr id="3" name="Content Placeholder 2"/>
          <p:cNvSpPr>
            <a:spLocks noGrp="1"/>
          </p:cNvSpPr>
          <p:nvPr>
            <p:ph idx="1"/>
          </p:nvPr>
        </p:nvSpPr>
        <p:spPr>
          <a:xfrm>
            <a:off x="495302" y="1131094"/>
            <a:ext cx="4446350" cy="3293269"/>
          </a:xfrm>
        </p:spPr>
        <p:txBody>
          <a:bodyPr>
            <a:normAutofit fontScale="92500" lnSpcReduction="10000"/>
          </a:bodyPr>
          <a:lstStyle/>
          <a:p>
            <a:pPr marL="285750" indent="-285750">
              <a:spcAft>
                <a:spcPts val="0"/>
              </a:spcAft>
            </a:pPr>
            <a:r>
              <a:rPr lang="en-US" sz="1800" b="0" dirty="0" smtClean="0"/>
              <a:t>Incorporating satellite </a:t>
            </a:r>
            <a:r>
              <a:rPr lang="en-US" sz="1800" b="0" dirty="0"/>
              <a:t>data (e.g. GLM and wave detection </a:t>
            </a:r>
            <a:r>
              <a:rPr lang="en-US" sz="1800" b="0" dirty="0" smtClean="0"/>
              <a:t>data) into Graphical Turbulence Guidance – </a:t>
            </a:r>
            <a:r>
              <a:rPr lang="en-US" sz="1800" b="0" dirty="0" err="1" smtClean="0"/>
              <a:t>Nowcast</a:t>
            </a:r>
            <a:r>
              <a:rPr lang="en-US" sz="1800" b="0" dirty="0" smtClean="0"/>
              <a:t> v2</a:t>
            </a:r>
          </a:p>
          <a:p>
            <a:pPr marL="285750" indent="-285750">
              <a:spcAft>
                <a:spcPts val="0"/>
              </a:spcAft>
            </a:pPr>
            <a:r>
              <a:rPr lang="en-US" sz="1800" b="0" dirty="0" smtClean="0"/>
              <a:t>Comparing/overlaying GOES </a:t>
            </a:r>
            <a:r>
              <a:rPr lang="en-US" sz="1800" b="0" dirty="0"/>
              <a:t>visible and infrared satellite data </a:t>
            </a:r>
            <a:r>
              <a:rPr lang="en-US" sz="1800" b="0" dirty="0" smtClean="0"/>
              <a:t>with </a:t>
            </a:r>
            <a:r>
              <a:rPr lang="en-US" sz="1800" b="0" dirty="0"/>
              <a:t>the flight </a:t>
            </a:r>
            <a:r>
              <a:rPr lang="en-US" sz="1800" b="0" dirty="0" smtClean="0"/>
              <a:t>track and </a:t>
            </a:r>
            <a:r>
              <a:rPr lang="en-US" sz="1800" b="0" dirty="0"/>
              <a:t>in situ </a:t>
            </a:r>
            <a:r>
              <a:rPr lang="en-US" sz="1800" b="0" dirty="0" smtClean="0"/>
              <a:t>measurements of Eddy </a:t>
            </a:r>
            <a:r>
              <a:rPr lang="en-US" sz="1800" b="0" dirty="0"/>
              <a:t>Dissipation Rate values</a:t>
            </a:r>
          </a:p>
          <a:p>
            <a:pPr marL="285750" indent="-285750">
              <a:spcAft>
                <a:spcPts val="0"/>
              </a:spcAft>
            </a:pPr>
            <a:r>
              <a:rPr lang="en-US" sz="1800" b="0" dirty="0" smtClean="0"/>
              <a:t>Establishing contracts with CIMSS and CIRA to leverage capabilities developed in GOES and JPSS proving grounds for turbulence detection, including development </a:t>
            </a:r>
            <a:r>
              <a:rPr lang="en-US" sz="1800" b="0" dirty="0"/>
              <a:t>and </a:t>
            </a:r>
            <a:r>
              <a:rPr lang="en-US" sz="1800" b="0" dirty="0" smtClean="0"/>
              <a:t>implementation of </a:t>
            </a:r>
            <a:r>
              <a:rPr lang="en-US" sz="1800" b="0" dirty="0"/>
              <a:t>satellite-based turbulence diagnostics</a:t>
            </a:r>
          </a:p>
        </p:txBody>
      </p:sp>
      <p:pic>
        <p:nvPicPr>
          <p:cNvPr id="2050" name="Picture 2" descr="https://www.aviationweather.gov/data/products/turbulence/20201030/13/20201030_13_F00_gtg_330_tot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148" y="659589"/>
            <a:ext cx="3354691" cy="33546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1025059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Cloud Ceiling and Visibility</a:t>
            </a:r>
            <a:endParaRPr lang="en-US" sz="3200" dirty="0"/>
          </a:p>
        </p:txBody>
      </p:sp>
      <p:sp>
        <p:nvSpPr>
          <p:cNvPr id="3" name="Content Placeholder 2"/>
          <p:cNvSpPr>
            <a:spLocks noGrp="1"/>
          </p:cNvSpPr>
          <p:nvPr>
            <p:ph idx="1"/>
          </p:nvPr>
        </p:nvSpPr>
        <p:spPr>
          <a:xfrm>
            <a:off x="488817" y="917085"/>
            <a:ext cx="4290708" cy="3293269"/>
          </a:xfrm>
        </p:spPr>
        <p:txBody>
          <a:bodyPr>
            <a:normAutofit/>
          </a:bodyPr>
          <a:lstStyle/>
          <a:p>
            <a:pPr marL="285750" indent="-285750">
              <a:spcAft>
                <a:spcPts val="0"/>
              </a:spcAft>
            </a:pPr>
            <a:r>
              <a:rPr lang="en-US" sz="1800" b="0" dirty="0" smtClean="0"/>
              <a:t>Investigating </a:t>
            </a:r>
            <a:r>
              <a:rPr lang="en-US" sz="1800" b="0" dirty="0"/>
              <a:t>usability of satellite data for ceiling height </a:t>
            </a:r>
            <a:r>
              <a:rPr lang="en-US" sz="1800" b="0" dirty="0" smtClean="0"/>
              <a:t>guidance</a:t>
            </a:r>
          </a:p>
          <a:p>
            <a:pPr marL="569913" lvl="1">
              <a:spcAft>
                <a:spcPts val="0"/>
              </a:spcAft>
              <a:buFont typeface="Wingdings" panose="05000000000000000000" pitchFamily="2" charset="2"/>
              <a:buChar char="Ø"/>
            </a:pPr>
            <a:r>
              <a:rPr lang="en-US" sz="1400" b="0" dirty="0" smtClean="0"/>
              <a:t>Examining </a:t>
            </a:r>
            <a:r>
              <a:rPr lang="en-US" sz="1400" dirty="0" smtClean="0"/>
              <a:t>GOES16/17 </a:t>
            </a:r>
            <a:r>
              <a:rPr lang="en-US" sz="1400" b="0" dirty="0" smtClean="0"/>
              <a:t>datasets from University of Wisconsin </a:t>
            </a:r>
            <a:r>
              <a:rPr lang="en-US" sz="1400" dirty="0" smtClean="0"/>
              <a:t>CIMSS </a:t>
            </a:r>
            <a:r>
              <a:rPr lang="en-US" sz="1400" b="0" dirty="0" smtClean="0"/>
              <a:t>and </a:t>
            </a:r>
            <a:r>
              <a:rPr lang="en-US" sz="1400" b="0" dirty="0"/>
              <a:t>NASA Langley </a:t>
            </a:r>
            <a:endParaRPr lang="en-US" sz="1400" b="0" dirty="0" smtClean="0"/>
          </a:p>
          <a:p>
            <a:pPr marL="569913" lvl="1">
              <a:spcAft>
                <a:spcPts val="0"/>
              </a:spcAft>
              <a:buFont typeface="Wingdings" panose="05000000000000000000" pitchFamily="2" charset="2"/>
              <a:buChar char="Ø"/>
            </a:pPr>
            <a:r>
              <a:rPr lang="en-US" sz="1400" dirty="0" smtClean="0"/>
              <a:t>Determine if </a:t>
            </a:r>
            <a:r>
              <a:rPr lang="en-US" sz="1400" b="0" dirty="0" smtClean="0"/>
              <a:t>satellite </a:t>
            </a:r>
            <a:r>
              <a:rPr lang="en-US" sz="1400" b="0" dirty="0"/>
              <a:t>data </a:t>
            </a:r>
            <a:r>
              <a:rPr lang="en-US" sz="1400" b="0" dirty="0" smtClean="0"/>
              <a:t>can serve </a:t>
            </a:r>
            <a:r>
              <a:rPr lang="en-US" sz="1400" b="0" dirty="0"/>
              <a:t>as observations between traditional observing </a:t>
            </a:r>
            <a:r>
              <a:rPr lang="en-US" sz="1400" b="0" dirty="0" smtClean="0"/>
              <a:t>stations</a:t>
            </a:r>
          </a:p>
          <a:p>
            <a:pPr marL="569913" lvl="1">
              <a:spcAft>
                <a:spcPts val="0"/>
              </a:spcAft>
              <a:buFont typeface="Wingdings" panose="05000000000000000000" pitchFamily="2" charset="2"/>
              <a:buChar char="Ø"/>
            </a:pPr>
            <a:r>
              <a:rPr lang="en-US" sz="1400" b="0" dirty="0" smtClean="0"/>
              <a:t>Incorporate satellite </a:t>
            </a:r>
            <a:r>
              <a:rPr lang="en-US" sz="1400" b="0" dirty="0"/>
              <a:t>data to produce 15-minute </a:t>
            </a:r>
            <a:r>
              <a:rPr lang="en-US" sz="1400" b="0" dirty="0" smtClean="0"/>
              <a:t>Gridded LAMP guidance </a:t>
            </a:r>
            <a:r>
              <a:rPr lang="en-US" sz="1400" b="0" dirty="0"/>
              <a:t>for ceiling height and flight </a:t>
            </a:r>
            <a:r>
              <a:rPr lang="en-US" sz="1400" b="0" dirty="0" smtClean="0"/>
              <a:t>categories</a:t>
            </a:r>
          </a:p>
          <a:p>
            <a:pPr marL="285750" indent="-285750">
              <a:spcAft>
                <a:spcPts val="0"/>
              </a:spcAft>
            </a:pPr>
            <a:r>
              <a:rPr lang="en-US" sz="1800" b="0" dirty="0" smtClean="0"/>
              <a:t>Investigating usability </a:t>
            </a:r>
            <a:r>
              <a:rPr lang="en-US" sz="1800" b="0" dirty="0"/>
              <a:t>of </a:t>
            </a:r>
            <a:r>
              <a:rPr lang="en-US" sz="1800" b="0" dirty="0" smtClean="0"/>
              <a:t>satellite </a:t>
            </a:r>
            <a:r>
              <a:rPr lang="en-US" sz="1800" b="0" dirty="0"/>
              <a:t>data </a:t>
            </a:r>
            <a:r>
              <a:rPr lang="en-US" sz="1800" b="0" dirty="0" smtClean="0"/>
              <a:t>to improve </a:t>
            </a:r>
            <a:r>
              <a:rPr lang="en-US" sz="1800" b="0" dirty="0"/>
              <a:t>LAMP </a:t>
            </a:r>
            <a:r>
              <a:rPr lang="en-US" sz="1800" b="0" dirty="0" smtClean="0"/>
              <a:t>visibility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892" b="1449"/>
          <a:stretch/>
        </p:blipFill>
        <p:spPr>
          <a:xfrm>
            <a:off x="5499107" y="990923"/>
            <a:ext cx="3100956" cy="2607067"/>
          </a:xfrm>
          <a:prstGeom prst="rect">
            <a:avLst/>
          </a:prstGeom>
        </p:spPr>
      </p:pic>
      <p:sp>
        <p:nvSpPr>
          <p:cNvPr id="5" name="TextBox 4"/>
          <p:cNvSpPr txBox="1"/>
          <p:nvPr/>
        </p:nvSpPr>
        <p:spPr>
          <a:xfrm>
            <a:off x="5982228" y="3597990"/>
            <a:ext cx="2522386" cy="553998"/>
          </a:xfrm>
          <a:prstGeom prst="rect">
            <a:avLst/>
          </a:prstGeom>
          <a:solidFill>
            <a:sysClr val="window" lastClr="FFFFFF">
              <a:alpha val="80000"/>
            </a:sysClr>
          </a:solidFill>
        </p:spPr>
        <p:txBody>
          <a:bodyPr wrap="square" lIns="0" tIns="0" rIns="0" bIns="0" rtlCol="0">
            <a:spAutoFit/>
          </a:bodyPr>
          <a:lstStyle>
            <a:defPPr>
              <a:defRPr lang="en-US"/>
            </a:defPPr>
            <a:lvl1pPr>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LAMP C&amp;V and Sky Cover Development</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3683350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Future Needs and Research</a:t>
            </a:r>
            <a:endParaRPr lang="en-US" sz="3200" dirty="0">
              <a:solidFill>
                <a:schemeClr val="tx1"/>
              </a:solidFill>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F6FF14-FC6A-41B6-B2DC-884C6B7C3F2E}"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400" b="0" i="0" u="none" strike="noStrike" kern="1200" cap="none" spc="0" normalizeH="0" baseline="0" noProof="0">
              <a:ln>
                <a:noFill/>
              </a:ln>
              <a:solidFill>
                <a:srgbClr val="FFFFFF">
                  <a:lumMod val="65000"/>
                </a:srgbClr>
              </a:solidFill>
              <a:effectLst/>
              <a:uLnTx/>
              <a:uFillTx/>
              <a:latin typeface="Helvetica Neue Medium"/>
              <a:ea typeface="+mn-ea"/>
            </a:endParaRPr>
          </a:p>
        </p:txBody>
      </p:sp>
      <p:sp>
        <p:nvSpPr>
          <p:cNvPr id="4" name="Content Placeholder 1"/>
          <p:cNvSpPr txBox="1">
            <a:spLocks/>
          </p:cNvSpPr>
          <p:nvPr/>
        </p:nvSpPr>
        <p:spPr bwMode="auto">
          <a:xfrm>
            <a:off x="502397" y="902432"/>
            <a:ext cx="8398716" cy="3364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defPPr>
              <a:defRPr lang="en-US"/>
            </a:defPPr>
            <a:lvl1pPr algn="l"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rPr>
              <a:t>Integration of polar satellite data in OPC</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rPr>
              <a:t>Convective Initiation</a:t>
            </a:r>
            <a:endParaRPr kumimoji="0" lang="en-US" sz="1800" b="0" i="0" u="none" strike="noStrike" kern="1200" cap="none" spc="0" normalizeH="0" baseline="0" noProof="0" dirty="0">
              <a:ln>
                <a:noFill/>
              </a:ln>
              <a:solidFill>
                <a:srgbClr val="000000"/>
              </a:solidFill>
              <a:effectLst/>
              <a:uLnTx/>
              <a:uFillTx/>
              <a:latin typeface="Arial"/>
              <a:ea typeface="+mn-ea"/>
            </a:endParaRPr>
          </a:p>
          <a:p>
            <a:pPr marL="569595" marR="0" lvl="1"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Leverage satellite data to forecast CI before it starts (temporal and spatial)</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33045" marR="0" lvl="1" indent="-233045" algn="l" defTabSz="914400" rtl="0" eaLnBrk="1" fontAlgn="base" latinLnBrk="0" hangingPunct="1">
              <a:lnSpc>
                <a:spcPct val="100000"/>
              </a:lnSpc>
              <a:spcBef>
                <a:spcPts val="0"/>
              </a:spcBef>
              <a:spcAft>
                <a:spcPct val="0"/>
              </a:spcAft>
              <a:buClrTx/>
              <a:buSzTx/>
              <a:buFontTx/>
              <a:buChar char="•"/>
              <a:tabLst/>
              <a:defRPr/>
            </a:pPr>
            <a:r>
              <a:rPr kumimoji="0" lang="en-US" sz="1800" b="0" i="0" u="none" strike="noStrike" kern="1200" cap="none" spc="0" normalizeH="0" baseline="0" noProof="0" dirty="0" err="1" smtClean="0">
                <a:ln>
                  <a:noFill/>
                </a:ln>
                <a:solidFill>
                  <a:srgbClr val="000000"/>
                </a:solidFill>
                <a:effectLst/>
                <a:uLnTx/>
                <a:uFillTx/>
                <a:latin typeface="Arial"/>
                <a:ea typeface="+mn-ea"/>
                <a:cs typeface="+mn-cs"/>
              </a:rPr>
              <a:t>CrIS</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 ATMS, OMPS</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569595" marR="0" lvl="1"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Explore the use of sounding data for detection of icing, turbulence and C&amp;V</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33045" marR="0" lvl="1" indent="-233045" algn="l" defTabSz="914400" rtl="0" eaLnBrk="1" fontAlgn="base" latinLnBrk="0" hangingPunct="1">
              <a:lnSpc>
                <a:spcPct val="100000"/>
              </a:lnSpc>
              <a:spcBef>
                <a:spcPts val="0"/>
              </a:spcBef>
              <a:spcAft>
                <a:spcPct val="0"/>
              </a:spcAft>
              <a:buClrTx/>
              <a:buSzTx/>
              <a:buFontTx/>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Exploit satellite data for wind speed and direction through the atmosphere</a:t>
            </a:r>
          </a:p>
          <a:p>
            <a:pPr marL="233045" marR="0" lvl="1" indent="-233045" algn="l" defTabSz="914400" rtl="0" eaLnBrk="1" fontAlgn="base" latinLnBrk="0" hangingPunct="1">
              <a:lnSpc>
                <a:spcPct val="100000"/>
              </a:lnSpc>
              <a:spcBef>
                <a:spcPts val="0"/>
              </a:spcBef>
              <a:spcAft>
                <a:spcPct val="0"/>
              </a:spcAft>
              <a:buClrTx/>
              <a:buSzTx/>
              <a:buFontTx/>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Arial"/>
              </a:rPr>
              <a:t>Use of GLM for airport ramp closures</a:t>
            </a:r>
          </a:p>
          <a:p>
            <a:pPr marL="233045" marR="0" lvl="1" indent="-233045" algn="l" defTabSz="914400" rtl="0" eaLnBrk="1" fontAlgn="base" latinLnBrk="0" hangingPunct="1">
              <a:lnSpc>
                <a:spcPct val="100000"/>
              </a:lnSpc>
              <a:spcBef>
                <a:spcPts val="0"/>
              </a:spcBef>
              <a:spcAft>
                <a:spcPct val="0"/>
              </a:spcAft>
              <a:buClrTx/>
              <a:buSzTx/>
              <a:buFontTx/>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Arial"/>
              </a:rPr>
              <a:t>Lightning strikes to aircraft</a:t>
            </a:r>
          </a:p>
          <a:p>
            <a:pPr marL="569913" marR="0" lvl="2" indent="-284163" algn="l"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Arial"/>
              </a:rPr>
              <a:t>Can satellite data be used to analyze/forecast areas conducive to triggering lightning strikes to aircraft?</a:t>
            </a:r>
          </a:p>
          <a:p>
            <a:pPr marL="114300" marR="0" lvl="1"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Arial"/>
              </a:rPr>
              <a:t>Continued use of satellite data for validation and verification</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457200" marR="0" lvl="1" indent="0" algn="l" defTabSz="914400" rtl="0" eaLnBrk="1" fontAlgn="base" latinLnBrk="0" hangingPunct="1">
              <a:lnSpc>
                <a:spcPct val="100000"/>
              </a:lnSpc>
              <a:spcBef>
                <a:spcPts val="0"/>
              </a:spcBef>
              <a:spcAft>
                <a:spcPct val="0"/>
              </a:spcAft>
              <a:buClrTx/>
              <a:buSzTx/>
              <a:buFontTx/>
              <a:buChar char="•"/>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853507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Summary</a:t>
            </a:r>
          </a:p>
        </p:txBody>
      </p:sp>
      <p:sp>
        <p:nvSpPr>
          <p:cNvPr id="3" name="Content Placeholder 2"/>
          <p:cNvSpPr>
            <a:spLocks noGrp="1"/>
          </p:cNvSpPr>
          <p:nvPr>
            <p:ph idx="1"/>
          </p:nvPr>
        </p:nvSpPr>
        <p:spPr/>
        <p:txBody>
          <a:bodyPr>
            <a:normAutofit fontScale="70000" lnSpcReduction="20000"/>
          </a:bodyPr>
          <a:lstStyle/>
          <a:p>
            <a:r>
              <a:rPr lang="en-US" b="0" dirty="0" smtClean="0"/>
              <a:t>COVID-19 has impacted the number of commercial flights in the US (and worldwide), which has in turn reduced the amount of airborne observations fed into numerical weather prediction models</a:t>
            </a:r>
          </a:p>
          <a:p>
            <a:r>
              <a:rPr lang="en-US" b="0" dirty="0" err="1" smtClean="0"/>
              <a:t>NextGen</a:t>
            </a:r>
            <a:r>
              <a:rPr lang="en-US" b="0" dirty="0" smtClean="0"/>
              <a:t> weather architecture will reduce/eliminate standalone systems and streamline information for those systems</a:t>
            </a:r>
          </a:p>
          <a:p>
            <a:r>
              <a:rPr lang="en-US" b="0" dirty="0" smtClean="0"/>
              <a:t>Weather </a:t>
            </a:r>
            <a:r>
              <a:rPr lang="en-US" b="0" dirty="0"/>
              <a:t>is threaded throughout the FAA’s Mission</a:t>
            </a:r>
          </a:p>
          <a:p>
            <a:r>
              <a:rPr lang="en-US" b="0" dirty="0" smtClean="0"/>
              <a:t>Aviation </a:t>
            </a:r>
            <a:r>
              <a:rPr lang="en-US" b="0" dirty="0"/>
              <a:t>Weather Division has four branches, working together, to address aviation weather problems in the NAS </a:t>
            </a:r>
            <a:endParaRPr lang="en-US" b="0" dirty="0" smtClean="0"/>
          </a:p>
          <a:p>
            <a:r>
              <a:rPr lang="en-US" b="0" dirty="0" smtClean="0"/>
              <a:t>Weather satellite data is critical for aviation operations</a:t>
            </a:r>
          </a:p>
          <a:p>
            <a:r>
              <a:rPr lang="en-US" b="0" dirty="0" smtClean="0"/>
              <a:t>Satellite data is being integrated into all facets of aviation weather</a:t>
            </a:r>
          </a:p>
          <a:p>
            <a:endParaRPr lang="en-US" dirty="0" smtClean="0"/>
          </a:p>
          <a:p>
            <a:endParaRPr lang="en-US" dirty="0"/>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2989141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170" y="684719"/>
            <a:ext cx="7886700" cy="3545681"/>
          </a:xfrm>
        </p:spPr>
        <p:txBody>
          <a:bodyPr>
            <a:normAutofit lnSpcReduction="10000"/>
          </a:bodyPr>
          <a:lstStyle/>
          <a:p>
            <a:pPr marL="0" indent="0" algn="ctr">
              <a:buNone/>
            </a:pPr>
            <a:endParaRPr lang="en-US" sz="4050" dirty="0">
              <a:latin typeface="Arial" panose="020B0604020202020204" pitchFamily="34" charset="0"/>
              <a:cs typeface="Arial" panose="020B0604020202020204" pitchFamily="34" charset="0"/>
            </a:endParaRPr>
          </a:p>
          <a:p>
            <a:pPr marL="0" indent="0" algn="ctr">
              <a:buNone/>
            </a:pPr>
            <a:r>
              <a:rPr lang="en-US" sz="4500" dirty="0">
                <a:latin typeface="Arial" panose="020B0604020202020204" pitchFamily="34" charset="0"/>
                <a:cs typeface="Arial" panose="020B0604020202020204" pitchFamily="34" charset="0"/>
              </a:rPr>
              <a:t>Questions?</a:t>
            </a:r>
          </a:p>
          <a:p>
            <a:pPr marL="0" indent="0" algn="ctr">
              <a:buNone/>
            </a:pPr>
            <a:endParaRPr lang="en-US" sz="2100" dirty="0">
              <a:latin typeface="Arial" panose="020B0604020202020204" pitchFamily="34" charset="0"/>
              <a:cs typeface="Arial" panose="020B0604020202020204" pitchFamily="34" charset="0"/>
            </a:endParaRPr>
          </a:p>
          <a:p>
            <a:pPr marL="0" indent="0" algn="ctr">
              <a:buNone/>
            </a:pPr>
            <a:r>
              <a:rPr lang="en-US" sz="2100" dirty="0">
                <a:latin typeface="Arial" panose="020B0604020202020204" pitchFamily="34" charset="0"/>
                <a:cs typeface="Arial" panose="020B0604020202020204" pitchFamily="34" charset="0"/>
              </a:rPr>
              <a:t>Randy Bass</a:t>
            </a:r>
          </a:p>
          <a:p>
            <a:pPr marL="0" indent="0" algn="ctr">
              <a:buNone/>
            </a:pPr>
            <a:r>
              <a:rPr lang="en-US" sz="2100" dirty="0">
                <a:latin typeface="Arial" panose="020B0604020202020204" pitchFamily="34" charset="0"/>
                <a:cs typeface="Arial" panose="020B0604020202020204" pitchFamily="34" charset="0"/>
              </a:rPr>
              <a:t>Manager, Weather Research Branch</a:t>
            </a:r>
          </a:p>
          <a:p>
            <a:pPr marL="0" indent="0" algn="ctr">
              <a:buNone/>
            </a:pPr>
            <a:r>
              <a:rPr lang="en-US" sz="2100" dirty="0" smtClean="0">
                <a:latin typeface="Arial" panose="020B0604020202020204" pitchFamily="34" charset="0"/>
                <a:cs typeface="Arial" panose="020B0604020202020204" pitchFamily="34" charset="0"/>
              </a:rPr>
              <a:t>FAA</a:t>
            </a:r>
            <a:endParaRPr lang="en-US" sz="2100" dirty="0" smtClean="0">
              <a:latin typeface="Arial" panose="020B0604020202020204" pitchFamily="34" charset="0"/>
              <a:cs typeface="Arial" panose="020B0604020202020204" pitchFamily="34" charset="0"/>
              <a:hlinkClick r:id="rId2"/>
            </a:endParaRPr>
          </a:p>
          <a:p>
            <a:pPr marL="0" indent="0" algn="ctr">
              <a:buNone/>
            </a:pPr>
            <a:r>
              <a:rPr lang="en-US" sz="2100" dirty="0" smtClean="0">
                <a:latin typeface="Arial" panose="020B0604020202020204" pitchFamily="34" charset="0"/>
                <a:cs typeface="Arial" panose="020B0604020202020204" pitchFamily="34" charset="0"/>
                <a:hlinkClick r:id="rId2"/>
              </a:rPr>
              <a:t>randy.bass@faa.gov</a:t>
            </a:r>
            <a:endParaRPr lang="en-US" sz="2100" dirty="0">
              <a:latin typeface="Arial" panose="020B0604020202020204" pitchFamily="34" charset="0"/>
              <a:cs typeface="Arial" panose="020B0604020202020204" pitchFamily="34" charset="0"/>
            </a:endParaRPr>
          </a:p>
          <a:p>
            <a:pPr marL="0" indent="0" algn="ctr">
              <a:buNone/>
            </a:pPr>
            <a:r>
              <a:rPr lang="en-US" sz="2100" dirty="0">
                <a:latin typeface="Arial" panose="020B0604020202020204" pitchFamily="34" charset="0"/>
                <a:cs typeface="Arial" panose="020B0604020202020204" pitchFamily="34" charset="0"/>
              </a:rPr>
              <a:t>202-267-2800</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3ABA1-EA94-43C0-B992-7CBCC31144F1}" type="slidenum">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mn-ea"/>
            </a:endParaRPr>
          </a:p>
        </p:txBody>
      </p:sp>
    </p:spTree>
    <p:extLst>
      <p:ext uri="{BB962C8B-B14F-4D97-AF65-F5344CB8AC3E}">
        <p14:creationId xmlns:p14="http://schemas.microsoft.com/office/powerpoint/2010/main" val="2769184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Impacts (cont.)</a:t>
            </a:r>
            <a:endParaRPr lang="en-US" dirty="0"/>
          </a:p>
        </p:txBody>
      </p:sp>
      <p:sp>
        <p:nvSpPr>
          <p:cNvPr id="3" name="Content Placeholder 2"/>
          <p:cNvSpPr>
            <a:spLocks noGrp="1"/>
          </p:cNvSpPr>
          <p:nvPr>
            <p:ph idx="1"/>
          </p:nvPr>
        </p:nvSpPr>
        <p:spPr>
          <a:xfrm>
            <a:off x="495301" y="1031133"/>
            <a:ext cx="8050213" cy="1374842"/>
          </a:xfrm>
        </p:spPr>
        <p:txBody>
          <a:bodyPr>
            <a:noAutofit/>
          </a:bodyPr>
          <a:lstStyle/>
          <a:p>
            <a:pPr marL="285750" indent="-285750">
              <a:spcAft>
                <a:spcPts val="0"/>
              </a:spcAft>
            </a:pPr>
            <a:r>
              <a:rPr lang="en-US" sz="1400" b="0" dirty="0" smtClean="0"/>
              <a:t>Airborne observation data has been impacted</a:t>
            </a:r>
          </a:p>
          <a:p>
            <a:pPr marL="569913" lvl="1">
              <a:spcAft>
                <a:spcPts val="0"/>
              </a:spcAft>
              <a:buFont typeface="Wingdings" panose="05000000000000000000" pitchFamily="2" charset="2"/>
              <a:buChar char="Ø"/>
            </a:pPr>
            <a:r>
              <a:rPr lang="en-US" sz="1200" dirty="0" smtClean="0"/>
              <a:t>AMDAR data is down 47% since March (low of 88% in April)</a:t>
            </a:r>
          </a:p>
          <a:p>
            <a:pPr marL="569913" lvl="1">
              <a:spcAft>
                <a:spcPts val="0"/>
              </a:spcAft>
              <a:buFont typeface="Wingdings" panose="05000000000000000000" pitchFamily="2" charset="2"/>
              <a:buChar char="Ø"/>
            </a:pPr>
            <a:r>
              <a:rPr lang="en-US" sz="1200" dirty="0" smtClean="0"/>
              <a:t>Eddy Dissipation Rate (measure of turbulence intensity) is around 55% of pre-COVID levels</a:t>
            </a:r>
          </a:p>
          <a:p>
            <a:pPr marL="285750" indent="-285750">
              <a:spcAft>
                <a:spcPts val="0"/>
              </a:spcAft>
            </a:pPr>
            <a:r>
              <a:rPr lang="en-US" sz="1400" b="0" dirty="0" smtClean="0"/>
              <a:t>The drop in airborne observations has slightly impacted the accuracy of weather models </a:t>
            </a:r>
          </a:p>
          <a:p>
            <a:pPr marL="569913" lvl="1">
              <a:spcAft>
                <a:spcPts val="0"/>
              </a:spcAft>
              <a:buFont typeface="Wingdings" panose="05000000000000000000" pitchFamily="2" charset="2"/>
              <a:buChar char="Ø"/>
            </a:pPr>
            <a:r>
              <a:rPr lang="en-US" sz="1200" dirty="0" smtClean="0"/>
              <a:t>Very hard to quantify since there wasn’t a complete denial of observations</a:t>
            </a:r>
          </a:p>
          <a:p>
            <a:pPr marL="569913" lvl="1">
              <a:spcAft>
                <a:spcPts val="0"/>
              </a:spcAft>
              <a:buFont typeface="Wingdings" panose="05000000000000000000" pitchFamily="2" charset="2"/>
              <a:buChar char="Ø"/>
            </a:pPr>
            <a:r>
              <a:rPr lang="en-US" sz="1200" dirty="0" smtClean="0"/>
              <a:t>Not as severe as aftermath of 9/11 when no aircraft were flying</a:t>
            </a:r>
            <a:endParaRPr lang="en-US" sz="1200" dirty="0"/>
          </a:p>
        </p:txBody>
      </p:sp>
      <p:pic>
        <p:nvPicPr>
          <p:cNvPr id="1026" name="Picture 2" descr="Percent_of_Routine_EDR_counts_per_day_compared_to_pre-Covid_levels_last_3_months_As_of_2020-1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7983" y="2243847"/>
            <a:ext cx="3024245" cy="226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06" y="2474758"/>
            <a:ext cx="4053193" cy="19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78D3ABA1-EA94-43C0-B992-7CBCC31144F1}" type="slidenum">
              <a:rPr lang="en-US" smtClean="0"/>
              <a:pPr/>
              <a:t>4</a:t>
            </a:fld>
            <a:endParaRPr lang="en-US" dirty="0"/>
          </a:p>
        </p:txBody>
      </p:sp>
    </p:spTree>
    <p:extLst>
      <p:ext uri="{BB962C8B-B14F-4D97-AF65-F5344CB8AC3E}">
        <p14:creationId xmlns:p14="http://schemas.microsoft.com/office/powerpoint/2010/main" val="123615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endParaRPr lang="en-US" dirty="0"/>
          </a:p>
        </p:txBody>
      </p:sp>
      <p:sp>
        <p:nvSpPr>
          <p:cNvPr id="3" name="Content Placeholder 2"/>
          <p:cNvSpPr>
            <a:spLocks noGrp="1"/>
          </p:cNvSpPr>
          <p:nvPr>
            <p:ph idx="1"/>
          </p:nvPr>
        </p:nvSpPr>
        <p:spPr/>
        <p:txBody>
          <a:bodyPr>
            <a:normAutofit/>
          </a:bodyPr>
          <a:lstStyle/>
          <a:p>
            <a:pPr marL="285750" indent="-285750">
              <a:spcAft>
                <a:spcPts val="0"/>
              </a:spcAft>
            </a:pPr>
            <a:r>
              <a:rPr lang="en-US" sz="2400" dirty="0"/>
              <a:t>COVID-19 Impacts on Aviation Operations and Weather Data</a:t>
            </a:r>
          </a:p>
          <a:p>
            <a:pPr marL="285750" indent="-285750">
              <a:spcAft>
                <a:spcPts val="0"/>
              </a:spcAft>
            </a:pPr>
            <a:r>
              <a:rPr lang="en-US" sz="2400" dirty="0" err="1" smtClean="0">
                <a:solidFill>
                  <a:srgbClr val="0070C0"/>
                </a:solidFill>
              </a:rPr>
              <a:t>NextGen</a:t>
            </a:r>
            <a:r>
              <a:rPr lang="en-US" sz="2400" dirty="0" smtClean="0">
                <a:solidFill>
                  <a:srgbClr val="0070C0"/>
                </a:solidFill>
              </a:rPr>
              <a:t> </a:t>
            </a:r>
            <a:r>
              <a:rPr lang="en-US" sz="2400" dirty="0">
                <a:solidFill>
                  <a:srgbClr val="0070C0"/>
                </a:solidFill>
              </a:rPr>
              <a:t>Weather Architecture</a:t>
            </a:r>
          </a:p>
          <a:p>
            <a:pPr marL="285750" indent="-285750">
              <a:spcAft>
                <a:spcPts val="0"/>
              </a:spcAft>
            </a:pPr>
            <a:r>
              <a:rPr lang="en-US" sz="2400" dirty="0" err="1" smtClean="0"/>
              <a:t>NextGen</a:t>
            </a:r>
            <a:r>
              <a:rPr lang="en-US" sz="2400" dirty="0" smtClean="0"/>
              <a:t> </a:t>
            </a:r>
            <a:r>
              <a:rPr lang="en-US" sz="2400" dirty="0"/>
              <a:t>Aviation Weather Division Overview</a:t>
            </a:r>
          </a:p>
          <a:p>
            <a:pPr marL="285750" indent="-285750">
              <a:spcAft>
                <a:spcPts val="0"/>
              </a:spcAft>
            </a:pPr>
            <a:r>
              <a:rPr lang="en-US" sz="2400" dirty="0" smtClean="0"/>
              <a:t>Use of Satellite Data in Current Operations</a:t>
            </a:r>
          </a:p>
          <a:p>
            <a:pPr marL="285750" indent="-285750">
              <a:spcAft>
                <a:spcPts val="0"/>
              </a:spcAft>
            </a:pPr>
            <a:r>
              <a:rPr lang="en-US" sz="2400" dirty="0" smtClean="0"/>
              <a:t>Use of Satellite Data in Aviation-Weather Research</a:t>
            </a:r>
          </a:p>
          <a:p>
            <a:pPr marL="285750" indent="-285750">
              <a:spcAft>
                <a:spcPts val="0"/>
              </a:spcAft>
            </a:pPr>
            <a:r>
              <a:rPr lang="en-US" sz="2400" dirty="0" smtClean="0"/>
              <a:t>Summary </a:t>
            </a:r>
            <a:r>
              <a:rPr lang="en-US" sz="2400" dirty="0"/>
              <a:t>and Questions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5</a:t>
            </a:fld>
            <a:endParaRPr lang="en-US" dirty="0"/>
          </a:p>
        </p:txBody>
      </p:sp>
    </p:spTree>
    <p:extLst>
      <p:ext uri="{BB962C8B-B14F-4D97-AF65-F5344CB8AC3E}">
        <p14:creationId xmlns:p14="http://schemas.microsoft.com/office/powerpoint/2010/main" val="377279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NextGen Weather Architecture</a:t>
            </a:r>
          </a:p>
        </p:txBody>
      </p:sp>
      <p:sp>
        <p:nvSpPr>
          <p:cNvPr id="3" name="Slide Number Placeholder 2"/>
          <p:cNvSpPr>
            <a:spLocks noGrp="1"/>
          </p:cNvSpPr>
          <p:nvPr>
            <p:ph type="sldNum" sz="quarter" idx="12"/>
          </p:nvPr>
        </p:nvSpPr>
        <p:spPr/>
        <p:txBody>
          <a:bodyPr/>
          <a:lstStyle/>
          <a:p>
            <a:fld id="{F1F6FF14-FC6A-41B6-B2DC-884C6B7C3F2E}" type="slidenum">
              <a:rPr lang="en-US" smtClean="0"/>
              <a:pPr/>
              <a:t>6</a:t>
            </a:fld>
            <a:endParaRPr lang="en-US"/>
          </a:p>
        </p:txBody>
      </p:sp>
      <p:pic>
        <p:nvPicPr>
          <p:cNvPr id="6" name="Picture 5"/>
          <p:cNvPicPr>
            <a:picLocks noChangeAspect="1"/>
          </p:cNvPicPr>
          <p:nvPr/>
        </p:nvPicPr>
        <p:blipFill>
          <a:blip r:embed="rId2"/>
          <a:stretch>
            <a:fillRect/>
          </a:stretch>
        </p:blipFill>
        <p:spPr>
          <a:xfrm>
            <a:off x="348915" y="714754"/>
            <a:ext cx="8260044" cy="4427934"/>
          </a:xfrm>
          <a:prstGeom prst="rect">
            <a:avLst/>
          </a:prstGeom>
        </p:spPr>
      </p:pic>
      <p:sp>
        <p:nvSpPr>
          <p:cNvPr id="7" name="Rectangle 6"/>
          <p:cNvSpPr/>
          <p:nvPr/>
        </p:nvSpPr>
        <p:spPr bwMode="auto">
          <a:xfrm>
            <a:off x="-1" y="4435813"/>
            <a:ext cx="486384" cy="706875"/>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8562650" y="4338537"/>
            <a:ext cx="588140" cy="804964"/>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09171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34" y="201190"/>
            <a:ext cx="8472488" cy="457200"/>
          </a:xfrm>
        </p:spPr>
        <p:txBody>
          <a:bodyPr/>
          <a:lstStyle/>
          <a:p>
            <a:r>
              <a:rPr lang="en-US" sz="3200" dirty="0"/>
              <a:t>NextGen Weather Products – Non-Gridded</a:t>
            </a:r>
          </a:p>
        </p:txBody>
      </p:sp>
      <p:sp>
        <p:nvSpPr>
          <p:cNvPr id="3" name="Slide Number Placeholder 2"/>
          <p:cNvSpPr>
            <a:spLocks noGrp="1"/>
          </p:cNvSpPr>
          <p:nvPr>
            <p:ph type="sldNum" sz="quarter" idx="12"/>
          </p:nvPr>
        </p:nvSpPr>
        <p:spPr/>
        <p:txBody>
          <a:bodyPr/>
          <a:lstStyle/>
          <a:p>
            <a:fld id="{F1F6FF14-FC6A-41B6-B2DC-884C6B7C3F2E}" type="slidenum">
              <a:rPr lang="en-US" smtClean="0"/>
              <a:pPr/>
              <a:t>7</a:t>
            </a:fld>
            <a:endParaRPr lang="en-US"/>
          </a:p>
        </p:txBody>
      </p:sp>
      <p:pic>
        <p:nvPicPr>
          <p:cNvPr id="4" name="Picture 3"/>
          <p:cNvPicPr>
            <a:picLocks noChangeAspect="1"/>
          </p:cNvPicPr>
          <p:nvPr/>
        </p:nvPicPr>
        <p:blipFill rotWithShape="1">
          <a:blip r:embed="rId2"/>
          <a:srcRect t="2742" b="4232"/>
          <a:stretch/>
        </p:blipFill>
        <p:spPr>
          <a:xfrm>
            <a:off x="778668" y="742070"/>
            <a:ext cx="7772401" cy="3776870"/>
          </a:xfrm>
          <a:prstGeom prst="rect">
            <a:avLst/>
          </a:prstGeom>
        </p:spPr>
      </p:pic>
    </p:spTree>
    <p:extLst>
      <p:ext uri="{BB962C8B-B14F-4D97-AF65-F5344CB8AC3E}">
        <p14:creationId xmlns:p14="http://schemas.microsoft.com/office/powerpoint/2010/main" val="3076442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endParaRPr lang="en-US" dirty="0"/>
          </a:p>
        </p:txBody>
      </p:sp>
      <p:sp>
        <p:nvSpPr>
          <p:cNvPr id="3" name="Content Placeholder 2"/>
          <p:cNvSpPr>
            <a:spLocks noGrp="1"/>
          </p:cNvSpPr>
          <p:nvPr>
            <p:ph idx="1"/>
          </p:nvPr>
        </p:nvSpPr>
        <p:spPr/>
        <p:txBody>
          <a:bodyPr>
            <a:normAutofit/>
          </a:bodyPr>
          <a:lstStyle/>
          <a:p>
            <a:pPr marL="285750" indent="-285750">
              <a:spcAft>
                <a:spcPts val="0"/>
              </a:spcAft>
            </a:pPr>
            <a:r>
              <a:rPr lang="en-US" sz="2400" dirty="0"/>
              <a:t>COVID-19 Impacts on Aviation Operations and Weather Data</a:t>
            </a:r>
          </a:p>
          <a:p>
            <a:pPr marL="285750" indent="-285750">
              <a:spcAft>
                <a:spcPts val="0"/>
              </a:spcAft>
            </a:pPr>
            <a:r>
              <a:rPr lang="en-US" sz="2400" dirty="0" err="1" smtClean="0"/>
              <a:t>NextGen</a:t>
            </a:r>
            <a:r>
              <a:rPr lang="en-US" sz="2400" dirty="0" smtClean="0"/>
              <a:t> </a:t>
            </a:r>
            <a:r>
              <a:rPr lang="en-US" sz="2400" dirty="0"/>
              <a:t>Weather Architecture</a:t>
            </a:r>
          </a:p>
          <a:p>
            <a:pPr marL="285750" indent="-285750">
              <a:spcAft>
                <a:spcPts val="0"/>
              </a:spcAft>
            </a:pPr>
            <a:r>
              <a:rPr lang="en-US" sz="2400" dirty="0" err="1" smtClean="0">
                <a:solidFill>
                  <a:srgbClr val="0070C0"/>
                </a:solidFill>
              </a:rPr>
              <a:t>NextGen</a:t>
            </a:r>
            <a:r>
              <a:rPr lang="en-US" sz="2400" dirty="0" smtClean="0">
                <a:solidFill>
                  <a:srgbClr val="0070C0"/>
                </a:solidFill>
              </a:rPr>
              <a:t> </a:t>
            </a:r>
            <a:r>
              <a:rPr lang="en-US" sz="2400" dirty="0">
                <a:solidFill>
                  <a:srgbClr val="0070C0"/>
                </a:solidFill>
              </a:rPr>
              <a:t>Aviation Weather Division Overview</a:t>
            </a:r>
          </a:p>
          <a:p>
            <a:pPr marL="285750" indent="-285750">
              <a:spcAft>
                <a:spcPts val="0"/>
              </a:spcAft>
            </a:pPr>
            <a:r>
              <a:rPr lang="en-US" sz="2400" dirty="0" smtClean="0"/>
              <a:t>Use of Satellite Data in Current Operations</a:t>
            </a:r>
          </a:p>
          <a:p>
            <a:pPr marL="285750" indent="-285750">
              <a:spcAft>
                <a:spcPts val="0"/>
              </a:spcAft>
            </a:pPr>
            <a:r>
              <a:rPr lang="en-US" sz="2400" dirty="0" smtClean="0"/>
              <a:t>Use of Satellite Data in Aviation-Weather Research</a:t>
            </a:r>
          </a:p>
          <a:p>
            <a:pPr marL="285750" indent="-285750">
              <a:spcAft>
                <a:spcPts val="0"/>
              </a:spcAft>
            </a:pPr>
            <a:r>
              <a:rPr lang="en-US" sz="2400" dirty="0" smtClean="0"/>
              <a:t>Summary </a:t>
            </a:r>
            <a:r>
              <a:rPr lang="en-US" sz="2400" dirty="0"/>
              <a:t>and Questions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8</a:t>
            </a:fld>
            <a:endParaRPr lang="en-US" dirty="0"/>
          </a:p>
        </p:txBody>
      </p:sp>
    </p:spTree>
    <p:extLst>
      <p:ext uri="{BB962C8B-B14F-4D97-AF65-F5344CB8AC3E}">
        <p14:creationId xmlns:p14="http://schemas.microsoft.com/office/powerpoint/2010/main" val="1135846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182" y="845750"/>
            <a:ext cx="8050213" cy="3293269"/>
          </a:xfrm>
        </p:spPr>
        <p:txBody>
          <a:bodyPr>
            <a:normAutofit fontScale="92500"/>
          </a:bodyPr>
          <a:lstStyle/>
          <a:p>
            <a:pPr marL="0" indent="0">
              <a:buNone/>
            </a:pPr>
            <a:r>
              <a:rPr lang="en-US" sz="2700" b="0" dirty="0"/>
              <a:t>Vision: A National Airspace System (NAS) free of weather caused delays, cancellations, diversions and accidents/incidents</a:t>
            </a:r>
          </a:p>
          <a:p>
            <a:endParaRPr lang="en-US" sz="2700" b="0" dirty="0"/>
          </a:p>
          <a:p>
            <a:pPr marL="0" indent="0">
              <a:buNone/>
            </a:pPr>
            <a:r>
              <a:rPr lang="en-US" sz="2700" b="0" dirty="0"/>
              <a:t>Mission: Assure the development, enhancement, dissemination, and integration of productive weather information into Air Traffic Management decisions by pilots, controllers, flight operations and airport operators </a:t>
            </a:r>
          </a:p>
        </p:txBody>
      </p:sp>
      <p:sp>
        <p:nvSpPr>
          <p:cNvPr id="4" name="Title 1"/>
          <p:cNvSpPr>
            <a:spLocks noGrp="1"/>
          </p:cNvSpPr>
          <p:nvPr>
            <p:ph type="title"/>
          </p:nvPr>
        </p:nvSpPr>
        <p:spPr>
          <a:xfrm>
            <a:off x="428625" y="258366"/>
            <a:ext cx="7917707" cy="457200"/>
          </a:xfrm>
        </p:spPr>
        <p:txBody>
          <a:bodyPr/>
          <a:lstStyle/>
          <a:p>
            <a:r>
              <a:rPr lang="en-US" sz="3200" dirty="0" smtClean="0"/>
              <a:t>Aviation Weather Division</a:t>
            </a:r>
            <a:endParaRPr lang="en-US" sz="3200" dirty="0"/>
          </a:p>
        </p:txBody>
      </p:sp>
      <p:sp>
        <p:nvSpPr>
          <p:cNvPr id="2" name="Slide Number Placeholder 1"/>
          <p:cNvSpPr>
            <a:spLocks noGrp="1"/>
          </p:cNvSpPr>
          <p:nvPr>
            <p:ph type="sldNum" sz="quarter" idx="12"/>
          </p:nvPr>
        </p:nvSpPr>
        <p:spPr/>
        <p:txBody>
          <a:bodyPr/>
          <a:lstStyle/>
          <a:p>
            <a:fld id="{78D3ABA1-EA94-43C0-B992-7CBCC31144F1}" type="slidenum">
              <a:rPr lang="en-US" smtClean="0"/>
              <a:pPr/>
              <a:t>9</a:t>
            </a:fld>
            <a:endParaRPr lang="en-US" dirty="0"/>
          </a:p>
        </p:txBody>
      </p:sp>
    </p:spTree>
    <p:extLst>
      <p:ext uri="{BB962C8B-B14F-4D97-AF65-F5344CB8AC3E}">
        <p14:creationId xmlns:p14="http://schemas.microsoft.com/office/powerpoint/2010/main" val="743249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FB3C2913C7CE4A8656F6AA4DC5B7F1" ma:contentTypeVersion="7" ma:contentTypeDescription="Create a new document." ma:contentTypeScope="" ma:versionID="73d33f02a8718523f9e580cc814e7194">
  <xsd:schema xmlns:xsd="http://www.w3.org/2001/XMLSchema" xmlns:xs="http://www.w3.org/2001/XMLSchema" xmlns:p="http://schemas.microsoft.com/office/2006/metadata/properties" xmlns:ns3="f7bd64ec-d0a5-4fb0-923e-d4372dc6b550" xmlns:ns4="d88d3f07-b22a-46db-b4a0-6f07d7967918" targetNamespace="http://schemas.microsoft.com/office/2006/metadata/properties" ma:root="true" ma:fieldsID="c7a56e89843865b9582d58e56e889bc9" ns3:_="" ns4:_="">
    <xsd:import namespace="f7bd64ec-d0a5-4fb0-923e-d4372dc6b550"/>
    <xsd:import namespace="d88d3f07-b22a-46db-b4a0-6f07d796791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64ec-d0a5-4fb0-923e-d4372dc6b5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8d3f07-b22a-46db-b4a0-6f07d79679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F1970B-AA9B-47EB-9982-20BE2B09B26F}">
  <ds:schemaRefs>
    <ds:schemaRef ds:uri="http://schemas.microsoft.com/sharepoint/v3/contenttype/forms"/>
  </ds:schemaRefs>
</ds:datastoreItem>
</file>

<file path=customXml/itemProps2.xml><?xml version="1.0" encoding="utf-8"?>
<ds:datastoreItem xmlns:ds="http://schemas.openxmlformats.org/officeDocument/2006/customXml" ds:itemID="{F0DB612C-DF21-4DA6-9A89-0FD77F1BB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64ec-d0a5-4fb0-923e-d4372dc6b550"/>
    <ds:schemaRef ds:uri="d88d3f07-b22a-46db-b4a0-6f07d7967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E5AA62-5C4F-4D3E-A187-70D394BAF954}">
  <ds:schemaRefs>
    <ds:schemaRef ds:uri="http://purl.org/dc/elements/1.1/"/>
    <ds:schemaRef ds:uri="http://schemas.microsoft.com/office/2006/metadata/properties"/>
    <ds:schemaRef ds:uri="f7bd64ec-d0a5-4fb0-923e-d4372dc6b550"/>
    <ds:schemaRef ds:uri="d88d3f07-b22a-46db-b4a0-6f07d796791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6344</TotalTime>
  <Words>2992</Words>
  <Application>Microsoft Office PowerPoint</Application>
  <PresentationFormat>On-screen Show (16:9)</PresentationFormat>
  <Paragraphs>405</Paragraphs>
  <Slides>36</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MS PGothic</vt:lpstr>
      <vt:lpstr>Arial</vt:lpstr>
      <vt:lpstr>Calibri</vt:lpstr>
      <vt:lpstr>Courier New</vt:lpstr>
      <vt:lpstr>Helvetica Neue Medium</vt:lpstr>
      <vt:lpstr>Segoe UI Historic</vt:lpstr>
      <vt:lpstr>Segoe UI Semilight</vt:lpstr>
      <vt:lpstr>Times New Roman</vt:lpstr>
      <vt:lpstr>Wingdings</vt:lpstr>
      <vt:lpstr>1_Custom Design</vt:lpstr>
      <vt:lpstr>The Use of Weather Satellite Data in Aviation Operations and Research</vt:lpstr>
      <vt:lpstr>Outline</vt:lpstr>
      <vt:lpstr>COVID-19 Impacts</vt:lpstr>
      <vt:lpstr>COVID-19 Impacts (cont.)</vt:lpstr>
      <vt:lpstr>Outline</vt:lpstr>
      <vt:lpstr>NextGen Weather Architecture</vt:lpstr>
      <vt:lpstr>NextGen Weather Products – Non-Gridded</vt:lpstr>
      <vt:lpstr>Outline</vt:lpstr>
      <vt:lpstr>Aviation Weather Division</vt:lpstr>
      <vt:lpstr>Desired Goals and Outcomes </vt:lpstr>
      <vt:lpstr>Weather Research Branch</vt:lpstr>
      <vt:lpstr>AWRP 20 Year History of Success</vt:lpstr>
      <vt:lpstr>New Weather Concept Development Branch</vt:lpstr>
      <vt:lpstr>Weather Engineering and Evaluation Branch</vt:lpstr>
      <vt:lpstr>Policy and Requirements Branch </vt:lpstr>
      <vt:lpstr>Outline</vt:lpstr>
      <vt:lpstr>GLM at AWC</vt:lpstr>
      <vt:lpstr>GLM and Tropical</vt:lpstr>
      <vt:lpstr>High Pass Filter and Probability of Moderate or Greater Turbulence </vt:lpstr>
      <vt:lpstr>High Pass Filter and Probability of Moderate or Greater Turbulence </vt:lpstr>
      <vt:lpstr>Performance</vt:lpstr>
      <vt:lpstr>PowerPoint Presentation</vt:lpstr>
      <vt:lpstr>PowerPoint Presentation</vt:lpstr>
      <vt:lpstr>Outline</vt:lpstr>
      <vt:lpstr>Offshore Precipitation Capability (OPC)</vt:lpstr>
      <vt:lpstr>OPC </vt:lpstr>
      <vt:lpstr>OPC</vt:lpstr>
      <vt:lpstr>Remote Oceanic Meteorology Information Operational (ROMIO) </vt:lpstr>
      <vt:lpstr>ROMIO </vt:lpstr>
      <vt:lpstr>ROMIO </vt:lpstr>
      <vt:lpstr>Icing Detection</vt:lpstr>
      <vt:lpstr>Turbulence</vt:lpstr>
      <vt:lpstr>Cloud Ceiling and Visibility</vt:lpstr>
      <vt:lpstr>Future Needs and Research</vt:lpstr>
      <vt:lpstr>Summary</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Portier, Andrea M. (GSFC-612.0)[SCIENCE SYSTEMS AND APPLICATIONS INC]</cp:lastModifiedBy>
  <cp:revision>275</cp:revision>
  <dcterms:created xsi:type="dcterms:W3CDTF">2005-01-28T20:32:53Z</dcterms:created>
  <dcterms:modified xsi:type="dcterms:W3CDTF">2020-11-02T22:23:40Z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0x01010042FB3C2913C7CE4A8656F6AA4DC5B7F1</vt:lpwstr>
  </property>
</Properties>
</file>