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0"/>
  </p:notesMasterIdLst>
  <p:sldIdLst>
    <p:sldId id="256" r:id="rId5"/>
    <p:sldId id="748" r:id="rId6"/>
    <p:sldId id="735" r:id="rId7"/>
    <p:sldId id="747" r:id="rId8"/>
    <p:sldId id="257" r:id="rId9"/>
    <p:sldId id="266" r:id="rId10"/>
    <p:sldId id="749" r:id="rId11"/>
    <p:sldId id="750" r:id="rId12"/>
    <p:sldId id="705" r:id="rId13"/>
    <p:sldId id="272" r:id="rId14"/>
    <p:sldId id="745" r:id="rId15"/>
    <p:sldId id="751" r:id="rId16"/>
    <p:sldId id="718" r:id="rId17"/>
    <p:sldId id="752" r:id="rId18"/>
    <p:sldId id="524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irschbaum, Dalia B. (GSFC-6170)" initials="KDB(" lastIdx="1" clrIdx="6">
    <p:extLst>
      <p:ext uri="{19B8F6BF-5375-455C-9EA6-DF929625EA0E}">
        <p15:presenceInfo xmlns:p15="http://schemas.microsoft.com/office/powerpoint/2012/main" userId="S-1-5-21-330711430-3775241029-4075259233-200691" providerId="AD"/>
      </p:ext>
    </p:extLst>
  </p:cmAuthor>
  <p:cmAuthor id="1" name="Walt Petersen" initials="WP" lastIdx="46" clrIdx="0"/>
  <p:cmAuthor id="8" name="Soja, Amber J. (LARC-E303)[NATIONAL INSTITUTE OF AEROSPACE]" initials="SA" lastIdx="8" clrIdx="7">
    <p:extLst>
      <p:ext uri="{19B8F6BF-5375-455C-9EA6-DF929625EA0E}">
        <p15:presenceInfo xmlns:p15="http://schemas.microsoft.com/office/powerpoint/2012/main" userId="S::amber.j.soja_nasa.gov#ext#@gmao.onmicrosoft.com::a75339ba-ef82-4808-85b9-d15eeca9e56a" providerId="AD"/>
      </p:ext>
    </p:extLst>
  </p:cmAuthor>
  <p:cmAuthor id="2" name="Scott Braun" initials="SB" lastIdx="7" clrIdx="1">
    <p:extLst>
      <p:ext uri="{19B8F6BF-5375-455C-9EA6-DF929625EA0E}">
        <p15:presenceInfo xmlns:p15="http://schemas.microsoft.com/office/powerpoint/2012/main" userId="S::scott.a.braun@gmao.onmicrosoft.com::a375c5c0-77b8-43ee-9566-69bd1a1c7283" providerId="AD"/>
      </p:ext>
    </p:extLst>
  </p:cmAuthor>
  <p:cmAuthor id="9" name="Portier, Andrea M. (GSFC-612.0)[SCIENCE SYSTEMS AND APPLICATIONS INC]" initials="PI" lastIdx="1" clrIdx="8">
    <p:extLst>
      <p:ext uri="{19B8F6BF-5375-455C-9EA6-DF929625EA0E}">
        <p15:presenceInfo xmlns:p15="http://schemas.microsoft.com/office/powerpoint/2012/main" userId="S::aportier_ndc.nasa.gov#ext#@gmao.onmicrosoft.com::54027976-5594-4bd3-9e87-127f3efb4582" providerId="AD"/>
      </p:ext>
    </p:extLst>
  </p:cmAuthor>
  <p:cmAuthor id="3" name="Emily Berndt" initials="EB" lastIdx="13" clrIdx="2">
    <p:extLst>
      <p:ext uri="{19B8F6BF-5375-455C-9EA6-DF929625EA0E}">
        <p15:presenceInfo xmlns:p15="http://schemas.microsoft.com/office/powerpoint/2012/main" userId="S::emily.b.berndt@gmao.onmicrosoft.com::59ba67ad-97e9-4082-b6ba-3834b6511692" providerId="AD"/>
      </p:ext>
    </p:extLst>
  </p:cmAuthor>
  <p:cmAuthor id="10" name="Leroy, Anita (MSFC-ST11)[UAH]" initials="L(" lastIdx="2" clrIdx="9">
    <p:extLst>
      <p:ext uri="{19B8F6BF-5375-455C-9EA6-DF929625EA0E}">
        <p15:presenceInfo xmlns:p15="http://schemas.microsoft.com/office/powerpoint/2012/main" userId="S::anita.leroy_nasa.gov#ext#@gmao.onmicrosoft.com::aa69efcd-df45-491a-937f-03af0de2ae52" providerId="AD"/>
      </p:ext>
    </p:extLst>
  </p:cmAuthor>
  <p:cmAuthor id="4" name="Bryan Duncan" initials="BD" lastIdx="4" clrIdx="3">
    <p:extLst>
      <p:ext uri="{19B8F6BF-5375-455C-9EA6-DF929625EA0E}">
        <p15:presenceInfo xmlns:p15="http://schemas.microsoft.com/office/powerpoint/2012/main" userId="S::bryan.n.duncan@gmao.onmicrosoft.com::5017de54-baf1-4bad-957c-bf73718a9667" providerId="AD"/>
      </p:ext>
    </p:extLst>
  </p:cmAuthor>
  <p:cmAuthor id="11" name="GATLIN, PATRICK N. (MSFC-ST11)" initials="G(" lastIdx="1" clrIdx="10">
    <p:extLst>
      <p:ext uri="{19B8F6BF-5375-455C-9EA6-DF929625EA0E}">
        <p15:presenceInfo xmlns:p15="http://schemas.microsoft.com/office/powerpoint/2012/main" userId="S::patrick.gatlin_nasa.gov#ext#@gmao.onmicrosoft.com::8872ae5a-923d-49b7-8877-49c714a25423" providerId="AD"/>
      </p:ext>
    </p:extLst>
  </p:cmAuthor>
  <p:cmAuthor id="5" name="Dalia Kirschbaum" initials="DK" lastIdx="4" clrIdx="4">
    <p:extLst>
      <p:ext uri="{19B8F6BF-5375-455C-9EA6-DF929625EA0E}">
        <p15:presenceInfo xmlns:p15="http://schemas.microsoft.com/office/powerpoint/2012/main" userId="S::dalia.kirschbaum@gmao.onmicrosoft.com::440914b2-e9ce-49da-9fc6-8706d4aadddf" providerId="AD"/>
      </p:ext>
    </p:extLst>
  </p:cmAuthor>
  <p:cmAuthor id="6" name="Emily Berndt" initials="EB [2]" lastIdx="3" clrIdx="5">
    <p:extLst>
      <p:ext uri="{19B8F6BF-5375-455C-9EA6-DF929625EA0E}">
        <p15:presenceInfo xmlns:p15="http://schemas.microsoft.com/office/powerpoint/2012/main" userId="Emily Bernd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2A4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8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EE97CC-F427-401A-99FE-954BFDD2CD7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0A2D0D-759C-4AB1-BC97-FDA45CF288BF}">
      <dgm:prSet phldrT="[Text]"/>
      <dgm:spPr/>
      <dgm:t>
        <a:bodyPr/>
        <a:lstStyle/>
        <a:p>
          <a:r>
            <a:rPr lang="en-US" dirty="0"/>
            <a:t>Horizontal Resolution</a:t>
          </a:r>
        </a:p>
      </dgm:t>
    </dgm:pt>
    <dgm:pt modelId="{524BAD63-3907-47F2-92E5-4BAAF7CA7EB8}" type="parTrans" cxnId="{8CF89F65-98F2-45BB-B127-030495C2C2F0}">
      <dgm:prSet/>
      <dgm:spPr/>
      <dgm:t>
        <a:bodyPr/>
        <a:lstStyle/>
        <a:p>
          <a:endParaRPr lang="en-US"/>
        </a:p>
      </dgm:t>
    </dgm:pt>
    <dgm:pt modelId="{A69C6CAC-61A3-444D-8EB7-13FBEB711175}" type="sibTrans" cxnId="{8CF89F65-98F2-45BB-B127-030495C2C2F0}">
      <dgm:prSet/>
      <dgm:spPr/>
      <dgm:t>
        <a:bodyPr/>
        <a:lstStyle/>
        <a:p>
          <a:endParaRPr lang="en-US"/>
        </a:p>
      </dgm:t>
    </dgm:pt>
    <dgm:pt modelId="{C2468553-3A0A-495D-B3FE-B02585459EB0}">
      <dgm:prSet phldrT="[Text]"/>
      <dgm:spPr/>
      <dgm:t>
        <a:bodyPr/>
        <a:lstStyle/>
        <a:p>
          <a:r>
            <a:rPr lang="en-US" dirty="0"/>
            <a:t>Vertical Resolution</a:t>
          </a:r>
        </a:p>
      </dgm:t>
    </dgm:pt>
    <dgm:pt modelId="{D52F2131-85B0-4B42-ACBD-153A917AD67A}" type="parTrans" cxnId="{888B5104-00F0-4C8B-9C20-4B5CE2BF653D}">
      <dgm:prSet/>
      <dgm:spPr/>
      <dgm:t>
        <a:bodyPr/>
        <a:lstStyle/>
        <a:p>
          <a:endParaRPr lang="en-US"/>
        </a:p>
      </dgm:t>
    </dgm:pt>
    <dgm:pt modelId="{8563E1D7-810A-486A-988D-6525A313D252}" type="sibTrans" cxnId="{888B5104-00F0-4C8B-9C20-4B5CE2BF653D}">
      <dgm:prSet/>
      <dgm:spPr/>
      <dgm:t>
        <a:bodyPr/>
        <a:lstStyle/>
        <a:p>
          <a:endParaRPr lang="en-US"/>
        </a:p>
      </dgm:t>
    </dgm:pt>
    <dgm:pt modelId="{2298FF5E-03F9-4B1A-A9EA-2ED89E2DCAE6}">
      <dgm:prSet phldrT="[Text]"/>
      <dgm:spPr/>
      <dgm:t>
        <a:bodyPr/>
        <a:lstStyle/>
        <a:p>
          <a:r>
            <a:rPr lang="en-US" dirty="0"/>
            <a:t>Temporal Resolution</a:t>
          </a:r>
        </a:p>
      </dgm:t>
    </dgm:pt>
    <dgm:pt modelId="{0544D828-7737-40CC-826E-9E46B824DF5D}" type="parTrans" cxnId="{A06A5023-7E69-4D11-9C81-D234A5FFCDB8}">
      <dgm:prSet/>
      <dgm:spPr/>
      <dgm:t>
        <a:bodyPr/>
        <a:lstStyle/>
        <a:p>
          <a:endParaRPr lang="en-US"/>
        </a:p>
      </dgm:t>
    </dgm:pt>
    <dgm:pt modelId="{25F2789E-1632-4215-BC1E-7BAEBF686551}" type="sibTrans" cxnId="{A06A5023-7E69-4D11-9C81-D234A5FFCDB8}">
      <dgm:prSet/>
      <dgm:spPr/>
      <dgm:t>
        <a:bodyPr/>
        <a:lstStyle/>
        <a:p>
          <a:endParaRPr lang="en-US"/>
        </a:p>
      </dgm:t>
    </dgm:pt>
    <dgm:pt modelId="{BECD5968-A710-4709-808B-197B0A3E5774}">
      <dgm:prSet phldrT="[Text]"/>
      <dgm:spPr/>
      <dgm:t>
        <a:bodyPr/>
        <a:lstStyle/>
        <a:p>
          <a:r>
            <a:rPr lang="en-US" dirty="0"/>
            <a:t>Swath Width</a:t>
          </a:r>
        </a:p>
      </dgm:t>
    </dgm:pt>
    <dgm:pt modelId="{38E8B771-79D3-4FFF-8893-4FFF2A9DFA1B}" type="parTrans" cxnId="{6912C1BF-4645-4640-A33D-7A78FC199806}">
      <dgm:prSet/>
      <dgm:spPr/>
      <dgm:t>
        <a:bodyPr/>
        <a:lstStyle/>
        <a:p>
          <a:endParaRPr lang="en-US"/>
        </a:p>
      </dgm:t>
    </dgm:pt>
    <dgm:pt modelId="{4313D074-0124-4BAE-8102-9BAA012EE6B9}" type="sibTrans" cxnId="{6912C1BF-4645-4640-A33D-7A78FC199806}">
      <dgm:prSet/>
      <dgm:spPr/>
      <dgm:t>
        <a:bodyPr/>
        <a:lstStyle/>
        <a:p>
          <a:endParaRPr lang="en-US"/>
        </a:p>
      </dgm:t>
    </dgm:pt>
    <dgm:pt modelId="{94A03EEF-2BC7-4F17-B760-CCA1887889DB}">
      <dgm:prSet phldrT="[Text]"/>
      <dgm:spPr/>
      <dgm:t>
        <a:bodyPr/>
        <a:lstStyle/>
        <a:p>
          <a:r>
            <a:rPr lang="en-US" dirty="0"/>
            <a:t>Latency</a:t>
          </a:r>
        </a:p>
      </dgm:t>
    </dgm:pt>
    <dgm:pt modelId="{6B14DDBC-032D-4DE7-BCCA-BF40F8F9D8C7}" type="parTrans" cxnId="{DE35E578-DAB8-48F6-AEDF-4CC32AC20BD5}">
      <dgm:prSet/>
      <dgm:spPr/>
      <dgm:t>
        <a:bodyPr/>
        <a:lstStyle/>
        <a:p>
          <a:endParaRPr lang="en-US"/>
        </a:p>
      </dgm:t>
    </dgm:pt>
    <dgm:pt modelId="{FFF4E87E-D510-4564-B4EB-C37331A49977}" type="sibTrans" cxnId="{DE35E578-DAB8-48F6-AEDF-4CC32AC20BD5}">
      <dgm:prSet/>
      <dgm:spPr/>
      <dgm:t>
        <a:bodyPr/>
        <a:lstStyle/>
        <a:p>
          <a:endParaRPr lang="en-US"/>
        </a:p>
      </dgm:t>
    </dgm:pt>
    <dgm:pt modelId="{1553B52E-FDEB-4EA7-9B54-6EAD4CE223A7}">
      <dgm:prSet phldrT="[Text]"/>
      <dgm:spPr/>
      <dgm:t>
        <a:bodyPr/>
        <a:lstStyle/>
        <a:p>
          <a:r>
            <a:rPr lang="en-US" dirty="0"/>
            <a:t>Accessibility</a:t>
          </a:r>
        </a:p>
      </dgm:t>
    </dgm:pt>
    <dgm:pt modelId="{58D2B935-7657-4F92-8AE5-49F4609B66D3}" type="parTrans" cxnId="{3B55F6ED-1A56-4D25-BF6F-1BDD698580A3}">
      <dgm:prSet/>
      <dgm:spPr/>
      <dgm:t>
        <a:bodyPr/>
        <a:lstStyle/>
        <a:p>
          <a:endParaRPr lang="en-US"/>
        </a:p>
      </dgm:t>
    </dgm:pt>
    <dgm:pt modelId="{C5AF7973-FD67-4196-8792-2472C5F3C8FF}" type="sibTrans" cxnId="{3B55F6ED-1A56-4D25-BF6F-1BDD698580A3}">
      <dgm:prSet/>
      <dgm:spPr/>
      <dgm:t>
        <a:bodyPr/>
        <a:lstStyle/>
        <a:p>
          <a:endParaRPr lang="en-US"/>
        </a:p>
      </dgm:t>
    </dgm:pt>
    <dgm:pt modelId="{FB3ADE28-9A5B-453B-AFAE-E40BB5A6E2C7}" type="pres">
      <dgm:prSet presAssocID="{39EE97CC-F427-401A-99FE-954BFDD2CD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618322-9413-4DCC-B1AB-0789AC3C3C97}" type="pres">
      <dgm:prSet presAssocID="{3A0A2D0D-759C-4AB1-BC97-FDA45CF288B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14A19-DE2B-411C-925E-33822F17199A}" type="pres">
      <dgm:prSet presAssocID="{A69C6CAC-61A3-444D-8EB7-13FBEB711175}" presName="sibTrans" presStyleCnt="0"/>
      <dgm:spPr/>
    </dgm:pt>
    <dgm:pt modelId="{1BD333D4-496C-4EA4-A08B-AC5A3408C358}" type="pres">
      <dgm:prSet presAssocID="{C2468553-3A0A-495D-B3FE-B02585459EB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86548-7134-498B-B442-C0845A236999}" type="pres">
      <dgm:prSet presAssocID="{8563E1D7-810A-486A-988D-6525A313D252}" presName="sibTrans" presStyleCnt="0"/>
      <dgm:spPr/>
    </dgm:pt>
    <dgm:pt modelId="{31FDFF41-8981-447B-806B-F6F25DB02BC3}" type="pres">
      <dgm:prSet presAssocID="{2298FF5E-03F9-4B1A-A9EA-2ED89E2DCAE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F635A-078D-47E5-8258-3E776A7EBD44}" type="pres">
      <dgm:prSet presAssocID="{25F2789E-1632-4215-BC1E-7BAEBF686551}" presName="sibTrans" presStyleCnt="0"/>
      <dgm:spPr/>
    </dgm:pt>
    <dgm:pt modelId="{90A32DA5-8872-4092-89CB-5CB7D8540929}" type="pres">
      <dgm:prSet presAssocID="{BECD5968-A710-4709-808B-197B0A3E577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3A9F3-6AB6-4218-BC4C-88361D99F7E0}" type="pres">
      <dgm:prSet presAssocID="{4313D074-0124-4BAE-8102-9BAA012EE6B9}" presName="sibTrans" presStyleCnt="0"/>
      <dgm:spPr/>
    </dgm:pt>
    <dgm:pt modelId="{51C482F1-15A1-4D06-B501-BE33B2334A9C}" type="pres">
      <dgm:prSet presAssocID="{94A03EEF-2BC7-4F17-B760-CCA1887889D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77622-32DB-4AF7-B109-23104F16B7E0}" type="pres">
      <dgm:prSet presAssocID="{FFF4E87E-D510-4564-B4EB-C37331A49977}" presName="sibTrans" presStyleCnt="0"/>
      <dgm:spPr/>
    </dgm:pt>
    <dgm:pt modelId="{6745F040-4DDF-4A15-BAC1-9353D0CFAF49}" type="pres">
      <dgm:prSet presAssocID="{1553B52E-FDEB-4EA7-9B54-6EAD4CE223A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55F6ED-1A56-4D25-BF6F-1BDD698580A3}" srcId="{39EE97CC-F427-401A-99FE-954BFDD2CD73}" destId="{1553B52E-FDEB-4EA7-9B54-6EAD4CE223A7}" srcOrd="5" destOrd="0" parTransId="{58D2B935-7657-4F92-8AE5-49F4609B66D3}" sibTransId="{C5AF7973-FD67-4196-8792-2472C5F3C8FF}"/>
    <dgm:cxn modelId="{28C57193-C911-4A35-A59E-F98B1A916F62}" type="presOf" srcId="{C2468553-3A0A-495D-B3FE-B02585459EB0}" destId="{1BD333D4-496C-4EA4-A08B-AC5A3408C358}" srcOrd="0" destOrd="0" presId="urn:microsoft.com/office/officeart/2005/8/layout/default"/>
    <dgm:cxn modelId="{6ADCF2C4-9F08-4ECE-9ED0-FBB09D34FA9F}" type="presOf" srcId="{BECD5968-A710-4709-808B-197B0A3E5774}" destId="{90A32DA5-8872-4092-89CB-5CB7D8540929}" srcOrd="0" destOrd="0" presId="urn:microsoft.com/office/officeart/2005/8/layout/default"/>
    <dgm:cxn modelId="{42597597-9FAA-4B22-A9F2-2CD4A8D82161}" type="presOf" srcId="{94A03EEF-2BC7-4F17-B760-CCA1887889DB}" destId="{51C482F1-15A1-4D06-B501-BE33B2334A9C}" srcOrd="0" destOrd="0" presId="urn:microsoft.com/office/officeart/2005/8/layout/default"/>
    <dgm:cxn modelId="{1B2B4842-D2C5-4D61-BE9E-461654A1045C}" type="presOf" srcId="{3A0A2D0D-759C-4AB1-BC97-FDA45CF288BF}" destId="{6A618322-9413-4DCC-B1AB-0789AC3C3C97}" srcOrd="0" destOrd="0" presId="urn:microsoft.com/office/officeart/2005/8/layout/default"/>
    <dgm:cxn modelId="{A06A5023-7E69-4D11-9C81-D234A5FFCDB8}" srcId="{39EE97CC-F427-401A-99FE-954BFDD2CD73}" destId="{2298FF5E-03F9-4B1A-A9EA-2ED89E2DCAE6}" srcOrd="2" destOrd="0" parTransId="{0544D828-7737-40CC-826E-9E46B824DF5D}" sibTransId="{25F2789E-1632-4215-BC1E-7BAEBF686551}"/>
    <dgm:cxn modelId="{998DA4E2-9240-4831-9038-FD3AD9D49B46}" type="presOf" srcId="{2298FF5E-03F9-4B1A-A9EA-2ED89E2DCAE6}" destId="{31FDFF41-8981-447B-806B-F6F25DB02BC3}" srcOrd="0" destOrd="0" presId="urn:microsoft.com/office/officeart/2005/8/layout/default"/>
    <dgm:cxn modelId="{90972FBC-0DEF-4D08-A8B2-7E46A5EF1D7F}" type="presOf" srcId="{1553B52E-FDEB-4EA7-9B54-6EAD4CE223A7}" destId="{6745F040-4DDF-4A15-BAC1-9353D0CFAF49}" srcOrd="0" destOrd="0" presId="urn:microsoft.com/office/officeart/2005/8/layout/default"/>
    <dgm:cxn modelId="{6912C1BF-4645-4640-A33D-7A78FC199806}" srcId="{39EE97CC-F427-401A-99FE-954BFDD2CD73}" destId="{BECD5968-A710-4709-808B-197B0A3E5774}" srcOrd="3" destOrd="0" parTransId="{38E8B771-79D3-4FFF-8893-4FFF2A9DFA1B}" sibTransId="{4313D074-0124-4BAE-8102-9BAA012EE6B9}"/>
    <dgm:cxn modelId="{DE35E578-DAB8-48F6-AEDF-4CC32AC20BD5}" srcId="{39EE97CC-F427-401A-99FE-954BFDD2CD73}" destId="{94A03EEF-2BC7-4F17-B760-CCA1887889DB}" srcOrd="4" destOrd="0" parTransId="{6B14DDBC-032D-4DE7-BCCA-BF40F8F9D8C7}" sibTransId="{FFF4E87E-D510-4564-B4EB-C37331A49977}"/>
    <dgm:cxn modelId="{E9BF5AC8-068E-45B8-9AFD-D21823D7D831}" type="presOf" srcId="{39EE97CC-F427-401A-99FE-954BFDD2CD73}" destId="{FB3ADE28-9A5B-453B-AFAE-E40BB5A6E2C7}" srcOrd="0" destOrd="0" presId="urn:microsoft.com/office/officeart/2005/8/layout/default"/>
    <dgm:cxn modelId="{888B5104-00F0-4C8B-9C20-4B5CE2BF653D}" srcId="{39EE97CC-F427-401A-99FE-954BFDD2CD73}" destId="{C2468553-3A0A-495D-B3FE-B02585459EB0}" srcOrd="1" destOrd="0" parTransId="{D52F2131-85B0-4B42-ACBD-153A917AD67A}" sibTransId="{8563E1D7-810A-486A-988D-6525A313D252}"/>
    <dgm:cxn modelId="{8CF89F65-98F2-45BB-B127-030495C2C2F0}" srcId="{39EE97CC-F427-401A-99FE-954BFDD2CD73}" destId="{3A0A2D0D-759C-4AB1-BC97-FDA45CF288BF}" srcOrd="0" destOrd="0" parTransId="{524BAD63-3907-47F2-92E5-4BAAF7CA7EB8}" sibTransId="{A69C6CAC-61A3-444D-8EB7-13FBEB711175}"/>
    <dgm:cxn modelId="{168C98E9-FD71-4F96-AD10-051BAE3D887C}" type="presParOf" srcId="{FB3ADE28-9A5B-453B-AFAE-E40BB5A6E2C7}" destId="{6A618322-9413-4DCC-B1AB-0789AC3C3C97}" srcOrd="0" destOrd="0" presId="urn:microsoft.com/office/officeart/2005/8/layout/default"/>
    <dgm:cxn modelId="{BF532F0C-D624-4422-BCFB-1174A6799D9C}" type="presParOf" srcId="{FB3ADE28-9A5B-453B-AFAE-E40BB5A6E2C7}" destId="{A3514A19-DE2B-411C-925E-33822F17199A}" srcOrd="1" destOrd="0" presId="urn:microsoft.com/office/officeart/2005/8/layout/default"/>
    <dgm:cxn modelId="{A42396D4-0D02-4E4D-808C-500106F42E66}" type="presParOf" srcId="{FB3ADE28-9A5B-453B-AFAE-E40BB5A6E2C7}" destId="{1BD333D4-496C-4EA4-A08B-AC5A3408C358}" srcOrd="2" destOrd="0" presId="urn:microsoft.com/office/officeart/2005/8/layout/default"/>
    <dgm:cxn modelId="{DF5DF0E3-0D13-4B4C-9B5C-C60A06ADA4F9}" type="presParOf" srcId="{FB3ADE28-9A5B-453B-AFAE-E40BB5A6E2C7}" destId="{0A886548-7134-498B-B442-C0845A236999}" srcOrd="3" destOrd="0" presId="urn:microsoft.com/office/officeart/2005/8/layout/default"/>
    <dgm:cxn modelId="{DF565D2F-A678-4947-BE5D-43CD03D8B8D4}" type="presParOf" srcId="{FB3ADE28-9A5B-453B-AFAE-E40BB5A6E2C7}" destId="{31FDFF41-8981-447B-806B-F6F25DB02BC3}" srcOrd="4" destOrd="0" presId="urn:microsoft.com/office/officeart/2005/8/layout/default"/>
    <dgm:cxn modelId="{0D5E0B98-C81D-4FCA-84B6-3AED3CF0DABA}" type="presParOf" srcId="{FB3ADE28-9A5B-453B-AFAE-E40BB5A6E2C7}" destId="{2CFF635A-078D-47E5-8258-3E776A7EBD44}" srcOrd="5" destOrd="0" presId="urn:microsoft.com/office/officeart/2005/8/layout/default"/>
    <dgm:cxn modelId="{F8C5ABE8-1F6A-4630-9376-D4C493BC9E7E}" type="presParOf" srcId="{FB3ADE28-9A5B-453B-AFAE-E40BB5A6E2C7}" destId="{90A32DA5-8872-4092-89CB-5CB7D8540929}" srcOrd="6" destOrd="0" presId="urn:microsoft.com/office/officeart/2005/8/layout/default"/>
    <dgm:cxn modelId="{DEF463E3-C64F-41B3-9A4F-FEBF673D1A2B}" type="presParOf" srcId="{FB3ADE28-9A5B-453B-AFAE-E40BB5A6E2C7}" destId="{46F3A9F3-6AB6-4218-BC4C-88361D99F7E0}" srcOrd="7" destOrd="0" presId="urn:microsoft.com/office/officeart/2005/8/layout/default"/>
    <dgm:cxn modelId="{CD4530D0-8A5C-4B18-8E44-F494E19E3A69}" type="presParOf" srcId="{FB3ADE28-9A5B-453B-AFAE-E40BB5A6E2C7}" destId="{51C482F1-15A1-4D06-B501-BE33B2334A9C}" srcOrd="8" destOrd="0" presId="urn:microsoft.com/office/officeart/2005/8/layout/default"/>
    <dgm:cxn modelId="{7F5249C9-DFE0-4857-96D0-54CF1DBB6324}" type="presParOf" srcId="{FB3ADE28-9A5B-453B-AFAE-E40BB5A6E2C7}" destId="{B8577622-32DB-4AF7-B109-23104F16B7E0}" srcOrd="9" destOrd="0" presId="urn:microsoft.com/office/officeart/2005/8/layout/default"/>
    <dgm:cxn modelId="{E49B42B5-5A35-40CC-B992-A64AE58E4103}" type="presParOf" srcId="{FB3ADE28-9A5B-453B-AFAE-E40BB5A6E2C7}" destId="{6745F040-4DDF-4A15-BAC1-9353D0CFAF4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18322-9413-4DCC-B1AB-0789AC3C3C97}">
      <dsp:nvSpPr>
        <dsp:cNvPr id="0" name=""/>
        <dsp:cNvSpPr/>
      </dsp:nvSpPr>
      <dsp:spPr>
        <a:xfrm>
          <a:off x="744" y="231119"/>
          <a:ext cx="938014" cy="562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Horizontal Resolution</a:t>
          </a:r>
        </a:p>
      </dsp:txBody>
      <dsp:txXfrm>
        <a:off x="744" y="231119"/>
        <a:ext cx="938014" cy="562808"/>
      </dsp:txXfrm>
    </dsp:sp>
    <dsp:sp modelId="{1BD333D4-496C-4EA4-A08B-AC5A3408C358}">
      <dsp:nvSpPr>
        <dsp:cNvPr id="0" name=""/>
        <dsp:cNvSpPr/>
      </dsp:nvSpPr>
      <dsp:spPr>
        <a:xfrm>
          <a:off x="1032560" y="231119"/>
          <a:ext cx="938014" cy="562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Vertical Resolution</a:t>
          </a:r>
        </a:p>
      </dsp:txBody>
      <dsp:txXfrm>
        <a:off x="1032560" y="231119"/>
        <a:ext cx="938014" cy="562808"/>
      </dsp:txXfrm>
    </dsp:sp>
    <dsp:sp modelId="{31FDFF41-8981-447B-806B-F6F25DB02BC3}">
      <dsp:nvSpPr>
        <dsp:cNvPr id="0" name=""/>
        <dsp:cNvSpPr/>
      </dsp:nvSpPr>
      <dsp:spPr>
        <a:xfrm>
          <a:off x="2064376" y="231119"/>
          <a:ext cx="938014" cy="562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Temporal Resolution</a:t>
          </a:r>
        </a:p>
      </dsp:txBody>
      <dsp:txXfrm>
        <a:off x="2064376" y="231119"/>
        <a:ext cx="938014" cy="562808"/>
      </dsp:txXfrm>
    </dsp:sp>
    <dsp:sp modelId="{90A32DA5-8872-4092-89CB-5CB7D8540929}">
      <dsp:nvSpPr>
        <dsp:cNvPr id="0" name=""/>
        <dsp:cNvSpPr/>
      </dsp:nvSpPr>
      <dsp:spPr>
        <a:xfrm>
          <a:off x="3096193" y="231119"/>
          <a:ext cx="938014" cy="562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Swath Width</a:t>
          </a:r>
        </a:p>
      </dsp:txBody>
      <dsp:txXfrm>
        <a:off x="3096193" y="231119"/>
        <a:ext cx="938014" cy="562808"/>
      </dsp:txXfrm>
    </dsp:sp>
    <dsp:sp modelId="{51C482F1-15A1-4D06-B501-BE33B2334A9C}">
      <dsp:nvSpPr>
        <dsp:cNvPr id="0" name=""/>
        <dsp:cNvSpPr/>
      </dsp:nvSpPr>
      <dsp:spPr>
        <a:xfrm>
          <a:off x="4128009" y="231119"/>
          <a:ext cx="938014" cy="562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Latency</a:t>
          </a:r>
        </a:p>
      </dsp:txBody>
      <dsp:txXfrm>
        <a:off x="4128009" y="231119"/>
        <a:ext cx="938014" cy="562808"/>
      </dsp:txXfrm>
    </dsp:sp>
    <dsp:sp modelId="{6745F040-4DDF-4A15-BAC1-9353D0CFAF49}">
      <dsp:nvSpPr>
        <dsp:cNvPr id="0" name=""/>
        <dsp:cNvSpPr/>
      </dsp:nvSpPr>
      <dsp:spPr>
        <a:xfrm>
          <a:off x="5159825" y="231119"/>
          <a:ext cx="938014" cy="562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Accessibility</a:t>
          </a:r>
        </a:p>
      </dsp:txBody>
      <dsp:txXfrm>
        <a:off x="5159825" y="231119"/>
        <a:ext cx="938014" cy="562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3B0-7B44-E94C-AAC7-3CE967610E0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52DEA-D19A-FD4B-83E0-27B65997E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7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52DEA-D19A-FD4B-83E0-27B65997E6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06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52DEA-D19A-FD4B-83E0-27B65997E6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22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52DEA-D19A-FD4B-83E0-27B65997E6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11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Svetla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52DEA-D19A-FD4B-83E0-27B65997E6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29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Svetla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52DEA-D19A-FD4B-83E0-27B65997E6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92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Svetla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52DEA-D19A-FD4B-83E0-27B65997E6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26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52DEA-D19A-FD4B-83E0-27B65997E6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89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52DEA-D19A-FD4B-83E0-27B65997E6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8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70C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10/30/2020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94DA8A-DC2C-6D42-8A5C-990B8EDE330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2077"/>
            <a:ext cx="9144001" cy="794360"/>
          </a:xfrm>
          <a:prstGeom prst="rect">
            <a:avLst/>
          </a:prstGeom>
          <a:noFill/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08382D9F-7C54-224E-B34F-A3E16CCF5F23}"/>
              </a:ext>
            </a:extLst>
          </p:cNvPr>
          <p:cNvSpPr txBox="1"/>
          <p:nvPr userDrawn="1"/>
        </p:nvSpPr>
        <p:spPr>
          <a:xfrm>
            <a:off x="66675" y="21289"/>
            <a:ext cx="8807699" cy="6872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1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A-CCP </a:t>
            </a:r>
            <a:r>
              <a:rPr lang="en-US" sz="1500" b="1" kern="120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Aerosols and Clouds-Convection-Precipitation Study</a:t>
            </a:r>
            <a:endParaRPr lang="en-US" sz="900">
              <a:effectLst/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898DF8-A6B1-9B43-A19F-585E143D2A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4693748"/>
            <a:ext cx="45529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4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82E8-64D7-CF41-91DF-781111A69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6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82E8-64D7-CF41-91DF-781111A69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8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82E8-64D7-CF41-91DF-781111A6994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DD0999-69BE-F747-97E5-3A8B179CDD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-138"/>
            <a:ext cx="9144003" cy="122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592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rgbClr val="0070C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82E8-64D7-CF41-91DF-781111A69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7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82E8-64D7-CF41-91DF-781111A69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1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82E8-64D7-CF41-91DF-781111A69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3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82E8-64D7-CF41-91DF-781111A69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8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82E8-64D7-CF41-91DF-781111A69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1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82E8-64D7-CF41-91DF-781111A69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5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82E8-64D7-CF41-91DF-781111A69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5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177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382E8-64D7-CF41-91DF-781111A699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6B557-5EB8-A04E-AF54-55A2C1D0633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" y="-138"/>
            <a:ext cx="9144003" cy="122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43C98D-00F0-994F-8806-A8083AB57D6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62346" y="4799173"/>
            <a:ext cx="2933443" cy="25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0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aaron.naeger@nasa.gov" TargetMode="External"/><Relationship Id="rId3" Type="http://schemas.openxmlformats.org/officeDocument/2006/relationships/hyperlink" Target="mailto:ali.h.omar@nasa.gov" TargetMode="External"/><Relationship Id="rId7" Type="http://schemas.openxmlformats.org/officeDocument/2006/relationships/hyperlink" Target="mailto:olga.kalashnikova@jpl.nasa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mber.j.soja@nasa.gov" TargetMode="External"/><Relationship Id="rId5" Type="http://schemas.openxmlformats.org/officeDocument/2006/relationships/hyperlink" Target="mailto:bryan.n.duncan@nasa.gov" TargetMode="External"/><Relationship Id="rId10" Type="http://schemas.openxmlformats.org/officeDocument/2006/relationships/hyperlink" Target="mailto:anita.leroy@nasa.gov" TargetMode="External"/><Relationship Id="rId4" Type="http://schemas.openxmlformats.org/officeDocument/2006/relationships/hyperlink" Target="mailto:emily.b.berndt@nasa.gov" TargetMode="External"/><Relationship Id="rId9" Type="http://schemas.openxmlformats.org/officeDocument/2006/relationships/hyperlink" Target="mailto:patrick.gatlin@nas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F983A15-766A-1E46-B48B-3D976D3C6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560994"/>
            <a:ext cx="6858000" cy="17315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Emily Berndt (MSFC), Dalia Kirschbaum (GSFC), Ali Omar (</a:t>
            </a:r>
            <a:r>
              <a:rPr lang="en-US" dirty="0" err="1">
                <a:cs typeface="Calibri"/>
              </a:rPr>
              <a:t>LaRC</a:t>
            </a:r>
            <a:r>
              <a:rPr lang="en-US" dirty="0">
                <a:cs typeface="Calibri"/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dirty="0">
                <a:cs typeface="Calibri"/>
              </a:rPr>
              <a:t>Bryan Duncan (GSFC), Amber Soja (</a:t>
            </a:r>
            <a:r>
              <a:rPr lang="en-US" dirty="0" err="1">
                <a:cs typeface="Calibri"/>
              </a:rPr>
              <a:t>LaRC</a:t>
            </a:r>
            <a:r>
              <a:rPr lang="en-US" dirty="0">
                <a:cs typeface="Calibri"/>
              </a:rPr>
              <a:t>), Olga Kalashnikova (JPL), </a:t>
            </a:r>
          </a:p>
          <a:p>
            <a:r>
              <a:rPr lang="en-US" dirty="0">
                <a:cs typeface="Calibri"/>
              </a:rPr>
              <a:t>Svetla Hristova-Veleva  (JPL),  Aaron Naeger (MSFC),</a:t>
            </a:r>
          </a:p>
          <a:p>
            <a:r>
              <a:rPr lang="en-US" dirty="0">
                <a:cs typeface="Calibri"/>
              </a:rPr>
              <a:t>Anita LeRoy (MSFC), Patrick Gatlin (MSFC)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A684CE-519F-426A-9B7E-25F0DB178B5F}"/>
              </a:ext>
            </a:extLst>
          </p:cNvPr>
          <p:cNvSpPr/>
          <p:nvPr/>
        </p:nvSpPr>
        <p:spPr>
          <a:xfrm>
            <a:off x="1907381" y="4557712"/>
            <a:ext cx="2014538" cy="4643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0173D-8ABB-3F43-9547-90DF1338CE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cs typeface="Calibri Light"/>
              </a:rPr>
              <a:t>ACCP Applications Overview</a:t>
            </a:r>
            <a:br>
              <a:rPr lang="en-US" dirty="0">
                <a:cs typeface="Calibri Light"/>
              </a:rPr>
            </a:br>
            <a:r>
              <a:rPr lang="en-US" sz="3200" dirty="0">
                <a:cs typeface="Calibri Light"/>
              </a:rPr>
              <a:t> </a:t>
            </a:r>
            <a:r>
              <a:rPr lang="en-US" dirty="0">
                <a:cs typeface="Calibri Light"/>
              </a:rPr>
              <a:t/>
            </a:r>
            <a:br>
              <a:rPr lang="en-US" dirty="0">
                <a:cs typeface="Calibri Light"/>
              </a:rPr>
            </a:br>
            <a:r>
              <a:rPr lang="en-US" sz="2000" dirty="0">
                <a:solidFill>
                  <a:srgbClr val="0070C0"/>
                </a:solidFill>
                <a:latin typeface="+mn-lt"/>
                <a:cs typeface="Calibri Light"/>
              </a:rPr>
              <a:t>Applications Impact Team (AIT):</a:t>
            </a:r>
            <a:endParaRPr lang="en-US" sz="20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7DA8CF4D-A492-453C-97FE-67C351BC4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927" y="2247314"/>
            <a:ext cx="1568883" cy="85398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E4BD566-5191-4FB1-8A3E-EA2B2EF717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333" r="51765" b="-1667"/>
          <a:stretch/>
        </p:blipFill>
        <p:spPr>
          <a:xfrm>
            <a:off x="1905620" y="4543681"/>
            <a:ext cx="2048162" cy="498703"/>
          </a:xfrm>
          <a:prstGeom prst="rect">
            <a:avLst/>
          </a:prstGeom>
        </p:spPr>
      </p:pic>
      <p:pic>
        <p:nvPicPr>
          <p:cNvPr id="8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5C9B318-F2AC-4CF3-B87E-36F8BC302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1" y="3622886"/>
            <a:ext cx="1415562" cy="684891"/>
          </a:xfrm>
          <a:prstGeom prst="rect">
            <a:avLst/>
          </a:prstGeom>
        </p:spPr>
      </p:pic>
      <p:pic>
        <p:nvPicPr>
          <p:cNvPr id="10" name="Picture 10" descr="A picture containing animal&#10;&#10;Description generated with high confidence">
            <a:extLst>
              <a:ext uri="{FF2B5EF4-FFF2-40B4-BE49-F238E27FC236}">
                <a16:creationId xmlns:a16="http://schemas.microsoft.com/office/drawing/2014/main" id="{368ABD5A-81E1-4950-9F0D-65872932B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3" y="4393956"/>
            <a:ext cx="1724025" cy="628650"/>
          </a:xfrm>
          <a:prstGeom prst="rect">
            <a:avLst/>
          </a:prstGeom>
        </p:spPr>
      </p:pic>
      <p:pic>
        <p:nvPicPr>
          <p:cNvPr id="5" name="Picture 6" descr="A picture containing outdoor&#10;&#10;Description generated with high confidence">
            <a:extLst>
              <a:ext uri="{FF2B5EF4-FFF2-40B4-BE49-F238E27FC236}">
                <a16:creationId xmlns:a16="http://schemas.microsoft.com/office/drawing/2014/main" id="{3F5F6EA4-75F0-48FD-B11C-06EB655AFB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57" r="85986"/>
          <a:stretch/>
        </p:blipFill>
        <p:spPr>
          <a:xfrm>
            <a:off x="6917499" y="4176349"/>
            <a:ext cx="805710" cy="877970"/>
          </a:xfrm>
          <a:prstGeom prst="rect">
            <a:avLst/>
          </a:prstGeom>
        </p:spPr>
      </p:pic>
      <p:pic>
        <p:nvPicPr>
          <p:cNvPr id="9" name="Picture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1875C3E-30AF-498C-9938-88E496D1FB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7571" y="3159591"/>
            <a:ext cx="801373" cy="8020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DA205D1-D423-4338-AB20-D84DF4FA42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3655" y="4213687"/>
            <a:ext cx="1287050" cy="807053"/>
          </a:xfrm>
          <a:prstGeom prst="rect">
            <a:avLst/>
          </a:prstGeom>
        </p:spPr>
      </p:pic>
      <p:pic>
        <p:nvPicPr>
          <p:cNvPr id="18" name="Picture 18" descr="A close up of a sign&#10;&#10;Description generated with high confidence">
            <a:extLst>
              <a:ext uri="{FF2B5EF4-FFF2-40B4-BE49-F238E27FC236}">
                <a16:creationId xmlns:a16="http://schemas.microsoft.com/office/drawing/2014/main" id="{7A863D99-7F3F-4C50-9839-E93EFAC265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153" y="3033547"/>
            <a:ext cx="1186451" cy="575024"/>
          </a:xfrm>
          <a:prstGeom prst="rect">
            <a:avLst/>
          </a:prstGeom>
        </p:spPr>
      </p:pic>
      <p:pic>
        <p:nvPicPr>
          <p:cNvPr id="20" name="Picture 2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AB55283-C9BD-42A5-842A-68CEE39F8C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3348" y="4511017"/>
            <a:ext cx="1837021" cy="572512"/>
          </a:xfrm>
          <a:prstGeom prst="rect">
            <a:avLst/>
          </a:prstGeom>
        </p:spPr>
      </p:pic>
      <p:pic>
        <p:nvPicPr>
          <p:cNvPr id="22" name="Picture 22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C942875D-FC30-4D71-9C73-FEDAA2ABDB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923" y="2114583"/>
            <a:ext cx="878127" cy="836635"/>
          </a:xfrm>
          <a:prstGeom prst="rect">
            <a:avLst/>
          </a:prstGeom>
        </p:spPr>
      </p:pic>
      <p:pic>
        <p:nvPicPr>
          <p:cNvPr id="25" name="Picture 25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23D9D92-9758-4CF3-9874-3E25C7AEE0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54172" y="3094303"/>
            <a:ext cx="784639" cy="1126200"/>
          </a:xfrm>
          <a:prstGeom prst="rect">
            <a:avLst/>
          </a:prstGeom>
        </p:spPr>
      </p:pic>
      <p:pic>
        <p:nvPicPr>
          <p:cNvPr id="30" name="Picture 30">
            <a:extLst>
              <a:ext uri="{FF2B5EF4-FFF2-40B4-BE49-F238E27FC236}">
                <a16:creationId xmlns:a16="http://schemas.microsoft.com/office/drawing/2014/main" id="{51955770-C026-4E5A-BF59-E8E376797B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71662" y="4032977"/>
            <a:ext cx="2743200" cy="43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4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98244-761A-4A8B-8749-10EB4DB72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409" y="-225070"/>
            <a:ext cx="6057459" cy="994172"/>
          </a:xfrm>
        </p:spPr>
        <p:txBody>
          <a:bodyPr>
            <a:normAutofit/>
          </a:bodyPr>
          <a:lstStyle/>
          <a:p>
            <a:r>
              <a:rPr lang="en-US" sz="2400" b="1" dirty="0"/>
              <a:t>Sample Cloud Properties User Needs Table</a:t>
            </a:r>
            <a:endParaRPr lang="en-US" sz="2400" b="1" dirty="0">
              <a:highlight>
                <a:srgbClr val="FFFF00"/>
              </a:highlight>
              <a:cs typeface="Calibri Light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B51BB5E-55C2-4478-9E68-875F7339B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12" y="1929048"/>
            <a:ext cx="313154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AE3CE2E-E61C-48BA-97C3-DF61F693D33D}"/>
              </a:ext>
            </a:extLst>
          </p:cNvPr>
          <p:cNvGraphicFramePr>
            <a:graphicFrameLocks noGrp="1"/>
          </p:cNvGraphicFramePr>
          <p:nvPr/>
        </p:nvGraphicFramePr>
        <p:xfrm>
          <a:off x="420143" y="488874"/>
          <a:ext cx="8518340" cy="4382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442">
                  <a:extLst>
                    <a:ext uri="{9D8B030D-6E8A-4147-A177-3AD203B41FA5}">
                      <a16:colId xmlns:a16="http://schemas.microsoft.com/office/drawing/2014/main" val="3409773737"/>
                    </a:ext>
                  </a:extLst>
                </a:gridCol>
                <a:gridCol w="1747986">
                  <a:extLst>
                    <a:ext uri="{9D8B030D-6E8A-4147-A177-3AD203B41FA5}">
                      <a16:colId xmlns:a16="http://schemas.microsoft.com/office/drawing/2014/main" val="463378865"/>
                    </a:ext>
                  </a:extLst>
                </a:gridCol>
                <a:gridCol w="1231962">
                  <a:extLst>
                    <a:ext uri="{9D8B030D-6E8A-4147-A177-3AD203B41FA5}">
                      <a16:colId xmlns:a16="http://schemas.microsoft.com/office/drawing/2014/main" val="947450285"/>
                    </a:ext>
                  </a:extLst>
                </a:gridCol>
                <a:gridCol w="1206528">
                  <a:extLst>
                    <a:ext uri="{9D8B030D-6E8A-4147-A177-3AD203B41FA5}">
                      <a16:colId xmlns:a16="http://schemas.microsoft.com/office/drawing/2014/main" val="537488438"/>
                    </a:ext>
                  </a:extLst>
                </a:gridCol>
                <a:gridCol w="1848445">
                  <a:extLst>
                    <a:ext uri="{9D8B030D-6E8A-4147-A177-3AD203B41FA5}">
                      <a16:colId xmlns:a16="http://schemas.microsoft.com/office/drawing/2014/main" val="993996607"/>
                    </a:ext>
                  </a:extLst>
                </a:gridCol>
                <a:gridCol w="1227977">
                  <a:extLst>
                    <a:ext uri="{9D8B030D-6E8A-4147-A177-3AD203B41FA5}">
                      <a16:colId xmlns:a16="http://schemas.microsoft.com/office/drawing/2014/main" val="1631491269"/>
                    </a:ext>
                  </a:extLst>
                </a:gridCol>
              </a:tblGrid>
              <a:tr h="266639">
                <a:tc>
                  <a:txBody>
                    <a:bodyPr/>
                    <a:lstStyle/>
                    <a:p>
                      <a:r>
                        <a:rPr lang="en-US" sz="1100">
                          <a:latin typeface="+mn-lt"/>
                        </a:rPr>
                        <a:t>Most Relevant GVs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+mn-lt"/>
                        </a:rPr>
                        <a:t>Community Needs / Applications Products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+mn-lt"/>
                        </a:rPr>
                        <a:t>Desired Vertical/Horizontal 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+mn-lt"/>
                        </a:rPr>
                        <a:t>Sampling/Swath needs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+mn-lt"/>
                        </a:rPr>
                        <a:t>Higher Level Products (L3-4L)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noProof="0"/>
                        <a:t>Enabled Applications</a:t>
                      </a:r>
                      <a:endParaRPr lang="en-US" sz="1100"/>
                    </a:p>
                    <a:p>
                      <a:pPr lvl="0">
                        <a:buNone/>
                      </a:pPr>
                      <a:endParaRPr 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3309165"/>
                  </a:ext>
                </a:extLst>
              </a:tr>
              <a:tr h="4577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+mn-lt"/>
                        </a:rPr>
                        <a:t>In-cloud Vertical Air Velocity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0" i="0" u="none" strike="noStrike" noProof="0">
                          <a:latin typeface="+mn-lt"/>
                        </a:rPr>
                        <a:t>Vertical motion for aviation (cloud top), NWP (cloud profile desired)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>
                          <a:latin typeface="+mn-lt"/>
                        </a:rPr>
                        <a:t>125m / 1-5 km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100">
                          <a:latin typeface="+mn-lt"/>
                        </a:rPr>
                        <a:t>100s of km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100">
                          <a:latin typeface="+mn-lt"/>
                        </a:rPr>
                        <a:t>Turbulence, Convective initiation/growth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/>
                        <a:t>1, 2, 3, 6, 7, 8, 11, 12</a:t>
                      </a:r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3349469"/>
                  </a:ext>
                </a:extLst>
              </a:tr>
              <a:tr h="5272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+mn-lt"/>
                        </a:rPr>
                        <a:t>Cloud Top Phase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100" b="0" i="0" u="none" strike="noStrike" noProof="0">
                          <a:latin typeface="+mn-lt"/>
                        </a:rPr>
                        <a:t>Cold vs warm cloud for aviation (icing) and NWP (validation)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+mn-lt"/>
                        </a:rPr>
                        <a:t>N/A / 1-5 km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+mn-lt"/>
                        </a:rPr>
                        <a:t>100's of km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>
                          <a:latin typeface="+mn-lt"/>
                        </a:rPr>
                        <a:t>Ice cloud fraction, Icing potential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/>
                        <a:t>4, 6, 7, 8, 13</a:t>
                      </a:r>
                      <a:endParaRPr lang="en-US" sz="1100"/>
                    </a:p>
                    <a:p>
                      <a:pPr lvl="0">
                        <a:buNone/>
                      </a:pPr>
                      <a:endParaRPr 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7007570"/>
                  </a:ext>
                </a:extLst>
              </a:tr>
              <a:tr h="4210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+mn-lt"/>
                        </a:rPr>
                        <a:t>Cloud Geometric Top Temperature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0" i="0" u="none" strike="noStrike" noProof="0">
                          <a:latin typeface="+mn-lt"/>
                        </a:rPr>
                        <a:t>Storm intensity forecasting and cloud type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+mn-lt"/>
                        </a:rPr>
                        <a:t>N/A / 1-10 km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latin typeface="+mn-lt"/>
                        </a:rPr>
                        <a:t>100's of km</a:t>
                      </a:r>
                      <a:endParaRPr 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>
                          <a:latin typeface="+mn-lt"/>
                        </a:rPr>
                        <a:t>Gridded cloud top temperature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/>
                        <a:t>1, 2, 3, 4, 6, 13</a:t>
                      </a:r>
                      <a:endParaRPr lang="en-US" sz="1100"/>
                    </a:p>
                    <a:p>
                      <a:pPr lvl="0">
                        <a:buNone/>
                      </a:pPr>
                      <a:endParaRPr 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7382078"/>
                  </a:ext>
                </a:extLst>
              </a:tr>
              <a:tr h="2462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+mn-lt"/>
                        </a:rPr>
                        <a:t>Cloud Optical Depth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0" i="0" u="none" strike="noStrike" noProof="0">
                          <a:latin typeface="+mn-lt"/>
                        </a:rPr>
                        <a:t>NWP validation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+mn-lt"/>
                        </a:rPr>
                        <a:t>N/A / &gt;10 km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latin typeface="+mn-lt"/>
                        </a:rPr>
                        <a:t>100's of km</a:t>
                      </a:r>
                      <a:endParaRPr 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>
                          <a:latin typeface="+mn-lt"/>
                        </a:rPr>
                        <a:t>Vertical extent of cloud (model validation)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/>
                        <a:t>4, 6, 13, 15</a:t>
                      </a:r>
                      <a:endParaRPr lang="en-US" sz="1100"/>
                    </a:p>
                    <a:p>
                      <a:pPr lvl="0">
                        <a:buNone/>
                      </a:pPr>
                      <a:endParaRPr 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24001733"/>
                  </a:ext>
                </a:extLst>
              </a:tr>
              <a:tr h="4726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+mn-lt"/>
                        </a:rPr>
                        <a:t>Cloud Top Droplet Size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100" b="0" i="0" u="none" strike="noStrike" noProof="0">
                          <a:latin typeface="+mn-lt"/>
                        </a:rPr>
                        <a:t>NWP parameterization &amp; validation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+mn-lt"/>
                        </a:rPr>
                        <a:t>N/A / &gt;10 km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100's of km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>
                          <a:latin typeface="+mn-lt"/>
                        </a:rPr>
                        <a:t>Largely L2 products (mainly research use)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/>
                        <a:t>7, 8, 11, 12, 13</a:t>
                      </a:r>
                      <a:endParaRPr lang="en-US" sz="1100"/>
                    </a:p>
                    <a:p>
                      <a:pPr lvl="0">
                        <a:buNone/>
                      </a:pPr>
                      <a:endParaRPr 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87369635"/>
                  </a:ext>
                </a:extLst>
              </a:tr>
              <a:tr h="26547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+mn-lt"/>
                        </a:rPr>
                        <a:t>Convective Core Size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100" b="0" i="0" u="none" strike="noStrike" noProof="0">
                          <a:latin typeface="+mn-lt"/>
                        </a:rPr>
                        <a:t>Storm intensity forecasting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+mn-lt"/>
                        </a:rPr>
                        <a:t>N/A / 1-5 km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100's of km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latin typeface="+mn-lt"/>
                        </a:rPr>
                        <a:t>Convective cloud fraction/mask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latin typeface="+mn-lt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51245695"/>
                  </a:ext>
                </a:extLst>
              </a:tr>
              <a:tr h="39513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+mn-lt"/>
                        </a:rPr>
                        <a:t>Cloud Top Height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100" b="0" i="0" u="none" strike="noStrike" noProof="0">
                          <a:latin typeface="+mn-lt"/>
                        </a:rPr>
                        <a:t>Storm intensity forecasting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+mn-lt"/>
                        </a:rPr>
                        <a:t>N/A / 1-5 km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100's of km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>
                          <a:latin typeface="+mn-lt"/>
                          <a:cs typeface="Calibri"/>
                        </a:rPr>
                        <a:t>Gridded cloud top height</a:t>
                      </a:r>
                      <a:endParaRPr lang="en-US" sz="11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>
                          <a:latin typeface="+mn-lt"/>
                          <a:cs typeface="Calibri"/>
                        </a:rPr>
                        <a:t>4, 13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3496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+mn-lt"/>
                        </a:rPr>
                        <a:t>Cloud Radiative Heating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100" b="0" i="0" u="none" strike="noStrike" noProof="0" dirty="0">
                          <a:latin typeface="+mn-lt"/>
                        </a:rPr>
                        <a:t>Parameterization, assimilation, validation for NWP models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>
                          <a:latin typeface="+mn-lt"/>
                        </a:rPr>
                        <a:t>250-m / 1-5 km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100's of km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latin typeface="Calibri"/>
                        </a:rPr>
                        <a:t>Largely L2 products (mainly for NWP assimilation)</a:t>
                      </a:r>
                      <a:endParaRPr lang="en-US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>
                          <a:latin typeface="+mn-lt"/>
                        </a:rPr>
                        <a:t>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8082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598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B0EB-8A18-4301-8D2D-5B70C25AE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Broader Precipitation &amp; Cloud Narrative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45ECC-0914-401B-87FB-33B6982AD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8737"/>
            <a:ext cx="7886700" cy="326350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b="1" dirty="0"/>
              <a:t>What communities really need: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Most prefer gridded L3 precipitation characteristics (e.g., intensity and phase at surface); advanced communities can utilize well-calibrated instantaneous L2 products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Cloud cover &amp; characteristics (e.g., phase, temperature, depth, vertical motion) for aviation and NWP assimilation</a:t>
            </a:r>
          </a:p>
          <a:p>
            <a:r>
              <a:rPr lang="en-US" b="1" dirty="0"/>
              <a:t>When they need it</a:t>
            </a:r>
            <a:r>
              <a:rPr lang="en-US" dirty="0"/>
              <a:t>: &lt;3 </a:t>
            </a:r>
            <a:r>
              <a:rPr lang="en-US" dirty="0" err="1"/>
              <a:t>hr</a:t>
            </a:r>
            <a:r>
              <a:rPr lang="en-US" dirty="0"/>
              <a:t> for nowcasting/forecasting; &lt;6 </a:t>
            </a:r>
            <a:r>
              <a:rPr lang="en-US" dirty="0" err="1"/>
              <a:t>hrs</a:t>
            </a:r>
            <a:r>
              <a:rPr lang="en-US" dirty="0"/>
              <a:t> for assimilation and 12-24 for model validation</a:t>
            </a:r>
            <a:endParaRPr lang="en-US" dirty="0">
              <a:cs typeface="Calibri"/>
            </a:endParaRPr>
          </a:p>
          <a:p>
            <a:r>
              <a:rPr lang="en-US" b="1" dirty="0"/>
              <a:t>Who are the communities: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Precipitation—weather </a:t>
            </a:r>
            <a:r>
              <a:rPr lang="en-US" dirty="0"/>
              <a:t>forecast/modeling/hydrology (e.g., NWS, private sector, international), agriculture, logistics, disasters, climate modeling, energy planning (e.g., hydroelectric)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Cloud—aviation, tropical cyclone forecasting, NWP modeling/assimilation/validation</a:t>
            </a:r>
            <a:endParaRPr lang="en-US" dirty="0"/>
          </a:p>
          <a:p>
            <a:r>
              <a:rPr lang="en-US" b="1" dirty="0"/>
              <a:t>What drives their decisions to use products</a:t>
            </a:r>
            <a:r>
              <a:rPr lang="en-US" dirty="0"/>
              <a:t>: Coverage/sampling, confidence, accessibility (ease of use and latency)—</a:t>
            </a:r>
            <a:r>
              <a:rPr lang="en-US" i="1" dirty="0"/>
              <a:t>covers the area I need, when I need it, and is reliably accurate</a:t>
            </a:r>
            <a:endParaRPr lang="en-US" i="1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3E3D1-CC7A-4361-AFF3-4337D383E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82E8-64D7-CF41-91DF-781111A699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20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C22BA-EAF0-4286-B584-E14915F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34D60-BD25-49F8-A29B-9FB14C5B5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2E34C-1C3A-4801-8CED-08CC5F1B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82E8-64D7-CF41-91DF-781111A69940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75A6DDE-50C9-4DD7-A959-6A7EAB3F6F57}"/>
              </a:ext>
            </a:extLst>
          </p:cNvPr>
          <p:cNvSpPr txBox="1">
            <a:spLocks/>
          </p:cNvSpPr>
          <p:nvPr/>
        </p:nvSpPr>
        <p:spPr>
          <a:xfrm>
            <a:off x="154821" y="19704"/>
            <a:ext cx="12801600" cy="910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Example of translating user feedback to architecture requirements</a:t>
            </a:r>
          </a:p>
          <a:p>
            <a:r>
              <a:rPr lang="en-US" sz="2400" dirty="0"/>
              <a:t>Weather/Hydrology Community (e.g., application that uses IMERG)</a:t>
            </a:r>
            <a:endParaRPr lang="en-US" sz="2400" dirty="0">
              <a:cs typeface="Calibri Ligh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594BE5C-8F0E-4262-A8F7-6F6C1FB0A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939586"/>
              </p:ext>
            </p:extLst>
          </p:nvPr>
        </p:nvGraphicFramePr>
        <p:xfrm>
          <a:off x="154821" y="814510"/>
          <a:ext cx="8834358" cy="3990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17179">
                  <a:extLst>
                    <a:ext uri="{9D8B030D-6E8A-4147-A177-3AD203B41FA5}">
                      <a16:colId xmlns:a16="http://schemas.microsoft.com/office/drawing/2014/main" val="3076762018"/>
                    </a:ext>
                  </a:extLst>
                </a:gridCol>
                <a:gridCol w="4417179">
                  <a:extLst>
                    <a:ext uri="{9D8B030D-6E8A-4147-A177-3AD203B41FA5}">
                      <a16:colId xmlns:a16="http://schemas.microsoft.com/office/drawing/2014/main" val="3214462871"/>
                    </a:ext>
                  </a:extLst>
                </a:gridCol>
              </a:tblGrid>
              <a:tr h="1160599">
                <a:tc>
                  <a:txBody>
                    <a:bodyPr/>
                    <a:lstStyle/>
                    <a:p>
                      <a:r>
                        <a:rPr lang="en-US" sz="1200" dirty="0"/>
                        <a:t>Preferred Channels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noProof="0" dirty="0"/>
                        <a:t>Wide swath Ku radar</a:t>
                      </a:r>
                      <a:endParaRPr lang="en-US" sz="1200" b="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noProof="0" dirty="0"/>
                        <a:t>Radiometer - 183 GHz, ideally 89 GHz (sub-millimeter channels are not currently utilized)</a:t>
                      </a:r>
                      <a:endParaRPr lang="en-US" sz="1200" b="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noProof="0" dirty="0"/>
                        <a:t>Lack of low frequency radiometer channels is concerning</a:t>
                      </a:r>
                      <a:endParaRPr lang="en-US" sz="1200" b="0" dirty="0"/>
                    </a:p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Geographic Coverage / Time of Day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Near global like GM orbit 65N-S, or multiple orbits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Diurnal coverage is critical for resolving precipitation</a:t>
                      </a:r>
                    </a:p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516573"/>
                  </a:ext>
                </a:extLst>
              </a:tr>
              <a:tr h="1160599">
                <a:tc>
                  <a:txBody>
                    <a:bodyPr/>
                    <a:lstStyle/>
                    <a:p>
                      <a:r>
                        <a:rPr lang="en-US" sz="1200" b="1" dirty="0"/>
                        <a:t>Revisit/Frequency</a:t>
                      </a:r>
                    </a:p>
                    <a:p>
                      <a:pPr lvl="0">
                        <a:buNone/>
                      </a:pPr>
                      <a:r>
                        <a:rPr lang="en-US" sz="1200" dirty="0"/>
                        <a:t>&lt;2 day revisit for specific instrument, but ideally with a constellation &lt;3 hours</a:t>
                      </a:r>
                    </a:p>
                    <a:p>
                      <a:pPr lvl="0">
                        <a:buNone/>
                      </a:pPr>
                      <a:r>
                        <a:rPr lang="en-US" sz="1200" dirty="0"/>
                        <a:t>- ultimately a L3/4 product will leverage </a:t>
                      </a:r>
                      <a:r>
                        <a:rPr lang="en-US" sz="1200" dirty="0" err="1"/>
                        <a:t>PoR</a:t>
                      </a:r>
                      <a:r>
                        <a:rPr lang="en-US" sz="1200" dirty="0"/>
                        <a:t> and modeling to get temporal frequency of &lt;1 hr.</a:t>
                      </a:r>
                    </a:p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Swath</a:t>
                      </a:r>
                    </a:p>
                    <a:p>
                      <a:pPr lvl="0">
                        <a:buNone/>
                      </a:pPr>
                      <a:r>
                        <a:rPr lang="en-US" sz="1200" dirty="0"/>
                        <a:t>750 km of Radiometers is sufficient for integration into multi-satellite products</a:t>
                      </a:r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245571"/>
                  </a:ext>
                </a:extLst>
              </a:tr>
              <a:tr h="788331"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DeltaT</a:t>
                      </a:r>
                      <a:endParaRPr lang="en-US" sz="1200" b="1" dirty="0"/>
                    </a:p>
                    <a:p>
                      <a:pPr lvl="0">
                        <a:buNone/>
                      </a:pPr>
                      <a:r>
                        <a:rPr lang="en-US" sz="1200" dirty="0"/>
                        <a:t>Possibly relevant if interval is 15-30 minutes, otherwise, may not be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Latency</a:t>
                      </a:r>
                    </a:p>
                    <a:p>
                      <a:pPr lvl="0">
                        <a:buNone/>
                      </a:pPr>
                      <a:r>
                        <a:rPr lang="en-US" sz="1200" dirty="0"/>
                        <a:t>&lt; 3-4 hour operational weather for </a:t>
                      </a:r>
                      <a:r>
                        <a:rPr lang="en-US" sz="1200" dirty="0" err="1"/>
                        <a:t>precip</a:t>
                      </a:r>
                      <a:r>
                        <a:rPr lang="en-US" sz="1200" dirty="0"/>
                        <a:t>/flooding forecasts</a:t>
                      </a:r>
                    </a:p>
                    <a:p>
                      <a:pPr lvl="0">
                        <a:buNone/>
                      </a:pPr>
                      <a:r>
                        <a:rPr lang="en-US" sz="1200" dirty="0"/>
                        <a:t>12 </a:t>
                      </a:r>
                      <a:r>
                        <a:rPr lang="en-US" sz="1200" dirty="0" err="1"/>
                        <a:t>hr</a:t>
                      </a:r>
                      <a:r>
                        <a:rPr lang="en-US" sz="1200" dirty="0"/>
                        <a:t> for agricultural applications</a:t>
                      </a:r>
                    </a:p>
                    <a:p>
                      <a:pPr lvl="0">
                        <a:buNone/>
                      </a:pPr>
                      <a:r>
                        <a:rPr lang="en-US" sz="1200" dirty="0"/>
                        <a:t>&gt; 4 hours post-event analysis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530034"/>
                  </a:ext>
                </a:extLst>
              </a:tr>
              <a:tr h="744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u="none" strike="noStrike" noProof="0" dirty="0"/>
                        <a:t>Current POR / ground meas.</a:t>
                      </a:r>
                    </a:p>
                    <a:p>
                      <a:pPr lvl="0">
                        <a:buNone/>
                      </a:pPr>
                      <a:r>
                        <a:rPr lang="en-US" sz="1200" u="none" strike="noStrike" noProof="0" dirty="0"/>
                        <a:t>GPM, AMSR-3, DMSP satellites, </a:t>
                      </a:r>
                      <a:r>
                        <a:rPr lang="en-US" sz="1200" u="none" strike="noStrike" noProof="0" dirty="0" err="1"/>
                        <a:t>MetOp</a:t>
                      </a:r>
                      <a:r>
                        <a:rPr lang="en-US" sz="1200" u="none" strike="noStrike" noProof="0" dirty="0"/>
                        <a:t> next gen satellites (but other than GPM these are all polar)</a:t>
                      </a:r>
                      <a:endParaRPr lang="en-US" sz="12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u="none" strike="noStrike" noProof="0" dirty="0"/>
                        <a:t>Orbit (inclined/polar)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noProof="0" dirty="0"/>
                        <a:t>Inclined orbit essential for overlap and calibration and </a:t>
                      </a:r>
                      <a:r>
                        <a:rPr lang="en-US" sz="1200" u="none" strike="noStrike" noProof="0" dirty="0" err="1"/>
                        <a:t>obs</a:t>
                      </a:r>
                      <a:r>
                        <a:rPr lang="en-US" sz="1200" u="none" strike="noStrike" noProof="0" dirty="0"/>
                        <a:t> all times of day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650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082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7A889-DB6A-4EDF-A2FA-7D81D14B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27" y="87279"/>
            <a:ext cx="7886700" cy="504315"/>
          </a:xfrm>
        </p:spPr>
        <p:txBody>
          <a:bodyPr>
            <a:normAutofit/>
          </a:bodyPr>
          <a:lstStyle/>
          <a:p>
            <a:r>
              <a:rPr lang="en-US" sz="2800" dirty="0"/>
              <a:t>Other AIT activities: Community Assessment Report</a:t>
            </a:r>
            <a:endParaRPr lang="en-US" sz="2800" dirty="0">
              <a:highlight>
                <a:srgbClr val="FFFF00"/>
              </a:highlight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C5AF2-4993-480B-B899-18D874DE2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1" y="530526"/>
            <a:ext cx="9089076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CAR serves to document the information gathered concerning applications communities for an observing system/mission.  </a:t>
            </a:r>
            <a:endParaRPr lang="en-US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CAR Updates and Moving Forward: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ea typeface="+mn-lt"/>
                <a:cs typeface="+mn-lt"/>
              </a:rPr>
              <a:t>Developed profile of current and future potential uses and end-users: AIT User Directory and AIT Contact "Wishlist" </a:t>
            </a:r>
          </a:p>
          <a:p>
            <a:pPr lvl="1"/>
            <a:r>
              <a:rPr lang="en-US">
                <a:ea typeface="+mn-lt"/>
                <a:cs typeface="+mn-lt"/>
              </a:rPr>
              <a:t>Identified 12 user communities to engage and build use case and user profiles </a:t>
            </a:r>
          </a:p>
          <a:p>
            <a:pPr lvl="1"/>
            <a:endParaRPr lang="en-US">
              <a:ea typeface="+mn-lt"/>
              <a:cs typeface="+mn-lt"/>
            </a:endParaRPr>
          </a:p>
          <a:p>
            <a:pPr marL="342900" lvl="1" indent="0">
              <a:buNone/>
            </a:pP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36F2E-8296-487D-8E09-A861F07B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82E8-64D7-CF41-91DF-781111A69940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1B91D2-2124-43A3-BFCD-C3AB0FFF2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2" y="2403641"/>
            <a:ext cx="1270908" cy="1427267"/>
          </a:xfrm>
          <a:prstGeom prst="rect">
            <a:avLst/>
          </a:prstGeom>
        </p:spPr>
      </p:pic>
      <p:pic>
        <p:nvPicPr>
          <p:cNvPr id="9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2A5640-55DD-4FC7-95CB-0AE808A97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986" y="3093026"/>
            <a:ext cx="1161431" cy="1711037"/>
          </a:xfrm>
          <a:prstGeom prst="rect">
            <a:avLst/>
          </a:prstGeom>
        </p:spPr>
      </p:pic>
      <p:pic>
        <p:nvPicPr>
          <p:cNvPr id="10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1F5663-0B38-4619-925E-0F5322B00F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882"/>
          <a:stretch/>
        </p:blipFill>
        <p:spPr>
          <a:xfrm>
            <a:off x="2250376" y="2390670"/>
            <a:ext cx="6832764" cy="26655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639013-A85D-4DF0-929E-09F3961EB648}"/>
              </a:ext>
            </a:extLst>
          </p:cNvPr>
          <p:cNvSpPr txBox="1"/>
          <p:nvPr/>
        </p:nvSpPr>
        <p:spPr>
          <a:xfrm>
            <a:off x="97971" y="4272889"/>
            <a:ext cx="262444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DRAFT OF COMMUNITIES</a:t>
            </a:r>
          </a:p>
        </p:txBody>
      </p:sp>
    </p:spTree>
    <p:extLst>
      <p:ext uri="{BB962C8B-B14F-4D97-AF65-F5344CB8AC3E}">
        <p14:creationId xmlns:p14="http://schemas.microsoft.com/office/powerpoint/2010/main" val="1861248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BD106-56C5-483C-B271-D3786DBB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82E8-64D7-CF41-91DF-781111A69940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B6B9CB9-6053-40F6-9D01-CA5ABAF057B9}"/>
              </a:ext>
            </a:extLst>
          </p:cNvPr>
          <p:cNvSpPr txBox="1">
            <a:spLocks/>
          </p:cNvSpPr>
          <p:nvPr/>
        </p:nvSpPr>
        <p:spPr>
          <a:xfrm>
            <a:off x="739427" y="87279"/>
            <a:ext cx="7886700" cy="504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Summary</a:t>
            </a:r>
            <a:endParaRPr lang="en-US" sz="2800" dirty="0">
              <a:highlight>
                <a:srgbClr val="FFFF00"/>
              </a:highlight>
              <a:cs typeface="Calibri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C2A95B-85A4-4620-84FB-7B387152CBB5}"/>
              </a:ext>
            </a:extLst>
          </p:cNvPr>
          <p:cNvSpPr/>
          <p:nvPr/>
        </p:nvSpPr>
        <p:spPr>
          <a:xfrm>
            <a:off x="287203" y="591594"/>
            <a:ext cx="85695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Calibri"/>
              </a:rPr>
              <a:t>As our Earth system changes rapidly, NASA capabilities and observations add significant value to inform stakeholder decisions and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Calibri"/>
              </a:rPr>
              <a:t>Introducing applications in Pre-Phase-A mission studies such as ACCP ultimately amplifies the societal benefit of NASA 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ACCP Applications Impact Team (AIT) is charged with ensuring that applications are considered to the greatest extent possible in mission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Applications Traceability Matrix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Architecture Applications Benefit Scoring and Narrative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Community Assessment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Interaction with stakeholders is key to anticipating and developing the applications potential of ACCP in the future</a:t>
            </a:r>
          </a:p>
        </p:txBody>
      </p:sp>
    </p:spTree>
    <p:extLst>
      <p:ext uri="{BB962C8B-B14F-4D97-AF65-F5344CB8AC3E}">
        <p14:creationId xmlns:p14="http://schemas.microsoft.com/office/powerpoint/2010/main" val="2059122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A-CCP AIT Team and Experience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82E8-64D7-CF41-91DF-781111A69940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3A408-B212-4589-818F-0FF4B02C3A66}"/>
              </a:ext>
            </a:extLst>
          </p:cNvPr>
          <p:cNvSpPr txBox="1"/>
          <p:nvPr/>
        </p:nvSpPr>
        <p:spPr>
          <a:xfrm>
            <a:off x="5541056" y="430803"/>
            <a:ext cx="338613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i="1">
                <a:cs typeface="Calibri"/>
              </a:rPr>
              <a:t>Designated Observable:</a:t>
            </a:r>
          </a:p>
          <a:p>
            <a:pPr algn="r"/>
            <a:r>
              <a:rPr lang="en-US" sz="1400" i="1">
                <a:solidFill>
                  <a:srgbClr val="ED7D31"/>
                </a:solidFill>
              </a:rPr>
              <a:t>Aerosols</a:t>
            </a:r>
            <a:endParaRPr lang="en-US" sz="1400">
              <a:cs typeface="Calibri" panose="020F0502020204030204"/>
            </a:endParaRPr>
          </a:p>
          <a:p>
            <a:pPr algn="r"/>
            <a:r>
              <a:rPr lang="en-US" sz="1400" i="1">
                <a:solidFill>
                  <a:schemeClr val="accent1"/>
                </a:solidFill>
                <a:ea typeface="+mn-lt"/>
                <a:cs typeface="+mn-lt"/>
              </a:rPr>
              <a:t>Clouds, Convection &amp; Precipitation</a:t>
            </a:r>
            <a:endParaRPr lang="en-US" sz="1400">
              <a:solidFill>
                <a:schemeClr val="accent1"/>
              </a:solidFill>
              <a:ea typeface="+mn-lt"/>
              <a:cs typeface="+mn-lt"/>
            </a:endParaRPr>
          </a:p>
          <a:p>
            <a:pPr algn="r"/>
            <a:r>
              <a:rPr lang="en-US" sz="1400" i="1">
                <a:solidFill>
                  <a:schemeClr val="accent6"/>
                </a:solidFill>
                <a:ea typeface="+mn-lt"/>
                <a:cs typeface="+mn-lt"/>
              </a:rPr>
              <a:t>Both</a:t>
            </a:r>
            <a:endParaRPr lang="en-US" sz="1400">
              <a:cs typeface="Calibri" panose="020F050202020403020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547693"/>
              </p:ext>
            </p:extLst>
          </p:nvPr>
        </p:nvGraphicFramePr>
        <p:xfrm>
          <a:off x="278796" y="1377336"/>
          <a:ext cx="8586408" cy="3245204"/>
        </p:xfrm>
        <a:graphic>
          <a:graphicData uri="http://schemas.openxmlformats.org/drawingml/2006/table">
            <a:tbl>
              <a:tblPr/>
              <a:tblGrid>
                <a:gridCol w="1624806">
                  <a:extLst>
                    <a:ext uri="{9D8B030D-6E8A-4147-A177-3AD203B41FA5}">
                      <a16:colId xmlns:a16="http://schemas.microsoft.com/office/drawing/2014/main" val="3913008367"/>
                    </a:ext>
                  </a:extLst>
                </a:gridCol>
                <a:gridCol w="634221">
                  <a:extLst>
                    <a:ext uri="{9D8B030D-6E8A-4147-A177-3AD203B41FA5}">
                      <a16:colId xmlns:a16="http://schemas.microsoft.com/office/drawing/2014/main" val="2752814034"/>
                    </a:ext>
                  </a:extLst>
                </a:gridCol>
                <a:gridCol w="2733118">
                  <a:extLst>
                    <a:ext uri="{9D8B030D-6E8A-4147-A177-3AD203B41FA5}">
                      <a16:colId xmlns:a16="http://schemas.microsoft.com/office/drawing/2014/main" val="821254498"/>
                    </a:ext>
                  </a:extLst>
                </a:gridCol>
                <a:gridCol w="3594263">
                  <a:extLst>
                    <a:ext uri="{9D8B030D-6E8A-4147-A177-3AD203B41FA5}">
                      <a16:colId xmlns:a16="http://schemas.microsoft.com/office/drawing/2014/main" val="2191850358"/>
                    </a:ext>
                  </a:extLst>
                </a:gridCol>
              </a:tblGrid>
              <a:tr h="230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Mission Experience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54424"/>
                  </a:ext>
                </a:extLst>
              </a:tr>
              <a:tr h="23058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Leads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938190"/>
                  </a:ext>
                </a:extLst>
              </a:tr>
              <a:tr h="230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 Omar*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LaRC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/>
                          <a:hlinkClick r:id="rId3"/>
                        </a:rPr>
                        <a:t>ali.h.omar@nasa.gov</a:t>
                      </a:r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CALIPSO, PACE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464670"/>
                  </a:ext>
                </a:extLst>
              </a:tr>
              <a:tr h="230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Dalia Kirschbaum*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GSFC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/>
                        </a:rPr>
                        <a:t>dalia.b.kirshbaum@nasa.gov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154665"/>
                  </a:ext>
                </a:extLst>
              </a:tr>
              <a:tr h="2475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Emily Berndt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MSFC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/>
                          <a:hlinkClick r:id="rId4"/>
                        </a:rPr>
                        <a:t>emily.b.berndt@nasa.gov</a:t>
                      </a:r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Terra/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Aqua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 S-NPP/JPSS, GOES-R, GPM, TROPICS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916517"/>
                  </a:ext>
                </a:extLst>
              </a:tr>
              <a:tr h="23058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Team Members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500628"/>
                  </a:ext>
                </a:extLst>
              </a:tr>
              <a:tr h="230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Bryan Duncan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GSFC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/>
                          <a:hlinkClick r:id="rId5"/>
                        </a:rPr>
                        <a:t>bryan.n.duncan@nasa.gov</a:t>
                      </a:r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Aura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93433"/>
                  </a:ext>
                </a:extLst>
              </a:tr>
              <a:tr h="230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Amber Soja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LaRC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/>
                          <a:hlinkClick r:id="rId6"/>
                        </a:rPr>
                        <a:t>amber.j.soja@nasa.gov</a:t>
                      </a:r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CALIPSO, MODIS, Associate Program Mngr. -Fire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58142"/>
                  </a:ext>
                </a:extLst>
              </a:tr>
              <a:tr h="230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Olga Kalashnikova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JPL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/>
                          <a:hlinkClick r:id="rId7"/>
                        </a:rPr>
                        <a:t>olga.kalashnikova@jpl.nasa.gov</a:t>
                      </a:r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MISR, MAIA, EMIT, PACE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452758"/>
                  </a:ext>
                </a:extLst>
              </a:tr>
              <a:tr h="230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Svetla Hristova-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Veleva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JPL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/>
                        </a:rPr>
                        <a:t>svetla.hristova@jpl.nasa.gov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GPM,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CloudSat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460782"/>
                  </a:ext>
                </a:extLst>
              </a:tr>
              <a:tr h="230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Aaron Naeger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MSFC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/>
                          <a:hlinkClick r:id="rId8"/>
                        </a:rPr>
                        <a:t>aaron.naeger@nasa.gov</a:t>
                      </a:r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CloudSat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CALIPSO, TEMPO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315794"/>
                  </a:ext>
                </a:extLst>
              </a:tr>
              <a:tr h="230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Patrick Gatlin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MSFC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/>
                          <a:hlinkClick r:id="rId9"/>
                        </a:rPr>
                        <a:t>patrick.gatlin@nasa.gov</a:t>
                      </a:r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GPM, ISS LIS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264516"/>
                  </a:ext>
                </a:extLst>
              </a:tr>
              <a:tr h="230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Anita LeRoy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MSFC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/>
                          <a:hlinkClick r:id="rId10"/>
                        </a:rPr>
                        <a:t>anita.leroy@nasa.gov</a:t>
                      </a:r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TRMM, GPM,TROPICS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232664"/>
                  </a:ext>
                </a:extLst>
              </a:tr>
              <a:tr h="23058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SALT Representative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392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752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E275EC1-2191-4462-85D1-A166AF06B420}"/>
              </a:ext>
            </a:extLst>
          </p:cNvPr>
          <p:cNvSpPr txBox="1"/>
          <p:nvPr/>
        </p:nvSpPr>
        <p:spPr>
          <a:xfrm>
            <a:off x="4486193" y="3977411"/>
            <a:ext cx="4645958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/>
              <a:t>Slide from the January 2018 press conference for 2017 Decadal Survey: </a:t>
            </a:r>
            <a:r>
              <a:rPr lang="en-US" sz="1050" dirty="0">
                <a:cs typeface="Calibri"/>
              </a:rPr>
              <a:t>"Thriving on our Changing Planet: A Decadal Strategy for Earth Observations from Space“</a:t>
            </a:r>
          </a:p>
          <a:p>
            <a:endParaRPr lang="en-US" sz="1100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701EB-DA31-4848-AE74-FD6741FE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82E8-64D7-CF41-91DF-781111A69940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B0CCBD-1B64-4D62-AEDF-2A6591B4BD2D}"/>
              </a:ext>
            </a:extLst>
          </p:cNvPr>
          <p:cNvSpPr/>
          <p:nvPr/>
        </p:nvSpPr>
        <p:spPr>
          <a:xfrm>
            <a:off x="148097" y="333226"/>
            <a:ext cx="43499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ea typeface="+mn-lt"/>
                <a:cs typeface="+mn-lt"/>
              </a:rPr>
              <a:t>What is Applications as defined by the 2017 Decadal Survey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+mn-lt"/>
                <a:cs typeface="+mn-lt"/>
              </a:rPr>
              <a:t>Direct use of remote sensing products in an operational and forecasting context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+mn-lt"/>
                <a:cs typeface="+mn-lt"/>
              </a:rPr>
              <a:t>Use scientifically-sound remotely sensed data and information to enhance stakeholder and policy-relevant decisions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cs typeface="Calibri"/>
              </a:rPr>
              <a:t>As our Earth system changes rapidly, NASA capabilities and observations add significant value to inform stakeholder decisions and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cs typeface="Calibri"/>
              </a:rPr>
              <a:t>Introducing applications in Pre-Phase-A mission studies such as ACCP ultimately amplifies the societal benefit of NASA missions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5A79601-5ED0-49F3-868E-170E026EB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494" y="381991"/>
            <a:ext cx="4759506" cy="35731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766C23-7F17-4968-8330-D94B6450601F}"/>
              </a:ext>
            </a:extLst>
          </p:cNvPr>
          <p:cNvSpPr txBox="1"/>
          <p:nvPr/>
        </p:nvSpPr>
        <p:spPr>
          <a:xfrm>
            <a:off x="4955244" y="4324143"/>
            <a:ext cx="4548301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 dirty="0">
                <a:ea typeface="+mn-lt"/>
                <a:cs typeface="+mn-lt"/>
              </a:rPr>
              <a:t>https://www.nap.edu/resource/24938/public-briefing-slides.pdf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827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1C6645-F321-43AE-9722-3C4E98129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82E8-64D7-CF41-91DF-781111A69940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245513-8996-4350-B5CB-A278B01B9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" y="248746"/>
            <a:ext cx="6423102" cy="45693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0E6D6D-E6B6-41C5-8081-108372258A37}"/>
              </a:ext>
            </a:extLst>
          </p:cNvPr>
          <p:cNvSpPr txBox="1"/>
          <p:nvPr/>
        </p:nvSpPr>
        <p:spPr>
          <a:xfrm>
            <a:off x="6496979" y="1381356"/>
            <a:ext cx="2645626" cy="2062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Slide from the January 2018 press conference for the 2017 Decadal Survey: </a:t>
            </a:r>
            <a:endParaRPr lang="en-US" sz="1600">
              <a:cs typeface="Calibri"/>
            </a:endParaRPr>
          </a:p>
          <a:p>
            <a:endParaRPr lang="en-US" sz="1600">
              <a:cs typeface="Calibri"/>
            </a:endParaRPr>
          </a:p>
          <a:p>
            <a:r>
              <a:rPr lang="en-US" sz="1600">
                <a:cs typeface="Calibri"/>
              </a:rPr>
              <a:t>"Thriving on our Changing Planet: A Decadal Strategy for Earth Observations from Space"</a:t>
            </a:r>
            <a:endParaRPr lang="en-US" sz="1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DC5D3-3593-488B-A39C-A5BBCF7BCFAB}"/>
              </a:ext>
            </a:extLst>
          </p:cNvPr>
          <p:cNvSpPr txBox="1"/>
          <p:nvPr/>
        </p:nvSpPr>
        <p:spPr>
          <a:xfrm>
            <a:off x="2057400" y="4887022"/>
            <a:ext cx="454830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ea typeface="+mn-lt"/>
                <a:cs typeface="+mn-lt"/>
              </a:rPr>
              <a:t>https://www.nap.edu/resource/24938/public-briefing-slides.pd</a:t>
            </a:r>
            <a:r>
              <a:rPr lang="en-US" sz="1400">
                <a:ea typeface="+mn-lt"/>
                <a:cs typeface="+mn-lt"/>
              </a:rPr>
              <a:t>f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4852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A025C-4484-4398-BF56-7DCED57E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82E8-64D7-CF41-91DF-781111A69940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CA1F43-44CF-4D5C-B58F-A1590ABD2FAD}"/>
              </a:ext>
            </a:extLst>
          </p:cNvPr>
          <p:cNvSpPr txBox="1">
            <a:spLocks/>
          </p:cNvSpPr>
          <p:nvPr/>
        </p:nvSpPr>
        <p:spPr>
          <a:xfrm>
            <a:off x="146302" y="329184"/>
            <a:ext cx="6688451" cy="4279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/>
              <a:t>The ACCP Applications Impact Team (AIT) </a:t>
            </a:r>
            <a:r>
              <a:rPr lang="en-US" sz="2600" dirty="0"/>
              <a:t>is charged with ensuring that applications are considered to the greatest extent possible in mission design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/>
              <a:t>ACCP AIT objectives include:</a:t>
            </a:r>
          </a:p>
          <a:p>
            <a:pPr marL="742315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Define the key applications criteria to be considered in the final mission concept</a:t>
            </a:r>
          </a:p>
          <a:p>
            <a:pPr marL="742315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Identify applications and their readiness relevant to the ACCP mission early in its lifecycle (Pre-Phase A) </a:t>
            </a:r>
          </a:p>
          <a:p>
            <a:pPr marL="742315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Assess the feasibility of integrating end-user needs in mission design and development </a:t>
            </a:r>
          </a:p>
          <a:p>
            <a:pPr marL="742315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Engage users and solicit feedback to integrate user needs in the ACCP mission design concept and grow an Early Adopter Program</a:t>
            </a:r>
            <a:endParaRPr lang="en-US" sz="2600" dirty="0">
              <a:cs typeface="Calibri"/>
            </a:endParaRPr>
          </a:p>
          <a:p>
            <a:pPr marL="742315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Develop a </a:t>
            </a:r>
            <a:r>
              <a:rPr lang="en-US" sz="2600" b="1" dirty="0"/>
              <a:t>Community Assessment and Report </a:t>
            </a:r>
            <a:r>
              <a:rPr lang="en-US" sz="2600" dirty="0"/>
              <a:t>(CAR) and characterize applications communities who currently use NASA products and those who could potentially use NASA products, i.e., </a:t>
            </a:r>
            <a:r>
              <a:rPr lang="en-US" sz="2600" b="1" dirty="0"/>
              <a:t>Communities of Practice and Potential</a:t>
            </a:r>
            <a:r>
              <a:rPr lang="en-US" sz="2600" dirty="0"/>
              <a:t>, respectively.</a:t>
            </a:r>
            <a:endParaRPr lang="en-US" dirty="0"/>
          </a:p>
        </p:txBody>
      </p:sp>
      <p:pic>
        <p:nvPicPr>
          <p:cNvPr id="6" name="Picture 3" descr="A large waterfall over a wave&#10;&#10;Description automatically generated">
            <a:extLst>
              <a:ext uri="{FF2B5EF4-FFF2-40B4-BE49-F238E27FC236}">
                <a16:creationId xmlns:a16="http://schemas.microsoft.com/office/drawing/2014/main" id="{F53781CE-D5BE-4BF6-9813-ABC96EB5A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116" y="3236746"/>
            <a:ext cx="2249063" cy="14264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B21657-3578-4DD7-BD9F-F85E884E6A5B}"/>
              </a:ext>
            </a:extLst>
          </p:cNvPr>
          <p:cNvSpPr txBox="1"/>
          <p:nvPr/>
        </p:nvSpPr>
        <p:spPr>
          <a:xfrm>
            <a:off x="6927364" y="2907702"/>
            <a:ext cx="190023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Hurricane Laura: Aug. 26</a:t>
            </a:r>
            <a:endParaRPr lang="en-US" sz="1200" dirty="0">
              <a:cs typeface="Calibri"/>
            </a:endParaRPr>
          </a:p>
        </p:txBody>
      </p:sp>
      <p:pic>
        <p:nvPicPr>
          <p:cNvPr id="8" name="Picture 8" descr="A picture containing nature, outdoor, rock, waterfall&#10;&#10;Description automatically generated">
            <a:extLst>
              <a:ext uri="{FF2B5EF4-FFF2-40B4-BE49-F238E27FC236}">
                <a16:creationId xmlns:a16="http://schemas.microsoft.com/office/drawing/2014/main" id="{BB047AC2-2735-4C64-8B80-4B836E628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108" y="669971"/>
            <a:ext cx="2244747" cy="17989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972D57-5717-4D0D-981A-CD1EBC1484AF}"/>
              </a:ext>
            </a:extLst>
          </p:cNvPr>
          <p:cNvSpPr txBox="1"/>
          <p:nvPr/>
        </p:nvSpPr>
        <p:spPr>
          <a:xfrm>
            <a:off x="6927364" y="392972"/>
            <a:ext cx="190023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California Wildfires: Sep.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6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B93E5B-8CD9-4CD7-BDFE-78D8E9B83833}"/>
              </a:ext>
            </a:extLst>
          </p:cNvPr>
          <p:cNvSpPr/>
          <p:nvPr/>
        </p:nvSpPr>
        <p:spPr>
          <a:xfrm>
            <a:off x="588893" y="432353"/>
            <a:ext cx="2410239" cy="1776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Applications Traceability Matrix</a:t>
            </a:r>
            <a:r>
              <a:rPr lang="en-US" sz="135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350" dirty="0"/>
              <a:t>Summary of 27 Enabled Applications (EA) with relevant Geophysical Variables and Observables, end users and decision approaches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C14F37-A772-4692-8C1E-EAA4199AFA4D}"/>
              </a:ext>
            </a:extLst>
          </p:cNvPr>
          <p:cNvSpPr/>
          <p:nvPr/>
        </p:nvSpPr>
        <p:spPr>
          <a:xfrm>
            <a:off x="3468757" y="437318"/>
            <a:ext cx="2484783" cy="1786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4">
                    <a:lumMod val="60000"/>
                    <a:lumOff val="40000"/>
                  </a:schemeClr>
                </a:solidFill>
              </a:rPr>
              <a:t>Applications Benefit Scoring</a:t>
            </a:r>
          </a:p>
          <a:p>
            <a:pPr algn="ctr"/>
            <a:r>
              <a:rPr lang="en-US" sz="1350"/>
              <a:t>Utility scoring of geophysical variables for a </a:t>
            </a:r>
            <a:r>
              <a:rPr lang="en-US" sz="1350" i="1"/>
              <a:t>selection </a:t>
            </a:r>
            <a:r>
              <a:rPr lang="en-US" sz="1350"/>
              <a:t>of unique EAs based on applications novelty and continuity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C4155A-00D5-490F-9859-D6EF957198E7}"/>
              </a:ext>
            </a:extLst>
          </p:cNvPr>
          <p:cNvSpPr/>
          <p:nvPr/>
        </p:nvSpPr>
        <p:spPr>
          <a:xfrm>
            <a:off x="1509013" y="4027821"/>
            <a:ext cx="6435587" cy="800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4">
                    <a:lumMod val="60000"/>
                    <a:lumOff val="40000"/>
                  </a:schemeClr>
                </a:solidFill>
              </a:rPr>
              <a:t>Community Assessment Report (CAR)</a:t>
            </a:r>
          </a:p>
          <a:p>
            <a:pPr algn="ctr"/>
            <a:r>
              <a:rPr lang="en-US" sz="1500">
                <a:solidFill>
                  <a:schemeClr val="bg1"/>
                </a:solidFill>
              </a:rPr>
              <a:t>Research conducted by RTI, contracted by NASA HQ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6580A4-A604-449A-8457-DAEA343BDEB1}"/>
              </a:ext>
            </a:extLst>
          </p:cNvPr>
          <p:cNvSpPr/>
          <p:nvPr/>
        </p:nvSpPr>
        <p:spPr>
          <a:xfrm>
            <a:off x="2481877" y="2537081"/>
            <a:ext cx="4447761" cy="120132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End user engagement and synthesis of group expertise across ACCP thematic areas</a:t>
            </a:r>
          </a:p>
          <a:p>
            <a:pPr algn="ctr"/>
            <a:r>
              <a:rPr lang="en-US" sz="1350"/>
              <a:t>Conducted from interviews, surveys, webinars, trainings and workshops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F14379-020F-49C2-AE7A-EF1FE717F1FD}"/>
              </a:ext>
            </a:extLst>
          </p:cNvPr>
          <p:cNvSpPr/>
          <p:nvPr/>
        </p:nvSpPr>
        <p:spPr>
          <a:xfrm>
            <a:off x="6433104" y="422412"/>
            <a:ext cx="2381663" cy="1786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4">
                    <a:lumMod val="60000"/>
                    <a:lumOff val="40000"/>
                  </a:schemeClr>
                </a:solidFill>
              </a:rPr>
              <a:t>Applications Benefit Narrative</a:t>
            </a:r>
            <a:r>
              <a:rPr lang="en-US" sz="135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</a:p>
          <a:p>
            <a:pPr algn="ctr"/>
            <a:r>
              <a:rPr lang="en-US" sz="1350"/>
              <a:t>Will accompany the quantitative scores for each presented architecture and provide additional information on end user needs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F4C3C7-1920-4BA3-AD58-FAB2EF0F647F}"/>
              </a:ext>
            </a:extLst>
          </p:cNvPr>
          <p:cNvSpPr txBox="1"/>
          <p:nvPr/>
        </p:nvSpPr>
        <p:spPr>
          <a:xfrm>
            <a:off x="1840194" y="58394"/>
            <a:ext cx="5463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Applications Impact Team Deliverables and Approaches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4512194-7F88-4097-B186-77287DF0133D}"/>
              </a:ext>
            </a:extLst>
          </p:cNvPr>
          <p:cNvSpPr/>
          <p:nvPr/>
        </p:nvSpPr>
        <p:spPr>
          <a:xfrm>
            <a:off x="2999132" y="1156288"/>
            <a:ext cx="469625" cy="36774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E4401F5-2349-484C-BC63-5017BBB51AEB}"/>
              </a:ext>
            </a:extLst>
          </p:cNvPr>
          <p:cNvSpPr/>
          <p:nvPr/>
        </p:nvSpPr>
        <p:spPr>
          <a:xfrm>
            <a:off x="5953540" y="1146725"/>
            <a:ext cx="469625" cy="36774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9A2A794F-8DD7-41BF-BBE7-060CDE1DE5C2}"/>
              </a:ext>
            </a:extLst>
          </p:cNvPr>
          <p:cNvCxnSpPr>
            <a:stCxn id="7" idx="1"/>
            <a:endCxn id="4" idx="2"/>
          </p:cNvCxnSpPr>
          <p:nvPr/>
        </p:nvCxnSpPr>
        <p:spPr>
          <a:xfrm rot="10800000">
            <a:off x="1794013" y="2208973"/>
            <a:ext cx="687865" cy="928769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7CD540F1-E8F8-4D71-8ED4-2BF10EA34484}"/>
              </a:ext>
            </a:extLst>
          </p:cNvPr>
          <p:cNvCxnSpPr>
            <a:stCxn id="7" idx="3"/>
            <a:endCxn id="9" idx="2"/>
          </p:cNvCxnSpPr>
          <p:nvPr/>
        </p:nvCxnSpPr>
        <p:spPr>
          <a:xfrm flipV="1">
            <a:off x="6929638" y="2208973"/>
            <a:ext cx="694298" cy="928769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BEC08D2-C991-4EAD-B0F1-9FBFB640EAA5}"/>
              </a:ext>
            </a:extLst>
          </p:cNvPr>
          <p:cNvCxnSpPr>
            <a:stCxn id="7" idx="0"/>
            <a:endCxn id="5" idx="2"/>
          </p:cNvCxnSpPr>
          <p:nvPr/>
        </p:nvCxnSpPr>
        <p:spPr>
          <a:xfrm flipV="1">
            <a:off x="4705757" y="2223880"/>
            <a:ext cx="5391" cy="3132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5F5D10C-6709-4470-92EB-21A2A2B8464B}"/>
              </a:ext>
            </a:extLst>
          </p:cNvPr>
          <p:cNvCxnSpPr>
            <a:cxnSpLocks/>
          </p:cNvCxnSpPr>
          <p:nvPr/>
        </p:nvCxnSpPr>
        <p:spPr>
          <a:xfrm>
            <a:off x="4703320" y="3706054"/>
            <a:ext cx="7828" cy="29828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F944AB0-546D-44DB-8135-DEDC0B4B1EF5}"/>
              </a:ext>
            </a:extLst>
          </p:cNvPr>
          <p:cNvSpPr txBox="1"/>
          <p:nvPr/>
        </p:nvSpPr>
        <p:spPr>
          <a:xfrm>
            <a:off x="3421549" y="2208973"/>
            <a:ext cx="15654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>
                <a:solidFill>
                  <a:schemeClr val="accent6">
                    <a:lumMod val="75000"/>
                  </a:schemeClr>
                </a:solidFill>
              </a:rPr>
              <a:t>Prototyping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606857-A5A0-434F-812E-F00A53C46DDF}"/>
              </a:ext>
            </a:extLst>
          </p:cNvPr>
          <p:cNvSpPr txBox="1"/>
          <p:nvPr/>
        </p:nvSpPr>
        <p:spPr>
          <a:xfrm>
            <a:off x="2481311" y="3703894"/>
            <a:ext cx="22487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>
                <a:solidFill>
                  <a:schemeClr val="accent6">
                    <a:lumMod val="75000"/>
                  </a:schemeClr>
                </a:solidFill>
              </a:rPr>
              <a:t>Creating end user database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4FA9B0-C9E8-4834-8361-0677441E96BD}"/>
              </a:ext>
            </a:extLst>
          </p:cNvPr>
          <p:cNvSpPr txBox="1"/>
          <p:nvPr/>
        </p:nvSpPr>
        <p:spPr>
          <a:xfrm>
            <a:off x="780250" y="4837860"/>
            <a:ext cx="7900671" cy="3079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50">
                <a:solidFill>
                  <a:schemeClr val="accent6">
                    <a:lumMod val="75000"/>
                  </a:schemeClr>
                </a:solidFill>
              </a:rPr>
              <a:t>Engaging with RTI to identify 12 thematic groups/companies to interview as part of this effort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516D19-F031-4CC1-9ACD-375C6B07DE0D}"/>
              </a:ext>
            </a:extLst>
          </p:cNvPr>
          <p:cNvSpPr txBox="1"/>
          <p:nvPr/>
        </p:nvSpPr>
        <p:spPr>
          <a:xfrm>
            <a:off x="6363537" y="2168894"/>
            <a:ext cx="15654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>
                <a:solidFill>
                  <a:schemeClr val="accent6">
                    <a:lumMod val="75000"/>
                  </a:schemeClr>
                </a:solidFill>
              </a:rPr>
              <a:t>Prototyping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5AE4609-3C4F-42F1-90EE-21CD15E1E585}"/>
              </a:ext>
            </a:extLst>
          </p:cNvPr>
          <p:cNvSpPr/>
          <p:nvPr/>
        </p:nvSpPr>
        <p:spPr>
          <a:xfrm flipH="1">
            <a:off x="5953540" y="1685302"/>
            <a:ext cx="479564" cy="36774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39404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itle 1">
            <a:extLst>
              <a:ext uri="{FF2B5EF4-FFF2-40B4-BE49-F238E27FC236}">
                <a16:creationId xmlns:a16="http://schemas.microsoft.com/office/drawing/2014/main" id="{87A64483-AC6F-4517-8782-A653797E750D}"/>
              </a:ext>
            </a:extLst>
          </p:cNvPr>
          <p:cNvSpPr txBox="1">
            <a:spLocks/>
          </p:cNvSpPr>
          <p:nvPr/>
        </p:nvSpPr>
        <p:spPr>
          <a:xfrm>
            <a:off x="374073" y="127138"/>
            <a:ext cx="8409275" cy="64040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Applications Thematic Areas and High-level Enabled Applications</a:t>
            </a:r>
            <a:endParaRPr lang="en-US" sz="2400" dirty="0">
              <a:cs typeface="Calibri Light"/>
            </a:endParaRPr>
          </a:p>
        </p:txBody>
      </p:sp>
      <p:pic>
        <p:nvPicPr>
          <p:cNvPr id="2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19ACE77-69C3-4FE3-80DE-422FC4318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24" y="480712"/>
            <a:ext cx="8703127" cy="440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10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A746E5-4E74-479B-BFA1-7539F6A5A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82E8-64D7-CF41-91DF-781111A69940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951C36-4D45-414A-AFA7-8530E8A91F84}"/>
              </a:ext>
            </a:extLst>
          </p:cNvPr>
          <p:cNvSpPr txBox="1">
            <a:spLocks/>
          </p:cNvSpPr>
          <p:nvPr/>
        </p:nvSpPr>
        <p:spPr>
          <a:xfrm>
            <a:off x="374073" y="127138"/>
            <a:ext cx="8409275" cy="64040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Sample Applications Traceability Matrix Entries</a:t>
            </a:r>
            <a:endParaRPr lang="en-US" sz="2400" dirty="0">
              <a:cs typeface="Calibri Light"/>
            </a:endParaRP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03AFE390-B067-446E-8F2F-6C172B291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4" y="630949"/>
            <a:ext cx="8950271" cy="352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11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A9284D-4792-41E8-9B0E-78D585C0A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82E8-64D7-CF41-91DF-781111A69940}" type="slidenum">
              <a:rPr lang="en-US" smtClean="0"/>
              <a:t>8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0E3A234-247D-4BD2-A168-B174EFFE0B46}"/>
              </a:ext>
            </a:extLst>
          </p:cNvPr>
          <p:cNvSpPr txBox="1">
            <a:spLocks/>
          </p:cNvSpPr>
          <p:nvPr/>
        </p:nvSpPr>
        <p:spPr>
          <a:xfrm>
            <a:off x="374073" y="127138"/>
            <a:ext cx="8409275" cy="64040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Applications Benefit Scoring and Narratives</a:t>
            </a:r>
            <a:endParaRPr lang="en-US" sz="2400" dirty="0">
              <a:cs typeface="Calibri Ligh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CDF720-B7F3-41EE-A6FF-092ACE6FE4CE}"/>
              </a:ext>
            </a:extLst>
          </p:cNvPr>
          <p:cNvSpPr txBox="1">
            <a:spLocks/>
          </p:cNvSpPr>
          <p:nvPr/>
        </p:nvSpPr>
        <p:spPr>
          <a:xfrm>
            <a:off x="271282" y="652463"/>
            <a:ext cx="8601435" cy="411480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We consider the needs of the diverse stakeholder community and what is technologically and financially feasible. Assigning a quantitative score for applications benefit is difficult due to the array of stakeholder needs and possible applications. A narrative is necessary to explain the advantages/disadvantages of architecture from an applications perspective</a:t>
            </a:r>
            <a:endParaRPr lang="en-US" sz="1600" b="1" dirty="0"/>
          </a:p>
          <a:p>
            <a:r>
              <a:rPr lang="en-US" sz="1600" b="1" dirty="0"/>
              <a:t>Assess applications benefit based on two main perspectives</a:t>
            </a:r>
          </a:p>
          <a:p>
            <a:pPr lvl="1"/>
            <a:r>
              <a:rPr lang="en-US" sz="1200" b="1" u="sng" dirty="0">
                <a:cs typeface="Calibri"/>
              </a:rPr>
              <a:t>Continuity: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/>
              <a:t> measure the ability of a given suite of instruments or architecture to provide products that are currently provided by other program of record missions and, that the Applications community relies on in a sustainable way to provide products for societal benefit</a:t>
            </a:r>
          </a:p>
          <a:p>
            <a:pPr lvl="1"/>
            <a:r>
              <a:rPr lang="en-US" sz="1200" b="1" u="sng" dirty="0">
                <a:cs typeface="Calibri"/>
              </a:rPr>
              <a:t>Novelty: </a:t>
            </a:r>
            <a:r>
              <a:rPr lang="en-US" sz="1200" dirty="0"/>
              <a:t>measure of ability of the proposed improvements in instrument suite, instrument capabilities, and/or orbit to improve data (above program of record) for current applications and/or enable new applications and stakeholder groups (i.e., "raises the bar")</a:t>
            </a:r>
            <a:endParaRPr lang="en-US" sz="1200" b="1" u="sng" dirty="0">
              <a:cs typeface="Calibri"/>
            </a:endParaRPr>
          </a:p>
          <a:p>
            <a:r>
              <a:rPr lang="en-US" sz="1600" b="1" dirty="0">
                <a:cs typeface="Calibri"/>
              </a:rPr>
              <a:t>Identify the attributes important to stakeholders</a:t>
            </a:r>
          </a:p>
          <a:p>
            <a:endParaRPr lang="en-US" sz="1600" b="1" dirty="0">
              <a:cs typeface="Calibri"/>
            </a:endParaRPr>
          </a:p>
          <a:p>
            <a:endParaRPr lang="en-US" sz="1600" dirty="0"/>
          </a:p>
          <a:p>
            <a:r>
              <a:rPr lang="en-US" sz="1600" dirty="0"/>
              <a:t>The discussion of higher level products (L2-L4) is critical to understanding applications value and where the instruments will provide information vs what we are expecting from the program of record</a:t>
            </a:r>
            <a:endParaRPr lang="en-US" sz="1600" dirty="0">
              <a:cs typeface="Calibri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A9C713D-446A-4179-8EEF-79A3D831A8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0079874"/>
              </p:ext>
            </p:extLst>
          </p:nvPr>
        </p:nvGraphicFramePr>
        <p:xfrm>
          <a:off x="1666066" y="3244736"/>
          <a:ext cx="6098585" cy="1025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8984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12B66-0BA0-40BE-B974-61CBF6D75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82E8-64D7-CF41-91DF-781111A69940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5502F53B-8831-4DCC-B6FA-F0818610E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427044"/>
              </p:ext>
            </p:extLst>
          </p:nvPr>
        </p:nvGraphicFramePr>
        <p:xfrm>
          <a:off x="271893" y="491132"/>
          <a:ext cx="8600215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160">
                  <a:extLst>
                    <a:ext uri="{9D8B030D-6E8A-4147-A177-3AD203B41FA5}">
                      <a16:colId xmlns:a16="http://schemas.microsoft.com/office/drawing/2014/main" val="3409773737"/>
                    </a:ext>
                  </a:extLst>
                </a:gridCol>
                <a:gridCol w="1979837">
                  <a:extLst>
                    <a:ext uri="{9D8B030D-6E8A-4147-A177-3AD203B41FA5}">
                      <a16:colId xmlns:a16="http://schemas.microsoft.com/office/drawing/2014/main" val="463378865"/>
                    </a:ext>
                  </a:extLst>
                </a:gridCol>
                <a:gridCol w="1187299">
                  <a:extLst>
                    <a:ext uri="{9D8B030D-6E8A-4147-A177-3AD203B41FA5}">
                      <a16:colId xmlns:a16="http://schemas.microsoft.com/office/drawing/2014/main" val="947450285"/>
                    </a:ext>
                  </a:extLst>
                </a:gridCol>
                <a:gridCol w="1327974">
                  <a:extLst>
                    <a:ext uri="{9D8B030D-6E8A-4147-A177-3AD203B41FA5}">
                      <a16:colId xmlns:a16="http://schemas.microsoft.com/office/drawing/2014/main" val="993996607"/>
                    </a:ext>
                  </a:extLst>
                </a:gridCol>
                <a:gridCol w="1520973">
                  <a:extLst>
                    <a:ext uri="{9D8B030D-6E8A-4147-A177-3AD203B41FA5}">
                      <a16:colId xmlns:a16="http://schemas.microsoft.com/office/drawing/2014/main" val="3968046133"/>
                    </a:ext>
                  </a:extLst>
                </a:gridCol>
                <a:gridCol w="1134972">
                  <a:extLst>
                    <a:ext uri="{9D8B030D-6E8A-4147-A177-3AD203B41FA5}">
                      <a16:colId xmlns:a16="http://schemas.microsoft.com/office/drawing/2014/main" val="2587994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Relevant GVs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Community Needs / Applications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Desired Vertical/Horizontal 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Sampling/Swath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Higher Level Products (L3-L4)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noProof="0" dirty="0">
                          <a:latin typeface="Calibri"/>
                        </a:rPr>
                        <a:t>Enabled Applications</a:t>
                      </a:r>
                      <a:endParaRPr lang="en-US" sz="1100" dirty="0"/>
                    </a:p>
                    <a:p>
                      <a:pPr lvl="0">
                        <a:buNone/>
                      </a:pP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309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/>
                        <a:t>Precipitation rate (@surface)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0" i="0" u="none" strike="noStrike" noProof="0" dirty="0">
                          <a:latin typeface="Calibri"/>
                        </a:rPr>
                        <a:t>Information for storm &amp; hydrologic forecasting, Gridded products for hydrology, agriculture, NWP validation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/>
                        <a:t>N/A / 1-5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100" b="0" i="0" u="none" strike="noStrike" noProof="0" dirty="0">
                          <a:latin typeface="Calibri"/>
                        </a:rPr>
                        <a:t>100's of km</a:t>
                      </a:r>
                      <a:endParaRPr lang="en-US" sz="1100" dirty="0"/>
                    </a:p>
                    <a:p>
                      <a:pPr marL="0" lvl="0" indent="0">
                        <a:buNone/>
                      </a:pPr>
                      <a:r>
                        <a:rPr lang="en-US" sz="1100" dirty="0"/>
                        <a:t>GPM as a baseline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750 km okay (radiometer)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Wider swath (~250 km) for radar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/>
                        <a:t>L2 Precipitation Rate (swath), L3 Gridded surface precipitation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latin typeface="Calibri"/>
                        </a:rPr>
                        <a:t>5, 11, 12, 14, 16, 17, 18, 19, 21, 25,</a:t>
                      </a:r>
                      <a:endParaRPr lang="en-US" sz="110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latin typeface="Calibri"/>
                        </a:rPr>
                        <a:t>26, 27</a:t>
                      </a:r>
                      <a:endParaRPr lang="en-US" sz="1100" dirty="0"/>
                    </a:p>
                    <a:p>
                      <a:pPr marL="0" lvl="0" indent="0">
                        <a:buNone/>
                      </a:pP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349469"/>
                  </a:ext>
                </a:extLst>
              </a:tr>
              <a:tr h="674076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/>
                        <a:t>Precipitation Phase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100" b="0" i="0" u="none" strike="noStrike" noProof="0" dirty="0">
                          <a:latin typeface="Calibri"/>
                        </a:rPr>
                        <a:t>Snow vs rain vs mixed for  transportation logistics, NWP validation, climate 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500 m / 5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100's of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Fractional precipitation phase (e.g., water budgets, forecasting)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latin typeface="Calibri"/>
                        </a:rPr>
                        <a:t>1, 2, 6, 8, 11 </a:t>
                      </a:r>
                      <a:endParaRPr lang="en-US" sz="1100" dirty="0"/>
                    </a:p>
                    <a:p>
                      <a:pPr lvl="0">
                        <a:buNone/>
                      </a:pP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007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/>
                        <a:t>Precipitation Rate (profile)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0" i="0" u="none" strike="noStrike" noProof="0" dirty="0">
                          <a:latin typeface="Calibri"/>
                        </a:rPr>
                        <a:t>Storm intensity monitoring &amp; forecasting</a:t>
                      </a:r>
                      <a:endParaRPr lang="en-US" sz="1100" b="0" i="0" u="none" strike="noStrike" noProof="0" dirty="0" err="1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125-250m / 1-5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/>
                        <a:t>100's of km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/>
                        <a:t>L2 </a:t>
                      </a:r>
                      <a:r>
                        <a:rPr lang="en-US" sz="1100" dirty="0" err="1"/>
                        <a:t>precip</a:t>
                      </a:r>
                      <a:r>
                        <a:rPr lang="en-US" sz="1100" dirty="0"/>
                        <a:t> rate profile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latin typeface="Calibri"/>
                        </a:rPr>
                        <a:t>1, 2, 7, 8, 11, 12, 27 </a:t>
                      </a:r>
                      <a:endParaRPr lang="en-US" sz="1100" dirty="0"/>
                    </a:p>
                    <a:p>
                      <a:pPr lvl="0">
                        <a:buNone/>
                      </a:pP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382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/>
                        <a:t>Precipitation Discrimination: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100" dirty="0"/>
                        <a:t>Characterization of 2D convective/stratiform, Shallow/Deep convection</a:t>
                      </a:r>
                      <a:endParaRPr lang="en-US" sz="11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N/A / 5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/>
                        <a:t>100's of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/>
                        <a:t>Fraction of Precipitation 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00173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Latent Heating Profile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100" b="0" i="0" u="none" strike="noStrike" noProof="0" dirty="0">
                          <a:latin typeface="Calibri"/>
                        </a:rPr>
                        <a:t>Parameterization, assimilation, validation for NWP 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/>
                        <a:t>125-500m / 5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>
                          <a:latin typeface="Calibri"/>
                        </a:rPr>
                        <a:t>250km for radar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>
                          <a:latin typeface="Calibri"/>
                        </a:rPr>
                        <a:t>Level 2 Latent Heating profiles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>
                          <a:latin typeface="Calibri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7763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6FA57F-6049-4E80-8E9C-D248619A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8558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Sample Precipitation Properties User Needs Table</a:t>
            </a:r>
            <a:endParaRPr lang="en-US" sz="2400" b="1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52063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804E17470D934AB91BE1ECC411E26F" ma:contentTypeVersion="12" ma:contentTypeDescription="Create a new document." ma:contentTypeScope="" ma:versionID="c85bd4c8bb7059646332c1ac5da9d4be">
  <xsd:schema xmlns:xsd="http://www.w3.org/2001/XMLSchema" xmlns:xs="http://www.w3.org/2001/XMLSchema" xmlns:p="http://schemas.microsoft.com/office/2006/metadata/properties" xmlns:ns2="255dfc2e-4151-40dd-829c-dc3c7ca1a690" xmlns:ns3="85031306-3a86-44aa-8ec1-9ff7eaa2f00d" targetNamespace="http://schemas.microsoft.com/office/2006/metadata/properties" ma:root="true" ma:fieldsID="d1a4bb48082e421143eb4543c1b58d4c" ns2:_="" ns3:_="">
    <xsd:import namespace="255dfc2e-4151-40dd-829c-dc3c7ca1a690"/>
    <xsd:import namespace="85031306-3a86-44aa-8ec1-9ff7eaa2f0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5dfc2e-4151-40dd-829c-dc3c7ca1a6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31306-3a86-44aa-8ec1-9ff7eaa2f0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5031306-3a86-44aa-8ec1-9ff7eaa2f00d">
      <UserInfo>
        <DisplayName>Bryan Duncan</DisplayName>
        <AccountId>112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E6E99F-53D4-4BFF-8D06-C1C612B66A26}">
  <ds:schemaRefs>
    <ds:schemaRef ds:uri="255dfc2e-4151-40dd-829c-dc3c7ca1a690"/>
    <ds:schemaRef ds:uri="85031306-3a86-44aa-8ec1-9ff7eaa2f0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1C3BED5-8252-4BA6-83DC-5D7FB52ED602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85031306-3a86-44aa-8ec1-9ff7eaa2f00d"/>
    <ds:schemaRef ds:uri="255dfc2e-4151-40dd-829c-dc3c7ca1a69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8D88241-BF6A-46F0-9308-7A5A355970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1867</Words>
  <Application>Microsoft Office PowerPoint</Application>
  <PresentationFormat>On-screen Show (16:9)</PresentationFormat>
  <Paragraphs>282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</vt:lpstr>
      <vt:lpstr>Times New Roman</vt:lpstr>
      <vt:lpstr>Office Theme</vt:lpstr>
      <vt:lpstr>ACCP Applications Overview   Applications Impact Team (AIT):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 Precipitation Properties User Needs Table</vt:lpstr>
      <vt:lpstr>Sample Cloud Properties User Needs Table</vt:lpstr>
      <vt:lpstr>Sample Broader Precipitation &amp; Cloud Narrative </vt:lpstr>
      <vt:lpstr>PowerPoint Presentation</vt:lpstr>
      <vt:lpstr>Other AIT activities: Community Assessment Report</vt:lpstr>
      <vt:lpstr>PowerPoint Presentation</vt:lpstr>
      <vt:lpstr>A-CCP AIT Team and Experience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ACCP  Applications Impact Team (AIT)</dc:title>
  <dc:creator>Kirschbaum, Dalia B. (GSFC-6170)</dc:creator>
  <cp:lastModifiedBy>Portier, Andrea M. (GSFC-612.0)[SCIENCE SYSTEMS AND APPLICATIONS INC]</cp:lastModifiedBy>
  <cp:revision>163</cp:revision>
  <dcterms:created xsi:type="dcterms:W3CDTF">2020-06-04T15:40:15Z</dcterms:created>
  <dcterms:modified xsi:type="dcterms:W3CDTF">2020-10-30T15:46:06Z</dcterms:modified>
</cp:coreProperties>
</file>