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1162" r:id="rId3"/>
    <p:sldId id="1157" r:id="rId4"/>
    <p:sldId id="337" r:id="rId5"/>
    <p:sldId id="377" r:id="rId6"/>
    <p:sldId id="309" r:id="rId7"/>
    <p:sldId id="310" r:id="rId8"/>
    <p:sldId id="306" r:id="rId9"/>
    <p:sldId id="1160" r:id="rId10"/>
    <p:sldId id="326" r:id="rId11"/>
    <p:sldId id="328" r:id="rId12"/>
    <p:sldId id="336" r:id="rId13"/>
    <p:sldId id="1268" r:id="rId14"/>
    <p:sldId id="1263" r:id="rId15"/>
    <p:sldId id="1265" r:id="rId16"/>
    <p:sldId id="1168" r:id="rId17"/>
    <p:sldId id="325" r:id="rId18"/>
    <p:sldId id="1161" r:id="rId19"/>
    <p:sldId id="28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48"/>
    <p:restoredTop sz="96281"/>
  </p:normalViewPr>
  <p:slideViewPr>
    <p:cSldViewPr snapToGrid="0" snapToObjects="1">
      <p:cViewPr varScale="1">
        <p:scale>
          <a:sx n="154" d="100"/>
          <a:sy n="154" d="100"/>
        </p:scale>
        <p:origin x="232" y="33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28FDA-322F-984A-B780-C0A51888D294}" type="datetimeFigureOut">
              <a:rPr lang="en-US" smtClean="0"/>
              <a:t>11/2/20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4805EB-3B0D-724B-83E9-8B4C4934B724}" type="slidenum">
              <a:rPr lang="en-US" smtClean="0"/>
              <a:t>‹#›</a:t>
            </a:fld>
            <a:endParaRPr lang="en-US"/>
          </a:p>
        </p:txBody>
      </p:sp>
    </p:spTree>
    <p:extLst>
      <p:ext uri="{BB962C8B-B14F-4D97-AF65-F5344CB8AC3E}">
        <p14:creationId xmlns:p14="http://schemas.microsoft.com/office/powerpoint/2010/main" val="3735410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holistic perspective, A-CCP addresses a broad set of science objectives that represent the most pressing challenges to </a:t>
            </a:r>
          </a:p>
          <a:p>
            <a:r>
              <a:rPr lang="en-US" dirty="0"/>
              <a:t>advancing extreme weather and air quality prediction and reducing uncertainties climate projection.</a:t>
            </a:r>
          </a:p>
        </p:txBody>
      </p:sp>
      <p:sp>
        <p:nvSpPr>
          <p:cNvPr id="4" name="Slide Number Placeholder 3"/>
          <p:cNvSpPr>
            <a:spLocks noGrp="1"/>
          </p:cNvSpPr>
          <p:nvPr>
            <p:ph type="sldNum" sz="quarter" idx="5"/>
          </p:nvPr>
        </p:nvSpPr>
        <p:spPr/>
        <p:txBody>
          <a:bodyPr/>
          <a:lstStyle/>
          <a:p>
            <a:fld id="{CF433272-A799-A54F-A65A-A71E2C442889}" type="slidenum">
              <a:rPr lang="en-US" smtClean="0"/>
              <a:t>5</a:t>
            </a:fld>
            <a:endParaRPr lang="en-US"/>
          </a:p>
        </p:txBody>
      </p:sp>
    </p:spTree>
    <p:extLst>
      <p:ext uri="{BB962C8B-B14F-4D97-AF65-F5344CB8AC3E}">
        <p14:creationId xmlns:p14="http://schemas.microsoft.com/office/powerpoint/2010/main" val="2784154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ACCP will make the first-ever global measurements from space that reveal how ice and water move vertically within clouds, improving our knowledge of storms, the rain and snow they produce and the effects of weather on air quality. ACCP will also reveal the sensitivity of such vertical motions to changes in the amount and character of aerosols surrounding the clouds. These unique observations will directly link convective heat transfer in clouds to the physical properties of clouds and to radiation in Earth's atmosphere, which is key to understanding climate feedbacks, climate sensitivity and changes to Earth's water and energy cycles.</a:t>
            </a:r>
          </a:p>
          <a:p>
            <a:endParaRPr lang="en-US" dirty="0"/>
          </a:p>
        </p:txBody>
      </p:sp>
      <p:sp>
        <p:nvSpPr>
          <p:cNvPr id="4" name="Slide Number Placeholder 3"/>
          <p:cNvSpPr>
            <a:spLocks noGrp="1"/>
          </p:cNvSpPr>
          <p:nvPr>
            <p:ph type="sldNum" sz="quarter" idx="5"/>
          </p:nvPr>
        </p:nvSpPr>
        <p:spPr/>
        <p:txBody>
          <a:bodyPr/>
          <a:lstStyle/>
          <a:p>
            <a:fld id="{0C4805EB-3B0D-724B-83E9-8B4C4934B724}" type="slidenum">
              <a:rPr lang="en-US" smtClean="0"/>
              <a:t>6</a:t>
            </a:fld>
            <a:endParaRPr lang="en-US"/>
          </a:p>
        </p:txBody>
      </p:sp>
    </p:spTree>
    <p:extLst>
      <p:ext uri="{BB962C8B-B14F-4D97-AF65-F5344CB8AC3E}">
        <p14:creationId xmlns:p14="http://schemas.microsoft.com/office/powerpoint/2010/main" val="3825471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052DEA-D19A-FD4B-83E0-27B65997E6C2}" type="slidenum">
              <a:rPr lang="en-US" smtClean="0"/>
              <a:t>9</a:t>
            </a:fld>
            <a:endParaRPr lang="en-US"/>
          </a:p>
        </p:txBody>
      </p:sp>
    </p:spTree>
    <p:extLst>
      <p:ext uri="{BB962C8B-B14F-4D97-AF65-F5344CB8AC3E}">
        <p14:creationId xmlns:p14="http://schemas.microsoft.com/office/powerpoint/2010/main" val="3596305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alternative to Vickie’s Implementation Strategies…</a:t>
            </a:r>
          </a:p>
          <a:p>
            <a:r>
              <a:rPr lang="en-US" dirty="0"/>
              <a:t>Mention that there is no Ku on inclined orbit</a:t>
            </a:r>
          </a:p>
        </p:txBody>
      </p:sp>
      <p:sp>
        <p:nvSpPr>
          <p:cNvPr id="4" name="Slide Number Placeholder 3"/>
          <p:cNvSpPr>
            <a:spLocks noGrp="1"/>
          </p:cNvSpPr>
          <p:nvPr>
            <p:ph type="sldNum" sz="quarter" idx="5"/>
          </p:nvPr>
        </p:nvSpPr>
        <p:spPr/>
        <p:txBody>
          <a:bodyPr/>
          <a:lstStyle/>
          <a:p>
            <a:fld id="{0C4805EB-3B0D-724B-83E9-8B4C4934B724}" type="slidenum">
              <a:rPr lang="en-US" smtClean="0"/>
              <a:t>15</a:t>
            </a:fld>
            <a:endParaRPr lang="en-US"/>
          </a:p>
        </p:txBody>
      </p:sp>
    </p:spTree>
    <p:extLst>
      <p:ext uri="{BB962C8B-B14F-4D97-AF65-F5344CB8AC3E}">
        <p14:creationId xmlns:p14="http://schemas.microsoft.com/office/powerpoint/2010/main" val="3849261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81714-1A02-4D41-AF74-7A4F9FA4B3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F88D70-7733-8346-B45D-BB698661EE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D0309-BD43-AF4F-BB01-761F10EB8171}"/>
              </a:ext>
            </a:extLst>
          </p:cNvPr>
          <p:cNvSpPr>
            <a:spLocks noGrp="1"/>
          </p:cNvSpPr>
          <p:nvPr>
            <p:ph type="dt" sz="half" idx="10"/>
          </p:nvPr>
        </p:nvSpPr>
        <p:spPr/>
        <p:txBody>
          <a:bodyPr/>
          <a:lstStyle/>
          <a:p>
            <a:fld id="{6D75DD0F-E70D-5941-B2D7-D80F76BAE173}" type="datetimeFigureOut">
              <a:rPr lang="en-US" smtClean="0"/>
              <a:t>11/2/20</a:t>
            </a:fld>
            <a:endParaRPr lang="en-US"/>
          </a:p>
        </p:txBody>
      </p:sp>
      <p:sp>
        <p:nvSpPr>
          <p:cNvPr id="5" name="Footer Placeholder 4">
            <a:extLst>
              <a:ext uri="{FF2B5EF4-FFF2-40B4-BE49-F238E27FC236}">
                <a16:creationId xmlns:a16="http://schemas.microsoft.com/office/drawing/2014/main" id="{469D9889-F4C0-BF41-89C1-6FFFBF509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183F7-758F-6D4C-921D-18959F644A4F}"/>
              </a:ext>
            </a:extLst>
          </p:cNvPr>
          <p:cNvSpPr>
            <a:spLocks noGrp="1"/>
          </p:cNvSpPr>
          <p:nvPr>
            <p:ph type="sldNum" sz="quarter" idx="12"/>
          </p:nvPr>
        </p:nvSpPr>
        <p:spPr/>
        <p:txBody>
          <a:bodyPr/>
          <a:lstStyle/>
          <a:p>
            <a:fld id="{6E070CC3-ED1B-FC4A-81D2-7DE87E44A4CD}" type="slidenum">
              <a:rPr lang="en-US" smtClean="0"/>
              <a:t>‹#›</a:t>
            </a:fld>
            <a:endParaRPr lang="en-US"/>
          </a:p>
        </p:txBody>
      </p:sp>
    </p:spTree>
    <p:extLst>
      <p:ext uri="{BB962C8B-B14F-4D97-AF65-F5344CB8AC3E}">
        <p14:creationId xmlns:p14="http://schemas.microsoft.com/office/powerpoint/2010/main" val="1804759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91390-5F72-B64A-97C5-74A1093025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5011B3-DE09-A642-B2F8-BE7CE3DCA7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93E2D-5F64-C744-8EF4-AF05C248437A}"/>
              </a:ext>
            </a:extLst>
          </p:cNvPr>
          <p:cNvSpPr>
            <a:spLocks noGrp="1"/>
          </p:cNvSpPr>
          <p:nvPr>
            <p:ph type="dt" sz="half" idx="10"/>
          </p:nvPr>
        </p:nvSpPr>
        <p:spPr/>
        <p:txBody>
          <a:bodyPr/>
          <a:lstStyle/>
          <a:p>
            <a:fld id="{6D75DD0F-E70D-5941-B2D7-D80F76BAE173}" type="datetimeFigureOut">
              <a:rPr lang="en-US" smtClean="0"/>
              <a:t>11/2/20</a:t>
            </a:fld>
            <a:endParaRPr lang="en-US"/>
          </a:p>
        </p:txBody>
      </p:sp>
      <p:sp>
        <p:nvSpPr>
          <p:cNvPr id="5" name="Footer Placeholder 4">
            <a:extLst>
              <a:ext uri="{FF2B5EF4-FFF2-40B4-BE49-F238E27FC236}">
                <a16:creationId xmlns:a16="http://schemas.microsoft.com/office/drawing/2014/main" id="{A04E6C97-D8B3-1D49-AECF-08828B87DF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E7508-698D-C945-8B4B-788BD89596EB}"/>
              </a:ext>
            </a:extLst>
          </p:cNvPr>
          <p:cNvSpPr>
            <a:spLocks noGrp="1"/>
          </p:cNvSpPr>
          <p:nvPr>
            <p:ph type="sldNum" sz="quarter" idx="12"/>
          </p:nvPr>
        </p:nvSpPr>
        <p:spPr/>
        <p:txBody>
          <a:bodyPr/>
          <a:lstStyle/>
          <a:p>
            <a:fld id="{6E070CC3-ED1B-FC4A-81D2-7DE87E44A4CD}" type="slidenum">
              <a:rPr lang="en-US" smtClean="0"/>
              <a:t>‹#›</a:t>
            </a:fld>
            <a:endParaRPr lang="en-US"/>
          </a:p>
        </p:txBody>
      </p:sp>
    </p:spTree>
    <p:extLst>
      <p:ext uri="{BB962C8B-B14F-4D97-AF65-F5344CB8AC3E}">
        <p14:creationId xmlns:p14="http://schemas.microsoft.com/office/powerpoint/2010/main" val="3887529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0E0E5B-315D-A94B-828D-50232E78B1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0697AA-BAE1-A24C-9349-62E39956AD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B3C98-3632-C24D-9427-41DBA8D11059}"/>
              </a:ext>
            </a:extLst>
          </p:cNvPr>
          <p:cNvSpPr>
            <a:spLocks noGrp="1"/>
          </p:cNvSpPr>
          <p:nvPr>
            <p:ph type="dt" sz="half" idx="10"/>
          </p:nvPr>
        </p:nvSpPr>
        <p:spPr/>
        <p:txBody>
          <a:bodyPr/>
          <a:lstStyle/>
          <a:p>
            <a:fld id="{6D75DD0F-E70D-5941-B2D7-D80F76BAE173}" type="datetimeFigureOut">
              <a:rPr lang="en-US" smtClean="0"/>
              <a:t>11/2/20</a:t>
            </a:fld>
            <a:endParaRPr lang="en-US"/>
          </a:p>
        </p:txBody>
      </p:sp>
      <p:sp>
        <p:nvSpPr>
          <p:cNvPr id="5" name="Footer Placeholder 4">
            <a:extLst>
              <a:ext uri="{FF2B5EF4-FFF2-40B4-BE49-F238E27FC236}">
                <a16:creationId xmlns:a16="http://schemas.microsoft.com/office/drawing/2014/main" id="{79C370C9-7C68-8847-89C5-59DA6FDD59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EAD4F-4CC9-E543-BCCA-2C1AAC6B294C}"/>
              </a:ext>
            </a:extLst>
          </p:cNvPr>
          <p:cNvSpPr>
            <a:spLocks noGrp="1"/>
          </p:cNvSpPr>
          <p:nvPr>
            <p:ph type="sldNum" sz="quarter" idx="12"/>
          </p:nvPr>
        </p:nvSpPr>
        <p:spPr/>
        <p:txBody>
          <a:bodyPr/>
          <a:lstStyle/>
          <a:p>
            <a:fld id="{6E070CC3-ED1B-FC4A-81D2-7DE87E44A4CD}" type="slidenum">
              <a:rPr lang="en-US" smtClean="0"/>
              <a:t>‹#›</a:t>
            </a:fld>
            <a:endParaRPr lang="en-US"/>
          </a:p>
        </p:txBody>
      </p:sp>
    </p:spTree>
    <p:extLst>
      <p:ext uri="{BB962C8B-B14F-4D97-AF65-F5344CB8AC3E}">
        <p14:creationId xmlns:p14="http://schemas.microsoft.com/office/powerpoint/2010/main" val="3432607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02EE-CA53-F74A-A8C8-977E9A73BF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EDF7F5-0FB3-F34B-A863-A04371F213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EA929E-4E1C-B348-92F6-083E72E188F9}"/>
              </a:ext>
            </a:extLst>
          </p:cNvPr>
          <p:cNvSpPr>
            <a:spLocks noGrp="1"/>
          </p:cNvSpPr>
          <p:nvPr>
            <p:ph type="dt" sz="half" idx="10"/>
          </p:nvPr>
        </p:nvSpPr>
        <p:spPr/>
        <p:txBody>
          <a:bodyPr/>
          <a:lstStyle/>
          <a:p>
            <a:fld id="{6D75DD0F-E70D-5941-B2D7-D80F76BAE173}" type="datetimeFigureOut">
              <a:rPr lang="en-US" smtClean="0"/>
              <a:t>11/2/20</a:t>
            </a:fld>
            <a:endParaRPr lang="en-US"/>
          </a:p>
        </p:txBody>
      </p:sp>
      <p:sp>
        <p:nvSpPr>
          <p:cNvPr id="5" name="Footer Placeholder 4">
            <a:extLst>
              <a:ext uri="{FF2B5EF4-FFF2-40B4-BE49-F238E27FC236}">
                <a16:creationId xmlns:a16="http://schemas.microsoft.com/office/drawing/2014/main" id="{34FD77E8-AE3E-8244-8D52-A52D5BB3A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8405F-5952-2542-A34C-F978A71E2E68}"/>
              </a:ext>
            </a:extLst>
          </p:cNvPr>
          <p:cNvSpPr>
            <a:spLocks noGrp="1"/>
          </p:cNvSpPr>
          <p:nvPr>
            <p:ph type="sldNum" sz="quarter" idx="12"/>
          </p:nvPr>
        </p:nvSpPr>
        <p:spPr/>
        <p:txBody>
          <a:bodyPr/>
          <a:lstStyle/>
          <a:p>
            <a:fld id="{6E070CC3-ED1B-FC4A-81D2-7DE87E44A4CD}" type="slidenum">
              <a:rPr lang="en-US" smtClean="0"/>
              <a:t>‹#›</a:t>
            </a:fld>
            <a:endParaRPr lang="en-US"/>
          </a:p>
        </p:txBody>
      </p:sp>
    </p:spTree>
    <p:extLst>
      <p:ext uri="{BB962C8B-B14F-4D97-AF65-F5344CB8AC3E}">
        <p14:creationId xmlns:p14="http://schemas.microsoft.com/office/powerpoint/2010/main" val="2137694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38B6A-8D6E-AF48-83D8-2A40420D84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2B2A02-3188-C042-AEF2-BF552C46EB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23975E-4DCC-D64C-96EE-70B49059337F}"/>
              </a:ext>
            </a:extLst>
          </p:cNvPr>
          <p:cNvSpPr>
            <a:spLocks noGrp="1"/>
          </p:cNvSpPr>
          <p:nvPr>
            <p:ph type="dt" sz="half" idx="10"/>
          </p:nvPr>
        </p:nvSpPr>
        <p:spPr/>
        <p:txBody>
          <a:bodyPr/>
          <a:lstStyle/>
          <a:p>
            <a:fld id="{6D75DD0F-E70D-5941-B2D7-D80F76BAE173}" type="datetimeFigureOut">
              <a:rPr lang="en-US" smtClean="0"/>
              <a:t>11/2/20</a:t>
            </a:fld>
            <a:endParaRPr lang="en-US"/>
          </a:p>
        </p:txBody>
      </p:sp>
      <p:sp>
        <p:nvSpPr>
          <p:cNvPr id="5" name="Footer Placeholder 4">
            <a:extLst>
              <a:ext uri="{FF2B5EF4-FFF2-40B4-BE49-F238E27FC236}">
                <a16:creationId xmlns:a16="http://schemas.microsoft.com/office/drawing/2014/main" id="{CD618716-537C-1547-8974-793E153869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72F7C-F264-8442-9BB4-E8EB6C3D92D1}"/>
              </a:ext>
            </a:extLst>
          </p:cNvPr>
          <p:cNvSpPr>
            <a:spLocks noGrp="1"/>
          </p:cNvSpPr>
          <p:nvPr>
            <p:ph type="sldNum" sz="quarter" idx="12"/>
          </p:nvPr>
        </p:nvSpPr>
        <p:spPr/>
        <p:txBody>
          <a:bodyPr/>
          <a:lstStyle/>
          <a:p>
            <a:fld id="{6E070CC3-ED1B-FC4A-81D2-7DE87E44A4CD}" type="slidenum">
              <a:rPr lang="en-US" smtClean="0"/>
              <a:t>‹#›</a:t>
            </a:fld>
            <a:endParaRPr lang="en-US"/>
          </a:p>
        </p:txBody>
      </p:sp>
    </p:spTree>
    <p:extLst>
      <p:ext uri="{BB962C8B-B14F-4D97-AF65-F5344CB8AC3E}">
        <p14:creationId xmlns:p14="http://schemas.microsoft.com/office/powerpoint/2010/main" val="3047662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0BAF7-912A-5B45-9D5C-DF2F2BA712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D77951-5B0C-9641-9956-F4DE827885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0D0AFE-8A7F-9643-9229-20755D7637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A31DC9-BCDB-E245-BD11-BE33BF86B6CD}"/>
              </a:ext>
            </a:extLst>
          </p:cNvPr>
          <p:cNvSpPr>
            <a:spLocks noGrp="1"/>
          </p:cNvSpPr>
          <p:nvPr>
            <p:ph type="dt" sz="half" idx="10"/>
          </p:nvPr>
        </p:nvSpPr>
        <p:spPr/>
        <p:txBody>
          <a:bodyPr/>
          <a:lstStyle/>
          <a:p>
            <a:fld id="{6D75DD0F-E70D-5941-B2D7-D80F76BAE173}" type="datetimeFigureOut">
              <a:rPr lang="en-US" smtClean="0"/>
              <a:t>11/2/20</a:t>
            </a:fld>
            <a:endParaRPr lang="en-US"/>
          </a:p>
        </p:txBody>
      </p:sp>
      <p:sp>
        <p:nvSpPr>
          <p:cNvPr id="6" name="Footer Placeholder 5">
            <a:extLst>
              <a:ext uri="{FF2B5EF4-FFF2-40B4-BE49-F238E27FC236}">
                <a16:creationId xmlns:a16="http://schemas.microsoft.com/office/drawing/2014/main" id="{35CA28A2-C5C3-5F40-B31E-5AA4999D07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40415C-70CF-C743-8CE3-917049BC78BE}"/>
              </a:ext>
            </a:extLst>
          </p:cNvPr>
          <p:cNvSpPr>
            <a:spLocks noGrp="1"/>
          </p:cNvSpPr>
          <p:nvPr>
            <p:ph type="sldNum" sz="quarter" idx="12"/>
          </p:nvPr>
        </p:nvSpPr>
        <p:spPr/>
        <p:txBody>
          <a:bodyPr/>
          <a:lstStyle/>
          <a:p>
            <a:fld id="{6E070CC3-ED1B-FC4A-81D2-7DE87E44A4CD}" type="slidenum">
              <a:rPr lang="en-US" smtClean="0"/>
              <a:t>‹#›</a:t>
            </a:fld>
            <a:endParaRPr lang="en-US"/>
          </a:p>
        </p:txBody>
      </p:sp>
    </p:spTree>
    <p:extLst>
      <p:ext uri="{BB962C8B-B14F-4D97-AF65-F5344CB8AC3E}">
        <p14:creationId xmlns:p14="http://schemas.microsoft.com/office/powerpoint/2010/main" val="64143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B558E-3F5D-6A44-B6A0-10A6A9DCF8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E41171-208E-BF4C-BBBB-EB458E94E5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F227C7-AA22-5544-BEE5-83AB213E0E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CBB197-3A58-AB44-8D50-A303F9C8C2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6C88B2-7CE7-7941-9AC0-D79E35F06E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E017A1-F524-234B-B9FD-B74902DD3928}"/>
              </a:ext>
            </a:extLst>
          </p:cNvPr>
          <p:cNvSpPr>
            <a:spLocks noGrp="1"/>
          </p:cNvSpPr>
          <p:nvPr>
            <p:ph type="dt" sz="half" idx="10"/>
          </p:nvPr>
        </p:nvSpPr>
        <p:spPr/>
        <p:txBody>
          <a:bodyPr/>
          <a:lstStyle/>
          <a:p>
            <a:fld id="{6D75DD0F-E70D-5941-B2D7-D80F76BAE173}" type="datetimeFigureOut">
              <a:rPr lang="en-US" smtClean="0"/>
              <a:t>11/2/20</a:t>
            </a:fld>
            <a:endParaRPr lang="en-US"/>
          </a:p>
        </p:txBody>
      </p:sp>
      <p:sp>
        <p:nvSpPr>
          <p:cNvPr id="8" name="Footer Placeholder 7">
            <a:extLst>
              <a:ext uri="{FF2B5EF4-FFF2-40B4-BE49-F238E27FC236}">
                <a16:creationId xmlns:a16="http://schemas.microsoft.com/office/drawing/2014/main" id="{CF8E38CA-7A33-AF4B-8A8A-570FAAF194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6756D3-D772-9E4D-8D6D-27019D92ED4B}"/>
              </a:ext>
            </a:extLst>
          </p:cNvPr>
          <p:cNvSpPr>
            <a:spLocks noGrp="1"/>
          </p:cNvSpPr>
          <p:nvPr>
            <p:ph type="sldNum" sz="quarter" idx="12"/>
          </p:nvPr>
        </p:nvSpPr>
        <p:spPr/>
        <p:txBody>
          <a:bodyPr/>
          <a:lstStyle/>
          <a:p>
            <a:fld id="{6E070CC3-ED1B-FC4A-81D2-7DE87E44A4CD}" type="slidenum">
              <a:rPr lang="en-US" smtClean="0"/>
              <a:t>‹#›</a:t>
            </a:fld>
            <a:endParaRPr lang="en-US"/>
          </a:p>
        </p:txBody>
      </p:sp>
    </p:spTree>
    <p:extLst>
      <p:ext uri="{BB962C8B-B14F-4D97-AF65-F5344CB8AC3E}">
        <p14:creationId xmlns:p14="http://schemas.microsoft.com/office/powerpoint/2010/main" val="288938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EB76-2794-8A45-9DC2-631D89F6E1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A6BA65-B979-7243-85E7-85CF3B765248}"/>
              </a:ext>
            </a:extLst>
          </p:cNvPr>
          <p:cNvSpPr>
            <a:spLocks noGrp="1"/>
          </p:cNvSpPr>
          <p:nvPr>
            <p:ph type="dt" sz="half" idx="10"/>
          </p:nvPr>
        </p:nvSpPr>
        <p:spPr/>
        <p:txBody>
          <a:bodyPr/>
          <a:lstStyle/>
          <a:p>
            <a:fld id="{6D75DD0F-E70D-5941-B2D7-D80F76BAE173}" type="datetimeFigureOut">
              <a:rPr lang="en-US" smtClean="0"/>
              <a:t>11/2/20</a:t>
            </a:fld>
            <a:endParaRPr lang="en-US"/>
          </a:p>
        </p:txBody>
      </p:sp>
      <p:sp>
        <p:nvSpPr>
          <p:cNvPr id="4" name="Footer Placeholder 3">
            <a:extLst>
              <a:ext uri="{FF2B5EF4-FFF2-40B4-BE49-F238E27FC236}">
                <a16:creationId xmlns:a16="http://schemas.microsoft.com/office/drawing/2014/main" id="{04E7FAAE-05CB-734E-8FC5-7130FDD9BE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FE2F9F-DF4B-0944-8A32-1960BE19516E}"/>
              </a:ext>
            </a:extLst>
          </p:cNvPr>
          <p:cNvSpPr>
            <a:spLocks noGrp="1"/>
          </p:cNvSpPr>
          <p:nvPr>
            <p:ph type="sldNum" sz="quarter" idx="12"/>
          </p:nvPr>
        </p:nvSpPr>
        <p:spPr/>
        <p:txBody>
          <a:bodyPr/>
          <a:lstStyle/>
          <a:p>
            <a:fld id="{6E070CC3-ED1B-FC4A-81D2-7DE87E44A4CD}" type="slidenum">
              <a:rPr lang="en-US" smtClean="0"/>
              <a:t>‹#›</a:t>
            </a:fld>
            <a:endParaRPr lang="en-US"/>
          </a:p>
        </p:txBody>
      </p:sp>
    </p:spTree>
    <p:extLst>
      <p:ext uri="{BB962C8B-B14F-4D97-AF65-F5344CB8AC3E}">
        <p14:creationId xmlns:p14="http://schemas.microsoft.com/office/powerpoint/2010/main" val="353111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042FF-D908-B94F-809E-DE5C18F91B44}"/>
              </a:ext>
            </a:extLst>
          </p:cNvPr>
          <p:cNvSpPr>
            <a:spLocks noGrp="1"/>
          </p:cNvSpPr>
          <p:nvPr>
            <p:ph type="dt" sz="half" idx="10"/>
          </p:nvPr>
        </p:nvSpPr>
        <p:spPr/>
        <p:txBody>
          <a:bodyPr/>
          <a:lstStyle/>
          <a:p>
            <a:fld id="{6D75DD0F-E70D-5941-B2D7-D80F76BAE173}" type="datetimeFigureOut">
              <a:rPr lang="en-US" smtClean="0"/>
              <a:t>11/2/20</a:t>
            </a:fld>
            <a:endParaRPr lang="en-US"/>
          </a:p>
        </p:txBody>
      </p:sp>
      <p:sp>
        <p:nvSpPr>
          <p:cNvPr id="3" name="Footer Placeholder 2">
            <a:extLst>
              <a:ext uri="{FF2B5EF4-FFF2-40B4-BE49-F238E27FC236}">
                <a16:creationId xmlns:a16="http://schemas.microsoft.com/office/drawing/2014/main" id="{BD9E2CF5-3C44-0B44-9A43-97A2D77644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71FA50-A778-4D4D-8892-3D6FAA3DFA86}"/>
              </a:ext>
            </a:extLst>
          </p:cNvPr>
          <p:cNvSpPr>
            <a:spLocks noGrp="1"/>
          </p:cNvSpPr>
          <p:nvPr>
            <p:ph type="sldNum" sz="quarter" idx="12"/>
          </p:nvPr>
        </p:nvSpPr>
        <p:spPr/>
        <p:txBody>
          <a:bodyPr/>
          <a:lstStyle/>
          <a:p>
            <a:fld id="{6E070CC3-ED1B-FC4A-81D2-7DE87E44A4CD}" type="slidenum">
              <a:rPr lang="en-US" smtClean="0"/>
              <a:t>‹#›</a:t>
            </a:fld>
            <a:endParaRPr lang="en-US"/>
          </a:p>
        </p:txBody>
      </p:sp>
    </p:spTree>
    <p:extLst>
      <p:ext uri="{BB962C8B-B14F-4D97-AF65-F5344CB8AC3E}">
        <p14:creationId xmlns:p14="http://schemas.microsoft.com/office/powerpoint/2010/main" val="2278014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9CB7-EB8C-5A47-AD6C-4444C3B80D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5046D-E24C-664D-B2E1-671FB1D57A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2AD3AB-442A-5944-926C-D6FAC68731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A6E321-9ADD-CA42-8C6F-BE8AACBDB5E1}"/>
              </a:ext>
            </a:extLst>
          </p:cNvPr>
          <p:cNvSpPr>
            <a:spLocks noGrp="1"/>
          </p:cNvSpPr>
          <p:nvPr>
            <p:ph type="dt" sz="half" idx="10"/>
          </p:nvPr>
        </p:nvSpPr>
        <p:spPr/>
        <p:txBody>
          <a:bodyPr/>
          <a:lstStyle/>
          <a:p>
            <a:fld id="{6D75DD0F-E70D-5941-B2D7-D80F76BAE173}" type="datetimeFigureOut">
              <a:rPr lang="en-US" smtClean="0"/>
              <a:t>11/2/20</a:t>
            </a:fld>
            <a:endParaRPr lang="en-US"/>
          </a:p>
        </p:txBody>
      </p:sp>
      <p:sp>
        <p:nvSpPr>
          <p:cNvPr id="6" name="Footer Placeholder 5">
            <a:extLst>
              <a:ext uri="{FF2B5EF4-FFF2-40B4-BE49-F238E27FC236}">
                <a16:creationId xmlns:a16="http://schemas.microsoft.com/office/drawing/2014/main" id="{955D62A8-E655-7D45-B292-A260798521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ECF58B-DAAC-6C4D-9201-68D834DE1CC7}"/>
              </a:ext>
            </a:extLst>
          </p:cNvPr>
          <p:cNvSpPr>
            <a:spLocks noGrp="1"/>
          </p:cNvSpPr>
          <p:nvPr>
            <p:ph type="sldNum" sz="quarter" idx="12"/>
          </p:nvPr>
        </p:nvSpPr>
        <p:spPr/>
        <p:txBody>
          <a:bodyPr/>
          <a:lstStyle/>
          <a:p>
            <a:fld id="{6E070CC3-ED1B-FC4A-81D2-7DE87E44A4CD}" type="slidenum">
              <a:rPr lang="en-US" smtClean="0"/>
              <a:t>‹#›</a:t>
            </a:fld>
            <a:endParaRPr lang="en-US"/>
          </a:p>
        </p:txBody>
      </p:sp>
    </p:spTree>
    <p:extLst>
      <p:ext uri="{BB962C8B-B14F-4D97-AF65-F5344CB8AC3E}">
        <p14:creationId xmlns:p14="http://schemas.microsoft.com/office/powerpoint/2010/main" val="760722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B9746-DA3A-374A-BA3C-C4D9EC7D0A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9A52C2-9BAF-6249-8551-656C19B408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84E2F2-3969-8545-9D13-D3BF212C61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AC2F8A-72CE-124C-B202-B27037B32A58}"/>
              </a:ext>
            </a:extLst>
          </p:cNvPr>
          <p:cNvSpPr>
            <a:spLocks noGrp="1"/>
          </p:cNvSpPr>
          <p:nvPr>
            <p:ph type="dt" sz="half" idx="10"/>
          </p:nvPr>
        </p:nvSpPr>
        <p:spPr/>
        <p:txBody>
          <a:bodyPr/>
          <a:lstStyle/>
          <a:p>
            <a:fld id="{6D75DD0F-E70D-5941-B2D7-D80F76BAE173}" type="datetimeFigureOut">
              <a:rPr lang="en-US" smtClean="0"/>
              <a:t>11/2/20</a:t>
            </a:fld>
            <a:endParaRPr lang="en-US"/>
          </a:p>
        </p:txBody>
      </p:sp>
      <p:sp>
        <p:nvSpPr>
          <p:cNvPr id="6" name="Footer Placeholder 5">
            <a:extLst>
              <a:ext uri="{FF2B5EF4-FFF2-40B4-BE49-F238E27FC236}">
                <a16:creationId xmlns:a16="http://schemas.microsoft.com/office/drawing/2014/main" id="{EA8DF537-B1F7-7E44-A053-6AB738F3E4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0367F-C13B-F743-8EB8-E3BD27705BB2}"/>
              </a:ext>
            </a:extLst>
          </p:cNvPr>
          <p:cNvSpPr>
            <a:spLocks noGrp="1"/>
          </p:cNvSpPr>
          <p:nvPr>
            <p:ph type="sldNum" sz="quarter" idx="12"/>
          </p:nvPr>
        </p:nvSpPr>
        <p:spPr/>
        <p:txBody>
          <a:bodyPr/>
          <a:lstStyle/>
          <a:p>
            <a:fld id="{6E070CC3-ED1B-FC4A-81D2-7DE87E44A4CD}" type="slidenum">
              <a:rPr lang="en-US" smtClean="0"/>
              <a:t>‹#›</a:t>
            </a:fld>
            <a:endParaRPr lang="en-US"/>
          </a:p>
        </p:txBody>
      </p:sp>
    </p:spTree>
    <p:extLst>
      <p:ext uri="{BB962C8B-B14F-4D97-AF65-F5344CB8AC3E}">
        <p14:creationId xmlns:p14="http://schemas.microsoft.com/office/powerpoint/2010/main" val="2660111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9E5E21-A648-0C46-B4F0-480CC0DF78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FB265F-DFC9-C347-A94D-79AEC097BB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A1861D-30A4-E542-9E16-25F606567B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5DD0F-E70D-5941-B2D7-D80F76BAE173}" type="datetimeFigureOut">
              <a:rPr lang="en-US" smtClean="0"/>
              <a:t>11/2/20</a:t>
            </a:fld>
            <a:endParaRPr lang="en-US"/>
          </a:p>
        </p:txBody>
      </p:sp>
      <p:sp>
        <p:nvSpPr>
          <p:cNvPr id="5" name="Footer Placeholder 4">
            <a:extLst>
              <a:ext uri="{FF2B5EF4-FFF2-40B4-BE49-F238E27FC236}">
                <a16:creationId xmlns:a16="http://schemas.microsoft.com/office/drawing/2014/main" id="{8129D143-A782-4847-8B85-0AC0D70AB2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3FB643-4482-1146-A079-AA9457EF07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070CC3-ED1B-FC4A-81D2-7DE87E44A4CD}" type="slidenum">
              <a:rPr lang="en-US" smtClean="0"/>
              <a:t>‹#›</a:t>
            </a:fld>
            <a:endParaRPr lang="en-US"/>
          </a:p>
        </p:txBody>
      </p:sp>
      <p:pic>
        <p:nvPicPr>
          <p:cNvPr id="9" name="Picture 8">
            <a:extLst>
              <a:ext uri="{FF2B5EF4-FFF2-40B4-BE49-F238E27FC236}">
                <a16:creationId xmlns:a16="http://schemas.microsoft.com/office/drawing/2014/main" id="{3445E878-8678-774C-A1EF-69BD6AD5488C}"/>
              </a:ext>
            </a:extLst>
          </p:cNvPr>
          <p:cNvPicPr>
            <a:picLocks noChangeAspect="1"/>
          </p:cNvPicPr>
          <p:nvPr userDrawn="1"/>
        </p:nvPicPr>
        <p:blipFill>
          <a:blip r:embed="rId13"/>
          <a:stretch>
            <a:fillRect/>
          </a:stretch>
        </p:blipFill>
        <p:spPr>
          <a:xfrm>
            <a:off x="232717" y="6408112"/>
            <a:ext cx="4029120" cy="390144"/>
          </a:xfrm>
          <a:prstGeom prst="rect">
            <a:avLst/>
          </a:prstGeom>
        </p:spPr>
      </p:pic>
      <p:pic>
        <p:nvPicPr>
          <p:cNvPr id="13" name="Picture 12">
            <a:extLst>
              <a:ext uri="{FF2B5EF4-FFF2-40B4-BE49-F238E27FC236}">
                <a16:creationId xmlns:a16="http://schemas.microsoft.com/office/drawing/2014/main" id="{C1E45961-B9DE-6740-8439-E0206B678543}"/>
              </a:ext>
            </a:extLst>
          </p:cNvPr>
          <p:cNvPicPr>
            <a:picLocks noChangeAspect="1"/>
          </p:cNvPicPr>
          <p:nvPr userDrawn="1"/>
        </p:nvPicPr>
        <p:blipFill>
          <a:blip r:embed="rId14"/>
          <a:stretch>
            <a:fillRect/>
          </a:stretch>
        </p:blipFill>
        <p:spPr>
          <a:xfrm>
            <a:off x="0" y="-4385"/>
            <a:ext cx="12192000" cy="241179"/>
          </a:xfrm>
          <a:prstGeom prst="rect">
            <a:avLst/>
          </a:prstGeom>
        </p:spPr>
      </p:pic>
    </p:spTree>
    <p:extLst>
      <p:ext uri="{BB962C8B-B14F-4D97-AF65-F5344CB8AC3E}">
        <p14:creationId xmlns:p14="http://schemas.microsoft.com/office/powerpoint/2010/main" val="32673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0.gif"/></Relationships>
</file>

<file path=ppt/slides/_rels/slide16.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32.tiff"/><Relationship Id="rId7" Type="http://schemas.openxmlformats.org/officeDocument/2006/relationships/image" Target="../media/image36.tiff"/><Relationship Id="rId12" Type="http://schemas.openxmlformats.org/officeDocument/2006/relationships/image" Target="../media/image30.gif"/><Relationship Id="rId2" Type="http://schemas.openxmlformats.org/officeDocument/2006/relationships/image" Target="../media/image31.tiff"/><Relationship Id="rId1" Type="http://schemas.openxmlformats.org/officeDocument/2006/relationships/slideLayout" Target="../slideLayouts/slideLayout2.xml"/><Relationship Id="rId6" Type="http://schemas.openxmlformats.org/officeDocument/2006/relationships/image" Target="../media/image35.tiff"/><Relationship Id="rId11" Type="http://schemas.openxmlformats.org/officeDocument/2006/relationships/image" Target="../media/image40.tiff"/><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tiff"/><Relationship Id="rId9" Type="http://schemas.openxmlformats.org/officeDocument/2006/relationships/image" Target="../media/image38.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3D9DF-2000-594F-84C3-8559E212CB12}"/>
              </a:ext>
            </a:extLst>
          </p:cNvPr>
          <p:cNvSpPr>
            <a:spLocks noGrp="1"/>
          </p:cNvSpPr>
          <p:nvPr>
            <p:ph type="ctrTitle"/>
          </p:nvPr>
        </p:nvSpPr>
        <p:spPr>
          <a:xfrm>
            <a:off x="1594134" y="115472"/>
            <a:ext cx="9003731" cy="2387600"/>
          </a:xfrm>
        </p:spPr>
        <p:txBody>
          <a:bodyPr>
            <a:noAutofit/>
          </a:bodyPr>
          <a:lstStyle/>
          <a:p>
            <a:r>
              <a:rPr lang="en-US" sz="4800" dirty="0"/>
              <a:t>Current Status of the Aerosols-Clouds-Convection-Precipitation Decadal Survey Study</a:t>
            </a:r>
          </a:p>
        </p:txBody>
      </p:sp>
      <p:sp>
        <p:nvSpPr>
          <p:cNvPr id="3" name="Subtitle 2">
            <a:extLst>
              <a:ext uri="{FF2B5EF4-FFF2-40B4-BE49-F238E27FC236}">
                <a16:creationId xmlns:a16="http://schemas.microsoft.com/office/drawing/2014/main" id="{A3492470-6CA7-F646-9653-5747D49EF669}"/>
              </a:ext>
            </a:extLst>
          </p:cNvPr>
          <p:cNvSpPr>
            <a:spLocks noGrp="1"/>
          </p:cNvSpPr>
          <p:nvPr>
            <p:ph type="subTitle" idx="1"/>
          </p:nvPr>
        </p:nvSpPr>
        <p:spPr>
          <a:xfrm>
            <a:off x="1309741" y="2699167"/>
            <a:ext cx="9144000" cy="1655762"/>
          </a:xfrm>
        </p:spPr>
        <p:txBody>
          <a:bodyPr>
            <a:normAutofit/>
          </a:bodyPr>
          <a:lstStyle/>
          <a:p>
            <a:r>
              <a:rPr lang="en-US" sz="3200" dirty="0"/>
              <a:t>Scott Braun, Science and Applications Leadership Team co-lead</a:t>
            </a:r>
          </a:p>
        </p:txBody>
      </p:sp>
      <p:sp>
        <p:nvSpPr>
          <p:cNvPr id="4" name="TextBox 3">
            <a:extLst>
              <a:ext uri="{FF2B5EF4-FFF2-40B4-BE49-F238E27FC236}">
                <a16:creationId xmlns:a16="http://schemas.microsoft.com/office/drawing/2014/main" id="{4D5369DF-FFED-544B-9096-14BD72F8952F}"/>
              </a:ext>
            </a:extLst>
          </p:cNvPr>
          <p:cNvSpPr txBox="1"/>
          <p:nvPr/>
        </p:nvSpPr>
        <p:spPr>
          <a:xfrm>
            <a:off x="572530" y="3853188"/>
            <a:ext cx="11046940" cy="2308324"/>
          </a:xfrm>
          <a:prstGeom prst="rect">
            <a:avLst/>
          </a:prstGeom>
          <a:noFill/>
        </p:spPr>
        <p:txBody>
          <a:bodyPr wrap="square" rtlCol="0">
            <a:spAutoFit/>
          </a:bodyPr>
          <a:lstStyle/>
          <a:p>
            <a:r>
              <a:rPr lang="en-US" dirty="0"/>
              <a:t>Other SALT Members: </a:t>
            </a:r>
            <a:r>
              <a:rPr lang="en-US" dirty="0" err="1"/>
              <a:t>Arlindo</a:t>
            </a:r>
            <a:r>
              <a:rPr lang="en-US" dirty="0"/>
              <a:t> da Silva (GSFC), Graeme Stephens (JPL), Duane </a:t>
            </a:r>
            <a:r>
              <a:rPr lang="en-US" dirty="0" err="1"/>
              <a:t>Waliser</a:t>
            </a:r>
            <a:r>
              <a:rPr lang="en-US" dirty="0"/>
              <a:t> (JPL), Walt Petersen (MSFC), Rich </a:t>
            </a:r>
            <a:r>
              <a:rPr lang="en-US" dirty="0" err="1"/>
              <a:t>Ferrare</a:t>
            </a:r>
            <a:r>
              <a:rPr lang="en-US" dirty="0"/>
              <a:t> (</a:t>
            </a:r>
            <a:r>
              <a:rPr lang="en-US" dirty="0" err="1"/>
              <a:t>LaRC</a:t>
            </a:r>
            <a:r>
              <a:rPr lang="en-US" dirty="0"/>
              <a:t>), Dave Winker (</a:t>
            </a:r>
            <a:r>
              <a:rPr lang="en-US" dirty="0" err="1"/>
              <a:t>LaRC</a:t>
            </a:r>
            <a:r>
              <a:rPr lang="en-US" dirty="0"/>
              <a:t>), </a:t>
            </a:r>
            <a:r>
              <a:rPr lang="en-US" dirty="0" err="1"/>
              <a:t>Meloë</a:t>
            </a:r>
            <a:r>
              <a:rPr lang="en-US" dirty="0"/>
              <a:t> </a:t>
            </a:r>
            <a:r>
              <a:rPr lang="en-US" dirty="0" err="1"/>
              <a:t>Kacenelenbogen</a:t>
            </a:r>
            <a:r>
              <a:rPr lang="en-US" dirty="0"/>
              <a:t> (ARC), Dalia </a:t>
            </a:r>
            <a:r>
              <a:rPr lang="en-US" dirty="0" err="1"/>
              <a:t>Kirschbaum</a:t>
            </a:r>
            <a:r>
              <a:rPr lang="en-US" dirty="0"/>
              <a:t> (GSFC), Ali Omar (</a:t>
            </a:r>
            <a:r>
              <a:rPr lang="en-US" dirty="0" err="1"/>
              <a:t>LaRC</a:t>
            </a:r>
            <a:r>
              <a:rPr lang="en-US" dirty="0"/>
              <a:t>), Emily Berndt (MSFC)</a:t>
            </a:r>
          </a:p>
          <a:p>
            <a:endParaRPr lang="en-US" dirty="0"/>
          </a:p>
          <a:p>
            <a:r>
              <a:rPr lang="en-US" dirty="0"/>
              <a:t>ACCP Study Management Team: Vickie Moran (GSFC), Chip </a:t>
            </a:r>
            <a:r>
              <a:rPr lang="en-US" dirty="0" err="1"/>
              <a:t>Trepte</a:t>
            </a:r>
            <a:r>
              <a:rPr lang="en-US" dirty="0"/>
              <a:t> (</a:t>
            </a:r>
            <a:r>
              <a:rPr lang="en-US" dirty="0" err="1"/>
              <a:t>LaRC</a:t>
            </a:r>
            <a:r>
              <a:rPr lang="en-US" dirty="0"/>
              <a:t>), Deb Vane (JPL) </a:t>
            </a:r>
          </a:p>
          <a:p>
            <a:endParaRPr lang="en-US" dirty="0"/>
          </a:p>
          <a:p>
            <a:r>
              <a:rPr lang="en-US" dirty="0"/>
              <a:t>Science Impact Team (SIT) Co-Leads: Jay Mace (U. Utah), Jen </a:t>
            </a:r>
            <a:r>
              <a:rPr lang="en-US" dirty="0" err="1"/>
              <a:t>Redemann</a:t>
            </a:r>
            <a:r>
              <a:rPr lang="en-US" dirty="0"/>
              <a:t> (U. OK)</a:t>
            </a:r>
          </a:p>
          <a:p>
            <a:r>
              <a:rPr lang="en-US" dirty="0"/>
              <a:t>Science Community Committee Co-Leads: Sue van den Heever (CSU), Greg Carmichael (U. IA)</a:t>
            </a:r>
          </a:p>
        </p:txBody>
      </p:sp>
    </p:spTree>
    <p:extLst>
      <p:ext uri="{BB962C8B-B14F-4D97-AF65-F5344CB8AC3E}">
        <p14:creationId xmlns:p14="http://schemas.microsoft.com/office/powerpoint/2010/main" val="1371244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955104-3D0C-3A4D-A3A9-3FA290E566D5}"/>
              </a:ext>
            </a:extLst>
          </p:cNvPr>
          <p:cNvSpPr>
            <a:spLocks noGrp="1"/>
          </p:cNvSpPr>
          <p:nvPr>
            <p:ph idx="1"/>
          </p:nvPr>
        </p:nvSpPr>
        <p:spPr>
          <a:xfrm>
            <a:off x="185057" y="1124745"/>
            <a:ext cx="5373261" cy="4943361"/>
          </a:xfrm>
        </p:spPr>
        <p:txBody>
          <a:bodyPr/>
          <a:lstStyle/>
          <a:p>
            <a:r>
              <a:rPr lang="en-US" dirty="0"/>
              <a:t>Architectures contain different radar capabilities</a:t>
            </a:r>
          </a:p>
          <a:p>
            <a:pPr lvl="1"/>
            <a:r>
              <a:rPr lang="en-US" dirty="0"/>
              <a:t>Cloud and precipitation measurements at nadir</a:t>
            </a:r>
          </a:p>
          <a:p>
            <a:pPr lvl="1"/>
            <a:r>
              <a:rPr lang="en-US" dirty="0"/>
              <a:t>Precipitation across a swath</a:t>
            </a:r>
          </a:p>
          <a:p>
            <a:pPr lvl="1"/>
            <a:r>
              <a:rPr lang="en-US" dirty="0"/>
              <a:t>Doppler capabilities for estimating air vertical motion</a:t>
            </a:r>
          </a:p>
        </p:txBody>
      </p:sp>
      <p:pic>
        <p:nvPicPr>
          <p:cNvPr id="7" name="Picture 6" descr="A picture containing screenshot&#10;&#10;Description automatically generated">
            <a:extLst>
              <a:ext uri="{FF2B5EF4-FFF2-40B4-BE49-F238E27FC236}">
                <a16:creationId xmlns:a16="http://schemas.microsoft.com/office/drawing/2014/main" id="{8DE5C030-6159-3B4D-91A5-A9F37337E08F}"/>
              </a:ext>
            </a:extLst>
          </p:cNvPr>
          <p:cNvPicPr>
            <a:picLocks noChangeAspect="1"/>
          </p:cNvPicPr>
          <p:nvPr/>
        </p:nvPicPr>
        <p:blipFill rotWithShape="1">
          <a:blip r:embed="rId2"/>
          <a:srcRect l="7817" t="3778" r="7451" b="55237"/>
          <a:stretch/>
        </p:blipFill>
        <p:spPr>
          <a:xfrm>
            <a:off x="5370479" y="3910948"/>
            <a:ext cx="6760300" cy="1764180"/>
          </a:xfrm>
          <a:prstGeom prst="rect">
            <a:avLst/>
          </a:prstGeom>
        </p:spPr>
      </p:pic>
      <p:sp>
        <p:nvSpPr>
          <p:cNvPr id="12" name="Title 1">
            <a:extLst>
              <a:ext uri="{FF2B5EF4-FFF2-40B4-BE49-F238E27FC236}">
                <a16:creationId xmlns:a16="http://schemas.microsoft.com/office/drawing/2014/main" id="{CF7D907B-DB9D-ED48-8A27-4B1C3A67D941}"/>
              </a:ext>
            </a:extLst>
          </p:cNvPr>
          <p:cNvSpPr>
            <a:spLocks noGrp="1"/>
          </p:cNvSpPr>
          <p:nvPr>
            <p:ph type="title"/>
          </p:nvPr>
        </p:nvSpPr>
        <p:spPr>
          <a:xfrm>
            <a:off x="838200" y="101600"/>
            <a:ext cx="10701759" cy="990599"/>
          </a:xfrm>
        </p:spPr>
        <p:txBody>
          <a:bodyPr/>
          <a:lstStyle/>
          <a:p>
            <a:pPr algn="ctr"/>
            <a:r>
              <a:rPr lang="en-US" dirty="0"/>
              <a:t>Radar Capabilities Could Be Transformative</a:t>
            </a:r>
          </a:p>
        </p:txBody>
      </p:sp>
      <p:sp>
        <p:nvSpPr>
          <p:cNvPr id="2" name="TextBox 1">
            <a:extLst>
              <a:ext uri="{FF2B5EF4-FFF2-40B4-BE49-F238E27FC236}">
                <a16:creationId xmlns:a16="http://schemas.microsoft.com/office/drawing/2014/main" id="{C73171A6-D291-FF41-BDF6-593CACD113A6}"/>
              </a:ext>
            </a:extLst>
          </p:cNvPr>
          <p:cNvSpPr txBox="1"/>
          <p:nvPr/>
        </p:nvSpPr>
        <p:spPr>
          <a:xfrm>
            <a:off x="5877801" y="5598971"/>
            <a:ext cx="6427449" cy="369332"/>
          </a:xfrm>
          <a:prstGeom prst="rect">
            <a:avLst/>
          </a:prstGeom>
          <a:noFill/>
        </p:spPr>
        <p:txBody>
          <a:bodyPr wrap="square" rtlCol="0">
            <a:spAutoFit/>
          </a:bodyPr>
          <a:lstStyle/>
          <a:p>
            <a:r>
              <a:rPr lang="en-US" dirty="0"/>
              <a:t>Doppler simulation performed by </a:t>
            </a:r>
            <a:r>
              <a:rPr lang="en-US" dirty="0" err="1"/>
              <a:t>Pavlos</a:t>
            </a:r>
            <a:r>
              <a:rPr lang="en-US" dirty="0"/>
              <a:t> </a:t>
            </a:r>
            <a:r>
              <a:rPr lang="en-US" dirty="0" err="1"/>
              <a:t>Kollias</a:t>
            </a:r>
            <a:endParaRPr lang="en-US" dirty="0"/>
          </a:p>
        </p:txBody>
      </p:sp>
      <p:pic>
        <p:nvPicPr>
          <p:cNvPr id="1026" name="Picture 2" descr="CloudSat - News: 2008">
            <a:extLst>
              <a:ext uri="{FF2B5EF4-FFF2-40B4-BE49-F238E27FC236}">
                <a16:creationId xmlns:a16="http://schemas.microsoft.com/office/drawing/2014/main" id="{59137D6B-6481-F849-A2CC-F6EFE4E739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303"/>
          <a:stretch/>
        </p:blipFill>
        <p:spPr bwMode="auto">
          <a:xfrm>
            <a:off x="5370479" y="1956370"/>
            <a:ext cx="6345014" cy="18460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klahoma | NASA Global Precipitation Measurement Mission">
            <a:extLst>
              <a:ext uri="{FF2B5EF4-FFF2-40B4-BE49-F238E27FC236}">
                <a16:creationId xmlns:a16="http://schemas.microsoft.com/office/drawing/2014/main" id="{36543BDF-2B90-1044-AD01-7B14FDD3AD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846" y="3961504"/>
            <a:ext cx="2693150" cy="2693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7B311D4-410E-DF40-851E-605908949BBD}"/>
              </a:ext>
            </a:extLst>
          </p:cNvPr>
          <p:cNvSpPr txBox="1"/>
          <p:nvPr/>
        </p:nvSpPr>
        <p:spPr>
          <a:xfrm>
            <a:off x="252743" y="5123413"/>
            <a:ext cx="2037417" cy="369332"/>
          </a:xfrm>
          <a:prstGeom prst="rect">
            <a:avLst/>
          </a:prstGeom>
          <a:noFill/>
        </p:spPr>
        <p:txBody>
          <a:bodyPr wrap="none" rtlCol="0">
            <a:spAutoFit/>
          </a:bodyPr>
          <a:lstStyle/>
          <a:p>
            <a:r>
              <a:rPr lang="en-US" dirty="0"/>
              <a:t>JAXA radar example</a:t>
            </a:r>
          </a:p>
        </p:txBody>
      </p:sp>
    </p:spTree>
    <p:extLst>
      <p:ext uri="{BB962C8B-B14F-4D97-AF65-F5344CB8AC3E}">
        <p14:creationId xmlns:p14="http://schemas.microsoft.com/office/powerpoint/2010/main" val="2831792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9D184E-2ED9-1F4A-84C0-14828C451724}"/>
              </a:ext>
            </a:extLst>
          </p:cNvPr>
          <p:cNvSpPr>
            <a:spLocks noGrp="1"/>
          </p:cNvSpPr>
          <p:nvPr>
            <p:ph idx="1"/>
          </p:nvPr>
        </p:nvSpPr>
        <p:spPr>
          <a:xfrm>
            <a:off x="540327" y="1122218"/>
            <a:ext cx="6024860" cy="5278581"/>
          </a:xfrm>
        </p:spPr>
        <p:txBody>
          <a:bodyPr/>
          <a:lstStyle/>
          <a:p>
            <a:pPr marL="0" indent="0">
              <a:buNone/>
            </a:pPr>
            <a:r>
              <a:rPr lang="en-US" dirty="0"/>
              <a:t>Two radiometers have featured prominently in architectures</a:t>
            </a:r>
          </a:p>
          <a:p>
            <a:r>
              <a:rPr lang="en-US" dirty="0"/>
              <a:t>Provide wide-swath coverage</a:t>
            </a:r>
          </a:p>
          <a:p>
            <a:r>
              <a:rPr lang="en-US" dirty="0"/>
              <a:t>Emphasize measurements of atmospheric ice particles that relate to precipitation</a:t>
            </a:r>
          </a:p>
          <a:p>
            <a:r>
              <a:rPr lang="en-US" dirty="0"/>
              <a:t>Two instruments ~minute apart provide information of rates of change</a:t>
            </a:r>
          </a:p>
          <a:p>
            <a:r>
              <a:rPr lang="en-US" dirty="0"/>
              <a:t>Swath of ~770 km</a:t>
            </a:r>
          </a:p>
          <a:p>
            <a:r>
              <a:rPr lang="en-US" dirty="0"/>
              <a:t>Footprints: ~10-25 km for option 1</a:t>
            </a:r>
          </a:p>
          <a:p>
            <a:pPr marL="0" indent="0">
              <a:buNone/>
            </a:pPr>
            <a:r>
              <a:rPr lang="en-US" dirty="0"/>
              <a:t>		 ~3-5 km for option 2</a:t>
            </a:r>
          </a:p>
        </p:txBody>
      </p:sp>
      <p:pic>
        <p:nvPicPr>
          <p:cNvPr id="4" name="Picture 3" descr="A screenshot of a cell phone&#10;&#10;Description automatically generated">
            <a:extLst>
              <a:ext uri="{FF2B5EF4-FFF2-40B4-BE49-F238E27FC236}">
                <a16:creationId xmlns:a16="http://schemas.microsoft.com/office/drawing/2014/main" id="{15E24FF0-6FEE-3F40-8316-8FB9F2C4EDC2}"/>
              </a:ext>
            </a:extLst>
          </p:cNvPr>
          <p:cNvPicPr>
            <a:picLocks noChangeAspect="1"/>
          </p:cNvPicPr>
          <p:nvPr/>
        </p:nvPicPr>
        <p:blipFill rotWithShape="1">
          <a:blip r:embed="rId2"/>
          <a:srcRect l="12211" t="7381" r="6622" b="7714"/>
          <a:stretch/>
        </p:blipFill>
        <p:spPr>
          <a:xfrm>
            <a:off x="6823773" y="1420090"/>
            <a:ext cx="5368227" cy="3035434"/>
          </a:xfrm>
          <a:prstGeom prst="rect">
            <a:avLst/>
          </a:prstGeom>
        </p:spPr>
      </p:pic>
      <p:sp>
        <p:nvSpPr>
          <p:cNvPr id="5" name="Title 1">
            <a:extLst>
              <a:ext uri="{FF2B5EF4-FFF2-40B4-BE49-F238E27FC236}">
                <a16:creationId xmlns:a16="http://schemas.microsoft.com/office/drawing/2014/main" id="{41581DC4-FE1C-9749-A746-084ADA40AB0A}"/>
              </a:ext>
            </a:extLst>
          </p:cNvPr>
          <p:cNvSpPr>
            <a:spLocks noGrp="1"/>
          </p:cNvSpPr>
          <p:nvPr>
            <p:ph type="title"/>
          </p:nvPr>
        </p:nvSpPr>
        <p:spPr>
          <a:xfrm>
            <a:off x="838200" y="101600"/>
            <a:ext cx="10701759" cy="990599"/>
          </a:xfrm>
        </p:spPr>
        <p:txBody>
          <a:bodyPr>
            <a:normAutofit/>
          </a:bodyPr>
          <a:lstStyle/>
          <a:p>
            <a:pPr algn="ctr"/>
            <a:r>
              <a:rPr lang="en-US" dirty="0"/>
              <a:t>Passive Microwave Radiometer Capabilities</a:t>
            </a:r>
          </a:p>
        </p:txBody>
      </p:sp>
      <p:pic>
        <p:nvPicPr>
          <p:cNvPr id="8" name="Picture 7">
            <a:extLst>
              <a:ext uri="{FF2B5EF4-FFF2-40B4-BE49-F238E27FC236}">
                <a16:creationId xmlns:a16="http://schemas.microsoft.com/office/drawing/2014/main" id="{EFDF2961-DBDF-2B42-8864-3716BE91923E}"/>
              </a:ext>
            </a:extLst>
          </p:cNvPr>
          <p:cNvPicPr>
            <a:picLocks noChangeAspect="1"/>
          </p:cNvPicPr>
          <p:nvPr/>
        </p:nvPicPr>
        <p:blipFill rotWithShape="1">
          <a:blip r:embed="rId3"/>
          <a:srcRect l="10092" t="1815" r="8294" b="50537"/>
          <a:stretch/>
        </p:blipFill>
        <p:spPr>
          <a:xfrm>
            <a:off x="6613153" y="4640189"/>
            <a:ext cx="5578847" cy="1760609"/>
          </a:xfrm>
          <a:prstGeom prst="rect">
            <a:avLst/>
          </a:prstGeom>
        </p:spPr>
      </p:pic>
      <p:sp>
        <p:nvSpPr>
          <p:cNvPr id="9" name="TextBox 8">
            <a:extLst>
              <a:ext uri="{FF2B5EF4-FFF2-40B4-BE49-F238E27FC236}">
                <a16:creationId xmlns:a16="http://schemas.microsoft.com/office/drawing/2014/main" id="{9DD8509D-2463-C74C-A82E-463678C4A243}"/>
              </a:ext>
            </a:extLst>
          </p:cNvPr>
          <p:cNvSpPr txBox="1"/>
          <p:nvPr/>
        </p:nvSpPr>
        <p:spPr>
          <a:xfrm>
            <a:off x="8870383" y="1050760"/>
            <a:ext cx="1270156" cy="461665"/>
          </a:xfrm>
          <a:prstGeom prst="rect">
            <a:avLst/>
          </a:prstGeom>
          <a:noFill/>
        </p:spPr>
        <p:txBody>
          <a:bodyPr wrap="none" rtlCol="0">
            <a:spAutoFit/>
          </a:bodyPr>
          <a:lstStyle/>
          <a:p>
            <a:r>
              <a:rPr lang="en-US" sz="2400" dirty="0"/>
              <a:t>Option 1</a:t>
            </a:r>
          </a:p>
        </p:txBody>
      </p:sp>
      <p:sp>
        <p:nvSpPr>
          <p:cNvPr id="10" name="TextBox 9">
            <a:extLst>
              <a:ext uri="{FF2B5EF4-FFF2-40B4-BE49-F238E27FC236}">
                <a16:creationId xmlns:a16="http://schemas.microsoft.com/office/drawing/2014/main" id="{BB066234-EAE7-3043-8866-6E16CB5ED78B}"/>
              </a:ext>
            </a:extLst>
          </p:cNvPr>
          <p:cNvSpPr txBox="1"/>
          <p:nvPr/>
        </p:nvSpPr>
        <p:spPr>
          <a:xfrm>
            <a:off x="8870383" y="4455524"/>
            <a:ext cx="1270156" cy="461665"/>
          </a:xfrm>
          <a:prstGeom prst="rect">
            <a:avLst/>
          </a:prstGeom>
          <a:noFill/>
        </p:spPr>
        <p:txBody>
          <a:bodyPr wrap="none" rtlCol="0">
            <a:spAutoFit/>
          </a:bodyPr>
          <a:lstStyle/>
          <a:p>
            <a:r>
              <a:rPr lang="en-US" sz="2400" dirty="0"/>
              <a:t>Option 2</a:t>
            </a:r>
          </a:p>
        </p:txBody>
      </p:sp>
      <p:sp>
        <p:nvSpPr>
          <p:cNvPr id="11" name="TextBox 10">
            <a:extLst>
              <a:ext uri="{FF2B5EF4-FFF2-40B4-BE49-F238E27FC236}">
                <a16:creationId xmlns:a16="http://schemas.microsoft.com/office/drawing/2014/main" id="{E721519D-A508-934F-A772-2BF9033CC435}"/>
              </a:ext>
            </a:extLst>
          </p:cNvPr>
          <p:cNvSpPr txBox="1"/>
          <p:nvPr/>
        </p:nvSpPr>
        <p:spPr>
          <a:xfrm>
            <a:off x="7347529" y="6457890"/>
            <a:ext cx="4192430" cy="400110"/>
          </a:xfrm>
          <a:prstGeom prst="rect">
            <a:avLst/>
          </a:prstGeom>
          <a:noFill/>
        </p:spPr>
        <p:txBody>
          <a:bodyPr wrap="none" rtlCol="0">
            <a:spAutoFit/>
          </a:bodyPr>
          <a:lstStyle/>
          <a:p>
            <a:r>
              <a:rPr lang="en-US" sz="2000" dirty="0"/>
              <a:t>Simulations produced by Joe Munchak</a:t>
            </a:r>
          </a:p>
        </p:txBody>
      </p:sp>
    </p:spTree>
    <p:extLst>
      <p:ext uri="{BB962C8B-B14F-4D97-AF65-F5344CB8AC3E}">
        <p14:creationId xmlns:p14="http://schemas.microsoft.com/office/powerpoint/2010/main" val="2397641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D0E4A0-0D13-F34C-8426-02843B346A7B}"/>
              </a:ext>
            </a:extLst>
          </p:cNvPr>
          <p:cNvSpPr>
            <a:spLocks noGrp="1"/>
          </p:cNvSpPr>
          <p:nvPr>
            <p:ph type="title"/>
          </p:nvPr>
        </p:nvSpPr>
        <p:spPr>
          <a:xfrm>
            <a:off x="838200" y="101600"/>
            <a:ext cx="10701759" cy="990599"/>
          </a:xfrm>
        </p:spPr>
        <p:txBody>
          <a:bodyPr>
            <a:normAutofit/>
          </a:bodyPr>
          <a:lstStyle/>
          <a:p>
            <a:pPr algn="ctr"/>
            <a:r>
              <a:rPr lang="en-US" dirty="0"/>
              <a:t>Lidar Capabilities—Daytime</a:t>
            </a:r>
          </a:p>
        </p:txBody>
      </p:sp>
      <p:pic>
        <p:nvPicPr>
          <p:cNvPr id="8" name="Picture 7" descr="A picture containing graphical user interface&#10;&#10;Description automatically generated">
            <a:extLst>
              <a:ext uri="{FF2B5EF4-FFF2-40B4-BE49-F238E27FC236}">
                <a16:creationId xmlns:a16="http://schemas.microsoft.com/office/drawing/2014/main" id="{3A4125C2-E3E3-6442-BF6E-227AB4DDA623}"/>
              </a:ext>
            </a:extLst>
          </p:cNvPr>
          <p:cNvPicPr>
            <a:picLocks noChangeAspect="1"/>
          </p:cNvPicPr>
          <p:nvPr/>
        </p:nvPicPr>
        <p:blipFill rotWithShape="1">
          <a:blip r:embed="rId2"/>
          <a:srcRect l="13891" t="26222" r="12882" b="8148"/>
          <a:stretch/>
        </p:blipFill>
        <p:spPr>
          <a:xfrm>
            <a:off x="974700" y="1198880"/>
            <a:ext cx="4904534" cy="2497366"/>
          </a:xfrm>
          <a:prstGeom prst="rect">
            <a:avLst/>
          </a:prstGeom>
        </p:spPr>
      </p:pic>
      <p:pic>
        <p:nvPicPr>
          <p:cNvPr id="10" name="Picture 9" descr="Graphical user interface, chart&#10;&#10;Description automatically generated">
            <a:extLst>
              <a:ext uri="{FF2B5EF4-FFF2-40B4-BE49-F238E27FC236}">
                <a16:creationId xmlns:a16="http://schemas.microsoft.com/office/drawing/2014/main" id="{B736280F-98F0-DD4E-ABB9-580E12AD40CC}"/>
              </a:ext>
            </a:extLst>
          </p:cNvPr>
          <p:cNvPicPr>
            <a:picLocks noChangeAspect="1"/>
          </p:cNvPicPr>
          <p:nvPr/>
        </p:nvPicPr>
        <p:blipFill rotWithShape="1">
          <a:blip r:embed="rId3"/>
          <a:srcRect l="13807" t="26222" r="12797" b="7852"/>
          <a:stretch/>
        </p:blipFill>
        <p:spPr>
          <a:xfrm>
            <a:off x="6297526" y="1211714"/>
            <a:ext cx="4893714" cy="2497366"/>
          </a:xfrm>
          <a:prstGeom prst="rect">
            <a:avLst/>
          </a:prstGeom>
        </p:spPr>
      </p:pic>
      <p:pic>
        <p:nvPicPr>
          <p:cNvPr id="12" name="Picture 11" descr="Chart&#10;&#10;Description automatically generated">
            <a:extLst>
              <a:ext uri="{FF2B5EF4-FFF2-40B4-BE49-F238E27FC236}">
                <a16:creationId xmlns:a16="http://schemas.microsoft.com/office/drawing/2014/main" id="{73838556-5F1E-7B4F-8588-E42A271153EA}"/>
              </a:ext>
            </a:extLst>
          </p:cNvPr>
          <p:cNvPicPr>
            <a:picLocks noChangeAspect="1"/>
          </p:cNvPicPr>
          <p:nvPr/>
        </p:nvPicPr>
        <p:blipFill rotWithShape="1">
          <a:blip r:embed="rId4"/>
          <a:srcRect l="13639" t="26518" r="12376" b="7555"/>
          <a:stretch/>
        </p:blipFill>
        <p:spPr>
          <a:xfrm>
            <a:off x="904384" y="3955595"/>
            <a:ext cx="4988560" cy="2525494"/>
          </a:xfrm>
          <a:prstGeom prst="rect">
            <a:avLst/>
          </a:prstGeom>
        </p:spPr>
      </p:pic>
      <p:pic>
        <p:nvPicPr>
          <p:cNvPr id="14" name="Picture 13" descr="A picture containing chart&#10;&#10;Description automatically generated">
            <a:extLst>
              <a:ext uri="{FF2B5EF4-FFF2-40B4-BE49-F238E27FC236}">
                <a16:creationId xmlns:a16="http://schemas.microsoft.com/office/drawing/2014/main" id="{028F811B-64D5-864B-80C3-4F184F6924FB}"/>
              </a:ext>
            </a:extLst>
          </p:cNvPr>
          <p:cNvPicPr>
            <a:picLocks noChangeAspect="1"/>
          </p:cNvPicPr>
          <p:nvPr/>
        </p:nvPicPr>
        <p:blipFill rotWithShape="1">
          <a:blip r:embed="rId5"/>
          <a:srcRect l="13387" t="25333" r="12629" b="8000"/>
          <a:stretch/>
        </p:blipFill>
        <p:spPr>
          <a:xfrm>
            <a:off x="6261966" y="3930196"/>
            <a:ext cx="4964834" cy="2541724"/>
          </a:xfrm>
          <a:prstGeom prst="rect">
            <a:avLst/>
          </a:prstGeom>
        </p:spPr>
      </p:pic>
      <p:sp>
        <p:nvSpPr>
          <p:cNvPr id="15" name="TextBox 14">
            <a:extLst>
              <a:ext uri="{FF2B5EF4-FFF2-40B4-BE49-F238E27FC236}">
                <a16:creationId xmlns:a16="http://schemas.microsoft.com/office/drawing/2014/main" id="{36F2D75E-635D-164C-8689-BA3E7C2CE9F9}"/>
              </a:ext>
            </a:extLst>
          </p:cNvPr>
          <p:cNvSpPr txBox="1"/>
          <p:nvPr/>
        </p:nvSpPr>
        <p:spPr>
          <a:xfrm>
            <a:off x="1879600" y="1635760"/>
            <a:ext cx="1417376" cy="369332"/>
          </a:xfrm>
          <a:prstGeom prst="rect">
            <a:avLst/>
          </a:prstGeom>
          <a:noFill/>
        </p:spPr>
        <p:txBody>
          <a:bodyPr wrap="none" rtlCol="0">
            <a:spAutoFit/>
          </a:bodyPr>
          <a:lstStyle/>
          <a:p>
            <a:r>
              <a:rPr lang="en-US" dirty="0"/>
              <a:t>Cirrus Clouds</a:t>
            </a:r>
          </a:p>
        </p:txBody>
      </p:sp>
      <p:sp>
        <p:nvSpPr>
          <p:cNvPr id="17" name="TextBox 16">
            <a:extLst>
              <a:ext uri="{FF2B5EF4-FFF2-40B4-BE49-F238E27FC236}">
                <a16:creationId xmlns:a16="http://schemas.microsoft.com/office/drawing/2014/main" id="{CCD1C20B-BFC5-5E4C-BADA-F2C8111FB760}"/>
              </a:ext>
            </a:extLst>
          </p:cNvPr>
          <p:cNvSpPr txBox="1"/>
          <p:nvPr/>
        </p:nvSpPr>
        <p:spPr>
          <a:xfrm>
            <a:off x="2009591" y="3090148"/>
            <a:ext cx="1449820" cy="369332"/>
          </a:xfrm>
          <a:prstGeom prst="rect">
            <a:avLst/>
          </a:prstGeom>
          <a:noFill/>
        </p:spPr>
        <p:txBody>
          <a:bodyPr wrap="none" rtlCol="0">
            <a:spAutoFit/>
          </a:bodyPr>
          <a:lstStyle/>
          <a:p>
            <a:r>
              <a:rPr lang="en-US" dirty="0"/>
              <a:t>Aerosol Layer</a:t>
            </a:r>
          </a:p>
        </p:txBody>
      </p:sp>
      <p:sp>
        <p:nvSpPr>
          <p:cNvPr id="18" name="TextBox 17">
            <a:extLst>
              <a:ext uri="{FF2B5EF4-FFF2-40B4-BE49-F238E27FC236}">
                <a16:creationId xmlns:a16="http://schemas.microsoft.com/office/drawing/2014/main" id="{E2398B14-50FC-FA42-9AC9-CDD4B5832E67}"/>
              </a:ext>
            </a:extLst>
          </p:cNvPr>
          <p:cNvSpPr txBox="1"/>
          <p:nvPr/>
        </p:nvSpPr>
        <p:spPr>
          <a:xfrm>
            <a:off x="7212333" y="1008381"/>
            <a:ext cx="2819490" cy="369332"/>
          </a:xfrm>
          <a:prstGeom prst="rect">
            <a:avLst/>
          </a:prstGeom>
          <a:solidFill>
            <a:schemeClr val="bg1"/>
          </a:solidFill>
        </p:spPr>
        <p:txBody>
          <a:bodyPr wrap="none" rtlCol="0">
            <a:spAutoFit/>
          </a:bodyPr>
          <a:lstStyle/>
          <a:p>
            <a:r>
              <a:rPr lang="en-US" dirty="0"/>
              <a:t>         CALIPSO Simulation      </a:t>
            </a:r>
          </a:p>
        </p:txBody>
      </p:sp>
      <p:sp>
        <p:nvSpPr>
          <p:cNvPr id="19" name="TextBox 18">
            <a:extLst>
              <a:ext uri="{FF2B5EF4-FFF2-40B4-BE49-F238E27FC236}">
                <a16:creationId xmlns:a16="http://schemas.microsoft.com/office/drawing/2014/main" id="{D3CE459B-F26C-2D44-9D1C-6798F519612D}"/>
              </a:ext>
            </a:extLst>
          </p:cNvPr>
          <p:cNvSpPr txBox="1"/>
          <p:nvPr/>
        </p:nvSpPr>
        <p:spPr>
          <a:xfrm>
            <a:off x="1823547" y="3733727"/>
            <a:ext cx="2826799" cy="369332"/>
          </a:xfrm>
          <a:prstGeom prst="rect">
            <a:avLst/>
          </a:prstGeom>
          <a:solidFill>
            <a:schemeClr val="bg1"/>
          </a:solidFill>
        </p:spPr>
        <p:txBody>
          <a:bodyPr wrap="none" rtlCol="0">
            <a:spAutoFit/>
          </a:bodyPr>
          <a:lstStyle/>
          <a:p>
            <a:r>
              <a:rPr lang="en-US" dirty="0"/>
              <a:t>Backscatter Lidar Simulation</a:t>
            </a:r>
          </a:p>
        </p:txBody>
      </p:sp>
      <p:sp>
        <p:nvSpPr>
          <p:cNvPr id="20" name="TextBox 19">
            <a:extLst>
              <a:ext uri="{FF2B5EF4-FFF2-40B4-BE49-F238E27FC236}">
                <a16:creationId xmlns:a16="http://schemas.microsoft.com/office/drawing/2014/main" id="{FBB1AB6C-FC0C-1346-BA64-7E3674E1454D}"/>
              </a:ext>
            </a:extLst>
          </p:cNvPr>
          <p:cNvSpPr txBox="1"/>
          <p:nvPr/>
        </p:nvSpPr>
        <p:spPr>
          <a:xfrm>
            <a:off x="7212333" y="3763041"/>
            <a:ext cx="2873992" cy="369332"/>
          </a:xfrm>
          <a:prstGeom prst="rect">
            <a:avLst/>
          </a:prstGeom>
          <a:solidFill>
            <a:schemeClr val="bg1"/>
          </a:solidFill>
        </p:spPr>
        <p:txBody>
          <a:bodyPr wrap="none" rtlCol="0">
            <a:spAutoFit/>
          </a:bodyPr>
          <a:lstStyle/>
          <a:p>
            <a:r>
              <a:rPr lang="en-US" dirty="0"/>
              <a:t>            HSRL Simulation          </a:t>
            </a:r>
          </a:p>
        </p:txBody>
      </p:sp>
      <p:sp>
        <p:nvSpPr>
          <p:cNvPr id="16" name="TextBox 15">
            <a:extLst>
              <a:ext uri="{FF2B5EF4-FFF2-40B4-BE49-F238E27FC236}">
                <a16:creationId xmlns:a16="http://schemas.microsoft.com/office/drawing/2014/main" id="{BE5930D6-3AE9-194B-B60A-79153FC80EA0}"/>
              </a:ext>
            </a:extLst>
          </p:cNvPr>
          <p:cNvSpPr txBox="1"/>
          <p:nvPr/>
        </p:nvSpPr>
        <p:spPr>
          <a:xfrm>
            <a:off x="1640667" y="1355697"/>
            <a:ext cx="1345240" cy="369332"/>
          </a:xfrm>
          <a:prstGeom prst="rect">
            <a:avLst/>
          </a:prstGeom>
          <a:noFill/>
        </p:spPr>
        <p:txBody>
          <a:bodyPr wrap="none" rtlCol="0">
            <a:spAutoFit/>
          </a:bodyPr>
          <a:lstStyle/>
          <a:p>
            <a:r>
              <a:rPr lang="en-US" dirty="0">
                <a:solidFill>
                  <a:schemeClr val="bg1"/>
                </a:solidFill>
              </a:rPr>
              <a:t>Aircraft data</a:t>
            </a:r>
          </a:p>
        </p:txBody>
      </p:sp>
      <p:sp>
        <p:nvSpPr>
          <p:cNvPr id="22" name="TextBox 21">
            <a:extLst>
              <a:ext uri="{FF2B5EF4-FFF2-40B4-BE49-F238E27FC236}">
                <a16:creationId xmlns:a16="http://schemas.microsoft.com/office/drawing/2014/main" id="{B9F69188-38DB-8F43-B02F-77BC6D0D7312}"/>
              </a:ext>
            </a:extLst>
          </p:cNvPr>
          <p:cNvSpPr txBox="1"/>
          <p:nvPr/>
        </p:nvSpPr>
        <p:spPr>
          <a:xfrm>
            <a:off x="6261966" y="6448622"/>
            <a:ext cx="5275034" cy="400110"/>
          </a:xfrm>
          <a:prstGeom prst="rect">
            <a:avLst/>
          </a:prstGeom>
          <a:noFill/>
        </p:spPr>
        <p:txBody>
          <a:bodyPr wrap="none" rtlCol="0">
            <a:spAutoFit/>
          </a:bodyPr>
          <a:lstStyle/>
          <a:p>
            <a:r>
              <a:rPr lang="en-US" sz="2000" dirty="0"/>
              <a:t>Simulations produced ACCP Lidar Working Group</a:t>
            </a:r>
          </a:p>
        </p:txBody>
      </p:sp>
    </p:spTree>
    <p:extLst>
      <p:ext uri="{BB962C8B-B14F-4D97-AF65-F5344CB8AC3E}">
        <p14:creationId xmlns:p14="http://schemas.microsoft.com/office/powerpoint/2010/main" val="1468892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egg, food&#10;&#10;Description automatically generated">
            <a:extLst>
              <a:ext uri="{FF2B5EF4-FFF2-40B4-BE49-F238E27FC236}">
                <a16:creationId xmlns:a16="http://schemas.microsoft.com/office/drawing/2014/main" id="{6500FF2D-5D6A-A94E-8245-9C7406F831EE}"/>
              </a:ext>
            </a:extLst>
          </p:cNvPr>
          <p:cNvPicPr>
            <a:picLocks noChangeAspect="1"/>
          </p:cNvPicPr>
          <p:nvPr/>
        </p:nvPicPr>
        <p:blipFill>
          <a:blip r:embed="rId2"/>
          <a:stretch>
            <a:fillRect/>
          </a:stretch>
        </p:blipFill>
        <p:spPr>
          <a:xfrm>
            <a:off x="3942028" y="1838959"/>
            <a:ext cx="8087412" cy="3569093"/>
          </a:xfrm>
          <a:prstGeom prst="rect">
            <a:avLst/>
          </a:prstGeom>
        </p:spPr>
      </p:pic>
      <p:sp>
        <p:nvSpPr>
          <p:cNvPr id="6" name="Title 1">
            <a:extLst>
              <a:ext uri="{FF2B5EF4-FFF2-40B4-BE49-F238E27FC236}">
                <a16:creationId xmlns:a16="http://schemas.microsoft.com/office/drawing/2014/main" id="{AE10CE2E-4C0C-1347-8AC0-0CF81633C608}"/>
              </a:ext>
            </a:extLst>
          </p:cNvPr>
          <p:cNvSpPr>
            <a:spLocks noGrp="1"/>
          </p:cNvSpPr>
          <p:nvPr>
            <p:ph type="title"/>
          </p:nvPr>
        </p:nvSpPr>
        <p:spPr>
          <a:xfrm>
            <a:off x="838200" y="101600"/>
            <a:ext cx="10701759" cy="990599"/>
          </a:xfrm>
        </p:spPr>
        <p:txBody>
          <a:bodyPr>
            <a:normAutofit/>
          </a:bodyPr>
          <a:lstStyle/>
          <a:p>
            <a:pPr algn="ctr"/>
            <a:r>
              <a:rPr lang="en-US" dirty="0"/>
              <a:t>Polarimeter Capabilities</a:t>
            </a:r>
          </a:p>
        </p:txBody>
      </p:sp>
      <p:sp>
        <p:nvSpPr>
          <p:cNvPr id="7" name="Content Placeholder 2">
            <a:extLst>
              <a:ext uri="{FF2B5EF4-FFF2-40B4-BE49-F238E27FC236}">
                <a16:creationId xmlns:a16="http://schemas.microsoft.com/office/drawing/2014/main" id="{8553B38E-2608-A449-B456-FE8525E80778}"/>
              </a:ext>
            </a:extLst>
          </p:cNvPr>
          <p:cNvSpPr>
            <a:spLocks noGrp="1"/>
          </p:cNvSpPr>
          <p:nvPr>
            <p:ph idx="1"/>
          </p:nvPr>
        </p:nvSpPr>
        <p:spPr>
          <a:xfrm>
            <a:off x="540327" y="990600"/>
            <a:ext cx="3401701" cy="5410200"/>
          </a:xfrm>
        </p:spPr>
        <p:txBody>
          <a:bodyPr/>
          <a:lstStyle/>
          <a:p>
            <a:r>
              <a:rPr lang="en-US" dirty="0"/>
              <a:t>Polarimeter retrievals for cloud-top microphysics and aerosol retrievals</a:t>
            </a:r>
          </a:p>
          <a:p>
            <a:r>
              <a:rPr lang="en-US" dirty="0"/>
              <a:t>Polarimeter provides constraints for improve aerosol property retrievals</a:t>
            </a:r>
          </a:p>
          <a:p>
            <a:r>
              <a:rPr lang="en-US" dirty="0"/>
              <a:t>Swath/resolution of either </a:t>
            </a:r>
          </a:p>
          <a:p>
            <a:pPr lvl="1"/>
            <a:r>
              <a:rPr lang="en-US" dirty="0"/>
              <a:t>1130 km/1 km</a:t>
            </a:r>
          </a:p>
          <a:p>
            <a:pPr lvl="1"/>
            <a:r>
              <a:rPr lang="en-US" dirty="0"/>
              <a:t>550 km/0.5 km</a:t>
            </a:r>
          </a:p>
        </p:txBody>
      </p:sp>
      <p:sp>
        <p:nvSpPr>
          <p:cNvPr id="8" name="TextBox 7">
            <a:extLst>
              <a:ext uri="{FF2B5EF4-FFF2-40B4-BE49-F238E27FC236}">
                <a16:creationId xmlns:a16="http://schemas.microsoft.com/office/drawing/2014/main" id="{D4D780D4-3538-A44E-B56C-55A40E4B6F34}"/>
              </a:ext>
            </a:extLst>
          </p:cNvPr>
          <p:cNvSpPr txBox="1"/>
          <p:nvPr/>
        </p:nvSpPr>
        <p:spPr>
          <a:xfrm>
            <a:off x="5008880" y="5887080"/>
            <a:ext cx="6127447" cy="369332"/>
          </a:xfrm>
          <a:prstGeom prst="rect">
            <a:avLst/>
          </a:prstGeom>
          <a:noFill/>
        </p:spPr>
        <p:txBody>
          <a:bodyPr wrap="none" rtlCol="0">
            <a:spAutoFit/>
          </a:bodyPr>
          <a:lstStyle/>
          <a:p>
            <a:r>
              <a:rPr lang="en-US" dirty="0"/>
              <a:t>Example taken from POLDER instrument on the Parasol satellite</a:t>
            </a:r>
          </a:p>
        </p:txBody>
      </p:sp>
      <p:sp>
        <p:nvSpPr>
          <p:cNvPr id="9" name="TextBox 8">
            <a:extLst>
              <a:ext uri="{FF2B5EF4-FFF2-40B4-BE49-F238E27FC236}">
                <a16:creationId xmlns:a16="http://schemas.microsoft.com/office/drawing/2014/main" id="{BF8CA737-52FC-A24A-A3D9-9C5FA0E2B1A8}"/>
              </a:ext>
            </a:extLst>
          </p:cNvPr>
          <p:cNvSpPr txBox="1"/>
          <p:nvPr/>
        </p:nvSpPr>
        <p:spPr>
          <a:xfrm>
            <a:off x="7767551" y="5350427"/>
            <a:ext cx="610103" cy="369332"/>
          </a:xfrm>
          <a:prstGeom prst="rect">
            <a:avLst/>
          </a:prstGeom>
          <a:noFill/>
        </p:spPr>
        <p:txBody>
          <a:bodyPr wrap="none" rtlCol="0">
            <a:spAutoFit/>
          </a:bodyPr>
          <a:lstStyle/>
          <a:p>
            <a:r>
              <a:rPr lang="en-US" dirty="0"/>
              <a:t>AOD</a:t>
            </a:r>
          </a:p>
        </p:txBody>
      </p:sp>
    </p:spTree>
    <p:extLst>
      <p:ext uri="{BB962C8B-B14F-4D97-AF65-F5344CB8AC3E}">
        <p14:creationId xmlns:p14="http://schemas.microsoft.com/office/powerpoint/2010/main" val="4164660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86BD1-81FB-0F47-9E9C-58969B8FB9B0}"/>
              </a:ext>
            </a:extLst>
          </p:cNvPr>
          <p:cNvSpPr>
            <a:spLocks noGrp="1"/>
          </p:cNvSpPr>
          <p:nvPr>
            <p:ph type="title"/>
          </p:nvPr>
        </p:nvSpPr>
        <p:spPr>
          <a:xfrm>
            <a:off x="613288" y="741084"/>
            <a:ext cx="4720913" cy="1325563"/>
          </a:xfrm>
        </p:spPr>
        <p:txBody>
          <a:bodyPr/>
          <a:lstStyle/>
          <a:p>
            <a:pPr algn="ctr"/>
            <a:br>
              <a:rPr lang="en-US" dirty="0"/>
            </a:br>
            <a:r>
              <a:rPr lang="en-US" sz="3600" dirty="0"/>
              <a:t>Instrumentation</a:t>
            </a:r>
            <a:endParaRPr lang="en-US" dirty="0"/>
          </a:p>
        </p:txBody>
      </p:sp>
      <p:sp>
        <p:nvSpPr>
          <p:cNvPr id="4" name="Slide Number Placeholder 3">
            <a:extLst>
              <a:ext uri="{FF2B5EF4-FFF2-40B4-BE49-F238E27FC236}">
                <a16:creationId xmlns:a16="http://schemas.microsoft.com/office/drawing/2014/main" id="{69C6495D-FECF-4B41-AB02-A958A3874D8F}"/>
              </a:ext>
            </a:extLst>
          </p:cNvPr>
          <p:cNvSpPr>
            <a:spLocks noGrp="1"/>
          </p:cNvSpPr>
          <p:nvPr>
            <p:ph type="sldNum" sz="quarter" idx="12"/>
          </p:nvPr>
        </p:nvSpPr>
        <p:spPr/>
        <p:txBody>
          <a:bodyPr/>
          <a:lstStyle/>
          <a:p>
            <a:fld id="{98C382E8-64D7-CF41-91DF-781111A69940}" type="slidenum">
              <a:rPr lang="en-US" smtClean="0"/>
              <a:t>14</a:t>
            </a:fld>
            <a:endParaRPr lang="en-US"/>
          </a:p>
        </p:txBody>
      </p:sp>
      <p:grpSp>
        <p:nvGrpSpPr>
          <p:cNvPr id="7" name="Group 6">
            <a:extLst>
              <a:ext uri="{FF2B5EF4-FFF2-40B4-BE49-F238E27FC236}">
                <a16:creationId xmlns:a16="http://schemas.microsoft.com/office/drawing/2014/main" id="{8C3D1CC2-9034-854A-8AD0-D31062E82E3C}"/>
              </a:ext>
            </a:extLst>
          </p:cNvPr>
          <p:cNvGrpSpPr/>
          <p:nvPr/>
        </p:nvGrpSpPr>
        <p:grpSpPr>
          <a:xfrm>
            <a:off x="418455" y="2066647"/>
            <a:ext cx="5354022" cy="3781703"/>
            <a:chOff x="5292207" y="2719959"/>
            <a:chExt cx="5354022" cy="3781703"/>
          </a:xfrm>
        </p:grpSpPr>
        <p:pic>
          <p:nvPicPr>
            <p:cNvPr id="8" name="Picture 7">
              <a:extLst>
                <a:ext uri="{FF2B5EF4-FFF2-40B4-BE49-F238E27FC236}">
                  <a16:creationId xmlns:a16="http://schemas.microsoft.com/office/drawing/2014/main" id="{753D708A-3855-514D-8039-8F2EDBA3EC76}"/>
                </a:ext>
              </a:extLst>
            </p:cNvPr>
            <p:cNvPicPr>
              <a:picLocks noChangeAspect="1"/>
            </p:cNvPicPr>
            <p:nvPr/>
          </p:nvPicPr>
          <p:blipFill rotWithShape="1">
            <a:blip r:embed="rId2"/>
            <a:srcRect l="2554" t="1" r="-284" b="18986"/>
            <a:stretch/>
          </p:blipFill>
          <p:spPr>
            <a:xfrm>
              <a:off x="7229626" y="3050266"/>
              <a:ext cx="394315" cy="302574"/>
            </a:xfrm>
            <a:prstGeom prst="rect">
              <a:avLst/>
            </a:prstGeom>
          </p:spPr>
        </p:pic>
        <p:pic>
          <p:nvPicPr>
            <p:cNvPr id="9" name="Picture 8">
              <a:hlinkClick r:id="" action="ppaction://noaction"/>
              <a:extLst>
                <a:ext uri="{FF2B5EF4-FFF2-40B4-BE49-F238E27FC236}">
                  <a16:creationId xmlns:a16="http://schemas.microsoft.com/office/drawing/2014/main" id="{7589C324-AD08-3A4C-8393-5C380767C1FB}"/>
                </a:ext>
              </a:extLst>
            </p:cNvPr>
            <p:cNvPicPr>
              <a:picLocks noChangeAspect="1"/>
            </p:cNvPicPr>
            <p:nvPr/>
          </p:nvPicPr>
          <p:blipFill rotWithShape="1">
            <a:blip r:embed="rId3">
              <a:extLst>
                <a:ext uri="{28A0092B-C50C-407E-A947-70E740481C1C}">
                  <a14:useLocalDpi xmlns:a14="http://schemas.microsoft.com/office/drawing/2010/main" val="0"/>
                </a:ext>
              </a:extLst>
            </a:blip>
            <a:srcRect r="20383"/>
            <a:stretch/>
          </p:blipFill>
          <p:spPr>
            <a:xfrm>
              <a:off x="5292207" y="2719959"/>
              <a:ext cx="5354022" cy="3781703"/>
            </a:xfrm>
            <a:prstGeom prst="rect">
              <a:avLst/>
            </a:prstGeom>
          </p:spPr>
        </p:pic>
        <p:sp>
          <p:nvSpPr>
            <p:cNvPr id="10" name="Oval 9">
              <a:extLst>
                <a:ext uri="{FF2B5EF4-FFF2-40B4-BE49-F238E27FC236}">
                  <a16:creationId xmlns:a16="http://schemas.microsoft.com/office/drawing/2014/main" id="{B5E3FC27-5390-2F4E-938F-4D9AFC46BE10}"/>
                </a:ext>
              </a:extLst>
            </p:cNvPr>
            <p:cNvSpPr/>
            <p:nvPr/>
          </p:nvSpPr>
          <p:spPr>
            <a:xfrm rot="21270298">
              <a:off x="8504954" y="2996510"/>
              <a:ext cx="350506" cy="32160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56">
                <a:solidFill>
                  <a:srgbClr val="FF0000"/>
                </a:solidFill>
              </a:endParaRPr>
            </a:p>
          </p:txBody>
        </p:sp>
        <p:pic>
          <p:nvPicPr>
            <p:cNvPr id="13" name="Picture 12">
              <a:extLst>
                <a:ext uri="{FF2B5EF4-FFF2-40B4-BE49-F238E27FC236}">
                  <a16:creationId xmlns:a16="http://schemas.microsoft.com/office/drawing/2014/main" id="{E103D348-263C-5345-AD6E-20A998980E96}"/>
                </a:ext>
              </a:extLst>
            </p:cNvPr>
            <p:cNvPicPr>
              <a:picLocks noChangeAspect="1"/>
            </p:cNvPicPr>
            <p:nvPr/>
          </p:nvPicPr>
          <p:blipFill rotWithShape="1">
            <a:blip r:embed="rId2"/>
            <a:srcRect l="2554" t="1" r="-284" b="18986"/>
            <a:stretch/>
          </p:blipFill>
          <p:spPr>
            <a:xfrm>
              <a:off x="7712402" y="2801903"/>
              <a:ext cx="768373" cy="686153"/>
            </a:xfrm>
            <a:prstGeom prst="rect">
              <a:avLst/>
            </a:prstGeom>
          </p:spPr>
        </p:pic>
      </p:grpSp>
      <p:sp>
        <p:nvSpPr>
          <p:cNvPr id="14" name="TextBox 13">
            <a:extLst>
              <a:ext uri="{FF2B5EF4-FFF2-40B4-BE49-F238E27FC236}">
                <a16:creationId xmlns:a16="http://schemas.microsoft.com/office/drawing/2014/main" id="{066106A6-8226-624E-82C3-6C1BB5682CF4}"/>
              </a:ext>
            </a:extLst>
          </p:cNvPr>
          <p:cNvSpPr txBox="1"/>
          <p:nvPr/>
        </p:nvSpPr>
        <p:spPr>
          <a:xfrm>
            <a:off x="547534" y="2685100"/>
            <a:ext cx="2246885" cy="1477328"/>
          </a:xfrm>
          <a:prstGeom prst="rect">
            <a:avLst/>
          </a:prstGeom>
          <a:noFill/>
        </p:spPr>
        <p:txBody>
          <a:bodyPr wrap="square" rtlCol="0">
            <a:spAutoFit/>
          </a:bodyPr>
          <a:lstStyle/>
          <a:p>
            <a:r>
              <a:rPr lang="en-US" b="1" dirty="0">
                <a:solidFill>
                  <a:srgbClr val="FFC000"/>
                </a:solidFill>
              </a:rPr>
              <a:t>W, Ka Doppler Radar </a:t>
            </a:r>
          </a:p>
          <a:p>
            <a:r>
              <a:rPr lang="en-US" b="1" dirty="0">
                <a:solidFill>
                  <a:srgbClr val="FFC100"/>
                </a:solidFill>
              </a:rPr>
              <a:t>Radiometer</a:t>
            </a:r>
          </a:p>
          <a:p>
            <a:r>
              <a:rPr lang="en-US" b="1" dirty="0">
                <a:solidFill>
                  <a:srgbClr val="FFC100"/>
                </a:solidFill>
              </a:rPr>
              <a:t>HSRL Lidar</a:t>
            </a:r>
          </a:p>
          <a:p>
            <a:r>
              <a:rPr lang="en-US" b="1" dirty="0">
                <a:solidFill>
                  <a:srgbClr val="FFC100"/>
                </a:solidFill>
              </a:rPr>
              <a:t>Polarimeter</a:t>
            </a:r>
          </a:p>
          <a:p>
            <a:r>
              <a:rPr lang="en-US" b="1" dirty="0">
                <a:solidFill>
                  <a:srgbClr val="FFC100"/>
                </a:solidFill>
              </a:rPr>
              <a:t>Spectrometers</a:t>
            </a:r>
            <a:endParaRPr lang="en-US" b="1" dirty="0">
              <a:solidFill>
                <a:srgbClr val="FFC000"/>
              </a:solidFill>
            </a:endParaRPr>
          </a:p>
        </p:txBody>
      </p:sp>
      <p:sp>
        <p:nvSpPr>
          <p:cNvPr id="15" name="Content Placeholder 5">
            <a:extLst>
              <a:ext uri="{FF2B5EF4-FFF2-40B4-BE49-F238E27FC236}">
                <a16:creationId xmlns:a16="http://schemas.microsoft.com/office/drawing/2014/main" id="{AB13DE69-6216-5F46-BF07-A79AB40B8F05}"/>
              </a:ext>
            </a:extLst>
          </p:cNvPr>
          <p:cNvSpPr txBox="1">
            <a:spLocks/>
          </p:cNvSpPr>
          <p:nvPr/>
        </p:nvSpPr>
        <p:spPr>
          <a:xfrm>
            <a:off x="6080759" y="1249084"/>
            <a:ext cx="5692786" cy="5811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a:t>Profiling of clouds and precipitation </a:t>
            </a:r>
            <a:r>
              <a:rPr lang="en-US" sz="2200" dirty="0"/>
              <a:t>in the troposphere with improved sensitivity for low clouds and snowfall near the surface. </a:t>
            </a:r>
          </a:p>
          <a:p>
            <a:r>
              <a:rPr lang="en-US" sz="2200" b="1" dirty="0"/>
              <a:t>Measurement of vertical air motions </a:t>
            </a:r>
            <a:r>
              <a:rPr lang="en-US" sz="2200" dirty="0"/>
              <a:t>in precipitating cloud systems; particle phase and possibly microphysics information.</a:t>
            </a:r>
          </a:p>
          <a:p>
            <a:r>
              <a:rPr lang="en-US" sz="2200" b="1" dirty="0"/>
              <a:t>Profiling of aerosol optical and microphysical properties</a:t>
            </a:r>
            <a:r>
              <a:rPr lang="en-US" sz="2200" dirty="0"/>
              <a:t> for air-quality, aerosol radiative effects and aerosol-cloud interactions. Direct measurement of particulate backscatter.</a:t>
            </a:r>
          </a:p>
          <a:p>
            <a:r>
              <a:rPr lang="en-US" sz="2200" b="1" dirty="0"/>
              <a:t>Coincident radiation measurements </a:t>
            </a:r>
            <a:r>
              <a:rPr lang="en-US" sz="2200" dirty="0"/>
              <a:t>to link cloud and aerosol vertical structures to radiative effects. </a:t>
            </a:r>
          </a:p>
          <a:p>
            <a:r>
              <a:rPr lang="en-US" sz="2200" b="1" dirty="0"/>
              <a:t>Combined active-passive measurements </a:t>
            </a:r>
            <a:r>
              <a:rPr lang="en-US" sz="2200" dirty="0"/>
              <a:t>for improved constraints on profile quantities</a:t>
            </a:r>
          </a:p>
          <a:p>
            <a:pPr marL="0" indent="0">
              <a:buFont typeface="Arial" panose="020B0604020202020204" pitchFamily="34" charset="0"/>
              <a:buNone/>
            </a:pPr>
            <a:endParaRPr lang="en-US" sz="2200" dirty="0"/>
          </a:p>
        </p:txBody>
      </p:sp>
      <p:sp>
        <p:nvSpPr>
          <p:cNvPr id="16" name="Title 1">
            <a:extLst>
              <a:ext uri="{FF2B5EF4-FFF2-40B4-BE49-F238E27FC236}">
                <a16:creationId xmlns:a16="http://schemas.microsoft.com/office/drawing/2014/main" id="{A6DDECB6-86C5-7040-B692-4192FF82E37A}"/>
              </a:ext>
            </a:extLst>
          </p:cNvPr>
          <p:cNvSpPr txBox="1">
            <a:spLocks/>
          </p:cNvSpPr>
          <p:nvPr/>
        </p:nvSpPr>
        <p:spPr>
          <a:xfrm>
            <a:off x="838200" y="101600"/>
            <a:ext cx="10701759" cy="9905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Core Capabilities in Polar Orbit</a:t>
            </a:r>
          </a:p>
        </p:txBody>
      </p:sp>
    </p:spTree>
    <p:extLst>
      <p:ext uri="{BB962C8B-B14F-4D97-AF65-F5344CB8AC3E}">
        <p14:creationId xmlns:p14="http://schemas.microsoft.com/office/powerpoint/2010/main" val="847698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C6495D-FECF-4B41-AB02-A958A3874D8F}"/>
              </a:ext>
            </a:extLst>
          </p:cNvPr>
          <p:cNvSpPr>
            <a:spLocks noGrp="1"/>
          </p:cNvSpPr>
          <p:nvPr>
            <p:ph type="sldNum" sz="quarter" idx="12"/>
          </p:nvPr>
        </p:nvSpPr>
        <p:spPr/>
        <p:txBody>
          <a:bodyPr/>
          <a:lstStyle/>
          <a:p>
            <a:fld id="{98C382E8-64D7-CF41-91DF-781111A69940}" type="slidenum">
              <a:rPr lang="en-US" smtClean="0"/>
              <a:t>15</a:t>
            </a:fld>
            <a:endParaRPr lang="en-US" dirty="0"/>
          </a:p>
        </p:txBody>
      </p:sp>
      <p:grpSp>
        <p:nvGrpSpPr>
          <p:cNvPr id="7" name="Group 6">
            <a:extLst>
              <a:ext uri="{FF2B5EF4-FFF2-40B4-BE49-F238E27FC236}">
                <a16:creationId xmlns:a16="http://schemas.microsoft.com/office/drawing/2014/main" id="{8C3D1CC2-9034-854A-8AD0-D31062E82E3C}"/>
              </a:ext>
            </a:extLst>
          </p:cNvPr>
          <p:cNvGrpSpPr/>
          <p:nvPr/>
        </p:nvGrpSpPr>
        <p:grpSpPr>
          <a:xfrm>
            <a:off x="327015" y="1915287"/>
            <a:ext cx="5354022" cy="3781703"/>
            <a:chOff x="5292207" y="2719959"/>
            <a:chExt cx="5354022" cy="3781703"/>
          </a:xfrm>
        </p:grpSpPr>
        <p:pic>
          <p:nvPicPr>
            <p:cNvPr id="8" name="Picture 7">
              <a:extLst>
                <a:ext uri="{FF2B5EF4-FFF2-40B4-BE49-F238E27FC236}">
                  <a16:creationId xmlns:a16="http://schemas.microsoft.com/office/drawing/2014/main" id="{753D708A-3855-514D-8039-8F2EDBA3EC76}"/>
                </a:ext>
              </a:extLst>
            </p:cNvPr>
            <p:cNvPicPr>
              <a:picLocks noChangeAspect="1"/>
            </p:cNvPicPr>
            <p:nvPr/>
          </p:nvPicPr>
          <p:blipFill rotWithShape="1">
            <a:blip r:embed="rId3"/>
            <a:srcRect l="2554" t="1" r="-284" b="18986"/>
            <a:stretch/>
          </p:blipFill>
          <p:spPr>
            <a:xfrm>
              <a:off x="7229626" y="3050266"/>
              <a:ext cx="394315" cy="302574"/>
            </a:xfrm>
            <a:prstGeom prst="rect">
              <a:avLst/>
            </a:prstGeom>
          </p:spPr>
        </p:pic>
        <p:pic>
          <p:nvPicPr>
            <p:cNvPr id="9" name="Picture 8">
              <a:hlinkClick r:id="" action="ppaction://noaction"/>
              <a:extLst>
                <a:ext uri="{FF2B5EF4-FFF2-40B4-BE49-F238E27FC236}">
                  <a16:creationId xmlns:a16="http://schemas.microsoft.com/office/drawing/2014/main" id="{7589C324-AD08-3A4C-8393-5C380767C1FB}"/>
                </a:ext>
              </a:extLst>
            </p:cNvPr>
            <p:cNvPicPr>
              <a:picLocks noChangeAspect="1"/>
            </p:cNvPicPr>
            <p:nvPr/>
          </p:nvPicPr>
          <p:blipFill rotWithShape="1">
            <a:blip r:embed="rId4">
              <a:extLst>
                <a:ext uri="{28A0092B-C50C-407E-A947-70E740481C1C}">
                  <a14:useLocalDpi xmlns:a14="http://schemas.microsoft.com/office/drawing/2010/main" val="0"/>
                </a:ext>
              </a:extLst>
            </a:blip>
            <a:srcRect r="20383"/>
            <a:stretch/>
          </p:blipFill>
          <p:spPr>
            <a:xfrm>
              <a:off x="5292207" y="2719959"/>
              <a:ext cx="5354022" cy="3781703"/>
            </a:xfrm>
            <a:prstGeom prst="rect">
              <a:avLst/>
            </a:prstGeom>
          </p:spPr>
        </p:pic>
        <p:sp>
          <p:nvSpPr>
            <p:cNvPr id="10" name="Oval 9">
              <a:extLst>
                <a:ext uri="{FF2B5EF4-FFF2-40B4-BE49-F238E27FC236}">
                  <a16:creationId xmlns:a16="http://schemas.microsoft.com/office/drawing/2014/main" id="{B5E3FC27-5390-2F4E-938F-4D9AFC46BE10}"/>
                </a:ext>
              </a:extLst>
            </p:cNvPr>
            <p:cNvSpPr/>
            <p:nvPr/>
          </p:nvSpPr>
          <p:spPr>
            <a:xfrm rot="21270298">
              <a:off x="8504954" y="2996510"/>
              <a:ext cx="350506" cy="32160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56">
                <a:solidFill>
                  <a:srgbClr val="FF0000"/>
                </a:solidFill>
              </a:endParaRPr>
            </a:p>
          </p:txBody>
        </p:sp>
        <p:pic>
          <p:nvPicPr>
            <p:cNvPr id="13" name="Picture 12">
              <a:extLst>
                <a:ext uri="{FF2B5EF4-FFF2-40B4-BE49-F238E27FC236}">
                  <a16:creationId xmlns:a16="http://schemas.microsoft.com/office/drawing/2014/main" id="{E103D348-263C-5345-AD6E-20A998980E96}"/>
                </a:ext>
              </a:extLst>
            </p:cNvPr>
            <p:cNvPicPr>
              <a:picLocks noChangeAspect="1"/>
            </p:cNvPicPr>
            <p:nvPr/>
          </p:nvPicPr>
          <p:blipFill rotWithShape="1">
            <a:blip r:embed="rId3"/>
            <a:srcRect l="2554" t="1" r="-284" b="18986"/>
            <a:stretch/>
          </p:blipFill>
          <p:spPr>
            <a:xfrm>
              <a:off x="7712402" y="2801903"/>
              <a:ext cx="768373" cy="686153"/>
            </a:xfrm>
            <a:prstGeom prst="rect">
              <a:avLst/>
            </a:prstGeom>
          </p:spPr>
        </p:pic>
      </p:grpSp>
      <p:grpSp>
        <p:nvGrpSpPr>
          <p:cNvPr id="15" name="Group 14">
            <a:extLst>
              <a:ext uri="{FF2B5EF4-FFF2-40B4-BE49-F238E27FC236}">
                <a16:creationId xmlns:a16="http://schemas.microsoft.com/office/drawing/2014/main" id="{4EFFB15F-C6F9-5A45-80C7-A14A2E0F43C1}"/>
              </a:ext>
            </a:extLst>
          </p:cNvPr>
          <p:cNvGrpSpPr/>
          <p:nvPr/>
        </p:nvGrpSpPr>
        <p:grpSpPr>
          <a:xfrm>
            <a:off x="7103015" y="257495"/>
            <a:ext cx="4230995" cy="2880996"/>
            <a:chOff x="5292207" y="2719959"/>
            <a:chExt cx="5354022" cy="3781703"/>
          </a:xfrm>
        </p:grpSpPr>
        <p:pic>
          <p:nvPicPr>
            <p:cNvPr id="16" name="Picture 15">
              <a:extLst>
                <a:ext uri="{FF2B5EF4-FFF2-40B4-BE49-F238E27FC236}">
                  <a16:creationId xmlns:a16="http://schemas.microsoft.com/office/drawing/2014/main" id="{22815317-7FA5-9E45-8BAF-78BF48CE17C9}"/>
                </a:ext>
              </a:extLst>
            </p:cNvPr>
            <p:cNvPicPr>
              <a:picLocks noChangeAspect="1"/>
            </p:cNvPicPr>
            <p:nvPr/>
          </p:nvPicPr>
          <p:blipFill rotWithShape="1">
            <a:blip r:embed="rId3"/>
            <a:srcRect l="2554" t="1" r="-284" b="18986"/>
            <a:stretch/>
          </p:blipFill>
          <p:spPr>
            <a:xfrm>
              <a:off x="7229626" y="3050266"/>
              <a:ext cx="394315" cy="302574"/>
            </a:xfrm>
            <a:prstGeom prst="rect">
              <a:avLst/>
            </a:prstGeom>
          </p:spPr>
        </p:pic>
        <p:pic>
          <p:nvPicPr>
            <p:cNvPr id="17" name="Picture 16">
              <a:hlinkClick r:id="" action="ppaction://noaction"/>
              <a:extLst>
                <a:ext uri="{FF2B5EF4-FFF2-40B4-BE49-F238E27FC236}">
                  <a16:creationId xmlns:a16="http://schemas.microsoft.com/office/drawing/2014/main" id="{4588EB04-F356-4A46-9C82-F4AAD2987837}"/>
                </a:ext>
              </a:extLst>
            </p:cNvPr>
            <p:cNvPicPr>
              <a:picLocks noChangeAspect="1"/>
            </p:cNvPicPr>
            <p:nvPr/>
          </p:nvPicPr>
          <p:blipFill rotWithShape="1">
            <a:blip r:embed="rId4">
              <a:extLst>
                <a:ext uri="{28A0092B-C50C-407E-A947-70E740481C1C}">
                  <a14:useLocalDpi xmlns:a14="http://schemas.microsoft.com/office/drawing/2010/main" val="0"/>
                </a:ext>
              </a:extLst>
            </a:blip>
            <a:srcRect r="20383"/>
            <a:stretch/>
          </p:blipFill>
          <p:spPr>
            <a:xfrm>
              <a:off x="5292207" y="2719959"/>
              <a:ext cx="5354022" cy="3781703"/>
            </a:xfrm>
            <a:prstGeom prst="rect">
              <a:avLst/>
            </a:prstGeom>
          </p:spPr>
        </p:pic>
        <p:sp>
          <p:nvSpPr>
            <p:cNvPr id="18" name="Oval 17">
              <a:extLst>
                <a:ext uri="{FF2B5EF4-FFF2-40B4-BE49-F238E27FC236}">
                  <a16:creationId xmlns:a16="http://schemas.microsoft.com/office/drawing/2014/main" id="{94F0C3DB-4E58-B248-AFBB-A2F510B84F0E}"/>
                </a:ext>
              </a:extLst>
            </p:cNvPr>
            <p:cNvSpPr/>
            <p:nvPr/>
          </p:nvSpPr>
          <p:spPr>
            <a:xfrm rot="21270298">
              <a:off x="8504954" y="2996510"/>
              <a:ext cx="350506" cy="32160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56">
                <a:solidFill>
                  <a:srgbClr val="FF0000"/>
                </a:solidFill>
              </a:endParaRPr>
            </a:p>
          </p:txBody>
        </p:sp>
        <p:pic>
          <p:nvPicPr>
            <p:cNvPr id="21" name="Picture 20">
              <a:extLst>
                <a:ext uri="{FF2B5EF4-FFF2-40B4-BE49-F238E27FC236}">
                  <a16:creationId xmlns:a16="http://schemas.microsoft.com/office/drawing/2014/main" id="{9070A78C-834A-174F-A24A-FE89EC05D3E9}"/>
                </a:ext>
              </a:extLst>
            </p:cNvPr>
            <p:cNvPicPr>
              <a:picLocks noChangeAspect="1"/>
            </p:cNvPicPr>
            <p:nvPr/>
          </p:nvPicPr>
          <p:blipFill rotWithShape="1">
            <a:blip r:embed="rId3"/>
            <a:srcRect l="2554" t="1" r="-284" b="18986"/>
            <a:stretch/>
          </p:blipFill>
          <p:spPr>
            <a:xfrm>
              <a:off x="8082692" y="3640246"/>
              <a:ext cx="614299" cy="548566"/>
            </a:xfrm>
            <a:prstGeom prst="rect">
              <a:avLst/>
            </a:prstGeom>
          </p:spPr>
        </p:pic>
      </p:grpSp>
      <p:sp>
        <p:nvSpPr>
          <p:cNvPr id="29" name="TextBox 28">
            <a:extLst>
              <a:ext uri="{FF2B5EF4-FFF2-40B4-BE49-F238E27FC236}">
                <a16:creationId xmlns:a16="http://schemas.microsoft.com/office/drawing/2014/main" id="{7E3330FC-59DE-BE41-BB53-F87DC5E00CD9}"/>
              </a:ext>
            </a:extLst>
          </p:cNvPr>
          <p:cNvSpPr txBox="1"/>
          <p:nvPr/>
        </p:nvSpPr>
        <p:spPr>
          <a:xfrm>
            <a:off x="5999837" y="2993136"/>
            <a:ext cx="629269" cy="1107996"/>
          </a:xfrm>
          <a:prstGeom prst="rect">
            <a:avLst/>
          </a:prstGeom>
          <a:noFill/>
        </p:spPr>
        <p:txBody>
          <a:bodyPr wrap="square" rtlCol="0">
            <a:spAutoFit/>
          </a:bodyPr>
          <a:lstStyle/>
          <a:p>
            <a:r>
              <a:rPr lang="en-US" sz="6600" dirty="0"/>
              <a:t>+</a:t>
            </a:r>
          </a:p>
        </p:txBody>
      </p:sp>
      <p:sp>
        <p:nvSpPr>
          <p:cNvPr id="30" name="TextBox 29">
            <a:extLst>
              <a:ext uri="{FF2B5EF4-FFF2-40B4-BE49-F238E27FC236}">
                <a16:creationId xmlns:a16="http://schemas.microsoft.com/office/drawing/2014/main" id="{7DD5A304-189A-344E-BF26-7550C1E00343}"/>
              </a:ext>
            </a:extLst>
          </p:cNvPr>
          <p:cNvSpPr txBox="1"/>
          <p:nvPr/>
        </p:nvSpPr>
        <p:spPr>
          <a:xfrm>
            <a:off x="8903370" y="3011624"/>
            <a:ext cx="831592" cy="707886"/>
          </a:xfrm>
          <a:prstGeom prst="rect">
            <a:avLst/>
          </a:prstGeom>
          <a:noFill/>
        </p:spPr>
        <p:txBody>
          <a:bodyPr wrap="square" rtlCol="0">
            <a:spAutoFit/>
          </a:bodyPr>
          <a:lstStyle/>
          <a:p>
            <a:r>
              <a:rPr lang="en-US" sz="4000" dirty="0"/>
              <a:t>OR</a:t>
            </a:r>
          </a:p>
        </p:txBody>
      </p:sp>
      <p:sp>
        <p:nvSpPr>
          <p:cNvPr id="32" name="TextBox 31">
            <a:extLst>
              <a:ext uri="{FF2B5EF4-FFF2-40B4-BE49-F238E27FC236}">
                <a16:creationId xmlns:a16="http://schemas.microsoft.com/office/drawing/2014/main" id="{7552DBB6-43E2-5C44-AC61-92BB92EEA0E4}"/>
              </a:ext>
            </a:extLst>
          </p:cNvPr>
          <p:cNvSpPr txBox="1"/>
          <p:nvPr/>
        </p:nvSpPr>
        <p:spPr>
          <a:xfrm>
            <a:off x="7117187" y="312262"/>
            <a:ext cx="1898378" cy="1846659"/>
          </a:xfrm>
          <a:prstGeom prst="rect">
            <a:avLst/>
          </a:prstGeom>
          <a:noFill/>
        </p:spPr>
        <p:txBody>
          <a:bodyPr wrap="square" rtlCol="0">
            <a:spAutoFit/>
          </a:bodyPr>
          <a:lstStyle/>
          <a:p>
            <a:r>
              <a:rPr lang="en-US" sz="2400" b="1" dirty="0">
                <a:solidFill>
                  <a:srgbClr val="FFFFFF"/>
                </a:solidFill>
              </a:rPr>
              <a:t>Single Orbit</a:t>
            </a:r>
          </a:p>
          <a:p>
            <a:r>
              <a:rPr lang="en-US" b="1" dirty="0">
                <a:solidFill>
                  <a:srgbClr val="FFC000"/>
                </a:solidFill>
              </a:rPr>
              <a:t>+ </a:t>
            </a:r>
            <a:r>
              <a:rPr lang="en-US" b="1" dirty="0">
                <a:solidFill>
                  <a:srgbClr val="FFC000"/>
                </a:solidFill>
                <a:latin typeface="Symbol" pitchFamily="2" charset="2"/>
              </a:rPr>
              <a:t>D</a:t>
            </a:r>
            <a:r>
              <a:rPr lang="en-US" b="1" dirty="0">
                <a:solidFill>
                  <a:srgbClr val="FFC000"/>
                </a:solidFill>
              </a:rPr>
              <a:t>t</a:t>
            </a:r>
          </a:p>
          <a:p>
            <a:r>
              <a:rPr lang="en-US" sz="1800" b="1" dirty="0">
                <a:solidFill>
                  <a:srgbClr val="FFC000"/>
                </a:solidFill>
              </a:rPr>
              <a:t>+ Ku Radar</a:t>
            </a:r>
          </a:p>
          <a:p>
            <a:r>
              <a:rPr lang="en-US" sz="1800" b="1" dirty="0">
                <a:solidFill>
                  <a:srgbClr val="FFC000"/>
                </a:solidFill>
              </a:rPr>
              <a:t>+ limb aerosol and humidity</a:t>
            </a:r>
          </a:p>
          <a:p>
            <a:endParaRPr lang="en-US" sz="1800" b="1" dirty="0">
              <a:solidFill>
                <a:srgbClr val="FFC000"/>
              </a:solidFill>
            </a:endParaRPr>
          </a:p>
        </p:txBody>
      </p:sp>
      <p:sp>
        <p:nvSpPr>
          <p:cNvPr id="33" name="TextBox 32">
            <a:extLst>
              <a:ext uri="{FF2B5EF4-FFF2-40B4-BE49-F238E27FC236}">
                <a16:creationId xmlns:a16="http://schemas.microsoft.com/office/drawing/2014/main" id="{CBC57B9C-62AF-5742-9AE8-4F369DAF9FB2}"/>
              </a:ext>
            </a:extLst>
          </p:cNvPr>
          <p:cNvSpPr txBox="1"/>
          <p:nvPr/>
        </p:nvSpPr>
        <p:spPr>
          <a:xfrm>
            <a:off x="529146" y="2037053"/>
            <a:ext cx="1898378" cy="800219"/>
          </a:xfrm>
          <a:prstGeom prst="rect">
            <a:avLst/>
          </a:prstGeom>
          <a:noFill/>
        </p:spPr>
        <p:txBody>
          <a:bodyPr wrap="square" rtlCol="0">
            <a:spAutoFit/>
          </a:bodyPr>
          <a:lstStyle/>
          <a:p>
            <a:r>
              <a:rPr lang="en-US" sz="2800" b="1" dirty="0">
                <a:solidFill>
                  <a:srgbClr val="FFFFFF"/>
                </a:solidFill>
              </a:rPr>
              <a:t>Polar Core</a:t>
            </a:r>
          </a:p>
          <a:p>
            <a:endParaRPr lang="en-US" sz="1800" b="1" dirty="0">
              <a:solidFill>
                <a:srgbClr val="FFC000"/>
              </a:solidFill>
            </a:endParaRPr>
          </a:p>
        </p:txBody>
      </p:sp>
      <p:pic>
        <p:nvPicPr>
          <p:cNvPr id="36" name="Picture 35">
            <a:extLst>
              <a:ext uri="{FF2B5EF4-FFF2-40B4-BE49-F238E27FC236}">
                <a16:creationId xmlns:a16="http://schemas.microsoft.com/office/drawing/2014/main" id="{25552C95-C85C-964C-AA3B-A5369CED99D9}"/>
              </a:ext>
            </a:extLst>
          </p:cNvPr>
          <p:cNvPicPr>
            <a:picLocks noChangeAspect="1"/>
          </p:cNvPicPr>
          <p:nvPr/>
        </p:nvPicPr>
        <p:blipFill rotWithShape="1">
          <a:blip r:embed="rId3"/>
          <a:srcRect l="2554" t="1" r="-284" b="18986"/>
          <a:stretch/>
        </p:blipFill>
        <p:spPr>
          <a:xfrm>
            <a:off x="9803090" y="1521753"/>
            <a:ext cx="294366" cy="262867"/>
          </a:xfrm>
          <a:prstGeom prst="rect">
            <a:avLst/>
          </a:prstGeom>
        </p:spPr>
      </p:pic>
      <p:pic>
        <p:nvPicPr>
          <p:cNvPr id="37" name="Picture 36">
            <a:extLst>
              <a:ext uri="{FF2B5EF4-FFF2-40B4-BE49-F238E27FC236}">
                <a16:creationId xmlns:a16="http://schemas.microsoft.com/office/drawing/2014/main" id="{3281688C-054D-F445-8592-317907A97C64}"/>
              </a:ext>
            </a:extLst>
          </p:cNvPr>
          <p:cNvPicPr>
            <a:picLocks noChangeAspect="1"/>
          </p:cNvPicPr>
          <p:nvPr/>
        </p:nvPicPr>
        <p:blipFill rotWithShape="1">
          <a:blip r:embed="rId3"/>
          <a:srcRect l="2554" t="1" r="-284" b="18986"/>
          <a:stretch/>
        </p:blipFill>
        <p:spPr>
          <a:xfrm>
            <a:off x="9837772" y="1997231"/>
            <a:ext cx="294366" cy="262867"/>
          </a:xfrm>
          <a:prstGeom prst="rect">
            <a:avLst/>
          </a:prstGeom>
        </p:spPr>
      </p:pic>
      <p:grpSp>
        <p:nvGrpSpPr>
          <p:cNvPr id="41" name="Group 40">
            <a:extLst>
              <a:ext uri="{FF2B5EF4-FFF2-40B4-BE49-F238E27FC236}">
                <a16:creationId xmlns:a16="http://schemas.microsoft.com/office/drawing/2014/main" id="{AC3A976F-336C-0245-9C18-8A2ADD7154B2}"/>
              </a:ext>
            </a:extLst>
          </p:cNvPr>
          <p:cNvGrpSpPr/>
          <p:nvPr/>
        </p:nvGrpSpPr>
        <p:grpSpPr>
          <a:xfrm>
            <a:off x="7103014" y="3664742"/>
            <a:ext cx="4230995" cy="2880996"/>
            <a:chOff x="7103014" y="3664742"/>
            <a:chExt cx="4230995" cy="2880996"/>
          </a:xfrm>
        </p:grpSpPr>
        <p:grpSp>
          <p:nvGrpSpPr>
            <p:cNvPr id="23" name="Group 22">
              <a:extLst>
                <a:ext uri="{FF2B5EF4-FFF2-40B4-BE49-F238E27FC236}">
                  <a16:creationId xmlns:a16="http://schemas.microsoft.com/office/drawing/2014/main" id="{0781432B-870A-E641-882F-0D726F9BE35F}"/>
                </a:ext>
              </a:extLst>
            </p:cNvPr>
            <p:cNvGrpSpPr/>
            <p:nvPr/>
          </p:nvGrpSpPr>
          <p:grpSpPr>
            <a:xfrm>
              <a:off x="7103014" y="3664742"/>
              <a:ext cx="4230995" cy="2880996"/>
              <a:chOff x="5292207" y="2719959"/>
              <a:chExt cx="5354022" cy="3781703"/>
            </a:xfrm>
          </p:grpSpPr>
          <p:pic>
            <p:nvPicPr>
              <p:cNvPr id="24" name="Picture 23">
                <a:extLst>
                  <a:ext uri="{FF2B5EF4-FFF2-40B4-BE49-F238E27FC236}">
                    <a16:creationId xmlns:a16="http://schemas.microsoft.com/office/drawing/2014/main" id="{844F71ED-4572-E546-805A-0037AF22D33D}"/>
                  </a:ext>
                </a:extLst>
              </p:cNvPr>
              <p:cNvPicPr>
                <a:picLocks noChangeAspect="1"/>
              </p:cNvPicPr>
              <p:nvPr/>
            </p:nvPicPr>
            <p:blipFill rotWithShape="1">
              <a:blip r:embed="rId3"/>
              <a:srcRect l="2554" t="1" r="-284" b="18986"/>
              <a:stretch/>
            </p:blipFill>
            <p:spPr>
              <a:xfrm>
                <a:off x="7229626" y="3050266"/>
                <a:ext cx="394315" cy="302574"/>
              </a:xfrm>
              <a:prstGeom prst="rect">
                <a:avLst/>
              </a:prstGeom>
            </p:spPr>
          </p:pic>
          <p:pic>
            <p:nvPicPr>
              <p:cNvPr id="25" name="Picture 24">
                <a:hlinkClick r:id="" action="ppaction://noaction"/>
                <a:extLst>
                  <a:ext uri="{FF2B5EF4-FFF2-40B4-BE49-F238E27FC236}">
                    <a16:creationId xmlns:a16="http://schemas.microsoft.com/office/drawing/2014/main" id="{76DF1736-54E2-CC4D-A1C6-1345A3FC5CF6}"/>
                  </a:ext>
                </a:extLst>
              </p:cNvPr>
              <p:cNvPicPr>
                <a:picLocks noChangeAspect="1"/>
              </p:cNvPicPr>
              <p:nvPr/>
            </p:nvPicPr>
            <p:blipFill rotWithShape="1">
              <a:blip r:embed="rId4">
                <a:extLst>
                  <a:ext uri="{28A0092B-C50C-407E-A947-70E740481C1C}">
                    <a14:useLocalDpi xmlns:a14="http://schemas.microsoft.com/office/drawing/2010/main" val="0"/>
                  </a:ext>
                </a:extLst>
              </a:blip>
              <a:srcRect r="20383"/>
              <a:stretch/>
            </p:blipFill>
            <p:spPr>
              <a:xfrm>
                <a:off x="5292207" y="2719959"/>
                <a:ext cx="5354022" cy="3781703"/>
              </a:xfrm>
              <a:prstGeom prst="rect">
                <a:avLst/>
              </a:prstGeom>
            </p:spPr>
          </p:pic>
          <p:sp>
            <p:nvSpPr>
              <p:cNvPr id="26" name="Oval 25">
                <a:extLst>
                  <a:ext uri="{FF2B5EF4-FFF2-40B4-BE49-F238E27FC236}">
                    <a16:creationId xmlns:a16="http://schemas.microsoft.com/office/drawing/2014/main" id="{5106615E-E492-284B-8297-01F0A52FA10D}"/>
                  </a:ext>
                </a:extLst>
              </p:cNvPr>
              <p:cNvSpPr/>
              <p:nvPr/>
            </p:nvSpPr>
            <p:spPr>
              <a:xfrm rot="3174829">
                <a:off x="8498416" y="3054342"/>
                <a:ext cx="363582" cy="31003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56">
                  <a:solidFill>
                    <a:srgbClr val="FF0000"/>
                  </a:solidFill>
                </a:endParaRPr>
              </a:p>
            </p:txBody>
          </p:sp>
        </p:grpSp>
        <p:sp>
          <p:nvSpPr>
            <p:cNvPr id="31" name="TextBox 30">
              <a:extLst>
                <a:ext uri="{FF2B5EF4-FFF2-40B4-BE49-F238E27FC236}">
                  <a16:creationId xmlns:a16="http://schemas.microsoft.com/office/drawing/2014/main" id="{3FAF1007-78F6-AF4F-A287-F35DE2A621BE}"/>
                </a:ext>
              </a:extLst>
            </p:cNvPr>
            <p:cNvSpPr txBox="1"/>
            <p:nvPr/>
          </p:nvSpPr>
          <p:spPr>
            <a:xfrm>
              <a:off x="7111394" y="3719510"/>
              <a:ext cx="2094402" cy="1261884"/>
            </a:xfrm>
            <a:prstGeom prst="rect">
              <a:avLst/>
            </a:prstGeom>
            <a:noFill/>
          </p:spPr>
          <p:txBody>
            <a:bodyPr wrap="square" rtlCol="0">
              <a:spAutoFit/>
            </a:bodyPr>
            <a:lstStyle/>
            <a:p>
              <a:r>
                <a:rPr lang="en-US" sz="2400" b="1" dirty="0">
                  <a:solidFill>
                    <a:srgbClr val="FFFFFF"/>
                  </a:solidFill>
                </a:rPr>
                <a:t>Dual Orbit</a:t>
              </a:r>
            </a:p>
            <a:p>
              <a:r>
                <a:rPr lang="en-US" b="1" dirty="0">
                  <a:solidFill>
                    <a:srgbClr val="FFC000"/>
                  </a:solidFill>
                </a:rPr>
                <a:t>+ </a:t>
              </a:r>
              <a:r>
                <a:rPr lang="en-US" sz="1600" b="1" dirty="0">
                  <a:solidFill>
                    <a:srgbClr val="FFC000"/>
                  </a:solidFill>
                </a:rPr>
                <a:t>Diurnal A+CCP obs.</a:t>
              </a:r>
            </a:p>
            <a:p>
              <a:r>
                <a:rPr lang="en-US" sz="1600" b="1" dirty="0">
                  <a:solidFill>
                    <a:srgbClr val="FFC000"/>
                  </a:solidFill>
                </a:rPr>
                <a:t>+ Diurnal CCP obs.</a:t>
              </a:r>
            </a:p>
            <a:p>
              <a:r>
                <a:rPr lang="en-US" b="1" dirty="0">
                  <a:solidFill>
                    <a:srgbClr val="FFC000"/>
                  </a:solidFill>
                  <a:latin typeface="Symbol" pitchFamily="2" charset="2"/>
                </a:rPr>
                <a:t>+ D</a:t>
              </a:r>
              <a:r>
                <a:rPr lang="en-US" b="1" dirty="0">
                  <a:solidFill>
                    <a:srgbClr val="FFC000"/>
                  </a:solidFill>
                </a:rPr>
                <a:t>t</a:t>
              </a:r>
            </a:p>
          </p:txBody>
        </p:sp>
        <p:pic>
          <p:nvPicPr>
            <p:cNvPr id="34" name="Picture 33">
              <a:extLst>
                <a:ext uri="{FF2B5EF4-FFF2-40B4-BE49-F238E27FC236}">
                  <a16:creationId xmlns:a16="http://schemas.microsoft.com/office/drawing/2014/main" id="{F5CEA8E6-9F76-6E4C-8929-80FAE38225C8}"/>
                </a:ext>
              </a:extLst>
            </p:cNvPr>
            <p:cNvPicPr>
              <a:picLocks noChangeAspect="1"/>
            </p:cNvPicPr>
            <p:nvPr/>
          </p:nvPicPr>
          <p:blipFill rotWithShape="1">
            <a:blip r:embed="rId3"/>
            <a:srcRect l="2554" t="1" r="-284" b="18986"/>
            <a:stretch/>
          </p:blipFill>
          <p:spPr>
            <a:xfrm>
              <a:off x="10051932" y="4914770"/>
              <a:ext cx="294366" cy="262867"/>
            </a:xfrm>
            <a:prstGeom prst="rect">
              <a:avLst/>
            </a:prstGeom>
          </p:spPr>
        </p:pic>
        <p:pic>
          <p:nvPicPr>
            <p:cNvPr id="35" name="Picture 34">
              <a:extLst>
                <a:ext uri="{FF2B5EF4-FFF2-40B4-BE49-F238E27FC236}">
                  <a16:creationId xmlns:a16="http://schemas.microsoft.com/office/drawing/2014/main" id="{976476A8-CF39-0745-8C85-461C6B880845}"/>
                </a:ext>
              </a:extLst>
            </p:cNvPr>
            <p:cNvPicPr>
              <a:picLocks noChangeAspect="1"/>
            </p:cNvPicPr>
            <p:nvPr/>
          </p:nvPicPr>
          <p:blipFill rotWithShape="1">
            <a:blip r:embed="rId3"/>
            <a:srcRect l="2554" t="1" r="-284" b="18986"/>
            <a:stretch/>
          </p:blipFill>
          <p:spPr>
            <a:xfrm>
              <a:off x="9634330" y="5181448"/>
              <a:ext cx="294366" cy="262867"/>
            </a:xfrm>
            <a:prstGeom prst="rect">
              <a:avLst/>
            </a:prstGeom>
          </p:spPr>
        </p:pic>
        <p:pic>
          <p:nvPicPr>
            <p:cNvPr id="38" name="Picture 37">
              <a:extLst>
                <a:ext uri="{FF2B5EF4-FFF2-40B4-BE49-F238E27FC236}">
                  <a16:creationId xmlns:a16="http://schemas.microsoft.com/office/drawing/2014/main" id="{A00F963D-76D2-4845-9244-92416C78B491}"/>
                </a:ext>
              </a:extLst>
            </p:cNvPr>
            <p:cNvPicPr>
              <a:picLocks noChangeAspect="1"/>
            </p:cNvPicPr>
            <p:nvPr/>
          </p:nvPicPr>
          <p:blipFill rotWithShape="1">
            <a:blip r:embed="rId3"/>
            <a:srcRect l="2554" t="1" r="-284" b="18986"/>
            <a:stretch/>
          </p:blipFill>
          <p:spPr>
            <a:xfrm>
              <a:off x="8902327" y="5100459"/>
              <a:ext cx="485447" cy="417911"/>
            </a:xfrm>
            <a:prstGeom prst="rect">
              <a:avLst/>
            </a:prstGeom>
          </p:spPr>
        </p:pic>
      </p:grpSp>
      <p:sp>
        <p:nvSpPr>
          <p:cNvPr id="42" name="TextBox 41">
            <a:extLst>
              <a:ext uri="{FF2B5EF4-FFF2-40B4-BE49-F238E27FC236}">
                <a16:creationId xmlns:a16="http://schemas.microsoft.com/office/drawing/2014/main" id="{0E4539B1-2AB1-5F4C-8EA6-557F2E376BE5}"/>
              </a:ext>
            </a:extLst>
          </p:cNvPr>
          <p:cNvSpPr txBox="1"/>
          <p:nvPr/>
        </p:nvSpPr>
        <p:spPr>
          <a:xfrm>
            <a:off x="456094" y="2669558"/>
            <a:ext cx="2246885" cy="1477328"/>
          </a:xfrm>
          <a:prstGeom prst="rect">
            <a:avLst/>
          </a:prstGeom>
          <a:noFill/>
        </p:spPr>
        <p:txBody>
          <a:bodyPr wrap="square" rtlCol="0">
            <a:spAutoFit/>
          </a:bodyPr>
          <a:lstStyle/>
          <a:p>
            <a:r>
              <a:rPr lang="en-US" b="1" dirty="0">
                <a:solidFill>
                  <a:srgbClr val="FFC000"/>
                </a:solidFill>
              </a:rPr>
              <a:t>W, Ka Doppler Radar </a:t>
            </a:r>
          </a:p>
          <a:p>
            <a:r>
              <a:rPr lang="en-US" b="1" dirty="0">
                <a:solidFill>
                  <a:srgbClr val="FFC100"/>
                </a:solidFill>
              </a:rPr>
              <a:t>Radiometer</a:t>
            </a:r>
          </a:p>
          <a:p>
            <a:r>
              <a:rPr lang="en-US" b="1" dirty="0">
                <a:solidFill>
                  <a:srgbClr val="FFC100"/>
                </a:solidFill>
              </a:rPr>
              <a:t>HSRL Lidar</a:t>
            </a:r>
          </a:p>
          <a:p>
            <a:r>
              <a:rPr lang="en-US" b="1" dirty="0">
                <a:solidFill>
                  <a:srgbClr val="FFC100"/>
                </a:solidFill>
              </a:rPr>
              <a:t>Polarimeter</a:t>
            </a:r>
          </a:p>
          <a:p>
            <a:r>
              <a:rPr lang="en-US" b="1" dirty="0">
                <a:solidFill>
                  <a:srgbClr val="FFC100"/>
                </a:solidFill>
              </a:rPr>
              <a:t>Spectrometers</a:t>
            </a:r>
            <a:endParaRPr lang="en-US" b="1" dirty="0">
              <a:solidFill>
                <a:srgbClr val="FFC000"/>
              </a:solidFill>
            </a:endParaRPr>
          </a:p>
        </p:txBody>
      </p:sp>
      <p:sp>
        <p:nvSpPr>
          <p:cNvPr id="43" name="Title 1">
            <a:extLst>
              <a:ext uri="{FF2B5EF4-FFF2-40B4-BE49-F238E27FC236}">
                <a16:creationId xmlns:a16="http://schemas.microsoft.com/office/drawing/2014/main" id="{39EC89E1-051E-9647-AFA3-7BBAE8679E99}"/>
              </a:ext>
            </a:extLst>
          </p:cNvPr>
          <p:cNvSpPr txBox="1">
            <a:spLocks/>
          </p:cNvSpPr>
          <p:nvPr/>
        </p:nvSpPr>
        <p:spPr>
          <a:xfrm>
            <a:off x="516335" y="234902"/>
            <a:ext cx="6217066" cy="9905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Potential Augmentations</a:t>
            </a:r>
          </a:p>
        </p:txBody>
      </p:sp>
      <p:sp>
        <p:nvSpPr>
          <p:cNvPr id="39" name="Oval 38">
            <a:extLst>
              <a:ext uri="{FF2B5EF4-FFF2-40B4-BE49-F238E27FC236}">
                <a16:creationId xmlns:a16="http://schemas.microsoft.com/office/drawing/2014/main" id="{01F560D2-DBA9-444C-A59C-DD4FCE0B37CF}"/>
              </a:ext>
            </a:extLst>
          </p:cNvPr>
          <p:cNvSpPr/>
          <p:nvPr/>
        </p:nvSpPr>
        <p:spPr>
          <a:xfrm rot="21270298">
            <a:off x="9627682" y="3854295"/>
            <a:ext cx="276986" cy="24500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56">
              <a:solidFill>
                <a:srgbClr val="FF0000"/>
              </a:solidFill>
            </a:endParaRPr>
          </a:p>
        </p:txBody>
      </p:sp>
      <p:pic>
        <p:nvPicPr>
          <p:cNvPr id="40" name="Picture 39">
            <a:extLst>
              <a:ext uri="{FF2B5EF4-FFF2-40B4-BE49-F238E27FC236}">
                <a16:creationId xmlns:a16="http://schemas.microsoft.com/office/drawing/2014/main" id="{38995C41-29DB-E847-8A62-461D749FEB13}"/>
              </a:ext>
            </a:extLst>
          </p:cNvPr>
          <p:cNvPicPr>
            <a:picLocks noChangeAspect="1"/>
          </p:cNvPicPr>
          <p:nvPr/>
        </p:nvPicPr>
        <p:blipFill rotWithShape="1">
          <a:blip r:embed="rId3"/>
          <a:srcRect l="2554" t="1" r="-284" b="18986"/>
          <a:stretch/>
        </p:blipFill>
        <p:spPr>
          <a:xfrm>
            <a:off x="9293991" y="4344710"/>
            <a:ext cx="485447" cy="417911"/>
          </a:xfrm>
          <a:prstGeom prst="rect">
            <a:avLst/>
          </a:prstGeom>
        </p:spPr>
      </p:pic>
    </p:spTree>
    <p:extLst>
      <p:ext uri="{BB962C8B-B14F-4D97-AF65-F5344CB8AC3E}">
        <p14:creationId xmlns:p14="http://schemas.microsoft.com/office/powerpoint/2010/main" val="2208511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1C977-E780-384E-B030-557D6F2CE6D7}"/>
              </a:ext>
            </a:extLst>
          </p:cNvPr>
          <p:cNvSpPr>
            <a:spLocks noGrp="1"/>
          </p:cNvSpPr>
          <p:nvPr>
            <p:ph type="title"/>
          </p:nvPr>
        </p:nvSpPr>
        <p:spPr>
          <a:xfrm>
            <a:off x="0" y="225873"/>
            <a:ext cx="12192000" cy="935397"/>
          </a:xfrm>
        </p:spPr>
        <p:txBody>
          <a:bodyPr>
            <a:noAutofit/>
          </a:bodyPr>
          <a:lstStyle/>
          <a:p>
            <a:pPr algn="ctr"/>
            <a:r>
              <a:rPr lang="en-US" sz="2400" dirty="0"/>
              <a:t>ACCP will provide transformative space-based and suborbital observations of essential cloud, precipitation, and aerosol processes, leading to improved predictions of weather, air quality, and climate for the benefit of society</a:t>
            </a:r>
          </a:p>
        </p:txBody>
      </p:sp>
      <p:pic>
        <p:nvPicPr>
          <p:cNvPr id="5" name="Picture 4">
            <a:extLst>
              <a:ext uri="{FF2B5EF4-FFF2-40B4-BE49-F238E27FC236}">
                <a16:creationId xmlns:a16="http://schemas.microsoft.com/office/drawing/2014/main" id="{599B413F-A02D-614A-A65A-90A2AC89E49A}"/>
              </a:ext>
            </a:extLst>
          </p:cNvPr>
          <p:cNvPicPr>
            <a:picLocks noChangeAspect="1"/>
          </p:cNvPicPr>
          <p:nvPr/>
        </p:nvPicPr>
        <p:blipFill>
          <a:blip r:embed="rId2"/>
          <a:stretch>
            <a:fillRect/>
          </a:stretch>
        </p:blipFill>
        <p:spPr>
          <a:xfrm>
            <a:off x="293530" y="4382990"/>
            <a:ext cx="1666199" cy="1666199"/>
          </a:xfrm>
          <a:prstGeom prst="rect">
            <a:avLst/>
          </a:prstGeom>
        </p:spPr>
      </p:pic>
      <p:pic>
        <p:nvPicPr>
          <p:cNvPr id="7" name="Picture 6">
            <a:extLst>
              <a:ext uri="{FF2B5EF4-FFF2-40B4-BE49-F238E27FC236}">
                <a16:creationId xmlns:a16="http://schemas.microsoft.com/office/drawing/2014/main" id="{78E6ED20-C7DF-E14F-98B7-9E71718DCB75}"/>
              </a:ext>
            </a:extLst>
          </p:cNvPr>
          <p:cNvPicPr>
            <a:picLocks noChangeAspect="1"/>
          </p:cNvPicPr>
          <p:nvPr/>
        </p:nvPicPr>
        <p:blipFill>
          <a:blip r:embed="rId3"/>
          <a:stretch>
            <a:fillRect/>
          </a:stretch>
        </p:blipFill>
        <p:spPr>
          <a:xfrm>
            <a:off x="293529" y="2617681"/>
            <a:ext cx="3531633" cy="1765307"/>
          </a:xfrm>
          <a:prstGeom prst="rect">
            <a:avLst/>
          </a:prstGeom>
        </p:spPr>
      </p:pic>
      <p:pic>
        <p:nvPicPr>
          <p:cNvPr id="8" name="Picture 7">
            <a:extLst>
              <a:ext uri="{FF2B5EF4-FFF2-40B4-BE49-F238E27FC236}">
                <a16:creationId xmlns:a16="http://schemas.microsoft.com/office/drawing/2014/main" id="{0B310258-FE71-6B4B-B08D-70C5A41B95EA}"/>
              </a:ext>
            </a:extLst>
          </p:cNvPr>
          <p:cNvPicPr>
            <a:picLocks noChangeAspect="1"/>
          </p:cNvPicPr>
          <p:nvPr/>
        </p:nvPicPr>
        <p:blipFill>
          <a:blip r:embed="rId4"/>
          <a:stretch>
            <a:fillRect/>
          </a:stretch>
        </p:blipFill>
        <p:spPr>
          <a:xfrm>
            <a:off x="1959729" y="4387544"/>
            <a:ext cx="1865433" cy="1661646"/>
          </a:xfrm>
          <a:prstGeom prst="rect">
            <a:avLst/>
          </a:prstGeom>
        </p:spPr>
      </p:pic>
      <p:pic>
        <p:nvPicPr>
          <p:cNvPr id="10" name="Picture 9" descr="A picture containing screenshot&#10;&#10;Description automatically generated">
            <a:extLst>
              <a:ext uri="{FF2B5EF4-FFF2-40B4-BE49-F238E27FC236}">
                <a16:creationId xmlns:a16="http://schemas.microsoft.com/office/drawing/2014/main" id="{914806D1-944E-F444-BFE1-C110B17C32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57982" y="2632278"/>
            <a:ext cx="3189632" cy="1269041"/>
          </a:xfrm>
          <a:prstGeom prst="rect">
            <a:avLst/>
          </a:prstGeom>
        </p:spPr>
      </p:pic>
      <p:pic>
        <p:nvPicPr>
          <p:cNvPr id="13" name="Picture 12">
            <a:extLst>
              <a:ext uri="{FF2B5EF4-FFF2-40B4-BE49-F238E27FC236}">
                <a16:creationId xmlns:a16="http://schemas.microsoft.com/office/drawing/2014/main" id="{BA461D9A-D2FA-1543-A34E-C60D50F7832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137747" y="3937741"/>
            <a:ext cx="3600254" cy="1133405"/>
          </a:xfrm>
          <a:prstGeom prst="rect">
            <a:avLst/>
          </a:prstGeom>
        </p:spPr>
      </p:pic>
      <p:pic>
        <p:nvPicPr>
          <p:cNvPr id="14" name="Picture 13">
            <a:extLst>
              <a:ext uri="{FF2B5EF4-FFF2-40B4-BE49-F238E27FC236}">
                <a16:creationId xmlns:a16="http://schemas.microsoft.com/office/drawing/2014/main" id="{1282683D-7DC0-F442-9425-CEECB55DA64E}"/>
              </a:ext>
            </a:extLst>
          </p:cNvPr>
          <p:cNvPicPr>
            <a:picLocks noChangeAspect="1"/>
          </p:cNvPicPr>
          <p:nvPr/>
        </p:nvPicPr>
        <p:blipFill>
          <a:blip r:embed="rId7"/>
          <a:stretch>
            <a:fillRect/>
          </a:stretch>
        </p:blipFill>
        <p:spPr>
          <a:xfrm>
            <a:off x="4581814" y="5185608"/>
            <a:ext cx="2712120" cy="1395052"/>
          </a:xfrm>
          <a:prstGeom prst="rect">
            <a:avLst/>
          </a:prstGeom>
        </p:spPr>
      </p:pic>
      <p:sp>
        <p:nvSpPr>
          <p:cNvPr id="15" name="TextBox 14">
            <a:extLst>
              <a:ext uri="{FF2B5EF4-FFF2-40B4-BE49-F238E27FC236}">
                <a16:creationId xmlns:a16="http://schemas.microsoft.com/office/drawing/2014/main" id="{C55DE934-E92D-654D-B57B-8963FA80D753}"/>
              </a:ext>
            </a:extLst>
          </p:cNvPr>
          <p:cNvSpPr txBox="1"/>
          <p:nvPr/>
        </p:nvSpPr>
        <p:spPr>
          <a:xfrm>
            <a:off x="293528" y="1359150"/>
            <a:ext cx="3494996" cy="500137"/>
          </a:xfrm>
          <a:prstGeom prst="rect">
            <a:avLst/>
          </a:prstGeom>
          <a:noFill/>
        </p:spPr>
        <p:txBody>
          <a:bodyPr wrap="none" rtlCol="0">
            <a:spAutoFit/>
          </a:bodyPr>
          <a:lstStyle/>
          <a:p>
            <a:r>
              <a:rPr lang="en-US" sz="2650" dirty="0"/>
              <a:t>Continuity with the Past</a:t>
            </a:r>
          </a:p>
        </p:txBody>
      </p:sp>
      <p:sp>
        <p:nvSpPr>
          <p:cNvPr id="16" name="TextBox 15">
            <a:extLst>
              <a:ext uri="{FF2B5EF4-FFF2-40B4-BE49-F238E27FC236}">
                <a16:creationId xmlns:a16="http://schemas.microsoft.com/office/drawing/2014/main" id="{FDDCA210-B6C9-8247-87E8-D5A6E18AE757}"/>
              </a:ext>
            </a:extLst>
          </p:cNvPr>
          <p:cNvSpPr txBox="1"/>
          <p:nvPr/>
        </p:nvSpPr>
        <p:spPr>
          <a:xfrm>
            <a:off x="4316266" y="1262897"/>
            <a:ext cx="3273065" cy="1315745"/>
          </a:xfrm>
          <a:prstGeom prst="rect">
            <a:avLst/>
          </a:prstGeom>
          <a:noFill/>
        </p:spPr>
        <p:txBody>
          <a:bodyPr wrap="square" rtlCol="0">
            <a:spAutoFit/>
          </a:bodyPr>
          <a:lstStyle/>
          <a:p>
            <a:r>
              <a:rPr lang="en-US" sz="2650" dirty="0"/>
              <a:t>Combined with Sensor</a:t>
            </a:r>
          </a:p>
          <a:p>
            <a:r>
              <a:rPr lang="en-US" sz="2650" dirty="0"/>
              <a:t>Advancements of the </a:t>
            </a:r>
          </a:p>
          <a:p>
            <a:r>
              <a:rPr lang="en-US" sz="2650" dirty="0"/>
              <a:t>Present</a:t>
            </a:r>
          </a:p>
        </p:txBody>
      </p:sp>
      <p:sp>
        <p:nvSpPr>
          <p:cNvPr id="17" name="TextBox 16">
            <a:extLst>
              <a:ext uri="{FF2B5EF4-FFF2-40B4-BE49-F238E27FC236}">
                <a16:creationId xmlns:a16="http://schemas.microsoft.com/office/drawing/2014/main" id="{FE88A885-44BC-E846-BE08-25A3A17EBFC9}"/>
              </a:ext>
            </a:extLst>
          </p:cNvPr>
          <p:cNvSpPr txBox="1"/>
          <p:nvPr/>
        </p:nvSpPr>
        <p:spPr>
          <a:xfrm>
            <a:off x="8603556" y="1223456"/>
            <a:ext cx="3035481" cy="1315745"/>
          </a:xfrm>
          <a:prstGeom prst="rect">
            <a:avLst/>
          </a:prstGeom>
          <a:noFill/>
        </p:spPr>
        <p:txBody>
          <a:bodyPr wrap="square" rtlCol="0">
            <a:spAutoFit/>
          </a:bodyPr>
          <a:lstStyle/>
          <a:p>
            <a:pPr algn="ctr"/>
            <a:r>
              <a:rPr lang="en-US" sz="2650" dirty="0"/>
              <a:t>An integrated global observing system of the future</a:t>
            </a:r>
          </a:p>
        </p:txBody>
      </p:sp>
      <p:sp>
        <p:nvSpPr>
          <p:cNvPr id="18" name="TextBox 17">
            <a:extLst>
              <a:ext uri="{FF2B5EF4-FFF2-40B4-BE49-F238E27FC236}">
                <a16:creationId xmlns:a16="http://schemas.microsoft.com/office/drawing/2014/main" id="{A601D093-9728-4D4E-A03F-07901B5B953E}"/>
              </a:ext>
            </a:extLst>
          </p:cNvPr>
          <p:cNvSpPr txBox="1"/>
          <p:nvPr/>
        </p:nvSpPr>
        <p:spPr>
          <a:xfrm>
            <a:off x="4397193" y="2632278"/>
            <a:ext cx="1981633" cy="451342"/>
          </a:xfrm>
          <a:prstGeom prst="rect">
            <a:avLst/>
          </a:prstGeom>
          <a:noFill/>
        </p:spPr>
        <p:txBody>
          <a:bodyPr wrap="none" rtlCol="0">
            <a:spAutoFit/>
          </a:bodyPr>
          <a:lstStyle/>
          <a:p>
            <a:r>
              <a:rPr lang="en-US" sz="2333" b="1" dirty="0"/>
              <a:t>Doppler Radar</a:t>
            </a:r>
          </a:p>
        </p:txBody>
      </p:sp>
      <p:sp>
        <p:nvSpPr>
          <p:cNvPr id="19" name="TextBox 18">
            <a:extLst>
              <a:ext uri="{FF2B5EF4-FFF2-40B4-BE49-F238E27FC236}">
                <a16:creationId xmlns:a16="http://schemas.microsoft.com/office/drawing/2014/main" id="{BA1C06EB-CA85-FA4E-BFE6-5FC18FA0FBE7}"/>
              </a:ext>
            </a:extLst>
          </p:cNvPr>
          <p:cNvSpPr txBox="1"/>
          <p:nvPr/>
        </p:nvSpPr>
        <p:spPr>
          <a:xfrm>
            <a:off x="4432618" y="4161883"/>
            <a:ext cx="798617" cy="451342"/>
          </a:xfrm>
          <a:prstGeom prst="rect">
            <a:avLst/>
          </a:prstGeom>
          <a:noFill/>
        </p:spPr>
        <p:txBody>
          <a:bodyPr wrap="none" rtlCol="0">
            <a:spAutoFit/>
          </a:bodyPr>
          <a:lstStyle/>
          <a:p>
            <a:r>
              <a:rPr lang="en-US" sz="2333" b="1" dirty="0"/>
              <a:t>Lidar</a:t>
            </a:r>
          </a:p>
        </p:txBody>
      </p:sp>
      <p:sp>
        <p:nvSpPr>
          <p:cNvPr id="20" name="TextBox 19">
            <a:extLst>
              <a:ext uri="{FF2B5EF4-FFF2-40B4-BE49-F238E27FC236}">
                <a16:creationId xmlns:a16="http://schemas.microsoft.com/office/drawing/2014/main" id="{FE08931E-F4F1-924B-AF5A-8720BC15DDFE}"/>
              </a:ext>
            </a:extLst>
          </p:cNvPr>
          <p:cNvSpPr txBox="1"/>
          <p:nvPr/>
        </p:nvSpPr>
        <p:spPr>
          <a:xfrm>
            <a:off x="4406052" y="5182535"/>
            <a:ext cx="1763881" cy="451342"/>
          </a:xfrm>
          <a:prstGeom prst="rect">
            <a:avLst/>
          </a:prstGeom>
          <a:noFill/>
        </p:spPr>
        <p:txBody>
          <a:bodyPr wrap="none" rtlCol="0">
            <a:spAutoFit/>
          </a:bodyPr>
          <a:lstStyle/>
          <a:p>
            <a:r>
              <a:rPr lang="en-US" sz="2333" b="1" dirty="0"/>
              <a:t>Polarimeters</a:t>
            </a:r>
          </a:p>
        </p:txBody>
      </p:sp>
      <p:pic>
        <p:nvPicPr>
          <p:cNvPr id="21" name="Picture 20">
            <a:extLst>
              <a:ext uri="{FF2B5EF4-FFF2-40B4-BE49-F238E27FC236}">
                <a16:creationId xmlns:a16="http://schemas.microsoft.com/office/drawing/2014/main" id="{4E441E79-F68E-5E4B-B567-B16E8CF77BE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94748" y="2646913"/>
            <a:ext cx="1488175" cy="821596"/>
          </a:xfrm>
          <a:prstGeom prst="rect">
            <a:avLst/>
          </a:prstGeom>
        </p:spPr>
      </p:pic>
      <p:pic>
        <p:nvPicPr>
          <p:cNvPr id="22" name="Picture 21">
            <a:extLst>
              <a:ext uri="{FF2B5EF4-FFF2-40B4-BE49-F238E27FC236}">
                <a16:creationId xmlns:a16="http://schemas.microsoft.com/office/drawing/2014/main" id="{F777F029-38D7-BC45-8E71-47008BDE1118}"/>
              </a:ext>
            </a:extLst>
          </p:cNvPr>
          <p:cNvPicPr>
            <a:picLocks noChangeAspect="1"/>
          </p:cNvPicPr>
          <p:nvPr/>
        </p:nvPicPr>
        <p:blipFill>
          <a:blip r:embed="rId9"/>
          <a:stretch>
            <a:fillRect/>
          </a:stretch>
        </p:blipFill>
        <p:spPr>
          <a:xfrm>
            <a:off x="10080488" y="5292450"/>
            <a:ext cx="1930369" cy="1512992"/>
          </a:xfrm>
          <a:prstGeom prst="rect">
            <a:avLst/>
          </a:prstGeom>
        </p:spPr>
      </p:pic>
      <p:pic>
        <p:nvPicPr>
          <p:cNvPr id="24" name="Picture 23" descr="A picture containing kite, colorful, table, man&#10;&#10;Description automatically generated">
            <a:extLst>
              <a:ext uri="{FF2B5EF4-FFF2-40B4-BE49-F238E27FC236}">
                <a16:creationId xmlns:a16="http://schemas.microsoft.com/office/drawing/2014/main" id="{237D07A7-97C3-E04A-8039-1CD8AB6705F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77422" y="5304757"/>
            <a:ext cx="2014221" cy="1313237"/>
          </a:xfrm>
          <a:prstGeom prst="rect">
            <a:avLst/>
          </a:prstGeom>
        </p:spPr>
      </p:pic>
      <p:pic>
        <p:nvPicPr>
          <p:cNvPr id="32" name="Picture 31">
            <a:extLst>
              <a:ext uri="{FF2B5EF4-FFF2-40B4-BE49-F238E27FC236}">
                <a16:creationId xmlns:a16="http://schemas.microsoft.com/office/drawing/2014/main" id="{EADDBE13-E041-DC4D-B1B1-7E1C37A6836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197361" y="2588591"/>
            <a:ext cx="1279494" cy="843644"/>
          </a:xfrm>
          <a:prstGeom prst="rect">
            <a:avLst/>
          </a:prstGeom>
        </p:spPr>
      </p:pic>
      <p:sp>
        <p:nvSpPr>
          <p:cNvPr id="33" name="TextBox 32">
            <a:extLst>
              <a:ext uri="{FF2B5EF4-FFF2-40B4-BE49-F238E27FC236}">
                <a16:creationId xmlns:a16="http://schemas.microsoft.com/office/drawing/2014/main" id="{E7A0F759-E699-F941-91D2-31592ADA3F67}"/>
              </a:ext>
            </a:extLst>
          </p:cNvPr>
          <p:cNvSpPr txBox="1"/>
          <p:nvPr/>
        </p:nvSpPr>
        <p:spPr>
          <a:xfrm>
            <a:off x="9585539" y="2688292"/>
            <a:ext cx="748154" cy="523220"/>
          </a:xfrm>
          <a:prstGeom prst="rect">
            <a:avLst/>
          </a:prstGeom>
          <a:noFill/>
        </p:spPr>
        <p:txBody>
          <a:bodyPr wrap="none" rtlCol="0">
            <a:spAutoFit/>
          </a:bodyPr>
          <a:lstStyle/>
          <a:p>
            <a:r>
              <a:rPr lang="en-US" sz="2800" dirty="0" err="1"/>
              <a:t>PoR</a:t>
            </a:r>
            <a:endParaRPr lang="en-US" sz="2800" dirty="0"/>
          </a:p>
        </p:txBody>
      </p:sp>
      <p:grpSp>
        <p:nvGrpSpPr>
          <p:cNvPr id="37" name="Group 36">
            <a:extLst>
              <a:ext uri="{FF2B5EF4-FFF2-40B4-BE49-F238E27FC236}">
                <a16:creationId xmlns:a16="http://schemas.microsoft.com/office/drawing/2014/main" id="{694ED3C7-58B1-0F4A-A079-F5853A9C5597}"/>
              </a:ext>
            </a:extLst>
          </p:cNvPr>
          <p:cNvGrpSpPr/>
          <p:nvPr/>
        </p:nvGrpSpPr>
        <p:grpSpPr>
          <a:xfrm>
            <a:off x="8562916" y="3343999"/>
            <a:ext cx="2875774" cy="1751940"/>
            <a:chOff x="8562916" y="3409988"/>
            <a:chExt cx="2875774" cy="1751940"/>
          </a:xfrm>
        </p:grpSpPr>
        <p:grpSp>
          <p:nvGrpSpPr>
            <p:cNvPr id="31" name="Group 30">
              <a:extLst>
                <a:ext uri="{FF2B5EF4-FFF2-40B4-BE49-F238E27FC236}">
                  <a16:creationId xmlns:a16="http://schemas.microsoft.com/office/drawing/2014/main" id="{A692AFDD-4E07-C741-82B4-A5D21A596AA1}"/>
                </a:ext>
              </a:extLst>
            </p:cNvPr>
            <p:cNvGrpSpPr/>
            <p:nvPr/>
          </p:nvGrpSpPr>
          <p:grpSpPr>
            <a:xfrm>
              <a:off x="8562916" y="3409988"/>
              <a:ext cx="2875774" cy="1751940"/>
              <a:chOff x="8562916" y="3419415"/>
              <a:chExt cx="2875774" cy="1751940"/>
            </a:xfrm>
          </p:grpSpPr>
          <p:pic>
            <p:nvPicPr>
              <p:cNvPr id="25" name="Picture 24">
                <a:hlinkClick r:id="" action="ppaction://noaction"/>
                <a:extLst>
                  <a:ext uri="{FF2B5EF4-FFF2-40B4-BE49-F238E27FC236}">
                    <a16:creationId xmlns:a16="http://schemas.microsoft.com/office/drawing/2014/main" id="{772CE4AC-FFAE-F843-8C96-FC128FF4395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603556" y="3477736"/>
                <a:ext cx="2712120" cy="1525169"/>
              </a:xfrm>
              <a:prstGeom prst="rect">
                <a:avLst/>
              </a:prstGeom>
            </p:spPr>
          </p:pic>
          <p:grpSp>
            <p:nvGrpSpPr>
              <p:cNvPr id="28" name="Group 27">
                <a:extLst>
                  <a:ext uri="{FF2B5EF4-FFF2-40B4-BE49-F238E27FC236}">
                    <a16:creationId xmlns:a16="http://schemas.microsoft.com/office/drawing/2014/main" id="{42279DFF-728B-0F46-BB26-B2D5F3739C17}"/>
                  </a:ext>
                </a:extLst>
              </p:cNvPr>
              <p:cNvGrpSpPr/>
              <p:nvPr/>
            </p:nvGrpSpPr>
            <p:grpSpPr>
              <a:xfrm>
                <a:off x="9285741" y="3582508"/>
                <a:ext cx="1429324" cy="1315623"/>
                <a:chOff x="1923476" y="6053241"/>
                <a:chExt cx="2509059" cy="2120382"/>
              </a:xfrm>
            </p:grpSpPr>
            <p:sp>
              <p:nvSpPr>
                <p:cNvPr id="26" name="Oval 25">
                  <a:extLst>
                    <a:ext uri="{FF2B5EF4-FFF2-40B4-BE49-F238E27FC236}">
                      <a16:creationId xmlns:a16="http://schemas.microsoft.com/office/drawing/2014/main" id="{2992BE64-FDE2-3A41-8714-88FF33D1948D}"/>
                    </a:ext>
                  </a:extLst>
                </p:cNvPr>
                <p:cNvSpPr/>
                <p:nvPr/>
              </p:nvSpPr>
              <p:spPr>
                <a:xfrm rot="15156128">
                  <a:off x="3001924" y="5854033"/>
                  <a:ext cx="352164" cy="25090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56">
                    <a:solidFill>
                      <a:srgbClr val="FF0000"/>
                    </a:solidFill>
                  </a:endParaRPr>
                </a:p>
              </p:txBody>
            </p:sp>
            <p:sp>
              <p:nvSpPr>
                <p:cNvPr id="27" name="Oval 26">
                  <a:extLst>
                    <a:ext uri="{FF2B5EF4-FFF2-40B4-BE49-F238E27FC236}">
                      <a16:creationId xmlns:a16="http://schemas.microsoft.com/office/drawing/2014/main" id="{1768BCB7-7494-4047-BF54-D2611D73B0D2}"/>
                    </a:ext>
                  </a:extLst>
                </p:cNvPr>
                <p:cNvSpPr/>
                <p:nvPr/>
              </p:nvSpPr>
              <p:spPr>
                <a:xfrm rot="21270298">
                  <a:off x="2889116" y="6053241"/>
                  <a:ext cx="350506" cy="21203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56">
                    <a:solidFill>
                      <a:srgbClr val="FF0000"/>
                    </a:solidFill>
                  </a:endParaRPr>
                </a:p>
              </p:txBody>
            </p:sp>
          </p:grpSp>
          <p:sp>
            <p:nvSpPr>
              <p:cNvPr id="29" name="Rectangle 28">
                <a:extLst>
                  <a:ext uri="{FF2B5EF4-FFF2-40B4-BE49-F238E27FC236}">
                    <a16:creationId xmlns:a16="http://schemas.microsoft.com/office/drawing/2014/main" id="{BAEBE497-B04B-B347-A255-DE572E3A57B9}"/>
                  </a:ext>
                </a:extLst>
              </p:cNvPr>
              <p:cNvSpPr/>
              <p:nvPr/>
            </p:nvSpPr>
            <p:spPr>
              <a:xfrm>
                <a:off x="8562916" y="3419415"/>
                <a:ext cx="682213" cy="1712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50"/>
              </a:p>
            </p:txBody>
          </p:sp>
          <p:sp>
            <p:nvSpPr>
              <p:cNvPr id="30" name="Rectangle 29">
                <a:extLst>
                  <a:ext uri="{FF2B5EF4-FFF2-40B4-BE49-F238E27FC236}">
                    <a16:creationId xmlns:a16="http://schemas.microsoft.com/office/drawing/2014/main" id="{2D783801-5CFF-BE4C-BBDE-CD5A8763813F}"/>
                  </a:ext>
                </a:extLst>
              </p:cNvPr>
              <p:cNvSpPr/>
              <p:nvPr/>
            </p:nvSpPr>
            <p:spPr>
              <a:xfrm>
                <a:off x="10756477" y="3459280"/>
                <a:ext cx="682213" cy="1712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50"/>
              </a:p>
            </p:txBody>
          </p:sp>
        </p:grpSp>
        <p:sp>
          <p:nvSpPr>
            <p:cNvPr id="34" name="TextBox 33">
              <a:extLst>
                <a:ext uri="{FF2B5EF4-FFF2-40B4-BE49-F238E27FC236}">
                  <a16:creationId xmlns:a16="http://schemas.microsoft.com/office/drawing/2014/main" id="{901E2CC5-92C0-DF43-BF28-1D3CC1B3C68B}"/>
                </a:ext>
              </a:extLst>
            </p:cNvPr>
            <p:cNvSpPr txBox="1"/>
            <p:nvPr/>
          </p:nvSpPr>
          <p:spPr>
            <a:xfrm>
              <a:off x="9890167" y="3479480"/>
              <a:ext cx="926087" cy="500137"/>
            </a:xfrm>
            <a:prstGeom prst="rect">
              <a:avLst/>
            </a:prstGeom>
            <a:noFill/>
          </p:spPr>
          <p:txBody>
            <a:bodyPr wrap="none" rtlCol="0">
              <a:spAutoFit/>
            </a:bodyPr>
            <a:lstStyle/>
            <a:p>
              <a:r>
                <a:rPr lang="en-US" sz="2650" b="1" dirty="0">
                  <a:solidFill>
                    <a:schemeClr val="bg1"/>
                  </a:solidFill>
                </a:rPr>
                <a:t>ACCP</a:t>
              </a:r>
            </a:p>
          </p:txBody>
        </p:sp>
      </p:grpSp>
      <p:sp>
        <p:nvSpPr>
          <p:cNvPr id="35" name="TextBox 34">
            <a:extLst>
              <a:ext uri="{FF2B5EF4-FFF2-40B4-BE49-F238E27FC236}">
                <a16:creationId xmlns:a16="http://schemas.microsoft.com/office/drawing/2014/main" id="{62B8E3FC-DAA5-414F-8AE4-EB29957B835A}"/>
              </a:ext>
            </a:extLst>
          </p:cNvPr>
          <p:cNvSpPr txBox="1"/>
          <p:nvPr/>
        </p:nvSpPr>
        <p:spPr>
          <a:xfrm>
            <a:off x="7928014" y="5053680"/>
            <a:ext cx="1713033" cy="338554"/>
          </a:xfrm>
          <a:prstGeom prst="rect">
            <a:avLst/>
          </a:prstGeom>
          <a:noFill/>
        </p:spPr>
        <p:txBody>
          <a:bodyPr wrap="none" rtlCol="0">
            <a:spAutoFit/>
          </a:bodyPr>
          <a:lstStyle/>
          <a:p>
            <a:r>
              <a:rPr lang="en-US" sz="1600" dirty="0"/>
              <a:t>Suborbital Science</a:t>
            </a:r>
          </a:p>
        </p:txBody>
      </p:sp>
      <p:sp>
        <p:nvSpPr>
          <p:cNvPr id="36" name="TextBox 35">
            <a:extLst>
              <a:ext uri="{FF2B5EF4-FFF2-40B4-BE49-F238E27FC236}">
                <a16:creationId xmlns:a16="http://schemas.microsoft.com/office/drawing/2014/main" id="{5533DA75-4093-B849-8158-A2C61348F31E}"/>
              </a:ext>
            </a:extLst>
          </p:cNvPr>
          <p:cNvSpPr txBox="1"/>
          <p:nvPr/>
        </p:nvSpPr>
        <p:spPr>
          <a:xfrm>
            <a:off x="10067734" y="4962213"/>
            <a:ext cx="1935658" cy="338554"/>
          </a:xfrm>
          <a:prstGeom prst="rect">
            <a:avLst/>
          </a:prstGeom>
          <a:noFill/>
        </p:spPr>
        <p:txBody>
          <a:bodyPr wrap="none" rtlCol="0">
            <a:spAutoFit/>
          </a:bodyPr>
          <a:lstStyle/>
          <a:p>
            <a:r>
              <a:rPr lang="en-US" sz="1600" dirty="0"/>
              <a:t>Earth System Models</a:t>
            </a:r>
          </a:p>
        </p:txBody>
      </p:sp>
      <p:sp>
        <p:nvSpPr>
          <p:cNvPr id="38" name="TextBox 37">
            <a:extLst>
              <a:ext uri="{FF2B5EF4-FFF2-40B4-BE49-F238E27FC236}">
                <a16:creationId xmlns:a16="http://schemas.microsoft.com/office/drawing/2014/main" id="{33530170-DF6A-D345-AC83-B01D6E3215C6}"/>
              </a:ext>
            </a:extLst>
          </p:cNvPr>
          <p:cNvSpPr txBox="1"/>
          <p:nvPr/>
        </p:nvSpPr>
        <p:spPr>
          <a:xfrm>
            <a:off x="2398873" y="2570753"/>
            <a:ext cx="1409425" cy="500137"/>
          </a:xfrm>
          <a:prstGeom prst="rect">
            <a:avLst/>
          </a:prstGeom>
          <a:noFill/>
        </p:spPr>
        <p:txBody>
          <a:bodyPr wrap="none" rtlCol="0">
            <a:spAutoFit/>
          </a:bodyPr>
          <a:lstStyle/>
          <a:p>
            <a:r>
              <a:rPr lang="en-US" sz="2650" dirty="0" err="1">
                <a:solidFill>
                  <a:schemeClr val="bg1"/>
                </a:solidFill>
              </a:rPr>
              <a:t>CloudSat</a:t>
            </a:r>
            <a:endParaRPr lang="en-US" sz="2650" dirty="0">
              <a:solidFill>
                <a:schemeClr val="bg1"/>
              </a:solidFill>
            </a:endParaRPr>
          </a:p>
        </p:txBody>
      </p:sp>
      <p:sp>
        <p:nvSpPr>
          <p:cNvPr id="39" name="TextBox 38">
            <a:extLst>
              <a:ext uri="{FF2B5EF4-FFF2-40B4-BE49-F238E27FC236}">
                <a16:creationId xmlns:a16="http://schemas.microsoft.com/office/drawing/2014/main" id="{DBB91138-FCE7-F047-A6D2-E1B849C617AB}"/>
              </a:ext>
            </a:extLst>
          </p:cNvPr>
          <p:cNvSpPr txBox="1"/>
          <p:nvPr/>
        </p:nvSpPr>
        <p:spPr>
          <a:xfrm>
            <a:off x="2497684" y="3413491"/>
            <a:ext cx="1346844" cy="500137"/>
          </a:xfrm>
          <a:prstGeom prst="rect">
            <a:avLst/>
          </a:prstGeom>
          <a:noFill/>
        </p:spPr>
        <p:txBody>
          <a:bodyPr wrap="none" rtlCol="0">
            <a:spAutoFit/>
          </a:bodyPr>
          <a:lstStyle/>
          <a:p>
            <a:r>
              <a:rPr lang="en-US" sz="2650" dirty="0">
                <a:solidFill>
                  <a:schemeClr val="bg1"/>
                </a:solidFill>
              </a:rPr>
              <a:t>CALIPSO</a:t>
            </a:r>
          </a:p>
        </p:txBody>
      </p:sp>
      <p:sp>
        <p:nvSpPr>
          <p:cNvPr id="40" name="TextBox 39">
            <a:extLst>
              <a:ext uri="{FF2B5EF4-FFF2-40B4-BE49-F238E27FC236}">
                <a16:creationId xmlns:a16="http://schemas.microsoft.com/office/drawing/2014/main" id="{A1A9FDF9-9AFB-F943-B88F-7B74C244C1EB}"/>
              </a:ext>
            </a:extLst>
          </p:cNvPr>
          <p:cNvSpPr txBox="1"/>
          <p:nvPr/>
        </p:nvSpPr>
        <p:spPr>
          <a:xfrm>
            <a:off x="245238" y="4365707"/>
            <a:ext cx="2182008" cy="500137"/>
          </a:xfrm>
          <a:prstGeom prst="rect">
            <a:avLst/>
          </a:prstGeom>
          <a:noFill/>
        </p:spPr>
        <p:txBody>
          <a:bodyPr wrap="none" rtlCol="0">
            <a:spAutoFit/>
          </a:bodyPr>
          <a:lstStyle/>
          <a:p>
            <a:r>
              <a:rPr lang="en-US" sz="2650" dirty="0">
                <a:solidFill>
                  <a:schemeClr val="bg1"/>
                </a:solidFill>
              </a:rPr>
              <a:t>TRMM &amp; GPM</a:t>
            </a:r>
          </a:p>
        </p:txBody>
      </p:sp>
      <p:sp>
        <p:nvSpPr>
          <p:cNvPr id="41" name="TextBox 40">
            <a:extLst>
              <a:ext uri="{FF2B5EF4-FFF2-40B4-BE49-F238E27FC236}">
                <a16:creationId xmlns:a16="http://schemas.microsoft.com/office/drawing/2014/main" id="{0DF6462F-A09F-4C4D-BDF9-B1099D3B5FE7}"/>
              </a:ext>
            </a:extLst>
          </p:cNvPr>
          <p:cNvSpPr txBox="1"/>
          <p:nvPr/>
        </p:nvSpPr>
        <p:spPr>
          <a:xfrm>
            <a:off x="1961988" y="5622820"/>
            <a:ext cx="1745991" cy="338554"/>
          </a:xfrm>
          <a:prstGeom prst="rect">
            <a:avLst/>
          </a:prstGeom>
          <a:noFill/>
        </p:spPr>
        <p:txBody>
          <a:bodyPr wrap="none" rtlCol="0">
            <a:spAutoFit/>
          </a:bodyPr>
          <a:lstStyle/>
          <a:p>
            <a:r>
              <a:rPr lang="en-US" sz="1600" dirty="0">
                <a:solidFill>
                  <a:schemeClr val="bg1"/>
                </a:solidFill>
              </a:rPr>
              <a:t>Aqua/Terra MODIS</a:t>
            </a:r>
          </a:p>
        </p:txBody>
      </p:sp>
      <p:sp>
        <p:nvSpPr>
          <p:cNvPr id="3" name="Arrow: Right 2">
            <a:extLst>
              <a:ext uri="{FF2B5EF4-FFF2-40B4-BE49-F238E27FC236}">
                <a16:creationId xmlns:a16="http://schemas.microsoft.com/office/drawing/2014/main" id="{5AE626BB-E790-457C-91FF-28132591536E}"/>
              </a:ext>
            </a:extLst>
          </p:cNvPr>
          <p:cNvSpPr/>
          <p:nvPr/>
        </p:nvSpPr>
        <p:spPr>
          <a:xfrm>
            <a:off x="7738001" y="1486223"/>
            <a:ext cx="607282" cy="3231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Cross 3">
            <a:extLst>
              <a:ext uri="{FF2B5EF4-FFF2-40B4-BE49-F238E27FC236}">
                <a16:creationId xmlns:a16="http://schemas.microsoft.com/office/drawing/2014/main" id="{29ED00EB-67A6-4D70-88D8-9AE9E6C2AA18}"/>
              </a:ext>
            </a:extLst>
          </p:cNvPr>
          <p:cNvSpPr/>
          <p:nvPr/>
        </p:nvSpPr>
        <p:spPr>
          <a:xfrm>
            <a:off x="3803350" y="1484598"/>
            <a:ext cx="315098" cy="345555"/>
          </a:xfrm>
          <a:prstGeom prst="plus">
            <a:avLst>
              <a:gd name="adj" fmla="val 355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912316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44F019-BFAF-C24C-B432-E66B8E4F4D58}"/>
              </a:ext>
            </a:extLst>
          </p:cNvPr>
          <p:cNvSpPr>
            <a:spLocks noGrp="1"/>
          </p:cNvSpPr>
          <p:nvPr>
            <p:ph idx="1"/>
          </p:nvPr>
        </p:nvSpPr>
        <p:spPr>
          <a:xfrm>
            <a:off x="838200" y="1513839"/>
            <a:ext cx="10515600" cy="4663123"/>
          </a:xfrm>
        </p:spPr>
        <p:txBody>
          <a:bodyPr/>
          <a:lstStyle/>
          <a:p>
            <a:r>
              <a:rPr lang="en-US" dirty="0"/>
              <a:t>Currently ~9 architectures near or below the cost cap</a:t>
            </a:r>
          </a:p>
          <a:p>
            <a:r>
              <a:rPr lang="en-US" dirty="0"/>
              <a:t>Final science quality and benefit evaluations in December</a:t>
            </a:r>
          </a:p>
          <a:p>
            <a:r>
              <a:rPr lang="en-US" dirty="0"/>
              <a:t>Down select to 3 by January</a:t>
            </a:r>
          </a:p>
          <a:p>
            <a:r>
              <a:rPr lang="en-US" dirty="0"/>
              <a:t>Final report to HQ by Sept. 30, 2021</a:t>
            </a:r>
          </a:p>
        </p:txBody>
      </p:sp>
      <p:sp>
        <p:nvSpPr>
          <p:cNvPr id="4" name="Title 1">
            <a:extLst>
              <a:ext uri="{FF2B5EF4-FFF2-40B4-BE49-F238E27FC236}">
                <a16:creationId xmlns:a16="http://schemas.microsoft.com/office/drawing/2014/main" id="{B9747D9D-0BD4-9F44-A426-7D9CDD30E754}"/>
              </a:ext>
            </a:extLst>
          </p:cNvPr>
          <p:cNvSpPr>
            <a:spLocks noGrp="1"/>
          </p:cNvSpPr>
          <p:nvPr>
            <p:ph type="title"/>
          </p:nvPr>
        </p:nvSpPr>
        <p:spPr>
          <a:xfrm>
            <a:off x="838200" y="99754"/>
            <a:ext cx="10701759" cy="990599"/>
          </a:xfrm>
        </p:spPr>
        <p:txBody>
          <a:bodyPr/>
          <a:lstStyle/>
          <a:p>
            <a:pPr algn="ctr"/>
            <a:r>
              <a:rPr lang="en-US" dirty="0"/>
              <a:t>Next Steps</a:t>
            </a:r>
          </a:p>
        </p:txBody>
      </p:sp>
    </p:spTree>
    <p:extLst>
      <p:ext uri="{BB962C8B-B14F-4D97-AF65-F5344CB8AC3E}">
        <p14:creationId xmlns:p14="http://schemas.microsoft.com/office/powerpoint/2010/main" val="4224767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72036-FBE3-E84B-B8C7-4C17EA6C32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7F794B-01B6-DD4F-A6A4-27C2C4C8991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46378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52FE0-8B69-764F-99E0-ECB9530A3102}"/>
              </a:ext>
            </a:extLst>
          </p:cNvPr>
          <p:cNvSpPr>
            <a:spLocks noGrp="1"/>
          </p:cNvSpPr>
          <p:nvPr>
            <p:ph type="title"/>
          </p:nvPr>
        </p:nvSpPr>
        <p:spPr>
          <a:xfrm>
            <a:off x="838200" y="32659"/>
            <a:ext cx="10515600" cy="898902"/>
          </a:xfrm>
        </p:spPr>
        <p:txBody>
          <a:bodyPr/>
          <a:lstStyle/>
          <a:p>
            <a:pPr algn="ctr"/>
            <a:r>
              <a:rPr lang="en-US" dirty="0">
                <a:solidFill>
                  <a:srgbClr val="FFC000"/>
                </a:solidFill>
              </a:rPr>
              <a:t>Key Science Measurements Needed For ACCP</a:t>
            </a:r>
          </a:p>
        </p:txBody>
      </p:sp>
      <p:sp>
        <p:nvSpPr>
          <p:cNvPr id="3" name="Content Placeholder 2">
            <a:extLst>
              <a:ext uri="{FF2B5EF4-FFF2-40B4-BE49-F238E27FC236}">
                <a16:creationId xmlns:a16="http://schemas.microsoft.com/office/drawing/2014/main" id="{B9035284-9658-CB4A-8872-7B6477308693}"/>
              </a:ext>
            </a:extLst>
          </p:cNvPr>
          <p:cNvSpPr>
            <a:spLocks noGrp="1"/>
          </p:cNvSpPr>
          <p:nvPr>
            <p:ph idx="1"/>
          </p:nvPr>
        </p:nvSpPr>
        <p:spPr>
          <a:xfrm>
            <a:off x="838200" y="1453665"/>
            <a:ext cx="10515600" cy="4351338"/>
          </a:xfrm>
        </p:spPr>
        <p:txBody>
          <a:bodyPr>
            <a:normAutofit/>
          </a:bodyPr>
          <a:lstStyle/>
          <a:p>
            <a:r>
              <a:rPr lang="en-US" dirty="0"/>
              <a:t>Profiling of clouds and precipitation in the troposphere and close to the surface with sufficient sensitivity to see clouds and/or light precipitation</a:t>
            </a:r>
          </a:p>
          <a:p>
            <a:r>
              <a:rPr lang="en-US" dirty="0"/>
              <a:t>Measurement of vertical air motions in cloud systems, particularly for convective storms</a:t>
            </a:r>
          </a:p>
          <a:p>
            <a:r>
              <a:rPr lang="en-US" dirty="0"/>
              <a:t>Profiling of aerosols, including aerosol type and physical/radiative properties to capture cloud &amp; aerosol interactions, air quality, and aerosol direct effects</a:t>
            </a:r>
          </a:p>
          <a:p>
            <a:r>
              <a:rPr lang="en-US" dirty="0"/>
              <a:t>Coincident radiation measurements to link vertical structures to atmospheric radiative fluxes and the global </a:t>
            </a:r>
            <a:r>
              <a:rPr lang="en-US"/>
              <a:t>energy budget</a:t>
            </a:r>
            <a:endParaRPr lang="en-US" dirty="0"/>
          </a:p>
        </p:txBody>
      </p:sp>
    </p:spTree>
    <p:extLst>
      <p:ext uri="{BB962C8B-B14F-4D97-AF65-F5344CB8AC3E}">
        <p14:creationId xmlns:p14="http://schemas.microsoft.com/office/powerpoint/2010/main" val="1451957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500C10-CC9D-E243-AD10-1B9E8C2B10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00" y="0"/>
            <a:ext cx="12195199" cy="6858000"/>
          </a:xfrm>
          <a:prstGeom prst="rect">
            <a:avLst/>
          </a:prstGeom>
        </p:spPr>
      </p:pic>
      <p:sp>
        <p:nvSpPr>
          <p:cNvPr id="4" name="Title 1">
            <a:extLst>
              <a:ext uri="{FF2B5EF4-FFF2-40B4-BE49-F238E27FC236}">
                <a16:creationId xmlns:a16="http://schemas.microsoft.com/office/drawing/2014/main" id="{5FDDBA73-C42B-AC48-AACA-C4A48863683A}"/>
              </a:ext>
            </a:extLst>
          </p:cNvPr>
          <p:cNvSpPr txBox="1">
            <a:spLocks/>
          </p:cNvSpPr>
          <p:nvPr/>
        </p:nvSpPr>
        <p:spPr>
          <a:xfrm>
            <a:off x="1" y="0"/>
            <a:ext cx="12191999" cy="6858000"/>
          </a:xfrm>
          <a:prstGeom prst="rect">
            <a:avLst/>
          </a:prstGeom>
          <a:solidFill>
            <a:schemeClr val="tx1">
              <a:alpha val="58000"/>
            </a:schemeClr>
          </a:solidFill>
        </p:spPr>
        <p:txBody>
          <a:bodyPr>
            <a:noAutofit/>
          </a:bodyPr>
          <a:lstStyle>
            <a:lvl1pPr algn="ctr" defTabSz="685800" rtl="0" eaLnBrk="1" latinLnBrk="0" hangingPunct="1">
              <a:lnSpc>
                <a:spcPct val="90000"/>
              </a:lnSpc>
              <a:spcBef>
                <a:spcPct val="0"/>
              </a:spcBef>
              <a:buNone/>
              <a:defRPr sz="3300" b="1" kern="1200">
                <a:solidFill>
                  <a:srgbClr val="FFC000"/>
                </a:solidFill>
                <a:latin typeface="Corbel" panose="020B0503020204020204" pitchFamily="34" charset="0"/>
                <a:ea typeface="+mj-ea"/>
                <a:cs typeface="+mj-cs"/>
              </a:defRPr>
            </a:lvl1pPr>
          </a:lstStyle>
          <a:p>
            <a:pPr defTabSz="1097280"/>
            <a:endParaRPr lang="en-US" sz="3840" b="0" i="1" dirty="0"/>
          </a:p>
          <a:p>
            <a:pPr defTabSz="1097280"/>
            <a:endParaRPr lang="en-US" sz="3840" b="0" i="1" dirty="0"/>
          </a:p>
          <a:p>
            <a:pPr defTabSz="1097280"/>
            <a:endParaRPr lang="en-US" sz="3840" b="0" i="1" dirty="0"/>
          </a:p>
          <a:p>
            <a:pPr defTabSz="1097280"/>
            <a:endParaRPr lang="en-US" sz="3840" b="0" i="1" dirty="0"/>
          </a:p>
          <a:p>
            <a:pPr defTabSz="1097280"/>
            <a:br>
              <a:rPr lang="en-US" sz="3840" b="0" i="1" dirty="0"/>
            </a:br>
            <a:br>
              <a:rPr lang="en-US" sz="3840" b="0" i="1" dirty="0"/>
            </a:br>
            <a:br>
              <a:rPr lang="en-US" sz="3200" dirty="0"/>
            </a:br>
            <a:br>
              <a:rPr lang="en-US" sz="3200" dirty="0"/>
            </a:br>
            <a:br>
              <a:rPr lang="en-US" sz="3200" dirty="0"/>
            </a:br>
            <a:endParaRPr lang="en-US" sz="3200" dirty="0"/>
          </a:p>
        </p:txBody>
      </p:sp>
      <p:pic>
        <p:nvPicPr>
          <p:cNvPr id="6" name="Picture 5">
            <a:extLst>
              <a:ext uri="{FF2B5EF4-FFF2-40B4-BE49-F238E27FC236}">
                <a16:creationId xmlns:a16="http://schemas.microsoft.com/office/drawing/2014/main" id="{E6F91B79-3D85-2647-9534-A9D9B31661D9}"/>
              </a:ext>
            </a:extLst>
          </p:cNvPr>
          <p:cNvPicPr>
            <a:picLocks noChangeAspect="1"/>
          </p:cNvPicPr>
          <p:nvPr/>
        </p:nvPicPr>
        <p:blipFill>
          <a:blip r:embed="rId3"/>
          <a:stretch>
            <a:fillRect/>
          </a:stretch>
        </p:blipFill>
        <p:spPr>
          <a:xfrm>
            <a:off x="533399" y="785221"/>
            <a:ext cx="4392905" cy="5688812"/>
          </a:xfrm>
          <a:prstGeom prst="rect">
            <a:avLst/>
          </a:prstGeom>
        </p:spPr>
      </p:pic>
      <p:pic>
        <p:nvPicPr>
          <p:cNvPr id="8" name="Picture 7">
            <a:extLst>
              <a:ext uri="{FF2B5EF4-FFF2-40B4-BE49-F238E27FC236}">
                <a16:creationId xmlns:a16="http://schemas.microsoft.com/office/drawing/2014/main" id="{A6699587-A0C7-5B4B-8A42-0B9A8EE98C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7400" y="335731"/>
            <a:ext cx="3339863" cy="1356368"/>
          </a:xfrm>
          <a:prstGeom prst="rect">
            <a:avLst/>
          </a:prstGeom>
          <a:ln w="38100">
            <a:solidFill>
              <a:schemeClr val="accent2">
                <a:lumMod val="60000"/>
                <a:lumOff val="40000"/>
              </a:schemeClr>
            </a:solidFill>
          </a:ln>
        </p:spPr>
      </p:pic>
      <p:pic>
        <p:nvPicPr>
          <p:cNvPr id="7" name="Picture 6">
            <a:extLst>
              <a:ext uri="{FF2B5EF4-FFF2-40B4-BE49-F238E27FC236}">
                <a16:creationId xmlns:a16="http://schemas.microsoft.com/office/drawing/2014/main" id="{D1AC2401-820E-664B-9A88-5B2CDB011A82}"/>
              </a:ext>
            </a:extLst>
          </p:cNvPr>
          <p:cNvPicPr>
            <a:picLocks noChangeAspect="1"/>
          </p:cNvPicPr>
          <p:nvPr/>
        </p:nvPicPr>
        <p:blipFill>
          <a:blip r:embed="rId5"/>
          <a:stretch>
            <a:fillRect/>
          </a:stretch>
        </p:blipFill>
        <p:spPr>
          <a:xfrm>
            <a:off x="7230615" y="799306"/>
            <a:ext cx="4489168" cy="5688812"/>
          </a:xfrm>
          <a:prstGeom prst="rect">
            <a:avLst/>
          </a:prstGeom>
          <a:ln w="38100">
            <a:solidFill>
              <a:srgbClr val="0070C0"/>
            </a:solidFill>
          </a:ln>
        </p:spPr>
      </p:pic>
      <p:sp>
        <p:nvSpPr>
          <p:cNvPr id="9" name="TextBox 8">
            <a:extLst>
              <a:ext uri="{FF2B5EF4-FFF2-40B4-BE49-F238E27FC236}">
                <a16:creationId xmlns:a16="http://schemas.microsoft.com/office/drawing/2014/main" id="{0B248556-121D-FC46-A34F-8D9424CD5663}"/>
              </a:ext>
            </a:extLst>
          </p:cNvPr>
          <p:cNvSpPr txBox="1"/>
          <p:nvPr/>
        </p:nvSpPr>
        <p:spPr>
          <a:xfrm>
            <a:off x="9523173" y="5498228"/>
            <a:ext cx="439544" cy="500137"/>
          </a:xfrm>
          <a:prstGeom prst="rect">
            <a:avLst/>
          </a:prstGeom>
          <a:noFill/>
        </p:spPr>
        <p:txBody>
          <a:bodyPr wrap="none" rtlCol="0">
            <a:spAutoFit/>
          </a:bodyPr>
          <a:lstStyle/>
          <a:p>
            <a:r>
              <a:rPr lang="en-US" dirty="0">
                <a:solidFill>
                  <a:srgbClr val="FF0000"/>
                </a:solidFill>
              </a:rPr>
              <a:t>✓</a:t>
            </a:r>
          </a:p>
        </p:txBody>
      </p:sp>
      <p:sp>
        <p:nvSpPr>
          <p:cNvPr id="10" name="TextBox 9">
            <a:extLst>
              <a:ext uri="{FF2B5EF4-FFF2-40B4-BE49-F238E27FC236}">
                <a16:creationId xmlns:a16="http://schemas.microsoft.com/office/drawing/2014/main" id="{AF73CAA0-BCBC-BD42-B67E-DBC92FD42CDC}"/>
              </a:ext>
            </a:extLst>
          </p:cNvPr>
          <p:cNvSpPr txBox="1"/>
          <p:nvPr/>
        </p:nvSpPr>
        <p:spPr>
          <a:xfrm>
            <a:off x="10321136" y="5745055"/>
            <a:ext cx="439544" cy="500137"/>
          </a:xfrm>
          <a:prstGeom prst="rect">
            <a:avLst/>
          </a:prstGeom>
          <a:noFill/>
        </p:spPr>
        <p:txBody>
          <a:bodyPr wrap="none" rtlCol="0">
            <a:spAutoFit/>
          </a:bodyPr>
          <a:lstStyle/>
          <a:p>
            <a:r>
              <a:rPr lang="en-US" dirty="0">
                <a:solidFill>
                  <a:srgbClr val="FF0000"/>
                </a:solidFill>
              </a:rPr>
              <a:t>✓</a:t>
            </a:r>
          </a:p>
        </p:txBody>
      </p:sp>
      <p:sp>
        <p:nvSpPr>
          <p:cNvPr id="11" name="TextBox 10">
            <a:extLst>
              <a:ext uri="{FF2B5EF4-FFF2-40B4-BE49-F238E27FC236}">
                <a16:creationId xmlns:a16="http://schemas.microsoft.com/office/drawing/2014/main" id="{A299DCE7-B222-E24B-815B-ADBDBBC94C26}"/>
              </a:ext>
            </a:extLst>
          </p:cNvPr>
          <p:cNvSpPr txBox="1"/>
          <p:nvPr/>
        </p:nvSpPr>
        <p:spPr>
          <a:xfrm>
            <a:off x="10540908" y="5898412"/>
            <a:ext cx="439544" cy="500137"/>
          </a:xfrm>
          <a:prstGeom prst="rect">
            <a:avLst/>
          </a:prstGeom>
          <a:noFill/>
        </p:spPr>
        <p:txBody>
          <a:bodyPr wrap="none" rtlCol="0">
            <a:spAutoFit/>
          </a:bodyPr>
          <a:lstStyle/>
          <a:p>
            <a:r>
              <a:rPr lang="en-US" dirty="0">
                <a:solidFill>
                  <a:srgbClr val="FF0000"/>
                </a:solidFill>
              </a:rPr>
              <a:t>✓</a:t>
            </a:r>
          </a:p>
        </p:txBody>
      </p:sp>
    </p:spTree>
    <p:extLst>
      <p:ext uri="{BB962C8B-B14F-4D97-AF65-F5344CB8AC3E}">
        <p14:creationId xmlns:p14="http://schemas.microsoft.com/office/powerpoint/2010/main" val="3299154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28868-2428-F64C-9BC4-53ADD9BFE8D3}"/>
              </a:ext>
            </a:extLst>
          </p:cNvPr>
          <p:cNvSpPr>
            <a:spLocks noGrp="1"/>
          </p:cNvSpPr>
          <p:nvPr>
            <p:ph type="title"/>
          </p:nvPr>
        </p:nvSpPr>
        <p:spPr>
          <a:xfrm>
            <a:off x="0" y="116840"/>
            <a:ext cx="12192000" cy="914400"/>
          </a:xfrm>
        </p:spPr>
        <p:txBody>
          <a:bodyPr/>
          <a:lstStyle/>
          <a:p>
            <a:pPr algn="ctr"/>
            <a:r>
              <a:rPr lang="en-US" dirty="0"/>
              <a:t>2017 DS Recommendations : A &amp; CCP</a:t>
            </a:r>
          </a:p>
        </p:txBody>
      </p:sp>
      <p:sp>
        <p:nvSpPr>
          <p:cNvPr id="3" name="Content Placeholder 2">
            <a:extLst>
              <a:ext uri="{FF2B5EF4-FFF2-40B4-BE49-F238E27FC236}">
                <a16:creationId xmlns:a16="http://schemas.microsoft.com/office/drawing/2014/main" id="{19689139-FD26-E64F-91BC-99DF9E667856}"/>
              </a:ext>
            </a:extLst>
          </p:cNvPr>
          <p:cNvSpPr>
            <a:spLocks noGrp="1"/>
          </p:cNvSpPr>
          <p:nvPr>
            <p:ph idx="1"/>
          </p:nvPr>
        </p:nvSpPr>
        <p:spPr>
          <a:xfrm>
            <a:off x="674337" y="1318964"/>
            <a:ext cx="10988497" cy="1251419"/>
          </a:xfrm>
        </p:spPr>
        <p:txBody>
          <a:bodyPr>
            <a:normAutofit lnSpcReduction="10000"/>
          </a:bodyPr>
          <a:lstStyle/>
          <a:p>
            <a:r>
              <a:rPr lang="en-US" sz="2000" dirty="0"/>
              <a:t>The </a:t>
            </a:r>
            <a:r>
              <a:rPr lang="en-US" sz="2000" i="1" dirty="0"/>
              <a:t>2017 Decadal Survey </a:t>
            </a:r>
            <a:r>
              <a:rPr lang="en-US" sz="2000" dirty="0"/>
              <a:t>(DS) recommended </a:t>
            </a:r>
            <a:r>
              <a:rPr lang="en-US" sz="2000" dirty="0">
                <a:hlinkClick r:id="" action="ppaction://noaction">
                  <a:extLst>
                    <a:ext uri="{A12FA001-AC4F-418D-AE19-62706E023703}">
                      <ahyp:hlinkClr xmlns:ahyp="http://schemas.microsoft.com/office/drawing/2018/hyperlinkcolor" val="tx"/>
                    </a:ext>
                  </a:extLst>
                </a:hlinkClick>
              </a:rPr>
              <a:t>cost-capped missions </a:t>
            </a:r>
            <a:r>
              <a:rPr lang="en-US" sz="2000" dirty="0"/>
              <a:t>with specified caps, creating challenges for teams to envision new science but ensure an implementable observing system.</a:t>
            </a:r>
          </a:p>
          <a:p>
            <a:r>
              <a:rPr lang="en-US" sz="2000" u="sng" dirty="0"/>
              <a:t>Aerosols (A)</a:t>
            </a:r>
            <a:r>
              <a:rPr lang="en-US" sz="2000" dirty="0"/>
              <a:t> and </a:t>
            </a:r>
            <a:r>
              <a:rPr lang="en-US" sz="2000" u="sng" dirty="0"/>
              <a:t>Clouds, Convection &amp; Precipitation (CCP)</a:t>
            </a:r>
            <a:r>
              <a:rPr lang="en-US" sz="2000" dirty="0"/>
              <a:t> represent 2 of the 5 Designated Observables (DOs) recommended by the DS.</a:t>
            </a:r>
          </a:p>
          <a:p>
            <a:endParaRPr lang="en-US" sz="2000" dirty="0"/>
          </a:p>
        </p:txBody>
      </p:sp>
      <p:graphicFrame>
        <p:nvGraphicFramePr>
          <p:cNvPr id="4" name="Table 3">
            <a:extLst>
              <a:ext uri="{FF2B5EF4-FFF2-40B4-BE49-F238E27FC236}">
                <a16:creationId xmlns:a16="http://schemas.microsoft.com/office/drawing/2014/main" id="{BF73C337-9277-514B-B2E8-EAE0A37FA492}"/>
              </a:ext>
            </a:extLst>
          </p:cNvPr>
          <p:cNvGraphicFramePr>
            <a:graphicFrameLocks noGrp="1"/>
          </p:cNvGraphicFramePr>
          <p:nvPr>
            <p:extLst>
              <p:ext uri="{D42A27DB-BD31-4B8C-83A1-F6EECF244321}">
                <p14:modId xmlns:p14="http://schemas.microsoft.com/office/powerpoint/2010/main" val="3001916549"/>
              </p:ext>
            </p:extLst>
          </p:nvPr>
        </p:nvGraphicFramePr>
        <p:xfrm>
          <a:off x="674337" y="2570383"/>
          <a:ext cx="10988496" cy="3247712"/>
        </p:xfrm>
        <a:graphic>
          <a:graphicData uri="http://schemas.openxmlformats.org/drawingml/2006/table">
            <a:tbl>
              <a:tblPr firstRow="1" bandRow="1">
                <a:tableStyleId>{5C22544A-7EE6-4342-B048-85BDC9FD1C3A}</a:tableStyleId>
              </a:tblPr>
              <a:tblGrid>
                <a:gridCol w="2007543">
                  <a:extLst>
                    <a:ext uri="{9D8B030D-6E8A-4147-A177-3AD203B41FA5}">
                      <a16:colId xmlns:a16="http://schemas.microsoft.com/office/drawing/2014/main" val="2726255800"/>
                    </a:ext>
                  </a:extLst>
                </a:gridCol>
                <a:gridCol w="3771038">
                  <a:extLst>
                    <a:ext uri="{9D8B030D-6E8A-4147-A177-3AD203B41FA5}">
                      <a16:colId xmlns:a16="http://schemas.microsoft.com/office/drawing/2014/main" val="2115675611"/>
                    </a:ext>
                  </a:extLst>
                </a:gridCol>
                <a:gridCol w="5209915">
                  <a:extLst>
                    <a:ext uri="{9D8B030D-6E8A-4147-A177-3AD203B41FA5}">
                      <a16:colId xmlns:a16="http://schemas.microsoft.com/office/drawing/2014/main" val="2618428106"/>
                    </a:ext>
                  </a:extLst>
                </a:gridCol>
              </a:tblGrid>
              <a:tr h="652440">
                <a:tc>
                  <a:txBody>
                    <a:bodyPr/>
                    <a:lstStyle/>
                    <a:p>
                      <a:endParaRPr lang="en-US" sz="2000" dirty="0"/>
                    </a:p>
                  </a:txBody>
                  <a:tcPr/>
                </a:tc>
                <a:tc>
                  <a:txBody>
                    <a:bodyPr/>
                    <a:lstStyle/>
                    <a:p>
                      <a:pPr algn="ctr"/>
                      <a:r>
                        <a:rPr lang="en-US" sz="2000" dirty="0"/>
                        <a:t>Aerosols (A)</a:t>
                      </a:r>
                    </a:p>
                  </a:txBody>
                  <a:tcPr anchor="ctr"/>
                </a:tc>
                <a:tc>
                  <a:txBody>
                    <a:bodyPr/>
                    <a:lstStyle/>
                    <a:p>
                      <a:pPr algn="ctr"/>
                      <a:r>
                        <a:rPr lang="en-US" sz="2000" dirty="0"/>
                        <a:t>Clouds, Convection  &amp; Precipitation (CCP)</a:t>
                      </a:r>
                    </a:p>
                  </a:txBody>
                  <a:tcPr anchor="ctr"/>
                </a:tc>
                <a:extLst>
                  <a:ext uri="{0D108BD9-81ED-4DB2-BD59-A6C34878D82A}">
                    <a16:rowId xmlns:a16="http://schemas.microsoft.com/office/drawing/2014/main" val="2358948231"/>
                  </a:ext>
                </a:extLst>
              </a:tr>
              <a:tr h="1383596">
                <a:tc>
                  <a:txBody>
                    <a:bodyPr/>
                    <a:lstStyle/>
                    <a:p>
                      <a:pPr algn="ctr"/>
                      <a:r>
                        <a:rPr lang="en-US" sz="2000" b="1" dirty="0"/>
                        <a:t>Observable Priorities</a:t>
                      </a:r>
                    </a:p>
                  </a:txBody>
                  <a:tcPr anchor="ctr"/>
                </a:tc>
                <a:tc>
                  <a:txBody>
                    <a:bodyPr/>
                    <a:lstStyle/>
                    <a:p>
                      <a:r>
                        <a:rPr lang="en-US" sz="2000" dirty="0"/>
                        <a:t>Aerosol properties, aerosol vertical profiles, and cloud properties to understand their effects on climate and air quality</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Coupled cloud-precipitation and dynamical state for monitoring global atmospheric hydrological cycle and understanding contributing processes and cloud-climate feedback</a:t>
                      </a:r>
                    </a:p>
                  </a:txBody>
                  <a:tcPr anchor="ctr"/>
                </a:tc>
                <a:extLst>
                  <a:ext uri="{0D108BD9-81ED-4DB2-BD59-A6C34878D82A}">
                    <a16:rowId xmlns:a16="http://schemas.microsoft.com/office/drawing/2014/main" val="2829384918"/>
                  </a:ext>
                </a:extLst>
              </a:tr>
              <a:tr h="1211676">
                <a:tc>
                  <a:txBody>
                    <a:bodyPr/>
                    <a:lstStyle/>
                    <a:p>
                      <a:pPr algn="ctr"/>
                      <a:r>
                        <a:rPr lang="en-US" sz="2000" b="1" dirty="0"/>
                        <a:t>Anticipated Measurement Approaches*</a:t>
                      </a:r>
                    </a:p>
                  </a:txBody>
                  <a:tcPr anchor="ctr"/>
                </a:tc>
                <a:tc>
                  <a:txBody>
                    <a:bodyPr/>
                    <a:lstStyle/>
                    <a:p>
                      <a:r>
                        <a:rPr lang="en-US" sz="2000" dirty="0"/>
                        <a:t>Backscatter lidar and multichannel, multi-angle/ polarization imaging radiometer</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Radar(s), potentially with Doppler, with multi-frequency passive microwave and sub-mm radiometer</a:t>
                      </a:r>
                    </a:p>
                  </a:txBody>
                  <a:tcPr anchor="ctr"/>
                </a:tc>
                <a:extLst>
                  <a:ext uri="{0D108BD9-81ED-4DB2-BD59-A6C34878D82A}">
                    <a16:rowId xmlns:a16="http://schemas.microsoft.com/office/drawing/2014/main" val="699720890"/>
                  </a:ext>
                </a:extLst>
              </a:tr>
            </a:tbl>
          </a:graphicData>
        </a:graphic>
      </p:graphicFrame>
      <p:sp>
        <p:nvSpPr>
          <p:cNvPr id="5" name="TextBox 4">
            <a:extLst>
              <a:ext uri="{FF2B5EF4-FFF2-40B4-BE49-F238E27FC236}">
                <a16:creationId xmlns:a16="http://schemas.microsoft.com/office/drawing/2014/main" id="{DDEF93B0-74D8-B547-A123-F335978219CE}"/>
              </a:ext>
            </a:extLst>
          </p:cNvPr>
          <p:cNvSpPr txBox="1"/>
          <p:nvPr/>
        </p:nvSpPr>
        <p:spPr>
          <a:xfrm>
            <a:off x="763984" y="5818095"/>
            <a:ext cx="7417415" cy="271934"/>
          </a:xfrm>
          <a:prstGeom prst="rect">
            <a:avLst/>
          </a:prstGeom>
          <a:noFill/>
        </p:spPr>
        <p:txBody>
          <a:bodyPr wrap="none" rtlCol="0">
            <a:spAutoFit/>
          </a:bodyPr>
          <a:lstStyle/>
          <a:p>
            <a:r>
              <a:rPr lang="en-US" sz="1167" dirty="0"/>
              <a:t>*Space-based, with expectations of complementary suborbital field programs with more capable airborne instruments.</a:t>
            </a:r>
          </a:p>
        </p:txBody>
      </p:sp>
    </p:spTree>
    <p:extLst>
      <p:ext uri="{BB962C8B-B14F-4D97-AF65-F5344CB8AC3E}">
        <p14:creationId xmlns:p14="http://schemas.microsoft.com/office/powerpoint/2010/main" val="4201829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2599F-2737-CB4E-AE3D-EC88A3527C8F}"/>
              </a:ext>
            </a:extLst>
          </p:cNvPr>
          <p:cNvSpPr>
            <a:spLocks noGrp="1"/>
          </p:cNvSpPr>
          <p:nvPr>
            <p:ph type="title"/>
          </p:nvPr>
        </p:nvSpPr>
        <p:spPr>
          <a:xfrm>
            <a:off x="838200" y="121920"/>
            <a:ext cx="10515600" cy="961697"/>
          </a:xfrm>
        </p:spPr>
        <p:txBody>
          <a:bodyPr>
            <a:normAutofit/>
          </a:bodyPr>
          <a:lstStyle/>
          <a:p>
            <a:pPr algn="ctr"/>
            <a:r>
              <a:rPr lang="en-US" dirty="0"/>
              <a:t>ACCP Overarching Statement</a:t>
            </a:r>
          </a:p>
        </p:txBody>
      </p:sp>
      <p:sp>
        <p:nvSpPr>
          <p:cNvPr id="3" name="Content Placeholder 2">
            <a:extLst>
              <a:ext uri="{FF2B5EF4-FFF2-40B4-BE49-F238E27FC236}">
                <a16:creationId xmlns:a16="http://schemas.microsoft.com/office/drawing/2014/main" id="{9139EFC2-401A-CA45-9C22-D20652EFA763}"/>
              </a:ext>
            </a:extLst>
          </p:cNvPr>
          <p:cNvSpPr>
            <a:spLocks noGrp="1"/>
          </p:cNvSpPr>
          <p:nvPr>
            <p:ph idx="1"/>
          </p:nvPr>
        </p:nvSpPr>
        <p:spPr>
          <a:xfrm>
            <a:off x="909145" y="1573376"/>
            <a:ext cx="10515600" cy="4351338"/>
          </a:xfrm>
        </p:spPr>
        <p:txBody>
          <a:bodyPr>
            <a:normAutofit/>
          </a:bodyPr>
          <a:lstStyle/>
          <a:p>
            <a:pPr marL="0" indent="0">
              <a:buNone/>
            </a:pPr>
            <a:r>
              <a:rPr lang="en-US" sz="2400" dirty="0"/>
              <a:t>• ACCP will deliver integrated space-based, airborne, and ground-based observations fundamental to characterizing coupled aerosol-cloud-precipitation processes that profoundly impact weather, air quality and climate and play a critical role in feedbacks to the global water and energy cycles. </a:t>
            </a:r>
          </a:p>
          <a:p>
            <a:pPr marL="0" indent="0">
              <a:buNone/>
            </a:pPr>
            <a:r>
              <a:rPr lang="en-US" sz="2400" dirty="0"/>
              <a:t>• Central to this observing system are observations of the vertical structure of these constituents, along with the first-ever measurements of convective vertical mass transport and unprecedented aerosol microphysical and optical properties, using active profiling sensors unique to ACCP in the future global observing system. </a:t>
            </a:r>
          </a:p>
          <a:p>
            <a:pPr marL="0" indent="0">
              <a:buNone/>
            </a:pPr>
            <a:r>
              <a:rPr lang="en-US" sz="2400" dirty="0"/>
              <a:t>• ACCP will integrate its own measurements with others using advanced modeling and algorithms to generate synergistic data for scientific research and in near real time for applications of societal and economic benefit.</a:t>
            </a:r>
          </a:p>
        </p:txBody>
      </p:sp>
    </p:spTree>
    <p:extLst>
      <p:ext uri="{BB962C8B-B14F-4D97-AF65-F5344CB8AC3E}">
        <p14:creationId xmlns:p14="http://schemas.microsoft.com/office/powerpoint/2010/main" val="1040947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379E98-CBBA-9B42-9469-FE41FAAF22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513D6369-E46E-FA49-B991-604A5D481A3C}"/>
              </a:ext>
            </a:extLst>
          </p:cNvPr>
          <p:cNvSpPr>
            <a:spLocks noGrp="1"/>
          </p:cNvSpPr>
          <p:nvPr>
            <p:ph type="sldNum" sz="quarter" idx="4294967295"/>
          </p:nvPr>
        </p:nvSpPr>
        <p:spPr>
          <a:xfrm>
            <a:off x="9448800" y="6356351"/>
            <a:ext cx="2743200" cy="365125"/>
          </a:xfrm>
          <a:prstGeom prst="rect">
            <a:avLst/>
          </a:prstGeom>
        </p:spPr>
        <p:txBody>
          <a:bodyPr/>
          <a:lstStyle/>
          <a:p>
            <a:fld id="{C8C7A367-6FB6-401D-987E-F9B6AE9F551B}" type="slidenum">
              <a:rPr lang="en-US" smtClean="0"/>
              <a:t>5</a:t>
            </a:fld>
            <a:endParaRPr lang="en-US"/>
          </a:p>
        </p:txBody>
      </p:sp>
      <p:sp>
        <p:nvSpPr>
          <p:cNvPr id="6" name="TextBox 5">
            <a:extLst>
              <a:ext uri="{FF2B5EF4-FFF2-40B4-BE49-F238E27FC236}">
                <a16:creationId xmlns:a16="http://schemas.microsoft.com/office/drawing/2014/main" id="{71784247-78FC-774E-B346-1A43796CAEA7}"/>
              </a:ext>
            </a:extLst>
          </p:cNvPr>
          <p:cNvSpPr txBox="1"/>
          <p:nvPr/>
        </p:nvSpPr>
        <p:spPr>
          <a:xfrm>
            <a:off x="8762647" y="1306214"/>
            <a:ext cx="2116788" cy="810350"/>
          </a:xfrm>
          <a:prstGeom prst="rect">
            <a:avLst/>
          </a:prstGeom>
          <a:noFill/>
        </p:spPr>
        <p:txBody>
          <a:bodyPr wrap="square" rtlCol="0">
            <a:spAutoFit/>
          </a:bodyPr>
          <a:lstStyle/>
          <a:p>
            <a:r>
              <a:rPr lang="en-US" sz="2333" dirty="0">
                <a:solidFill>
                  <a:srgbClr val="FFFF00"/>
                </a:solidFill>
              </a:rPr>
              <a:t>High Cloud Feedback</a:t>
            </a:r>
          </a:p>
        </p:txBody>
      </p:sp>
      <p:sp>
        <p:nvSpPr>
          <p:cNvPr id="7" name="TextBox 6">
            <a:extLst>
              <a:ext uri="{FF2B5EF4-FFF2-40B4-BE49-F238E27FC236}">
                <a16:creationId xmlns:a16="http://schemas.microsoft.com/office/drawing/2014/main" id="{EFF3E6DF-2249-3941-8232-001E72C3ED21}"/>
              </a:ext>
            </a:extLst>
          </p:cNvPr>
          <p:cNvSpPr txBox="1"/>
          <p:nvPr/>
        </p:nvSpPr>
        <p:spPr>
          <a:xfrm>
            <a:off x="3560803" y="3953128"/>
            <a:ext cx="1986840" cy="810350"/>
          </a:xfrm>
          <a:prstGeom prst="rect">
            <a:avLst/>
          </a:prstGeom>
          <a:noFill/>
        </p:spPr>
        <p:txBody>
          <a:bodyPr wrap="square" rtlCol="0">
            <a:spAutoFit/>
          </a:bodyPr>
          <a:lstStyle/>
          <a:p>
            <a:r>
              <a:rPr lang="en-US" sz="2333" dirty="0">
                <a:solidFill>
                  <a:srgbClr val="FFFF00"/>
                </a:solidFill>
              </a:rPr>
              <a:t>Low Cloud Feedback</a:t>
            </a:r>
          </a:p>
        </p:txBody>
      </p:sp>
      <p:sp>
        <p:nvSpPr>
          <p:cNvPr id="8" name="TextBox 7">
            <a:extLst>
              <a:ext uri="{FF2B5EF4-FFF2-40B4-BE49-F238E27FC236}">
                <a16:creationId xmlns:a16="http://schemas.microsoft.com/office/drawing/2014/main" id="{8E9CB400-B7DB-F54E-AE79-D1C8A2484086}"/>
              </a:ext>
            </a:extLst>
          </p:cNvPr>
          <p:cNvSpPr txBox="1"/>
          <p:nvPr/>
        </p:nvSpPr>
        <p:spPr>
          <a:xfrm>
            <a:off x="6096001" y="1271562"/>
            <a:ext cx="2218699" cy="810350"/>
          </a:xfrm>
          <a:prstGeom prst="rect">
            <a:avLst/>
          </a:prstGeom>
          <a:noFill/>
        </p:spPr>
        <p:txBody>
          <a:bodyPr wrap="square" rtlCol="0">
            <a:spAutoFit/>
          </a:bodyPr>
          <a:lstStyle/>
          <a:p>
            <a:r>
              <a:rPr lang="en-US" sz="2333" dirty="0">
                <a:solidFill>
                  <a:srgbClr val="FFFF00"/>
                </a:solidFill>
              </a:rPr>
              <a:t>Convective Storm Systems</a:t>
            </a:r>
          </a:p>
        </p:txBody>
      </p:sp>
      <p:sp>
        <p:nvSpPr>
          <p:cNvPr id="9" name="TextBox 8">
            <a:extLst>
              <a:ext uri="{FF2B5EF4-FFF2-40B4-BE49-F238E27FC236}">
                <a16:creationId xmlns:a16="http://schemas.microsoft.com/office/drawing/2014/main" id="{3E7A42E0-A199-FE41-AC02-4D341E8C9B67}"/>
              </a:ext>
            </a:extLst>
          </p:cNvPr>
          <p:cNvSpPr txBox="1"/>
          <p:nvPr/>
        </p:nvSpPr>
        <p:spPr>
          <a:xfrm>
            <a:off x="9596158" y="2711876"/>
            <a:ext cx="2218699" cy="810350"/>
          </a:xfrm>
          <a:prstGeom prst="rect">
            <a:avLst/>
          </a:prstGeom>
          <a:noFill/>
        </p:spPr>
        <p:txBody>
          <a:bodyPr wrap="square" rtlCol="0">
            <a:spAutoFit/>
          </a:bodyPr>
          <a:lstStyle/>
          <a:p>
            <a:r>
              <a:rPr lang="en-US" sz="2333" dirty="0">
                <a:solidFill>
                  <a:srgbClr val="FFFF00"/>
                </a:solidFill>
              </a:rPr>
              <a:t>Cold Cloud &amp; Precipitation</a:t>
            </a:r>
          </a:p>
        </p:txBody>
      </p:sp>
      <p:sp>
        <p:nvSpPr>
          <p:cNvPr id="10" name="TextBox 9">
            <a:extLst>
              <a:ext uri="{FF2B5EF4-FFF2-40B4-BE49-F238E27FC236}">
                <a16:creationId xmlns:a16="http://schemas.microsoft.com/office/drawing/2014/main" id="{541A0F80-BEE1-3842-A6CD-CF992E79FEA6}"/>
              </a:ext>
            </a:extLst>
          </p:cNvPr>
          <p:cNvSpPr txBox="1"/>
          <p:nvPr/>
        </p:nvSpPr>
        <p:spPr>
          <a:xfrm>
            <a:off x="6848263" y="3833307"/>
            <a:ext cx="2508444" cy="810350"/>
          </a:xfrm>
          <a:prstGeom prst="rect">
            <a:avLst/>
          </a:prstGeom>
          <a:noFill/>
        </p:spPr>
        <p:txBody>
          <a:bodyPr wrap="none" rtlCol="0">
            <a:spAutoFit/>
          </a:bodyPr>
          <a:lstStyle/>
          <a:p>
            <a:r>
              <a:rPr lang="en-US" sz="2333" dirty="0">
                <a:solidFill>
                  <a:srgbClr val="FFC000"/>
                </a:solidFill>
              </a:rPr>
              <a:t>Aerosol Attribution</a:t>
            </a:r>
          </a:p>
          <a:p>
            <a:r>
              <a:rPr lang="en-US" sz="2333" dirty="0">
                <a:solidFill>
                  <a:srgbClr val="FFC000"/>
                </a:solidFill>
              </a:rPr>
              <a:t>&amp; Air Quality</a:t>
            </a:r>
          </a:p>
        </p:txBody>
      </p:sp>
      <p:sp>
        <p:nvSpPr>
          <p:cNvPr id="11" name="TextBox 10">
            <a:extLst>
              <a:ext uri="{FF2B5EF4-FFF2-40B4-BE49-F238E27FC236}">
                <a16:creationId xmlns:a16="http://schemas.microsoft.com/office/drawing/2014/main" id="{73DB05AB-B779-1C49-8881-5FFDF368CBC9}"/>
              </a:ext>
            </a:extLst>
          </p:cNvPr>
          <p:cNvSpPr txBox="1"/>
          <p:nvPr/>
        </p:nvSpPr>
        <p:spPr>
          <a:xfrm>
            <a:off x="5495114" y="2642477"/>
            <a:ext cx="2218699" cy="810350"/>
          </a:xfrm>
          <a:prstGeom prst="rect">
            <a:avLst/>
          </a:prstGeom>
          <a:noFill/>
        </p:spPr>
        <p:txBody>
          <a:bodyPr wrap="square" rtlCol="0">
            <a:spAutoFit/>
          </a:bodyPr>
          <a:lstStyle/>
          <a:p>
            <a:r>
              <a:rPr lang="en-US" sz="2333" dirty="0">
                <a:solidFill>
                  <a:srgbClr val="FFC000"/>
                </a:solidFill>
              </a:rPr>
              <a:t>Aerosol Redistribution</a:t>
            </a:r>
          </a:p>
        </p:txBody>
      </p:sp>
      <p:sp>
        <p:nvSpPr>
          <p:cNvPr id="12" name="TextBox 11">
            <a:extLst>
              <a:ext uri="{FF2B5EF4-FFF2-40B4-BE49-F238E27FC236}">
                <a16:creationId xmlns:a16="http://schemas.microsoft.com/office/drawing/2014/main" id="{599656CD-38A4-F24C-9981-588E103F9CEE}"/>
              </a:ext>
            </a:extLst>
          </p:cNvPr>
          <p:cNvSpPr txBox="1"/>
          <p:nvPr/>
        </p:nvSpPr>
        <p:spPr>
          <a:xfrm>
            <a:off x="856502" y="2000505"/>
            <a:ext cx="2641549" cy="1169359"/>
          </a:xfrm>
          <a:prstGeom prst="rect">
            <a:avLst/>
          </a:prstGeom>
          <a:noFill/>
        </p:spPr>
        <p:txBody>
          <a:bodyPr wrap="square" rtlCol="0">
            <a:spAutoFit/>
          </a:bodyPr>
          <a:lstStyle/>
          <a:p>
            <a:r>
              <a:rPr lang="en-US" sz="2333" dirty="0">
                <a:solidFill>
                  <a:srgbClr val="FFC000"/>
                </a:solidFill>
              </a:rPr>
              <a:t>Aerosol Absorption, Direct &amp;  Indirect Effects on Radiation</a:t>
            </a:r>
          </a:p>
        </p:txBody>
      </p:sp>
      <p:sp>
        <p:nvSpPr>
          <p:cNvPr id="13" name="TextBox 12">
            <a:extLst>
              <a:ext uri="{FF2B5EF4-FFF2-40B4-BE49-F238E27FC236}">
                <a16:creationId xmlns:a16="http://schemas.microsoft.com/office/drawing/2014/main" id="{8BD5E06F-678C-C14D-B755-442B9124DEAB}"/>
              </a:ext>
            </a:extLst>
          </p:cNvPr>
          <p:cNvSpPr txBox="1"/>
          <p:nvPr/>
        </p:nvSpPr>
        <p:spPr>
          <a:xfrm>
            <a:off x="24714" y="49428"/>
            <a:ext cx="4708012" cy="830997"/>
          </a:xfrm>
          <a:prstGeom prst="rect">
            <a:avLst/>
          </a:prstGeom>
          <a:noFill/>
        </p:spPr>
        <p:txBody>
          <a:bodyPr wrap="square" rtlCol="0">
            <a:spAutoFit/>
          </a:bodyPr>
          <a:lstStyle/>
          <a:p>
            <a:r>
              <a:rPr lang="en-US" sz="2400" b="1" dirty="0"/>
              <a:t>Mission Study on Aerosol and </a:t>
            </a:r>
          </a:p>
          <a:p>
            <a:r>
              <a:rPr lang="en-US" sz="2400" b="1" dirty="0"/>
              <a:t>Clouds, Convection &amp; Precipitation </a:t>
            </a:r>
          </a:p>
        </p:txBody>
      </p:sp>
      <p:pic>
        <p:nvPicPr>
          <p:cNvPr id="15" name="Picture 14">
            <a:extLst>
              <a:ext uri="{FF2B5EF4-FFF2-40B4-BE49-F238E27FC236}">
                <a16:creationId xmlns:a16="http://schemas.microsoft.com/office/drawing/2014/main" id="{66585CBA-8A63-2242-B7C7-EF5282C51F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53801" y="21617"/>
            <a:ext cx="825535" cy="683289"/>
          </a:xfrm>
          <a:prstGeom prst="rect">
            <a:avLst/>
          </a:prstGeom>
        </p:spPr>
      </p:pic>
      <p:sp>
        <p:nvSpPr>
          <p:cNvPr id="4" name="TextBox 3">
            <a:extLst>
              <a:ext uri="{FF2B5EF4-FFF2-40B4-BE49-F238E27FC236}">
                <a16:creationId xmlns:a16="http://schemas.microsoft.com/office/drawing/2014/main" id="{8C095B55-954E-804E-AC30-EE4409F05B95}"/>
              </a:ext>
            </a:extLst>
          </p:cNvPr>
          <p:cNvSpPr txBox="1"/>
          <p:nvPr/>
        </p:nvSpPr>
        <p:spPr>
          <a:xfrm>
            <a:off x="37596" y="1035118"/>
            <a:ext cx="3443058" cy="605422"/>
          </a:xfrm>
          <a:prstGeom prst="rect">
            <a:avLst/>
          </a:prstGeom>
          <a:noFill/>
        </p:spPr>
        <p:txBody>
          <a:bodyPr wrap="none" rtlCol="0">
            <a:spAutoFit/>
          </a:bodyPr>
          <a:lstStyle/>
          <a:p>
            <a:r>
              <a:rPr lang="en-US" sz="1667" i="1" dirty="0"/>
              <a:t>8 Science Objectives </a:t>
            </a:r>
            <a:endParaRPr lang="en-US" sz="1667" i="1" dirty="0">
              <a:solidFill>
                <a:srgbClr val="00B0F0"/>
              </a:solidFill>
            </a:endParaRPr>
          </a:p>
          <a:p>
            <a:r>
              <a:rPr lang="en-US" sz="1667" i="1" dirty="0"/>
              <a:t>Traceable to the 2017 Decadal Survey</a:t>
            </a:r>
          </a:p>
        </p:txBody>
      </p:sp>
      <p:sp>
        <p:nvSpPr>
          <p:cNvPr id="22" name="TextBox 21">
            <a:extLst>
              <a:ext uri="{FF2B5EF4-FFF2-40B4-BE49-F238E27FC236}">
                <a16:creationId xmlns:a16="http://schemas.microsoft.com/office/drawing/2014/main" id="{36AAF13C-BE70-A743-87A3-783530BCB54C}"/>
              </a:ext>
            </a:extLst>
          </p:cNvPr>
          <p:cNvSpPr txBox="1"/>
          <p:nvPr/>
        </p:nvSpPr>
        <p:spPr>
          <a:xfrm>
            <a:off x="8283112" y="79650"/>
            <a:ext cx="2694777" cy="646331"/>
          </a:xfrm>
          <a:prstGeom prst="rect">
            <a:avLst/>
          </a:prstGeom>
          <a:noFill/>
        </p:spPr>
        <p:txBody>
          <a:bodyPr wrap="none" rtlCol="0">
            <a:spAutoFit/>
          </a:bodyPr>
          <a:lstStyle/>
          <a:p>
            <a:r>
              <a:rPr lang="en-US" sz="3600" dirty="0"/>
              <a:t>ACCP Science</a:t>
            </a:r>
          </a:p>
        </p:txBody>
      </p:sp>
      <p:sp>
        <p:nvSpPr>
          <p:cNvPr id="23" name="Oval 22">
            <a:extLst>
              <a:ext uri="{FF2B5EF4-FFF2-40B4-BE49-F238E27FC236}">
                <a16:creationId xmlns:a16="http://schemas.microsoft.com/office/drawing/2014/main" id="{F2893D40-73C3-044F-8D96-664ED9F266A7}"/>
              </a:ext>
            </a:extLst>
          </p:cNvPr>
          <p:cNvSpPr/>
          <p:nvPr/>
        </p:nvSpPr>
        <p:spPr>
          <a:xfrm>
            <a:off x="1016926" y="3240606"/>
            <a:ext cx="381000" cy="4021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TextBox 23">
            <a:extLst>
              <a:ext uri="{FF2B5EF4-FFF2-40B4-BE49-F238E27FC236}">
                <a16:creationId xmlns:a16="http://schemas.microsoft.com/office/drawing/2014/main" id="{9DC44803-DC79-234A-9732-98202577B181}"/>
              </a:ext>
            </a:extLst>
          </p:cNvPr>
          <p:cNvSpPr txBox="1"/>
          <p:nvPr/>
        </p:nvSpPr>
        <p:spPr>
          <a:xfrm>
            <a:off x="1050623" y="3246312"/>
            <a:ext cx="314510" cy="400110"/>
          </a:xfrm>
          <a:prstGeom prst="rect">
            <a:avLst/>
          </a:prstGeom>
          <a:noFill/>
        </p:spPr>
        <p:txBody>
          <a:bodyPr wrap="none" rtlCol="0">
            <a:spAutoFit/>
          </a:bodyPr>
          <a:lstStyle/>
          <a:p>
            <a:r>
              <a:rPr lang="en-US" sz="2000" dirty="0"/>
              <a:t>7</a:t>
            </a:r>
          </a:p>
        </p:txBody>
      </p:sp>
      <p:sp>
        <p:nvSpPr>
          <p:cNvPr id="25" name="Oval 24">
            <a:extLst>
              <a:ext uri="{FF2B5EF4-FFF2-40B4-BE49-F238E27FC236}">
                <a16:creationId xmlns:a16="http://schemas.microsoft.com/office/drawing/2014/main" id="{69C281E5-4654-7C43-A542-1D1844EE9625}"/>
              </a:ext>
            </a:extLst>
          </p:cNvPr>
          <p:cNvSpPr/>
          <p:nvPr/>
        </p:nvSpPr>
        <p:spPr>
          <a:xfrm>
            <a:off x="1483743" y="3240606"/>
            <a:ext cx="381000" cy="4021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TextBox 25">
            <a:extLst>
              <a:ext uri="{FF2B5EF4-FFF2-40B4-BE49-F238E27FC236}">
                <a16:creationId xmlns:a16="http://schemas.microsoft.com/office/drawing/2014/main" id="{B9750664-2311-F24D-8396-D4A91ED8FDC5}"/>
              </a:ext>
            </a:extLst>
          </p:cNvPr>
          <p:cNvSpPr txBox="1"/>
          <p:nvPr/>
        </p:nvSpPr>
        <p:spPr>
          <a:xfrm>
            <a:off x="1517440" y="3246312"/>
            <a:ext cx="314510" cy="400110"/>
          </a:xfrm>
          <a:prstGeom prst="rect">
            <a:avLst/>
          </a:prstGeom>
          <a:noFill/>
        </p:spPr>
        <p:txBody>
          <a:bodyPr wrap="none" rtlCol="0">
            <a:spAutoFit/>
          </a:bodyPr>
          <a:lstStyle/>
          <a:p>
            <a:r>
              <a:rPr lang="en-US" sz="2000" dirty="0"/>
              <a:t>8</a:t>
            </a:r>
          </a:p>
        </p:txBody>
      </p:sp>
      <p:sp>
        <p:nvSpPr>
          <p:cNvPr id="27" name="Oval 26">
            <a:extLst>
              <a:ext uri="{FF2B5EF4-FFF2-40B4-BE49-F238E27FC236}">
                <a16:creationId xmlns:a16="http://schemas.microsoft.com/office/drawing/2014/main" id="{A26A9938-F1EF-7F4E-BF4B-04151743D583}"/>
              </a:ext>
            </a:extLst>
          </p:cNvPr>
          <p:cNvSpPr/>
          <p:nvPr/>
        </p:nvSpPr>
        <p:spPr>
          <a:xfrm>
            <a:off x="4962738" y="4207632"/>
            <a:ext cx="381000" cy="4021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TextBox 27">
            <a:extLst>
              <a:ext uri="{FF2B5EF4-FFF2-40B4-BE49-F238E27FC236}">
                <a16:creationId xmlns:a16="http://schemas.microsoft.com/office/drawing/2014/main" id="{E799D1B1-A5E2-3B43-A5AB-C2E87C241F50}"/>
              </a:ext>
            </a:extLst>
          </p:cNvPr>
          <p:cNvSpPr txBox="1"/>
          <p:nvPr/>
        </p:nvSpPr>
        <p:spPr>
          <a:xfrm>
            <a:off x="4996435" y="4213339"/>
            <a:ext cx="314510" cy="400110"/>
          </a:xfrm>
          <a:prstGeom prst="rect">
            <a:avLst/>
          </a:prstGeom>
          <a:noFill/>
        </p:spPr>
        <p:txBody>
          <a:bodyPr wrap="none" rtlCol="0">
            <a:spAutoFit/>
          </a:bodyPr>
          <a:lstStyle/>
          <a:p>
            <a:r>
              <a:rPr lang="en-US" sz="2000" dirty="0"/>
              <a:t>1</a:t>
            </a:r>
          </a:p>
        </p:txBody>
      </p:sp>
      <p:sp>
        <p:nvSpPr>
          <p:cNvPr id="31" name="Oval 30">
            <a:extLst>
              <a:ext uri="{FF2B5EF4-FFF2-40B4-BE49-F238E27FC236}">
                <a16:creationId xmlns:a16="http://schemas.microsoft.com/office/drawing/2014/main" id="{89336A1C-E6EB-754D-8E06-74F96D2AD929}"/>
              </a:ext>
            </a:extLst>
          </p:cNvPr>
          <p:cNvSpPr/>
          <p:nvPr/>
        </p:nvSpPr>
        <p:spPr>
          <a:xfrm>
            <a:off x="10191750" y="1545235"/>
            <a:ext cx="381000" cy="4021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TextBox 31">
            <a:extLst>
              <a:ext uri="{FF2B5EF4-FFF2-40B4-BE49-F238E27FC236}">
                <a16:creationId xmlns:a16="http://schemas.microsoft.com/office/drawing/2014/main" id="{FC4F4863-662B-754C-9ED4-B580E14E70CF}"/>
              </a:ext>
            </a:extLst>
          </p:cNvPr>
          <p:cNvSpPr txBox="1"/>
          <p:nvPr/>
        </p:nvSpPr>
        <p:spPr>
          <a:xfrm>
            <a:off x="10225448" y="1550941"/>
            <a:ext cx="314510" cy="400110"/>
          </a:xfrm>
          <a:prstGeom prst="rect">
            <a:avLst/>
          </a:prstGeom>
          <a:noFill/>
        </p:spPr>
        <p:txBody>
          <a:bodyPr wrap="none" rtlCol="0">
            <a:spAutoFit/>
          </a:bodyPr>
          <a:lstStyle/>
          <a:p>
            <a:r>
              <a:rPr lang="en-US" sz="2000" dirty="0"/>
              <a:t>2</a:t>
            </a:r>
          </a:p>
        </p:txBody>
      </p:sp>
      <p:sp>
        <p:nvSpPr>
          <p:cNvPr id="33" name="Oval 32">
            <a:extLst>
              <a:ext uri="{FF2B5EF4-FFF2-40B4-BE49-F238E27FC236}">
                <a16:creationId xmlns:a16="http://schemas.microsoft.com/office/drawing/2014/main" id="{E0712093-5D98-4445-80A3-F5A84A8BF9B7}"/>
              </a:ext>
            </a:extLst>
          </p:cNvPr>
          <p:cNvSpPr/>
          <p:nvPr/>
        </p:nvSpPr>
        <p:spPr>
          <a:xfrm>
            <a:off x="8594657" y="4226230"/>
            <a:ext cx="381000" cy="4021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TextBox 33">
            <a:extLst>
              <a:ext uri="{FF2B5EF4-FFF2-40B4-BE49-F238E27FC236}">
                <a16:creationId xmlns:a16="http://schemas.microsoft.com/office/drawing/2014/main" id="{1DAC97FB-6CFA-E94C-BA31-7A966CE20BA1}"/>
              </a:ext>
            </a:extLst>
          </p:cNvPr>
          <p:cNvSpPr txBox="1"/>
          <p:nvPr/>
        </p:nvSpPr>
        <p:spPr>
          <a:xfrm>
            <a:off x="8628354" y="4231936"/>
            <a:ext cx="314510" cy="400110"/>
          </a:xfrm>
          <a:prstGeom prst="rect">
            <a:avLst/>
          </a:prstGeom>
          <a:noFill/>
        </p:spPr>
        <p:txBody>
          <a:bodyPr wrap="none" rtlCol="0">
            <a:spAutoFit/>
          </a:bodyPr>
          <a:lstStyle/>
          <a:p>
            <a:r>
              <a:rPr lang="en-US" sz="2000" dirty="0"/>
              <a:t>5</a:t>
            </a:r>
          </a:p>
        </p:txBody>
      </p:sp>
      <p:sp>
        <p:nvSpPr>
          <p:cNvPr id="35" name="Oval 34">
            <a:extLst>
              <a:ext uri="{FF2B5EF4-FFF2-40B4-BE49-F238E27FC236}">
                <a16:creationId xmlns:a16="http://schemas.microsoft.com/office/drawing/2014/main" id="{A6C5249A-C67F-2444-839C-3B7E3A4EDF58}"/>
              </a:ext>
            </a:extLst>
          </p:cNvPr>
          <p:cNvSpPr/>
          <p:nvPr/>
        </p:nvSpPr>
        <p:spPr>
          <a:xfrm>
            <a:off x="6635674" y="2642237"/>
            <a:ext cx="381000" cy="4021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TextBox 35">
            <a:extLst>
              <a:ext uri="{FF2B5EF4-FFF2-40B4-BE49-F238E27FC236}">
                <a16:creationId xmlns:a16="http://schemas.microsoft.com/office/drawing/2014/main" id="{14C9655F-C7AF-FE4A-B04A-F673E5D6AF09}"/>
              </a:ext>
            </a:extLst>
          </p:cNvPr>
          <p:cNvSpPr txBox="1"/>
          <p:nvPr/>
        </p:nvSpPr>
        <p:spPr>
          <a:xfrm>
            <a:off x="6669372" y="2647944"/>
            <a:ext cx="314510" cy="400110"/>
          </a:xfrm>
          <a:prstGeom prst="rect">
            <a:avLst/>
          </a:prstGeom>
          <a:noFill/>
        </p:spPr>
        <p:txBody>
          <a:bodyPr wrap="none" rtlCol="0">
            <a:spAutoFit/>
          </a:bodyPr>
          <a:lstStyle/>
          <a:p>
            <a:r>
              <a:rPr lang="en-US" sz="2000" dirty="0"/>
              <a:t>6</a:t>
            </a:r>
          </a:p>
        </p:txBody>
      </p:sp>
      <p:sp>
        <p:nvSpPr>
          <p:cNvPr id="37" name="Oval 36">
            <a:extLst>
              <a:ext uri="{FF2B5EF4-FFF2-40B4-BE49-F238E27FC236}">
                <a16:creationId xmlns:a16="http://schemas.microsoft.com/office/drawing/2014/main" id="{3D41E9C5-3246-984C-8F7E-ACCAE15F7FD9}"/>
              </a:ext>
            </a:extLst>
          </p:cNvPr>
          <p:cNvSpPr/>
          <p:nvPr/>
        </p:nvSpPr>
        <p:spPr>
          <a:xfrm>
            <a:off x="7649635" y="1323290"/>
            <a:ext cx="381000" cy="4021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TextBox 37">
            <a:extLst>
              <a:ext uri="{FF2B5EF4-FFF2-40B4-BE49-F238E27FC236}">
                <a16:creationId xmlns:a16="http://schemas.microsoft.com/office/drawing/2014/main" id="{64553755-91FE-E549-A593-EACF5988B5FE}"/>
              </a:ext>
            </a:extLst>
          </p:cNvPr>
          <p:cNvSpPr txBox="1"/>
          <p:nvPr/>
        </p:nvSpPr>
        <p:spPr>
          <a:xfrm>
            <a:off x="7683333" y="1328996"/>
            <a:ext cx="314510" cy="400110"/>
          </a:xfrm>
          <a:prstGeom prst="rect">
            <a:avLst/>
          </a:prstGeom>
          <a:noFill/>
        </p:spPr>
        <p:txBody>
          <a:bodyPr wrap="none" rtlCol="0">
            <a:spAutoFit/>
          </a:bodyPr>
          <a:lstStyle/>
          <a:p>
            <a:r>
              <a:rPr lang="en-US" sz="2000" dirty="0"/>
              <a:t>3</a:t>
            </a:r>
          </a:p>
        </p:txBody>
      </p:sp>
      <p:sp>
        <p:nvSpPr>
          <p:cNvPr id="39" name="Oval 38">
            <a:extLst>
              <a:ext uri="{FF2B5EF4-FFF2-40B4-BE49-F238E27FC236}">
                <a16:creationId xmlns:a16="http://schemas.microsoft.com/office/drawing/2014/main" id="{EF119F40-19CF-C14A-B744-665E66EAFFC6}"/>
              </a:ext>
            </a:extLst>
          </p:cNvPr>
          <p:cNvSpPr/>
          <p:nvPr/>
        </p:nvSpPr>
        <p:spPr>
          <a:xfrm>
            <a:off x="11303935" y="3032216"/>
            <a:ext cx="381000" cy="4021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TextBox 39">
            <a:extLst>
              <a:ext uri="{FF2B5EF4-FFF2-40B4-BE49-F238E27FC236}">
                <a16:creationId xmlns:a16="http://schemas.microsoft.com/office/drawing/2014/main" id="{448293D0-BDA6-B24D-8DC1-32347C4F3193}"/>
              </a:ext>
            </a:extLst>
          </p:cNvPr>
          <p:cNvSpPr txBox="1"/>
          <p:nvPr/>
        </p:nvSpPr>
        <p:spPr>
          <a:xfrm>
            <a:off x="11336465" y="3052536"/>
            <a:ext cx="314510" cy="400110"/>
          </a:xfrm>
          <a:prstGeom prst="rect">
            <a:avLst/>
          </a:prstGeom>
          <a:noFill/>
        </p:spPr>
        <p:txBody>
          <a:bodyPr wrap="none" rtlCol="0">
            <a:spAutoFit/>
          </a:bodyPr>
          <a:lstStyle/>
          <a:p>
            <a:r>
              <a:rPr lang="en-US" sz="2000" dirty="0"/>
              <a:t>4</a:t>
            </a:r>
          </a:p>
        </p:txBody>
      </p:sp>
    </p:spTree>
    <p:extLst>
      <p:ext uri="{BB962C8B-B14F-4D97-AF65-F5344CB8AC3E}">
        <p14:creationId xmlns:p14="http://schemas.microsoft.com/office/powerpoint/2010/main" val="185984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0039-1D86-C94C-A44F-9B51CE2EC15E}"/>
              </a:ext>
            </a:extLst>
          </p:cNvPr>
          <p:cNvSpPr>
            <a:spLocks noGrp="1"/>
          </p:cNvSpPr>
          <p:nvPr>
            <p:ph type="title"/>
          </p:nvPr>
        </p:nvSpPr>
        <p:spPr>
          <a:xfrm>
            <a:off x="355600" y="118280"/>
            <a:ext cx="11521440" cy="808220"/>
          </a:xfrm>
        </p:spPr>
        <p:txBody>
          <a:bodyPr>
            <a:noAutofit/>
          </a:bodyPr>
          <a:lstStyle/>
          <a:p>
            <a:pPr algn="ctr"/>
            <a:r>
              <a:rPr lang="en-US" sz="3600" dirty="0"/>
              <a:t>The Importance of ACCP To Cloud Feedbacks And Processes </a:t>
            </a:r>
          </a:p>
        </p:txBody>
      </p:sp>
      <p:pic>
        <p:nvPicPr>
          <p:cNvPr id="3074" name="Picture 2">
            <a:extLst>
              <a:ext uri="{FF2B5EF4-FFF2-40B4-BE49-F238E27FC236}">
                <a16:creationId xmlns:a16="http://schemas.microsoft.com/office/drawing/2014/main" id="{E5F1ECFC-A753-B744-91BB-6133EE60E5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3205" y="1767840"/>
            <a:ext cx="9961388" cy="49922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86B791B-50F8-0D46-B3F3-C0B541E8BFAD}"/>
              </a:ext>
            </a:extLst>
          </p:cNvPr>
          <p:cNvSpPr>
            <a:spLocks noGrp="1"/>
          </p:cNvSpPr>
          <p:nvPr>
            <p:ph idx="1"/>
          </p:nvPr>
        </p:nvSpPr>
        <p:spPr>
          <a:xfrm>
            <a:off x="436880" y="948465"/>
            <a:ext cx="11277600" cy="1336174"/>
          </a:xfrm>
        </p:spPr>
        <p:txBody>
          <a:bodyPr>
            <a:normAutofit/>
          </a:bodyPr>
          <a:lstStyle/>
          <a:p>
            <a:r>
              <a:rPr lang="en-US" sz="2400" dirty="0"/>
              <a:t>First-ever global measurements of vertical motions within cloud systems, their relation to cloud and precipitation properties, and role in the global water and energy cycles</a:t>
            </a:r>
          </a:p>
        </p:txBody>
      </p:sp>
      <p:cxnSp>
        <p:nvCxnSpPr>
          <p:cNvPr id="5" name="Straight Arrow Connector 4">
            <a:extLst>
              <a:ext uri="{FF2B5EF4-FFF2-40B4-BE49-F238E27FC236}">
                <a16:creationId xmlns:a16="http://schemas.microsoft.com/office/drawing/2014/main" id="{F7CDC977-FEED-6940-B2CB-478810F08F66}"/>
              </a:ext>
            </a:extLst>
          </p:cNvPr>
          <p:cNvCxnSpPr/>
          <p:nvPr/>
        </p:nvCxnSpPr>
        <p:spPr>
          <a:xfrm flipV="1">
            <a:off x="2704483" y="3934917"/>
            <a:ext cx="0" cy="66090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2B3BC43-103C-C544-AC56-0B7FEBB8C2DD}"/>
              </a:ext>
            </a:extLst>
          </p:cNvPr>
          <p:cNvCxnSpPr>
            <a:cxnSpLocks/>
          </p:cNvCxnSpPr>
          <p:nvPr/>
        </p:nvCxnSpPr>
        <p:spPr>
          <a:xfrm flipV="1">
            <a:off x="3573570" y="4867204"/>
            <a:ext cx="0" cy="51453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F8DCDCF-9D92-5A49-90BB-16FB04B52F07}"/>
              </a:ext>
            </a:extLst>
          </p:cNvPr>
          <p:cNvCxnSpPr>
            <a:cxnSpLocks/>
          </p:cNvCxnSpPr>
          <p:nvPr/>
        </p:nvCxnSpPr>
        <p:spPr>
          <a:xfrm>
            <a:off x="2149615" y="4396884"/>
            <a:ext cx="0" cy="51453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3126A98-D74B-574B-8963-EA42484EF326}"/>
              </a:ext>
            </a:extLst>
          </p:cNvPr>
          <p:cNvCxnSpPr>
            <a:cxnSpLocks/>
          </p:cNvCxnSpPr>
          <p:nvPr/>
        </p:nvCxnSpPr>
        <p:spPr>
          <a:xfrm>
            <a:off x="2889616" y="5225037"/>
            <a:ext cx="0" cy="3229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107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0039-1D86-C94C-A44F-9B51CE2EC15E}"/>
              </a:ext>
            </a:extLst>
          </p:cNvPr>
          <p:cNvSpPr>
            <a:spLocks noGrp="1"/>
          </p:cNvSpPr>
          <p:nvPr>
            <p:ph type="title"/>
          </p:nvPr>
        </p:nvSpPr>
        <p:spPr>
          <a:xfrm>
            <a:off x="311972" y="50800"/>
            <a:ext cx="11554907" cy="998286"/>
          </a:xfrm>
        </p:spPr>
        <p:txBody>
          <a:bodyPr>
            <a:noAutofit/>
          </a:bodyPr>
          <a:lstStyle/>
          <a:p>
            <a:pPr algn="ctr"/>
            <a:r>
              <a:rPr lang="en-US" sz="3200" dirty="0"/>
              <a:t>The Importance of ACCP To Aerosol Properties and Distributions</a:t>
            </a:r>
          </a:p>
        </p:txBody>
      </p:sp>
      <p:sp>
        <p:nvSpPr>
          <p:cNvPr id="3" name="Content Placeholder 2">
            <a:extLst>
              <a:ext uri="{FF2B5EF4-FFF2-40B4-BE49-F238E27FC236}">
                <a16:creationId xmlns:a16="http://schemas.microsoft.com/office/drawing/2014/main" id="{786B791B-50F8-0D46-B3F3-C0B541E8BFAD}"/>
              </a:ext>
            </a:extLst>
          </p:cNvPr>
          <p:cNvSpPr>
            <a:spLocks noGrp="1"/>
          </p:cNvSpPr>
          <p:nvPr>
            <p:ph idx="1"/>
          </p:nvPr>
        </p:nvSpPr>
        <p:spPr>
          <a:xfrm>
            <a:off x="457200" y="998286"/>
            <a:ext cx="11277600" cy="1134879"/>
          </a:xfrm>
        </p:spPr>
        <p:txBody>
          <a:bodyPr>
            <a:normAutofit/>
          </a:bodyPr>
          <a:lstStyle/>
          <a:p>
            <a:r>
              <a:rPr lang="en-US" sz="2400" dirty="0"/>
              <a:t>ACCP will observe vertically resolved aerosol microphysical and optical properties at an unprecedented level of detail and accuracy</a:t>
            </a:r>
          </a:p>
        </p:txBody>
      </p:sp>
      <p:pic>
        <p:nvPicPr>
          <p:cNvPr id="4098" name="Picture 2">
            <a:extLst>
              <a:ext uri="{FF2B5EF4-FFF2-40B4-BE49-F238E27FC236}">
                <a16:creationId xmlns:a16="http://schemas.microsoft.com/office/drawing/2014/main" id="{B72D16F5-D558-FD4B-890B-1D2B1C39A5E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07440" y="1569314"/>
            <a:ext cx="10058745" cy="536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147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0039-1D86-C94C-A44F-9B51CE2EC15E}"/>
              </a:ext>
            </a:extLst>
          </p:cNvPr>
          <p:cNvSpPr>
            <a:spLocks noGrp="1"/>
          </p:cNvSpPr>
          <p:nvPr>
            <p:ph type="title"/>
          </p:nvPr>
        </p:nvSpPr>
        <p:spPr>
          <a:xfrm>
            <a:off x="477520" y="107354"/>
            <a:ext cx="11236960" cy="808220"/>
          </a:xfrm>
        </p:spPr>
        <p:txBody>
          <a:bodyPr>
            <a:noAutofit/>
          </a:bodyPr>
          <a:lstStyle/>
          <a:p>
            <a:r>
              <a:rPr lang="en-US" sz="3200" dirty="0"/>
              <a:t>The Importance of Joint Aerosol and Cloud/Precipitation Processes</a:t>
            </a:r>
          </a:p>
        </p:txBody>
      </p:sp>
      <p:sp>
        <p:nvSpPr>
          <p:cNvPr id="3" name="Content Placeholder 2">
            <a:extLst>
              <a:ext uri="{FF2B5EF4-FFF2-40B4-BE49-F238E27FC236}">
                <a16:creationId xmlns:a16="http://schemas.microsoft.com/office/drawing/2014/main" id="{786B791B-50F8-0D46-B3F3-C0B541E8BFAD}"/>
              </a:ext>
            </a:extLst>
          </p:cNvPr>
          <p:cNvSpPr>
            <a:spLocks noGrp="1"/>
          </p:cNvSpPr>
          <p:nvPr>
            <p:ph idx="1"/>
          </p:nvPr>
        </p:nvSpPr>
        <p:spPr>
          <a:xfrm>
            <a:off x="477520" y="832948"/>
            <a:ext cx="11277600" cy="1134879"/>
          </a:xfrm>
        </p:spPr>
        <p:txBody>
          <a:bodyPr>
            <a:normAutofit/>
          </a:bodyPr>
          <a:lstStyle/>
          <a:p>
            <a:pPr marL="0" indent="0">
              <a:buNone/>
            </a:pPr>
            <a:r>
              <a:rPr lang="en-US" sz="2400" dirty="0"/>
              <a:t>ACCP will deliver observations fundamental to characterizing coupled aerosol-cloud-precipitation processes that profoundly impact weather, air quality and climate and play a critical role in feedbacks to the global water and energy cycles</a:t>
            </a:r>
          </a:p>
        </p:txBody>
      </p:sp>
      <p:pic>
        <p:nvPicPr>
          <p:cNvPr id="1026" name="Picture 2">
            <a:extLst>
              <a:ext uri="{FF2B5EF4-FFF2-40B4-BE49-F238E27FC236}">
                <a16:creationId xmlns:a16="http://schemas.microsoft.com/office/drawing/2014/main" id="{0E95547B-9582-6F48-BCD9-02930E168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 y="1940561"/>
            <a:ext cx="12192000" cy="491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276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5006" y="5257136"/>
            <a:ext cx="7276276" cy="1594844"/>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defTabSz="1217627"/>
            <a:endParaRPr sz="2397">
              <a:solidFill>
                <a:prstClr val="black"/>
              </a:solidFill>
              <a:latin typeface="Calibri"/>
            </a:endParaRPr>
          </a:p>
        </p:txBody>
      </p:sp>
      <p:sp>
        <p:nvSpPr>
          <p:cNvPr id="3" name="object 3"/>
          <p:cNvSpPr/>
          <p:nvPr/>
        </p:nvSpPr>
        <p:spPr>
          <a:xfrm>
            <a:off x="7518" y="0"/>
            <a:ext cx="12176965" cy="6851978"/>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algn="just" defTabSz="1217627"/>
            <a:endParaRPr sz="2397" dirty="0">
              <a:solidFill>
                <a:prstClr val="black"/>
              </a:solidFill>
              <a:latin typeface="Calibri"/>
            </a:endParaRPr>
          </a:p>
        </p:txBody>
      </p:sp>
      <p:sp>
        <p:nvSpPr>
          <p:cNvPr id="4" name="object 4"/>
          <p:cNvSpPr/>
          <p:nvPr/>
        </p:nvSpPr>
        <p:spPr>
          <a:xfrm>
            <a:off x="7517" y="3691341"/>
            <a:ext cx="12069454" cy="3160638"/>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pPr defTabSz="1217627"/>
            <a:endParaRPr sz="2397" dirty="0">
              <a:solidFill>
                <a:prstClr val="black"/>
              </a:solidFill>
              <a:latin typeface="Calibri"/>
            </a:endParaRPr>
          </a:p>
        </p:txBody>
      </p:sp>
      <p:sp>
        <p:nvSpPr>
          <p:cNvPr id="5" name="object 5"/>
          <p:cNvSpPr txBox="1"/>
          <p:nvPr/>
        </p:nvSpPr>
        <p:spPr>
          <a:xfrm>
            <a:off x="8242411" y="242278"/>
            <a:ext cx="3654782" cy="180969"/>
          </a:xfrm>
          <a:prstGeom prst="rect">
            <a:avLst/>
          </a:prstGeom>
        </p:spPr>
        <p:txBody>
          <a:bodyPr vert="horz" wrap="square" lIns="0" tIns="16913" rIns="0" bIns="0" rtlCol="0">
            <a:spAutoFit/>
          </a:bodyPr>
          <a:lstStyle/>
          <a:p>
            <a:pPr marL="16912" defTabSz="1217627">
              <a:spcBef>
                <a:spcPts val="133"/>
              </a:spcBef>
            </a:pPr>
            <a:r>
              <a:rPr sz="1065" b="1" spc="-13" dirty="0">
                <a:solidFill>
                  <a:srgbClr val="231F20"/>
                </a:solidFill>
                <a:latin typeface="Arial"/>
                <a:cs typeface="Arial"/>
              </a:rPr>
              <a:t>ACCP </a:t>
            </a:r>
            <a:r>
              <a:rPr sz="1065" spc="-13" dirty="0">
                <a:solidFill>
                  <a:srgbClr val="231F20"/>
                </a:solidFill>
                <a:latin typeface="Arial"/>
                <a:cs typeface="Arial"/>
              </a:rPr>
              <a:t>Aerosols, </a:t>
            </a:r>
            <a:r>
              <a:rPr sz="1065" spc="-7" dirty="0">
                <a:solidFill>
                  <a:srgbClr val="231F20"/>
                </a:solidFill>
                <a:latin typeface="Arial"/>
                <a:cs typeface="Arial"/>
              </a:rPr>
              <a:t>Clouds, Convection, and </a:t>
            </a:r>
            <a:r>
              <a:rPr sz="1065" spc="-13" dirty="0">
                <a:solidFill>
                  <a:srgbClr val="231F20"/>
                </a:solidFill>
                <a:latin typeface="Arial"/>
                <a:cs typeface="Arial"/>
              </a:rPr>
              <a:t>Precipitation</a:t>
            </a:r>
            <a:r>
              <a:rPr sz="1065" spc="20" dirty="0">
                <a:solidFill>
                  <a:srgbClr val="231F20"/>
                </a:solidFill>
                <a:latin typeface="Arial"/>
                <a:cs typeface="Arial"/>
              </a:rPr>
              <a:t> </a:t>
            </a:r>
            <a:r>
              <a:rPr sz="1065" dirty="0">
                <a:solidFill>
                  <a:srgbClr val="231F20"/>
                </a:solidFill>
                <a:latin typeface="Arial"/>
                <a:cs typeface="Arial"/>
              </a:rPr>
              <a:t>Study</a:t>
            </a:r>
            <a:endParaRPr sz="1065">
              <a:solidFill>
                <a:prstClr val="black"/>
              </a:solidFill>
              <a:latin typeface="Arial"/>
              <a:cs typeface="Arial"/>
            </a:endParaRPr>
          </a:p>
        </p:txBody>
      </p:sp>
      <p:sp>
        <p:nvSpPr>
          <p:cNvPr id="6" name="object 6"/>
          <p:cNvSpPr txBox="1"/>
          <p:nvPr/>
        </p:nvSpPr>
        <p:spPr>
          <a:xfrm>
            <a:off x="242962" y="5187483"/>
            <a:ext cx="11672407" cy="892190"/>
          </a:xfrm>
          <a:prstGeom prst="rect">
            <a:avLst/>
          </a:prstGeom>
        </p:spPr>
        <p:txBody>
          <a:bodyPr vert="horz" wrap="square" lIns="0" tIns="16913" rIns="0" bIns="0" rtlCol="0">
            <a:spAutoFit/>
          </a:bodyPr>
          <a:lstStyle/>
          <a:p>
            <a:pPr marL="16912" marR="6765" algn="ctr" defTabSz="1217627">
              <a:lnSpc>
                <a:spcPct val="111100"/>
              </a:lnSpc>
              <a:spcBef>
                <a:spcPts val="133"/>
              </a:spcBef>
            </a:pPr>
            <a:r>
              <a:rPr sz="2667" spc="-13" dirty="0">
                <a:solidFill>
                  <a:srgbClr val="231F20"/>
                </a:solidFill>
                <a:latin typeface="Arial"/>
                <a:cs typeface="Arial"/>
              </a:rPr>
              <a:t>ACCP </a:t>
            </a:r>
            <a:r>
              <a:rPr lang="en-US" sz="2667" spc="-7" dirty="0">
                <a:solidFill>
                  <a:srgbClr val="231F20"/>
                </a:solidFill>
                <a:latin typeface="Arial"/>
                <a:cs typeface="Arial"/>
              </a:rPr>
              <a:t>requires</a:t>
            </a:r>
            <a:r>
              <a:rPr sz="2667" spc="-7" dirty="0">
                <a:solidFill>
                  <a:srgbClr val="231F20"/>
                </a:solidFill>
                <a:latin typeface="Arial"/>
                <a:cs typeface="Arial"/>
              </a:rPr>
              <a:t> a suite </a:t>
            </a:r>
            <a:r>
              <a:rPr sz="2667" dirty="0">
                <a:solidFill>
                  <a:srgbClr val="231F20"/>
                </a:solidFill>
                <a:latin typeface="Arial"/>
                <a:cs typeface="Arial"/>
              </a:rPr>
              <a:t>of </a:t>
            </a:r>
            <a:r>
              <a:rPr lang="en-US" sz="2667" dirty="0">
                <a:solidFill>
                  <a:srgbClr val="231F20"/>
                </a:solidFill>
                <a:latin typeface="Arial"/>
                <a:cs typeface="Arial"/>
              </a:rPr>
              <a:t>spaceborne </a:t>
            </a:r>
            <a:r>
              <a:rPr sz="2667" dirty="0">
                <a:solidFill>
                  <a:srgbClr val="231F20"/>
                </a:solidFill>
                <a:latin typeface="Arial"/>
                <a:cs typeface="Arial"/>
              </a:rPr>
              <a:t>instruments</a:t>
            </a:r>
            <a:r>
              <a:rPr lang="en-US" sz="2667" dirty="0">
                <a:solidFill>
                  <a:srgbClr val="231F20"/>
                </a:solidFill>
                <a:latin typeface="Arial"/>
                <a:cs typeface="Arial"/>
              </a:rPr>
              <a:t>*</a:t>
            </a:r>
            <a:r>
              <a:rPr sz="2667" dirty="0">
                <a:solidFill>
                  <a:srgbClr val="231F20"/>
                </a:solidFill>
                <a:latin typeface="Arial"/>
                <a:cs typeface="Arial"/>
              </a:rPr>
              <a:t> </a:t>
            </a:r>
            <a:r>
              <a:rPr sz="2667" spc="-13" dirty="0">
                <a:solidFill>
                  <a:srgbClr val="231F20"/>
                </a:solidFill>
                <a:latin typeface="Arial"/>
                <a:cs typeface="Arial"/>
              </a:rPr>
              <a:t>to </a:t>
            </a:r>
            <a:r>
              <a:rPr sz="2667" spc="-7" dirty="0">
                <a:solidFill>
                  <a:srgbClr val="231F20"/>
                </a:solidFill>
                <a:latin typeface="Arial"/>
                <a:cs typeface="Arial"/>
              </a:rPr>
              <a:t>measure and characterize </a:t>
            </a:r>
            <a:r>
              <a:rPr sz="2667" dirty="0">
                <a:solidFill>
                  <a:srgbClr val="231F20"/>
                </a:solidFill>
                <a:latin typeface="Arial"/>
                <a:cs typeface="Arial"/>
              </a:rPr>
              <a:t>the </a:t>
            </a:r>
            <a:r>
              <a:rPr sz="2667" spc="-7" dirty="0">
                <a:solidFill>
                  <a:srgbClr val="231F20"/>
                </a:solidFill>
                <a:latin typeface="Arial"/>
                <a:cs typeface="Arial"/>
              </a:rPr>
              <a:t>complexity </a:t>
            </a:r>
            <a:r>
              <a:rPr sz="2667" dirty="0">
                <a:solidFill>
                  <a:srgbClr val="231F20"/>
                </a:solidFill>
                <a:latin typeface="Arial"/>
                <a:cs typeface="Arial"/>
              </a:rPr>
              <a:t>of </a:t>
            </a:r>
            <a:r>
              <a:rPr sz="2667" spc="-13" dirty="0">
                <a:solidFill>
                  <a:srgbClr val="231F20"/>
                </a:solidFill>
                <a:latin typeface="Arial"/>
                <a:cs typeface="Arial"/>
              </a:rPr>
              <a:t>hydrometeors </a:t>
            </a:r>
            <a:r>
              <a:rPr sz="2667" spc="-7" dirty="0">
                <a:solidFill>
                  <a:srgbClr val="231F20"/>
                </a:solidFill>
                <a:latin typeface="Arial"/>
                <a:cs typeface="Arial"/>
              </a:rPr>
              <a:t>and aerosols.</a:t>
            </a:r>
            <a:endParaRPr sz="2667" dirty="0">
              <a:solidFill>
                <a:prstClr val="black"/>
              </a:solidFill>
              <a:latin typeface="Arial"/>
              <a:cs typeface="Arial"/>
            </a:endParaRPr>
          </a:p>
        </p:txBody>
      </p:sp>
      <p:sp>
        <p:nvSpPr>
          <p:cNvPr id="7" name="object 7"/>
          <p:cNvSpPr txBox="1"/>
          <p:nvPr/>
        </p:nvSpPr>
        <p:spPr>
          <a:xfrm>
            <a:off x="2303291" y="1806119"/>
            <a:ext cx="874374" cy="303952"/>
          </a:xfrm>
          <a:prstGeom prst="rect">
            <a:avLst/>
          </a:prstGeom>
        </p:spPr>
        <p:txBody>
          <a:bodyPr vert="horz" wrap="square" lIns="0" tIns="16913" rIns="0" bIns="0" rtlCol="0">
            <a:spAutoFit/>
          </a:bodyPr>
          <a:lstStyle/>
          <a:p>
            <a:pPr marL="16912" defTabSz="1217627">
              <a:spcBef>
                <a:spcPts val="133"/>
              </a:spcBef>
            </a:pPr>
            <a:r>
              <a:rPr sz="1864" b="1" spc="-47" dirty="0">
                <a:solidFill>
                  <a:srgbClr val="231F20"/>
                </a:solidFill>
                <a:latin typeface="Arial"/>
                <a:cs typeface="Arial"/>
              </a:rPr>
              <a:t>R</a:t>
            </a:r>
            <a:r>
              <a:rPr sz="1864" b="1" spc="-7" dirty="0">
                <a:solidFill>
                  <a:srgbClr val="231F20"/>
                </a:solidFill>
                <a:latin typeface="Arial"/>
                <a:cs typeface="Arial"/>
              </a:rPr>
              <a:t>A</a:t>
            </a:r>
            <a:r>
              <a:rPr sz="1864" b="1" spc="-87" dirty="0">
                <a:solidFill>
                  <a:srgbClr val="231F20"/>
                </a:solidFill>
                <a:latin typeface="Arial"/>
                <a:cs typeface="Arial"/>
              </a:rPr>
              <a:t>D</a:t>
            </a:r>
            <a:r>
              <a:rPr sz="1864" b="1" spc="-7" dirty="0">
                <a:solidFill>
                  <a:srgbClr val="231F20"/>
                </a:solidFill>
                <a:latin typeface="Arial"/>
                <a:cs typeface="Arial"/>
              </a:rPr>
              <a:t>AR</a:t>
            </a:r>
            <a:endParaRPr sz="1864" dirty="0">
              <a:solidFill>
                <a:prstClr val="black"/>
              </a:solidFill>
              <a:latin typeface="Arial"/>
              <a:cs typeface="Arial"/>
            </a:endParaRPr>
          </a:p>
        </p:txBody>
      </p:sp>
      <p:sp>
        <p:nvSpPr>
          <p:cNvPr id="8" name="object 8"/>
          <p:cNvSpPr txBox="1"/>
          <p:nvPr/>
        </p:nvSpPr>
        <p:spPr>
          <a:xfrm>
            <a:off x="6677535" y="733894"/>
            <a:ext cx="748376" cy="303952"/>
          </a:xfrm>
          <a:prstGeom prst="rect">
            <a:avLst/>
          </a:prstGeom>
        </p:spPr>
        <p:txBody>
          <a:bodyPr vert="horz" wrap="square" lIns="0" tIns="16913" rIns="0" bIns="0" rtlCol="0">
            <a:spAutoFit/>
          </a:bodyPr>
          <a:lstStyle/>
          <a:p>
            <a:pPr marL="16912" defTabSz="1217627">
              <a:spcBef>
                <a:spcPts val="133"/>
              </a:spcBef>
            </a:pPr>
            <a:r>
              <a:rPr sz="1864" b="1" dirty="0">
                <a:solidFill>
                  <a:srgbClr val="231F20"/>
                </a:solidFill>
                <a:latin typeface="Arial"/>
                <a:cs typeface="Arial"/>
              </a:rPr>
              <a:t>LI</a:t>
            </a:r>
            <a:r>
              <a:rPr sz="1864" b="1" spc="-80" dirty="0">
                <a:solidFill>
                  <a:srgbClr val="231F20"/>
                </a:solidFill>
                <a:latin typeface="Arial"/>
                <a:cs typeface="Arial"/>
              </a:rPr>
              <a:t>D</a:t>
            </a:r>
            <a:r>
              <a:rPr sz="1864" b="1" spc="-7" dirty="0">
                <a:solidFill>
                  <a:srgbClr val="231F20"/>
                </a:solidFill>
                <a:latin typeface="Arial"/>
                <a:cs typeface="Arial"/>
              </a:rPr>
              <a:t>AR</a:t>
            </a:r>
            <a:endParaRPr sz="1864" dirty="0">
              <a:solidFill>
                <a:prstClr val="black"/>
              </a:solidFill>
              <a:latin typeface="Arial"/>
              <a:cs typeface="Arial"/>
            </a:endParaRPr>
          </a:p>
        </p:txBody>
      </p:sp>
      <p:sp>
        <p:nvSpPr>
          <p:cNvPr id="9" name="object 9"/>
          <p:cNvSpPr txBox="1"/>
          <p:nvPr/>
        </p:nvSpPr>
        <p:spPr>
          <a:xfrm>
            <a:off x="1488106" y="3605672"/>
            <a:ext cx="1757204" cy="303952"/>
          </a:xfrm>
          <a:prstGeom prst="rect">
            <a:avLst/>
          </a:prstGeom>
        </p:spPr>
        <p:txBody>
          <a:bodyPr vert="horz" wrap="square" lIns="0" tIns="16913" rIns="0" bIns="0" rtlCol="0">
            <a:spAutoFit/>
          </a:bodyPr>
          <a:lstStyle/>
          <a:p>
            <a:pPr marL="16912" defTabSz="1217627">
              <a:spcBef>
                <a:spcPts val="133"/>
              </a:spcBef>
            </a:pPr>
            <a:r>
              <a:rPr sz="1864" b="1" dirty="0">
                <a:solidFill>
                  <a:srgbClr val="231F20"/>
                </a:solidFill>
                <a:latin typeface="Arial"/>
                <a:cs typeface="Arial"/>
              </a:rPr>
              <a:t>POLARIMETER</a:t>
            </a:r>
            <a:endParaRPr sz="1864">
              <a:solidFill>
                <a:prstClr val="black"/>
              </a:solidFill>
              <a:latin typeface="Arial"/>
              <a:cs typeface="Arial"/>
            </a:endParaRPr>
          </a:p>
        </p:txBody>
      </p:sp>
      <p:sp>
        <p:nvSpPr>
          <p:cNvPr id="10" name="object 10"/>
          <p:cNvSpPr txBox="1"/>
          <p:nvPr/>
        </p:nvSpPr>
        <p:spPr>
          <a:xfrm>
            <a:off x="6720820" y="4213427"/>
            <a:ext cx="1621058" cy="303952"/>
          </a:xfrm>
          <a:prstGeom prst="rect">
            <a:avLst/>
          </a:prstGeom>
        </p:spPr>
        <p:txBody>
          <a:bodyPr vert="horz" wrap="square" lIns="0" tIns="16913" rIns="0" bIns="0" rtlCol="0">
            <a:spAutoFit/>
          </a:bodyPr>
          <a:lstStyle/>
          <a:p>
            <a:pPr marL="16912" defTabSz="1217627">
              <a:spcBef>
                <a:spcPts val="133"/>
              </a:spcBef>
            </a:pPr>
            <a:r>
              <a:rPr sz="1864" b="1" spc="-47" dirty="0">
                <a:solidFill>
                  <a:srgbClr val="231F20"/>
                </a:solidFill>
                <a:latin typeface="Arial"/>
                <a:cs typeface="Arial"/>
              </a:rPr>
              <a:t>R</a:t>
            </a:r>
            <a:r>
              <a:rPr sz="1864" b="1" dirty="0">
                <a:solidFill>
                  <a:srgbClr val="231F20"/>
                </a:solidFill>
                <a:latin typeface="Arial"/>
                <a:cs typeface="Arial"/>
              </a:rPr>
              <a:t>ADIOMETER</a:t>
            </a:r>
            <a:endParaRPr sz="1864" dirty="0">
              <a:solidFill>
                <a:prstClr val="black"/>
              </a:solidFill>
              <a:latin typeface="Arial"/>
              <a:cs typeface="Arial"/>
            </a:endParaRPr>
          </a:p>
        </p:txBody>
      </p:sp>
      <p:sp>
        <p:nvSpPr>
          <p:cNvPr id="11" name="object 11"/>
          <p:cNvSpPr/>
          <p:nvPr/>
        </p:nvSpPr>
        <p:spPr>
          <a:xfrm>
            <a:off x="8263501" y="511510"/>
            <a:ext cx="3613346" cy="0"/>
          </a:xfrm>
          <a:custGeom>
            <a:avLst/>
            <a:gdLst/>
            <a:ahLst/>
            <a:cxnLst/>
            <a:rect l="l" t="t" r="r" b="b"/>
            <a:pathLst>
              <a:path w="2713354">
                <a:moveTo>
                  <a:pt x="0" y="0"/>
                </a:moveTo>
                <a:lnTo>
                  <a:pt x="2712923" y="0"/>
                </a:lnTo>
              </a:path>
            </a:pathLst>
          </a:custGeom>
          <a:ln w="6350">
            <a:solidFill>
              <a:srgbClr val="231F20"/>
            </a:solidFill>
          </a:ln>
        </p:spPr>
        <p:txBody>
          <a:bodyPr wrap="square" lIns="0" tIns="0" rIns="0" bIns="0" rtlCol="0"/>
          <a:lstStyle/>
          <a:p>
            <a:pPr defTabSz="1217627"/>
            <a:endParaRPr sz="2397">
              <a:solidFill>
                <a:prstClr val="black"/>
              </a:solidFill>
              <a:latin typeface="Calibri"/>
            </a:endParaRPr>
          </a:p>
        </p:txBody>
      </p:sp>
      <p:sp>
        <p:nvSpPr>
          <p:cNvPr id="12" name="object 12"/>
          <p:cNvSpPr txBox="1">
            <a:spLocks noGrp="1"/>
          </p:cNvSpPr>
          <p:nvPr>
            <p:ph type="title"/>
          </p:nvPr>
        </p:nvSpPr>
        <p:spPr>
          <a:xfrm>
            <a:off x="588542" y="239091"/>
            <a:ext cx="4113643" cy="626476"/>
          </a:xfrm>
          <a:prstGeom prst="rect">
            <a:avLst/>
          </a:prstGeom>
        </p:spPr>
        <p:txBody>
          <a:bodyPr vert="horz" wrap="square" lIns="0" tIns="16913" rIns="0" bIns="0" rtlCol="0" anchor="ctr">
            <a:spAutoFit/>
          </a:bodyPr>
          <a:lstStyle/>
          <a:p>
            <a:pPr marL="16912">
              <a:spcBef>
                <a:spcPts val="133"/>
              </a:spcBef>
            </a:pPr>
            <a:r>
              <a:rPr b="0" dirty="0">
                <a:latin typeface="+mn-lt"/>
                <a:cs typeface="Arial"/>
              </a:rPr>
              <a:t>IN</a:t>
            </a:r>
            <a:r>
              <a:rPr spc="-40" dirty="0">
                <a:latin typeface="+mn-lt"/>
              </a:rPr>
              <a:t>S</a:t>
            </a:r>
            <a:r>
              <a:rPr b="0" dirty="0">
                <a:latin typeface="+mn-lt"/>
                <a:cs typeface="Arial"/>
              </a:rPr>
              <a:t>T</a:t>
            </a:r>
            <a:r>
              <a:rPr spc="-80" dirty="0">
                <a:latin typeface="+mn-lt"/>
              </a:rPr>
              <a:t>R</a:t>
            </a:r>
            <a:r>
              <a:rPr b="0" dirty="0">
                <a:latin typeface="+mn-lt"/>
                <a:cs typeface="Arial"/>
              </a:rPr>
              <a:t>UMENTS</a:t>
            </a:r>
          </a:p>
        </p:txBody>
      </p:sp>
      <p:sp>
        <p:nvSpPr>
          <p:cNvPr id="13" name="object 13"/>
          <p:cNvSpPr/>
          <p:nvPr/>
        </p:nvSpPr>
        <p:spPr>
          <a:xfrm>
            <a:off x="311942" y="287505"/>
            <a:ext cx="212813" cy="212825"/>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pPr defTabSz="1217627"/>
            <a:endParaRPr sz="2397">
              <a:solidFill>
                <a:prstClr val="black"/>
              </a:solidFill>
              <a:latin typeface="Calibri"/>
            </a:endParaRPr>
          </a:p>
        </p:txBody>
      </p:sp>
      <p:sp>
        <p:nvSpPr>
          <p:cNvPr id="14" name="object 14"/>
          <p:cNvSpPr/>
          <p:nvPr/>
        </p:nvSpPr>
        <p:spPr>
          <a:xfrm>
            <a:off x="3258153" y="842586"/>
            <a:ext cx="3994045" cy="1960490"/>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pPr defTabSz="1217627"/>
            <a:endParaRPr sz="2397">
              <a:solidFill>
                <a:prstClr val="black"/>
              </a:solidFill>
              <a:latin typeface="Calibri"/>
            </a:endParaRPr>
          </a:p>
        </p:txBody>
      </p:sp>
      <p:sp>
        <p:nvSpPr>
          <p:cNvPr id="15" name="object 15"/>
          <p:cNvSpPr/>
          <p:nvPr/>
        </p:nvSpPr>
        <p:spPr>
          <a:xfrm>
            <a:off x="3258153" y="2803077"/>
            <a:ext cx="3994045" cy="1984846"/>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pPr defTabSz="1217627"/>
            <a:endParaRPr sz="2397">
              <a:solidFill>
                <a:prstClr val="black"/>
              </a:solidFill>
              <a:latin typeface="Calibri"/>
            </a:endParaRPr>
          </a:p>
        </p:txBody>
      </p:sp>
      <p:sp>
        <p:nvSpPr>
          <p:cNvPr id="16" name="object 16"/>
          <p:cNvSpPr/>
          <p:nvPr/>
        </p:nvSpPr>
        <p:spPr>
          <a:xfrm>
            <a:off x="3344124" y="2804296"/>
            <a:ext cx="1913644" cy="1920409"/>
          </a:xfrm>
          <a:custGeom>
            <a:avLst/>
            <a:gdLst/>
            <a:ahLst/>
            <a:cxnLst/>
            <a:rect l="l" t="t" r="r" b="b"/>
            <a:pathLst>
              <a:path w="1437004" h="1442085">
                <a:moveTo>
                  <a:pt x="0" y="0"/>
                </a:moveTo>
                <a:lnTo>
                  <a:pt x="799" y="48565"/>
                </a:lnTo>
                <a:lnTo>
                  <a:pt x="3181" y="96728"/>
                </a:lnTo>
                <a:lnTo>
                  <a:pt x="7120" y="144464"/>
                </a:lnTo>
                <a:lnTo>
                  <a:pt x="12591" y="191748"/>
                </a:lnTo>
                <a:lnTo>
                  <a:pt x="19569" y="238553"/>
                </a:lnTo>
                <a:lnTo>
                  <a:pt x="28028" y="284856"/>
                </a:lnTo>
                <a:lnTo>
                  <a:pt x="37944" y="330631"/>
                </a:lnTo>
                <a:lnTo>
                  <a:pt x="49292" y="375852"/>
                </a:lnTo>
                <a:lnTo>
                  <a:pt x="62046" y="420495"/>
                </a:lnTo>
                <a:lnTo>
                  <a:pt x="76181" y="464533"/>
                </a:lnTo>
                <a:lnTo>
                  <a:pt x="91672" y="507943"/>
                </a:lnTo>
                <a:lnTo>
                  <a:pt x="108494" y="550698"/>
                </a:lnTo>
                <a:lnTo>
                  <a:pt x="126621" y="592774"/>
                </a:lnTo>
                <a:lnTo>
                  <a:pt x="146030" y="634144"/>
                </a:lnTo>
                <a:lnTo>
                  <a:pt x="166693" y="674785"/>
                </a:lnTo>
                <a:lnTo>
                  <a:pt x="188587" y="714670"/>
                </a:lnTo>
                <a:lnTo>
                  <a:pt x="211686" y="753775"/>
                </a:lnTo>
                <a:lnTo>
                  <a:pt x="235965" y="792074"/>
                </a:lnTo>
                <a:lnTo>
                  <a:pt x="261399" y="829542"/>
                </a:lnTo>
                <a:lnTo>
                  <a:pt x="287963" y="866154"/>
                </a:lnTo>
                <a:lnTo>
                  <a:pt x="315631" y="901884"/>
                </a:lnTo>
                <a:lnTo>
                  <a:pt x="344379" y="936707"/>
                </a:lnTo>
                <a:lnTo>
                  <a:pt x="374181" y="970599"/>
                </a:lnTo>
                <a:lnTo>
                  <a:pt x="405012" y="1003533"/>
                </a:lnTo>
                <a:lnTo>
                  <a:pt x="436848" y="1035485"/>
                </a:lnTo>
                <a:lnTo>
                  <a:pt x="469662" y="1066429"/>
                </a:lnTo>
                <a:lnTo>
                  <a:pt x="503429" y="1096340"/>
                </a:lnTo>
                <a:lnTo>
                  <a:pt x="538126" y="1125193"/>
                </a:lnTo>
                <a:lnTo>
                  <a:pt x="573726" y="1152963"/>
                </a:lnTo>
                <a:lnTo>
                  <a:pt x="610204" y="1179624"/>
                </a:lnTo>
                <a:lnTo>
                  <a:pt x="647535" y="1205151"/>
                </a:lnTo>
                <a:lnTo>
                  <a:pt x="685694" y="1229519"/>
                </a:lnTo>
                <a:lnTo>
                  <a:pt x="724656" y="1252703"/>
                </a:lnTo>
                <a:lnTo>
                  <a:pt x="764396" y="1274677"/>
                </a:lnTo>
                <a:lnTo>
                  <a:pt x="804889" y="1295417"/>
                </a:lnTo>
                <a:lnTo>
                  <a:pt x="846109" y="1314896"/>
                </a:lnTo>
                <a:lnTo>
                  <a:pt x="888031" y="1333090"/>
                </a:lnTo>
                <a:lnTo>
                  <a:pt x="930630" y="1349974"/>
                </a:lnTo>
                <a:lnTo>
                  <a:pt x="973882" y="1365522"/>
                </a:lnTo>
                <a:lnTo>
                  <a:pt x="1017760" y="1379709"/>
                </a:lnTo>
                <a:lnTo>
                  <a:pt x="1062240" y="1392510"/>
                </a:lnTo>
                <a:lnTo>
                  <a:pt x="1107297" y="1403899"/>
                </a:lnTo>
                <a:lnTo>
                  <a:pt x="1152905" y="1413851"/>
                </a:lnTo>
                <a:lnTo>
                  <a:pt x="1199039" y="1422342"/>
                </a:lnTo>
                <a:lnTo>
                  <a:pt x="1245674" y="1429345"/>
                </a:lnTo>
                <a:lnTo>
                  <a:pt x="1292786" y="1434836"/>
                </a:lnTo>
                <a:lnTo>
                  <a:pt x="1340348" y="1438790"/>
                </a:lnTo>
                <a:lnTo>
                  <a:pt x="1388336" y="1441180"/>
                </a:lnTo>
                <a:lnTo>
                  <a:pt x="1436725" y="1441983"/>
                </a:lnTo>
                <a:lnTo>
                  <a:pt x="1436725" y="0"/>
                </a:lnTo>
                <a:lnTo>
                  <a:pt x="0" y="0"/>
                </a:lnTo>
                <a:close/>
              </a:path>
            </a:pathLst>
          </a:custGeom>
          <a:ln w="12699">
            <a:solidFill>
              <a:srgbClr val="FFFFFF"/>
            </a:solidFill>
          </a:ln>
        </p:spPr>
        <p:txBody>
          <a:bodyPr wrap="square" lIns="0" tIns="0" rIns="0" bIns="0" rtlCol="0"/>
          <a:lstStyle/>
          <a:p>
            <a:pPr defTabSz="1217627"/>
            <a:endParaRPr sz="2397">
              <a:solidFill>
                <a:prstClr val="black"/>
              </a:solidFill>
              <a:latin typeface="Calibri"/>
            </a:endParaRPr>
          </a:p>
        </p:txBody>
      </p:sp>
      <p:sp>
        <p:nvSpPr>
          <p:cNvPr id="17" name="object 17"/>
          <p:cNvSpPr/>
          <p:nvPr/>
        </p:nvSpPr>
        <p:spPr>
          <a:xfrm>
            <a:off x="5257396" y="2804296"/>
            <a:ext cx="1913644" cy="1920409"/>
          </a:xfrm>
          <a:custGeom>
            <a:avLst/>
            <a:gdLst/>
            <a:ahLst/>
            <a:cxnLst/>
            <a:rect l="l" t="t" r="r" b="b"/>
            <a:pathLst>
              <a:path w="1437004" h="1442085">
                <a:moveTo>
                  <a:pt x="1436738" y="0"/>
                </a:moveTo>
                <a:lnTo>
                  <a:pt x="1435938" y="48565"/>
                </a:lnTo>
                <a:lnTo>
                  <a:pt x="1433556" y="96728"/>
                </a:lnTo>
                <a:lnTo>
                  <a:pt x="1429617" y="144464"/>
                </a:lnTo>
                <a:lnTo>
                  <a:pt x="1424146" y="191748"/>
                </a:lnTo>
                <a:lnTo>
                  <a:pt x="1417168" y="238553"/>
                </a:lnTo>
                <a:lnTo>
                  <a:pt x="1408709" y="284856"/>
                </a:lnTo>
                <a:lnTo>
                  <a:pt x="1398792" y="330631"/>
                </a:lnTo>
                <a:lnTo>
                  <a:pt x="1387444" y="375852"/>
                </a:lnTo>
                <a:lnTo>
                  <a:pt x="1374690" y="420495"/>
                </a:lnTo>
                <a:lnTo>
                  <a:pt x="1360555" y="464533"/>
                </a:lnTo>
                <a:lnTo>
                  <a:pt x="1345064" y="507943"/>
                </a:lnTo>
                <a:lnTo>
                  <a:pt x="1328242" y="550698"/>
                </a:lnTo>
                <a:lnTo>
                  <a:pt x="1310114" y="592774"/>
                </a:lnTo>
                <a:lnTo>
                  <a:pt x="1290705" y="634144"/>
                </a:lnTo>
                <a:lnTo>
                  <a:pt x="1270041" y="674785"/>
                </a:lnTo>
                <a:lnTo>
                  <a:pt x="1248147" y="714670"/>
                </a:lnTo>
                <a:lnTo>
                  <a:pt x="1225047" y="753775"/>
                </a:lnTo>
                <a:lnTo>
                  <a:pt x="1200768" y="792074"/>
                </a:lnTo>
                <a:lnTo>
                  <a:pt x="1175334" y="829542"/>
                </a:lnTo>
                <a:lnTo>
                  <a:pt x="1148770" y="866154"/>
                </a:lnTo>
                <a:lnTo>
                  <a:pt x="1121101" y="901884"/>
                </a:lnTo>
                <a:lnTo>
                  <a:pt x="1092353" y="936707"/>
                </a:lnTo>
                <a:lnTo>
                  <a:pt x="1062550" y="970599"/>
                </a:lnTo>
                <a:lnTo>
                  <a:pt x="1031719" y="1003533"/>
                </a:lnTo>
                <a:lnTo>
                  <a:pt x="999883" y="1035485"/>
                </a:lnTo>
                <a:lnTo>
                  <a:pt x="967069" y="1066429"/>
                </a:lnTo>
                <a:lnTo>
                  <a:pt x="933301" y="1096340"/>
                </a:lnTo>
                <a:lnTo>
                  <a:pt x="898604" y="1125193"/>
                </a:lnTo>
                <a:lnTo>
                  <a:pt x="863004" y="1152963"/>
                </a:lnTo>
                <a:lnTo>
                  <a:pt x="826525" y="1179624"/>
                </a:lnTo>
                <a:lnTo>
                  <a:pt x="789193" y="1205151"/>
                </a:lnTo>
                <a:lnTo>
                  <a:pt x="751034" y="1229519"/>
                </a:lnTo>
                <a:lnTo>
                  <a:pt x="712071" y="1252703"/>
                </a:lnTo>
                <a:lnTo>
                  <a:pt x="672331" y="1274677"/>
                </a:lnTo>
                <a:lnTo>
                  <a:pt x="631838" y="1295417"/>
                </a:lnTo>
                <a:lnTo>
                  <a:pt x="590618" y="1314896"/>
                </a:lnTo>
                <a:lnTo>
                  <a:pt x="548696" y="1333090"/>
                </a:lnTo>
                <a:lnTo>
                  <a:pt x="506096" y="1349974"/>
                </a:lnTo>
                <a:lnTo>
                  <a:pt x="462844" y="1365522"/>
                </a:lnTo>
                <a:lnTo>
                  <a:pt x="418966" y="1379709"/>
                </a:lnTo>
                <a:lnTo>
                  <a:pt x="374486" y="1392510"/>
                </a:lnTo>
                <a:lnTo>
                  <a:pt x="329429" y="1403899"/>
                </a:lnTo>
                <a:lnTo>
                  <a:pt x="283821" y="1413851"/>
                </a:lnTo>
                <a:lnTo>
                  <a:pt x="237686" y="1422342"/>
                </a:lnTo>
                <a:lnTo>
                  <a:pt x="191050" y="1429345"/>
                </a:lnTo>
                <a:lnTo>
                  <a:pt x="143939" y="1434836"/>
                </a:lnTo>
                <a:lnTo>
                  <a:pt x="96376" y="1438790"/>
                </a:lnTo>
                <a:lnTo>
                  <a:pt x="48388" y="1441180"/>
                </a:lnTo>
                <a:lnTo>
                  <a:pt x="0" y="1441983"/>
                </a:lnTo>
                <a:lnTo>
                  <a:pt x="0" y="0"/>
                </a:lnTo>
                <a:lnTo>
                  <a:pt x="1436738" y="0"/>
                </a:lnTo>
                <a:close/>
              </a:path>
            </a:pathLst>
          </a:custGeom>
          <a:ln w="12700">
            <a:solidFill>
              <a:srgbClr val="FFFFFF"/>
            </a:solidFill>
          </a:ln>
        </p:spPr>
        <p:txBody>
          <a:bodyPr wrap="square" lIns="0" tIns="0" rIns="0" bIns="0" rtlCol="0"/>
          <a:lstStyle/>
          <a:p>
            <a:pPr defTabSz="1217627"/>
            <a:endParaRPr sz="2397">
              <a:solidFill>
                <a:prstClr val="black"/>
              </a:solidFill>
              <a:latin typeface="Calibri"/>
            </a:endParaRPr>
          </a:p>
        </p:txBody>
      </p:sp>
      <p:sp>
        <p:nvSpPr>
          <p:cNvPr id="18" name="object 18"/>
          <p:cNvSpPr/>
          <p:nvPr/>
        </p:nvSpPr>
        <p:spPr>
          <a:xfrm>
            <a:off x="3344124" y="883833"/>
            <a:ext cx="1920409" cy="1920409"/>
          </a:xfrm>
          <a:custGeom>
            <a:avLst/>
            <a:gdLst/>
            <a:ahLst/>
            <a:cxnLst/>
            <a:rect l="l" t="t" r="r" b="b"/>
            <a:pathLst>
              <a:path w="1442085" h="1442085">
                <a:moveTo>
                  <a:pt x="0" y="1441983"/>
                </a:moveTo>
                <a:lnTo>
                  <a:pt x="802" y="1393418"/>
                </a:lnTo>
                <a:lnTo>
                  <a:pt x="3193" y="1345254"/>
                </a:lnTo>
                <a:lnTo>
                  <a:pt x="7146" y="1297518"/>
                </a:lnTo>
                <a:lnTo>
                  <a:pt x="12637" y="1250235"/>
                </a:lnTo>
                <a:lnTo>
                  <a:pt x="19640" y="1203429"/>
                </a:lnTo>
                <a:lnTo>
                  <a:pt x="28131" y="1157126"/>
                </a:lnTo>
                <a:lnTo>
                  <a:pt x="38084" y="1111351"/>
                </a:lnTo>
                <a:lnTo>
                  <a:pt x="49473" y="1066130"/>
                </a:lnTo>
                <a:lnTo>
                  <a:pt x="62274" y="1021488"/>
                </a:lnTo>
                <a:lnTo>
                  <a:pt x="76460" y="977449"/>
                </a:lnTo>
                <a:lnTo>
                  <a:pt x="92008" y="934039"/>
                </a:lnTo>
                <a:lnTo>
                  <a:pt x="108892" y="891284"/>
                </a:lnTo>
                <a:lnTo>
                  <a:pt x="127086" y="849209"/>
                </a:lnTo>
                <a:lnTo>
                  <a:pt x="146565" y="807838"/>
                </a:lnTo>
                <a:lnTo>
                  <a:pt x="167305" y="767197"/>
                </a:lnTo>
                <a:lnTo>
                  <a:pt x="189279" y="727312"/>
                </a:lnTo>
                <a:lnTo>
                  <a:pt x="212463" y="688207"/>
                </a:lnTo>
                <a:lnTo>
                  <a:pt x="236831" y="649908"/>
                </a:lnTo>
                <a:lnTo>
                  <a:pt x="262358" y="612440"/>
                </a:lnTo>
                <a:lnTo>
                  <a:pt x="289019" y="575829"/>
                </a:lnTo>
                <a:lnTo>
                  <a:pt x="316789" y="540099"/>
                </a:lnTo>
                <a:lnTo>
                  <a:pt x="345642" y="505275"/>
                </a:lnTo>
                <a:lnTo>
                  <a:pt x="375553" y="471384"/>
                </a:lnTo>
                <a:lnTo>
                  <a:pt x="406498" y="438449"/>
                </a:lnTo>
                <a:lnTo>
                  <a:pt x="438449" y="406498"/>
                </a:lnTo>
                <a:lnTo>
                  <a:pt x="471384" y="375553"/>
                </a:lnTo>
                <a:lnTo>
                  <a:pt x="505275" y="345642"/>
                </a:lnTo>
                <a:lnTo>
                  <a:pt x="540099" y="316789"/>
                </a:lnTo>
                <a:lnTo>
                  <a:pt x="575829" y="289019"/>
                </a:lnTo>
                <a:lnTo>
                  <a:pt x="612440" y="262358"/>
                </a:lnTo>
                <a:lnTo>
                  <a:pt x="649908" y="236831"/>
                </a:lnTo>
                <a:lnTo>
                  <a:pt x="688207" y="212463"/>
                </a:lnTo>
                <a:lnTo>
                  <a:pt x="727312" y="189279"/>
                </a:lnTo>
                <a:lnTo>
                  <a:pt x="767197" y="167305"/>
                </a:lnTo>
                <a:lnTo>
                  <a:pt x="807838" y="146565"/>
                </a:lnTo>
                <a:lnTo>
                  <a:pt x="849209" y="127086"/>
                </a:lnTo>
                <a:lnTo>
                  <a:pt x="891284" y="108892"/>
                </a:lnTo>
                <a:lnTo>
                  <a:pt x="934039" y="92008"/>
                </a:lnTo>
                <a:lnTo>
                  <a:pt x="977449" y="76460"/>
                </a:lnTo>
                <a:lnTo>
                  <a:pt x="1021488" y="62274"/>
                </a:lnTo>
                <a:lnTo>
                  <a:pt x="1066130" y="49473"/>
                </a:lnTo>
                <a:lnTo>
                  <a:pt x="1111351" y="38084"/>
                </a:lnTo>
                <a:lnTo>
                  <a:pt x="1157126" y="28131"/>
                </a:lnTo>
                <a:lnTo>
                  <a:pt x="1203429" y="19640"/>
                </a:lnTo>
                <a:lnTo>
                  <a:pt x="1250235" y="12637"/>
                </a:lnTo>
                <a:lnTo>
                  <a:pt x="1297518" y="7146"/>
                </a:lnTo>
                <a:lnTo>
                  <a:pt x="1345254" y="3193"/>
                </a:lnTo>
                <a:lnTo>
                  <a:pt x="1393418" y="802"/>
                </a:lnTo>
                <a:lnTo>
                  <a:pt x="1441983" y="0"/>
                </a:lnTo>
                <a:lnTo>
                  <a:pt x="1435976" y="1437551"/>
                </a:lnTo>
                <a:lnTo>
                  <a:pt x="0" y="1441983"/>
                </a:lnTo>
                <a:close/>
              </a:path>
            </a:pathLst>
          </a:custGeom>
          <a:ln w="12700">
            <a:solidFill>
              <a:srgbClr val="FFFFFF"/>
            </a:solidFill>
          </a:ln>
        </p:spPr>
        <p:txBody>
          <a:bodyPr wrap="square" lIns="0" tIns="0" rIns="0" bIns="0" rtlCol="0"/>
          <a:lstStyle/>
          <a:p>
            <a:pPr defTabSz="1217627"/>
            <a:endParaRPr sz="2397">
              <a:solidFill>
                <a:prstClr val="black"/>
              </a:solidFill>
              <a:latin typeface="Calibri"/>
            </a:endParaRPr>
          </a:p>
        </p:txBody>
      </p:sp>
      <p:sp>
        <p:nvSpPr>
          <p:cNvPr id="19" name="object 19"/>
          <p:cNvSpPr/>
          <p:nvPr/>
        </p:nvSpPr>
        <p:spPr>
          <a:xfrm>
            <a:off x="5256393" y="883836"/>
            <a:ext cx="1914490" cy="1921255"/>
          </a:xfrm>
          <a:custGeom>
            <a:avLst/>
            <a:gdLst/>
            <a:ahLst/>
            <a:cxnLst/>
            <a:rect l="l" t="t" r="r" b="b"/>
            <a:pathLst>
              <a:path w="1437639" h="1442720">
                <a:moveTo>
                  <a:pt x="1437487" y="1442123"/>
                </a:moveTo>
                <a:lnTo>
                  <a:pt x="1437487" y="1437551"/>
                </a:lnTo>
                <a:lnTo>
                  <a:pt x="1436700" y="1388992"/>
                </a:lnTo>
                <a:lnTo>
                  <a:pt x="1434356" y="1340845"/>
                </a:lnTo>
                <a:lnTo>
                  <a:pt x="1430478" y="1293136"/>
                </a:lnTo>
                <a:lnTo>
                  <a:pt x="1425090" y="1245889"/>
                </a:lnTo>
                <a:lnTo>
                  <a:pt x="1418216" y="1199129"/>
                </a:lnTo>
                <a:lnTo>
                  <a:pt x="1409880" y="1152880"/>
                </a:lnTo>
                <a:lnTo>
                  <a:pt x="1400106" y="1107169"/>
                </a:lnTo>
                <a:lnTo>
                  <a:pt x="1388919" y="1062018"/>
                </a:lnTo>
                <a:lnTo>
                  <a:pt x="1376341" y="1017454"/>
                </a:lnTo>
                <a:lnTo>
                  <a:pt x="1362397" y="973500"/>
                </a:lnTo>
                <a:lnTo>
                  <a:pt x="1347111" y="930182"/>
                </a:lnTo>
                <a:lnTo>
                  <a:pt x="1330507" y="887525"/>
                </a:lnTo>
                <a:lnTo>
                  <a:pt x="1312608" y="845552"/>
                </a:lnTo>
                <a:lnTo>
                  <a:pt x="1293439" y="804290"/>
                </a:lnTo>
                <a:lnTo>
                  <a:pt x="1273023" y="763762"/>
                </a:lnTo>
                <a:lnTo>
                  <a:pt x="1251385" y="723995"/>
                </a:lnTo>
                <a:lnTo>
                  <a:pt x="1228549" y="685011"/>
                </a:lnTo>
                <a:lnTo>
                  <a:pt x="1204538" y="646837"/>
                </a:lnTo>
                <a:lnTo>
                  <a:pt x="1179376" y="609496"/>
                </a:lnTo>
                <a:lnTo>
                  <a:pt x="1153087" y="573014"/>
                </a:lnTo>
                <a:lnTo>
                  <a:pt x="1125696" y="537416"/>
                </a:lnTo>
                <a:lnTo>
                  <a:pt x="1097226" y="502726"/>
                </a:lnTo>
                <a:lnTo>
                  <a:pt x="1067701" y="468969"/>
                </a:lnTo>
                <a:lnTo>
                  <a:pt x="1037145" y="436170"/>
                </a:lnTo>
                <a:lnTo>
                  <a:pt x="1005582" y="404354"/>
                </a:lnTo>
                <a:lnTo>
                  <a:pt x="973035" y="373545"/>
                </a:lnTo>
                <a:lnTo>
                  <a:pt x="939530" y="343768"/>
                </a:lnTo>
                <a:lnTo>
                  <a:pt x="905089" y="315049"/>
                </a:lnTo>
                <a:lnTo>
                  <a:pt x="869738" y="287411"/>
                </a:lnTo>
                <a:lnTo>
                  <a:pt x="833499" y="260879"/>
                </a:lnTo>
                <a:lnTo>
                  <a:pt x="796396" y="235479"/>
                </a:lnTo>
                <a:lnTo>
                  <a:pt x="758454" y="211236"/>
                </a:lnTo>
                <a:lnTo>
                  <a:pt x="719697" y="188173"/>
                </a:lnTo>
                <a:lnTo>
                  <a:pt x="680147" y="166316"/>
                </a:lnTo>
                <a:lnTo>
                  <a:pt x="639831" y="145689"/>
                </a:lnTo>
                <a:lnTo>
                  <a:pt x="598770" y="126318"/>
                </a:lnTo>
                <a:lnTo>
                  <a:pt x="556990" y="108226"/>
                </a:lnTo>
                <a:lnTo>
                  <a:pt x="514514" y="91440"/>
                </a:lnTo>
                <a:lnTo>
                  <a:pt x="471367" y="75983"/>
                </a:lnTo>
                <a:lnTo>
                  <a:pt x="427571" y="61881"/>
                </a:lnTo>
                <a:lnTo>
                  <a:pt x="383151" y="49158"/>
                </a:lnTo>
                <a:lnTo>
                  <a:pt x="338132" y="37839"/>
                </a:lnTo>
                <a:lnTo>
                  <a:pt x="292536" y="27949"/>
                </a:lnTo>
                <a:lnTo>
                  <a:pt x="246388" y="19512"/>
                </a:lnTo>
                <a:lnTo>
                  <a:pt x="199712" y="12553"/>
                </a:lnTo>
                <a:lnTo>
                  <a:pt x="152531" y="7098"/>
                </a:lnTo>
                <a:lnTo>
                  <a:pt x="104871" y="3171"/>
                </a:lnTo>
                <a:lnTo>
                  <a:pt x="56753" y="797"/>
                </a:lnTo>
                <a:lnTo>
                  <a:pt x="8204" y="0"/>
                </a:lnTo>
                <a:lnTo>
                  <a:pt x="0" y="1441983"/>
                </a:lnTo>
                <a:lnTo>
                  <a:pt x="1437487" y="1442123"/>
                </a:lnTo>
                <a:close/>
              </a:path>
            </a:pathLst>
          </a:custGeom>
          <a:ln w="12700">
            <a:solidFill>
              <a:srgbClr val="FFFFFF"/>
            </a:solidFill>
          </a:ln>
        </p:spPr>
        <p:txBody>
          <a:bodyPr wrap="square" lIns="0" tIns="0" rIns="0" bIns="0" rtlCol="0"/>
          <a:lstStyle/>
          <a:p>
            <a:pPr defTabSz="1217627"/>
            <a:endParaRPr sz="2397">
              <a:solidFill>
                <a:prstClr val="black"/>
              </a:solidFill>
              <a:latin typeface="Calibri"/>
            </a:endParaRPr>
          </a:p>
        </p:txBody>
      </p:sp>
      <p:sp>
        <p:nvSpPr>
          <p:cNvPr id="20" name="TextBox 19">
            <a:extLst>
              <a:ext uri="{FF2B5EF4-FFF2-40B4-BE49-F238E27FC236}">
                <a16:creationId xmlns:a16="http://schemas.microsoft.com/office/drawing/2014/main" id="{D8D19111-BACF-E343-9E80-7665938FC04E}"/>
              </a:ext>
            </a:extLst>
          </p:cNvPr>
          <p:cNvSpPr txBox="1"/>
          <p:nvPr/>
        </p:nvSpPr>
        <p:spPr>
          <a:xfrm>
            <a:off x="355056" y="2098014"/>
            <a:ext cx="2994987" cy="553998"/>
          </a:xfrm>
          <a:prstGeom prst="rect">
            <a:avLst/>
          </a:prstGeom>
          <a:noFill/>
        </p:spPr>
        <p:txBody>
          <a:bodyPr wrap="none" rtlCol="0">
            <a:spAutoFit/>
          </a:bodyPr>
          <a:lstStyle/>
          <a:p>
            <a:pPr algn="r"/>
            <a:r>
              <a:rPr lang="en-US" sz="1500" i="1" dirty="0"/>
              <a:t>Multi-wavelength (W, Ka and/or Ku)</a:t>
            </a:r>
          </a:p>
          <a:p>
            <a:pPr algn="r"/>
            <a:r>
              <a:rPr lang="en-US" sz="1500" i="1" dirty="0"/>
              <a:t>Doppler or “Delta-T” </a:t>
            </a:r>
          </a:p>
        </p:txBody>
      </p:sp>
      <p:sp>
        <p:nvSpPr>
          <p:cNvPr id="21" name="TextBox 20">
            <a:extLst>
              <a:ext uri="{FF2B5EF4-FFF2-40B4-BE49-F238E27FC236}">
                <a16:creationId xmlns:a16="http://schemas.microsoft.com/office/drawing/2014/main" id="{E312629E-B03B-1E4C-9EDA-EBBC9D1E9D07}"/>
              </a:ext>
            </a:extLst>
          </p:cNvPr>
          <p:cNvSpPr txBox="1"/>
          <p:nvPr/>
        </p:nvSpPr>
        <p:spPr>
          <a:xfrm>
            <a:off x="6648992" y="1003241"/>
            <a:ext cx="3397084" cy="553998"/>
          </a:xfrm>
          <a:prstGeom prst="rect">
            <a:avLst/>
          </a:prstGeom>
          <a:noFill/>
        </p:spPr>
        <p:txBody>
          <a:bodyPr wrap="none" rtlCol="0">
            <a:spAutoFit/>
          </a:bodyPr>
          <a:lstStyle/>
          <a:p>
            <a:r>
              <a:rPr lang="en-US" sz="1500" i="1" dirty="0"/>
              <a:t>Multi-wavelength (2 visible, maybe 1 UV)</a:t>
            </a:r>
          </a:p>
          <a:p>
            <a:r>
              <a:rPr lang="en-US" sz="1500" i="1" dirty="0"/>
              <a:t>Backscatter and/or HSRL </a:t>
            </a:r>
          </a:p>
        </p:txBody>
      </p:sp>
      <p:sp>
        <p:nvSpPr>
          <p:cNvPr id="22" name="TextBox 21">
            <a:extLst>
              <a:ext uri="{FF2B5EF4-FFF2-40B4-BE49-F238E27FC236}">
                <a16:creationId xmlns:a16="http://schemas.microsoft.com/office/drawing/2014/main" id="{97118494-14A1-9144-9E09-5BE56E9068AD}"/>
              </a:ext>
            </a:extLst>
          </p:cNvPr>
          <p:cNvSpPr txBox="1"/>
          <p:nvPr/>
        </p:nvSpPr>
        <p:spPr>
          <a:xfrm>
            <a:off x="780301" y="3860451"/>
            <a:ext cx="2569742" cy="553998"/>
          </a:xfrm>
          <a:prstGeom prst="rect">
            <a:avLst/>
          </a:prstGeom>
          <a:noFill/>
        </p:spPr>
        <p:txBody>
          <a:bodyPr wrap="none" rtlCol="0">
            <a:spAutoFit/>
          </a:bodyPr>
          <a:lstStyle/>
          <a:p>
            <a:pPr algn="r"/>
            <a:r>
              <a:rPr lang="en-US" sz="1500" i="1" dirty="0"/>
              <a:t>Multi-wavelength, VNIR-SWIR;</a:t>
            </a:r>
          </a:p>
          <a:p>
            <a:pPr algn="r"/>
            <a:r>
              <a:rPr lang="en-US" sz="1500" i="1" dirty="0"/>
              <a:t>Multi-angle </a:t>
            </a:r>
          </a:p>
        </p:txBody>
      </p:sp>
      <p:sp>
        <p:nvSpPr>
          <p:cNvPr id="23" name="TextBox 22">
            <a:extLst>
              <a:ext uri="{FF2B5EF4-FFF2-40B4-BE49-F238E27FC236}">
                <a16:creationId xmlns:a16="http://schemas.microsoft.com/office/drawing/2014/main" id="{DD51C403-5768-E543-9A0E-B53EDD052F71}"/>
              </a:ext>
            </a:extLst>
          </p:cNvPr>
          <p:cNvSpPr txBox="1"/>
          <p:nvPr/>
        </p:nvSpPr>
        <p:spPr>
          <a:xfrm>
            <a:off x="6567684" y="4480432"/>
            <a:ext cx="2485617" cy="784830"/>
          </a:xfrm>
          <a:prstGeom prst="rect">
            <a:avLst/>
          </a:prstGeom>
          <a:noFill/>
        </p:spPr>
        <p:txBody>
          <a:bodyPr wrap="none" rtlCol="0">
            <a:spAutoFit/>
          </a:bodyPr>
          <a:lstStyle/>
          <a:p>
            <a:r>
              <a:rPr lang="en-US" sz="1500" i="1" dirty="0"/>
              <a:t>Multi-wavelength Microwave</a:t>
            </a:r>
          </a:p>
          <a:p>
            <a:r>
              <a:rPr lang="en-US" sz="1500" i="1" dirty="0"/>
              <a:t>(~100-900 GHz)</a:t>
            </a:r>
          </a:p>
          <a:p>
            <a:endParaRPr lang="en-US" sz="1500" i="1" dirty="0"/>
          </a:p>
        </p:txBody>
      </p:sp>
      <p:sp>
        <p:nvSpPr>
          <p:cNvPr id="25" name="TextBox 24">
            <a:extLst>
              <a:ext uri="{FF2B5EF4-FFF2-40B4-BE49-F238E27FC236}">
                <a16:creationId xmlns:a16="http://schemas.microsoft.com/office/drawing/2014/main" id="{7BF2C16E-4AEF-B04D-97C9-736A485F9136}"/>
              </a:ext>
            </a:extLst>
          </p:cNvPr>
          <p:cNvSpPr txBox="1"/>
          <p:nvPr/>
        </p:nvSpPr>
        <p:spPr>
          <a:xfrm>
            <a:off x="311942" y="6432227"/>
            <a:ext cx="11765029" cy="323165"/>
          </a:xfrm>
          <a:prstGeom prst="rect">
            <a:avLst/>
          </a:prstGeom>
          <a:noFill/>
        </p:spPr>
        <p:txBody>
          <a:bodyPr wrap="square" rtlCol="0">
            <a:spAutoFit/>
          </a:bodyPr>
          <a:lstStyle/>
          <a:p>
            <a:r>
              <a:rPr lang="en-US" sz="1500" i="1" dirty="0"/>
              <a:t>*To also include as, or more capable, airborne in-situ and remote sensing instruments, deployed in synergistic/complementary suborbital campaigns. </a:t>
            </a:r>
          </a:p>
        </p:txBody>
      </p:sp>
      <p:pic>
        <p:nvPicPr>
          <p:cNvPr id="3074" name="Picture 2" descr="NASA Satellites Aid Efforts to Track California's Wildfire Smoke From Space">
            <a:extLst>
              <a:ext uri="{FF2B5EF4-FFF2-40B4-BE49-F238E27FC236}">
                <a16:creationId xmlns:a16="http://schemas.microsoft.com/office/drawing/2014/main" id="{5428FE03-D64C-BF4D-8787-7EF2C58070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0400" y="1981625"/>
            <a:ext cx="3756418" cy="3283637"/>
          </a:xfrm>
          <a:prstGeom prst="arc">
            <a:avLst/>
          </a:prstGeom>
          <a:noFill/>
          <a:extLst>
            <a:ext uri="{909E8E84-426E-40DD-AFC4-6F175D3DCCD1}">
              <a14:hiddenFill xmlns:a14="http://schemas.microsoft.com/office/drawing/2010/main">
                <a:solidFill>
                  <a:srgbClr val="FFFFFF"/>
                </a:solidFill>
              </a14:hiddenFill>
            </a:ext>
          </a:extLst>
        </p:spPr>
      </p:pic>
      <p:sp>
        <p:nvSpPr>
          <p:cNvPr id="29" name="object 8">
            <a:extLst>
              <a:ext uri="{FF2B5EF4-FFF2-40B4-BE49-F238E27FC236}">
                <a16:creationId xmlns:a16="http://schemas.microsoft.com/office/drawing/2014/main" id="{B512FDAF-E79F-7E46-B7A1-C0A18681A3AE}"/>
              </a:ext>
            </a:extLst>
          </p:cNvPr>
          <p:cNvSpPr txBox="1"/>
          <p:nvPr/>
        </p:nvSpPr>
        <p:spPr>
          <a:xfrm>
            <a:off x="8976639" y="2128200"/>
            <a:ext cx="2217239" cy="303952"/>
          </a:xfrm>
          <a:prstGeom prst="rect">
            <a:avLst/>
          </a:prstGeom>
        </p:spPr>
        <p:txBody>
          <a:bodyPr vert="horz" wrap="square" lIns="0" tIns="16913" rIns="0" bIns="0" rtlCol="0">
            <a:spAutoFit/>
          </a:bodyPr>
          <a:lstStyle/>
          <a:p>
            <a:pPr marL="16912" defTabSz="1217627">
              <a:spcBef>
                <a:spcPts val="133"/>
              </a:spcBef>
            </a:pPr>
            <a:r>
              <a:rPr lang="en-US" sz="1864" b="1" dirty="0">
                <a:solidFill>
                  <a:srgbClr val="231F20"/>
                </a:solidFill>
                <a:cs typeface="Arial"/>
              </a:rPr>
              <a:t>SPECTROMETER</a:t>
            </a:r>
            <a:endParaRPr sz="1864" dirty="0">
              <a:solidFill>
                <a:prstClr val="black"/>
              </a:solidFill>
              <a:cs typeface="Arial"/>
            </a:endParaRPr>
          </a:p>
        </p:txBody>
      </p:sp>
      <p:sp>
        <p:nvSpPr>
          <p:cNvPr id="30" name="TextBox 29">
            <a:extLst>
              <a:ext uri="{FF2B5EF4-FFF2-40B4-BE49-F238E27FC236}">
                <a16:creationId xmlns:a16="http://schemas.microsoft.com/office/drawing/2014/main" id="{7F00348D-F46D-BE40-9EC4-9CF7E0F109A7}"/>
              </a:ext>
            </a:extLst>
          </p:cNvPr>
          <p:cNvSpPr txBox="1"/>
          <p:nvPr/>
        </p:nvSpPr>
        <p:spPr>
          <a:xfrm>
            <a:off x="9303640" y="2424313"/>
            <a:ext cx="2434235" cy="1015663"/>
          </a:xfrm>
          <a:prstGeom prst="rect">
            <a:avLst/>
          </a:prstGeom>
          <a:noFill/>
        </p:spPr>
        <p:txBody>
          <a:bodyPr wrap="square" rtlCol="0">
            <a:spAutoFit/>
          </a:bodyPr>
          <a:lstStyle/>
          <a:p>
            <a:r>
              <a:rPr lang="en-US" sz="1500" i="1" dirty="0"/>
              <a:t>Multi-wavelength (UV-VIS-NIR-SWIR-LWIR-FIR) </a:t>
            </a:r>
            <a:r>
              <a:rPr lang="en-US" sz="1500" i="1" dirty="0" err="1"/>
              <a:t>reflectances</a:t>
            </a:r>
            <a:r>
              <a:rPr lang="en-US" sz="1500" i="1" dirty="0"/>
              <a:t> and brightness temperatures</a:t>
            </a:r>
          </a:p>
        </p:txBody>
      </p:sp>
    </p:spTree>
    <p:extLst>
      <p:ext uri="{BB962C8B-B14F-4D97-AF65-F5344CB8AC3E}">
        <p14:creationId xmlns:p14="http://schemas.microsoft.com/office/powerpoint/2010/main" val="21947920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{5BDB4A96-56DF-ED43-9E5A-15D107480EB6}tf10001069</Template>
  <TotalTime>17238</TotalTime>
  <Words>1374</Words>
  <Application>Microsoft Macintosh PowerPoint</Application>
  <PresentationFormat>Widescreen</PresentationFormat>
  <Paragraphs>179</Paragraphs>
  <Slides>19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Corbel</vt:lpstr>
      <vt:lpstr>Symbol</vt:lpstr>
      <vt:lpstr>Office Theme</vt:lpstr>
      <vt:lpstr>Current Status of the Aerosols-Clouds-Convection-Precipitation Decadal Survey Study</vt:lpstr>
      <vt:lpstr>PowerPoint Presentation</vt:lpstr>
      <vt:lpstr>2017 DS Recommendations : A &amp; CCP</vt:lpstr>
      <vt:lpstr>ACCP Overarching Statement</vt:lpstr>
      <vt:lpstr>PowerPoint Presentation</vt:lpstr>
      <vt:lpstr>The Importance of ACCP To Cloud Feedbacks And Processes </vt:lpstr>
      <vt:lpstr>The Importance of ACCP To Aerosol Properties and Distributions</vt:lpstr>
      <vt:lpstr>The Importance of Joint Aerosol and Cloud/Precipitation Processes</vt:lpstr>
      <vt:lpstr>INSTRUMENTS</vt:lpstr>
      <vt:lpstr>Radar Capabilities Could Be Transformative</vt:lpstr>
      <vt:lpstr>Passive Microwave Radiometer Capabilities</vt:lpstr>
      <vt:lpstr>Lidar Capabilities—Daytime</vt:lpstr>
      <vt:lpstr>Polarimeter Capabilities</vt:lpstr>
      <vt:lpstr> Instrumentation</vt:lpstr>
      <vt:lpstr>PowerPoint Presentation</vt:lpstr>
      <vt:lpstr>ACCP will provide transformative space-based and suborbital observations of essential cloud, precipitation, and aerosol processes, leading to improved predictions of weather, air quality, and climate for the benefit of society</vt:lpstr>
      <vt:lpstr>Next Steps</vt:lpstr>
      <vt:lpstr>PowerPoint Presentation</vt:lpstr>
      <vt:lpstr>Key Science Measurements Needed For ACCP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Braun, Scott A. (GSFC-6120)</dc:creator>
  <cp:lastModifiedBy>Braun, Scott A. (GSFC-6120)</cp:lastModifiedBy>
  <cp:revision>140</cp:revision>
  <dcterms:created xsi:type="dcterms:W3CDTF">2020-09-22T21:48:41Z</dcterms:created>
  <dcterms:modified xsi:type="dcterms:W3CDTF">2020-11-02T16:36:44Z</dcterms:modified>
</cp:coreProperties>
</file>