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8" r:id="rId3"/>
    <p:sldId id="265" r:id="rId4"/>
    <p:sldId id="266" r:id="rId5"/>
    <p:sldId id="267" r:id="rId6"/>
    <p:sldId id="268" r:id="rId7"/>
    <p:sldId id="272" r:id="rId8"/>
    <p:sldId id="271"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2E6"/>
    <a:srgbClr val="D2B48C"/>
    <a:srgbClr val="003BB0"/>
    <a:srgbClr val="004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9319" autoAdjust="0"/>
  </p:normalViewPr>
  <p:slideViewPr>
    <p:cSldViewPr snapToGrid="0">
      <p:cViewPr varScale="1">
        <p:scale>
          <a:sx n="54" d="100"/>
          <a:sy n="54" d="100"/>
        </p:scale>
        <p:origin x="6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AAFC6C-B4A4-4FA0-A3E3-04D589E3F3B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A1D2C08-BFE9-4A16-9532-3EAFDE20B0CA}">
      <dgm:prSet phldrT="[Text]"/>
      <dgm:spPr/>
      <dgm:t>
        <a:bodyPr/>
        <a:lstStyle/>
        <a:p>
          <a:r>
            <a:rPr lang="en-US" b="1" dirty="0"/>
            <a:t>Day 1 </a:t>
          </a:r>
        </a:p>
        <a:p>
          <a:r>
            <a:rPr lang="en-US" dirty="0"/>
            <a:t>Nov 2</a:t>
          </a:r>
          <a:r>
            <a:rPr lang="en-US" baseline="30000" dirty="0"/>
            <a:t>nd</a:t>
          </a:r>
          <a:r>
            <a:rPr lang="en-US" dirty="0"/>
            <a:t> </a:t>
          </a:r>
        </a:p>
      </dgm:t>
    </dgm:pt>
    <dgm:pt modelId="{15E927E8-BD38-4BFE-ADD0-EAB2CBCA8246}" type="parTrans" cxnId="{93545469-A147-4E9D-9626-D4AE4B2510E1}">
      <dgm:prSet/>
      <dgm:spPr/>
      <dgm:t>
        <a:bodyPr/>
        <a:lstStyle/>
        <a:p>
          <a:endParaRPr lang="en-US"/>
        </a:p>
      </dgm:t>
    </dgm:pt>
    <dgm:pt modelId="{45166A1D-E2CE-4BDD-B4CF-A7D03144054B}" type="sibTrans" cxnId="{93545469-A147-4E9D-9626-D4AE4B2510E1}">
      <dgm:prSet/>
      <dgm:spPr/>
      <dgm:t>
        <a:bodyPr/>
        <a:lstStyle/>
        <a:p>
          <a:endParaRPr lang="en-US"/>
        </a:p>
      </dgm:t>
    </dgm:pt>
    <dgm:pt modelId="{46BF16C6-1A2D-420D-BFC5-5CE9DD724D4D}">
      <dgm:prSet phldrT="[Text]"/>
      <dgm:spPr/>
      <dgm:t>
        <a:bodyPr/>
        <a:lstStyle/>
        <a:p>
          <a:r>
            <a:rPr lang="en-US" dirty="0"/>
            <a:t>Introductory session on the GPM Mission</a:t>
          </a:r>
        </a:p>
      </dgm:t>
    </dgm:pt>
    <dgm:pt modelId="{8A8C5303-7C25-4D0B-BD3A-35A1699950FB}" type="parTrans" cxnId="{5D6D6D72-E6AA-4098-876F-CA85B90CD4B7}">
      <dgm:prSet/>
      <dgm:spPr/>
      <dgm:t>
        <a:bodyPr/>
        <a:lstStyle/>
        <a:p>
          <a:endParaRPr lang="en-US"/>
        </a:p>
      </dgm:t>
    </dgm:pt>
    <dgm:pt modelId="{83E2260C-9B45-470D-BB85-E15823A4EB44}" type="sibTrans" cxnId="{5D6D6D72-E6AA-4098-876F-CA85B90CD4B7}">
      <dgm:prSet/>
      <dgm:spPr/>
      <dgm:t>
        <a:bodyPr/>
        <a:lstStyle/>
        <a:p>
          <a:endParaRPr lang="en-US"/>
        </a:p>
      </dgm:t>
    </dgm:pt>
    <dgm:pt modelId="{062AEB0F-2FF3-4289-90B6-9DECA0CE38D1}">
      <dgm:prSet phldrT="[Text]"/>
      <dgm:spPr/>
      <dgm:t>
        <a:bodyPr/>
        <a:lstStyle/>
        <a:p>
          <a:r>
            <a:rPr lang="en-US" dirty="0"/>
            <a:t>Overview NASA Decadal Survey </a:t>
          </a:r>
          <a:r>
            <a:rPr lang="en-US" dirty="0" smtClean="0"/>
            <a:t>ACCP </a:t>
          </a:r>
          <a:r>
            <a:rPr lang="en-US" dirty="0"/>
            <a:t>Mission Study</a:t>
          </a:r>
        </a:p>
      </dgm:t>
    </dgm:pt>
    <dgm:pt modelId="{AFF6E24C-9DF6-47F3-8C73-1B2A4784C699}" type="parTrans" cxnId="{26AE8643-5847-4F71-85F9-69C4ACC0C000}">
      <dgm:prSet/>
      <dgm:spPr/>
      <dgm:t>
        <a:bodyPr/>
        <a:lstStyle/>
        <a:p>
          <a:endParaRPr lang="en-US"/>
        </a:p>
      </dgm:t>
    </dgm:pt>
    <dgm:pt modelId="{A1645254-EBB9-4BC0-9BCB-47FFC87CB6D7}" type="sibTrans" cxnId="{26AE8643-5847-4F71-85F9-69C4ACC0C000}">
      <dgm:prSet/>
      <dgm:spPr/>
      <dgm:t>
        <a:bodyPr/>
        <a:lstStyle/>
        <a:p>
          <a:endParaRPr lang="en-US"/>
        </a:p>
      </dgm:t>
    </dgm:pt>
    <dgm:pt modelId="{CCA7C8F7-C04F-496A-968C-1FB1D1ACDD36}">
      <dgm:prSet phldrT="[Text]"/>
      <dgm:spPr/>
      <dgm:t>
        <a:bodyPr/>
        <a:lstStyle/>
        <a:p>
          <a:r>
            <a:rPr lang="en-US" b="1" dirty="0"/>
            <a:t>Day 2</a:t>
          </a:r>
        </a:p>
        <a:p>
          <a:r>
            <a:rPr lang="en-US" dirty="0"/>
            <a:t>Nov 4</a:t>
          </a:r>
          <a:r>
            <a:rPr lang="en-US" baseline="30000" dirty="0"/>
            <a:t>th</a:t>
          </a:r>
          <a:r>
            <a:rPr lang="en-US" dirty="0"/>
            <a:t> </a:t>
          </a:r>
        </a:p>
      </dgm:t>
    </dgm:pt>
    <dgm:pt modelId="{01E69BB0-D922-4E00-A322-32CF24A631DA}" type="parTrans" cxnId="{8A8A94B0-494C-43BE-B704-14BFCB0D278C}">
      <dgm:prSet/>
      <dgm:spPr/>
      <dgm:t>
        <a:bodyPr/>
        <a:lstStyle/>
        <a:p>
          <a:endParaRPr lang="en-US"/>
        </a:p>
      </dgm:t>
    </dgm:pt>
    <dgm:pt modelId="{E4A33F5E-D9C0-4837-8855-BA80B0DF835B}" type="sibTrans" cxnId="{8A8A94B0-494C-43BE-B704-14BFCB0D278C}">
      <dgm:prSet/>
      <dgm:spPr/>
      <dgm:t>
        <a:bodyPr/>
        <a:lstStyle/>
        <a:p>
          <a:endParaRPr lang="en-US"/>
        </a:p>
      </dgm:t>
    </dgm:pt>
    <dgm:pt modelId="{96D2E958-3E52-4DEF-AD40-BAB2305F3BE9}">
      <dgm:prSet phldrT="[Text]"/>
      <dgm:spPr/>
      <dgm:t>
        <a:bodyPr/>
        <a:lstStyle/>
        <a:p>
          <a:r>
            <a:rPr lang="en-US" dirty="0"/>
            <a:t>Transportation- Aviation Panel and Discussion</a:t>
          </a:r>
        </a:p>
      </dgm:t>
    </dgm:pt>
    <dgm:pt modelId="{2BCD5EEF-E440-4753-B415-54E0555A4E15}" type="parTrans" cxnId="{7720407B-7941-467F-859F-43A9FE3C3445}">
      <dgm:prSet/>
      <dgm:spPr/>
      <dgm:t>
        <a:bodyPr/>
        <a:lstStyle/>
        <a:p>
          <a:endParaRPr lang="en-US"/>
        </a:p>
      </dgm:t>
    </dgm:pt>
    <dgm:pt modelId="{58E2813E-54AC-40CB-A5C3-2D265A2BC3D1}" type="sibTrans" cxnId="{7720407B-7941-467F-859F-43A9FE3C3445}">
      <dgm:prSet/>
      <dgm:spPr/>
      <dgm:t>
        <a:bodyPr/>
        <a:lstStyle/>
        <a:p>
          <a:endParaRPr lang="en-US"/>
        </a:p>
      </dgm:t>
    </dgm:pt>
    <dgm:pt modelId="{365871AB-E17B-4129-9BD5-E60A9DF014A7}">
      <dgm:prSet phldrT="[Text]"/>
      <dgm:spPr/>
      <dgm:t>
        <a:bodyPr/>
        <a:lstStyle/>
        <a:p>
          <a:r>
            <a:rPr lang="en-US" dirty="0"/>
            <a:t>Transportation-Roads, Railways and Maritime Management Panel and Discussion</a:t>
          </a:r>
        </a:p>
      </dgm:t>
    </dgm:pt>
    <dgm:pt modelId="{AFE4193C-7AC4-4163-8180-BC4C705E58FC}" type="parTrans" cxnId="{24577134-CC51-415D-9C5C-0C64742094AF}">
      <dgm:prSet/>
      <dgm:spPr/>
      <dgm:t>
        <a:bodyPr/>
        <a:lstStyle/>
        <a:p>
          <a:endParaRPr lang="en-US"/>
        </a:p>
      </dgm:t>
    </dgm:pt>
    <dgm:pt modelId="{20E7FA99-B8BB-43A5-87F9-2B87BEB4FE32}" type="sibTrans" cxnId="{24577134-CC51-415D-9C5C-0C64742094AF}">
      <dgm:prSet/>
      <dgm:spPr/>
      <dgm:t>
        <a:bodyPr/>
        <a:lstStyle/>
        <a:p>
          <a:endParaRPr lang="en-US"/>
        </a:p>
      </dgm:t>
    </dgm:pt>
    <dgm:pt modelId="{11944372-1378-442C-99C6-E10EEF7ADD78}">
      <dgm:prSet phldrT="[Text]"/>
      <dgm:spPr/>
      <dgm:t>
        <a:bodyPr/>
        <a:lstStyle/>
        <a:p>
          <a:r>
            <a:rPr lang="en-US" b="1" dirty="0"/>
            <a:t>Day 3</a:t>
          </a:r>
        </a:p>
        <a:p>
          <a:r>
            <a:rPr lang="en-US" dirty="0"/>
            <a:t>Nov 5</a:t>
          </a:r>
          <a:r>
            <a:rPr lang="en-US" baseline="30000" dirty="0"/>
            <a:t>th</a:t>
          </a:r>
          <a:r>
            <a:rPr lang="en-US" dirty="0"/>
            <a:t> </a:t>
          </a:r>
        </a:p>
      </dgm:t>
    </dgm:pt>
    <dgm:pt modelId="{C046BB2D-20EA-444C-9F62-A1EB3C74969C}" type="parTrans" cxnId="{7026599E-599E-45DF-8AEA-D9BFF9EA1572}">
      <dgm:prSet/>
      <dgm:spPr/>
      <dgm:t>
        <a:bodyPr/>
        <a:lstStyle/>
        <a:p>
          <a:endParaRPr lang="en-US"/>
        </a:p>
      </dgm:t>
    </dgm:pt>
    <dgm:pt modelId="{C559F614-3D8F-4F20-A6F6-DC054C77EADE}" type="sibTrans" cxnId="{7026599E-599E-45DF-8AEA-D9BFF9EA1572}">
      <dgm:prSet/>
      <dgm:spPr/>
      <dgm:t>
        <a:bodyPr/>
        <a:lstStyle/>
        <a:p>
          <a:endParaRPr lang="en-US"/>
        </a:p>
      </dgm:t>
    </dgm:pt>
    <dgm:pt modelId="{6E22AB5E-8CA1-449F-BFBA-959D17E7E1DF}">
      <dgm:prSet phldrT="[Text]"/>
      <dgm:spPr/>
      <dgm:t>
        <a:bodyPr/>
        <a:lstStyle/>
        <a:p>
          <a:r>
            <a:rPr lang="en-US" u="sng" dirty="0"/>
            <a:t>Morning GPM Training</a:t>
          </a:r>
        </a:p>
      </dgm:t>
    </dgm:pt>
    <dgm:pt modelId="{478E997E-2FE5-4FDE-BF46-AE16D1F1338E}" type="parTrans" cxnId="{ABBF0F6E-D584-44DB-BB5A-B5A82B3D6DEC}">
      <dgm:prSet/>
      <dgm:spPr/>
      <dgm:t>
        <a:bodyPr/>
        <a:lstStyle/>
        <a:p>
          <a:endParaRPr lang="en-US"/>
        </a:p>
      </dgm:t>
    </dgm:pt>
    <dgm:pt modelId="{A04676A5-728B-40F1-836C-9E31034205B0}" type="sibTrans" cxnId="{ABBF0F6E-D584-44DB-BB5A-B5A82B3D6DEC}">
      <dgm:prSet/>
      <dgm:spPr/>
      <dgm:t>
        <a:bodyPr/>
        <a:lstStyle/>
        <a:p>
          <a:endParaRPr lang="en-US"/>
        </a:p>
      </dgm:t>
    </dgm:pt>
    <dgm:pt modelId="{D8D5E691-3DD9-4FD5-8141-F51282FA13BB}">
      <dgm:prSet phldrT="[Text]"/>
      <dgm:spPr/>
      <dgm:t>
        <a:bodyPr/>
        <a:lstStyle/>
        <a:p>
          <a:r>
            <a:rPr lang="en-US" dirty="0"/>
            <a:t>Logistics and Supply Chain Panel and Discussion</a:t>
          </a:r>
        </a:p>
      </dgm:t>
    </dgm:pt>
    <dgm:pt modelId="{CD09FC2A-8185-4DA4-93DE-FD8CF4493EBD}" type="parTrans" cxnId="{EECC8C6F-B02B-441D-BBD2-8F83E18AAF00}">
      <dgm:prSet/>
      <dgm:spPr/>
      <dgm:t>
        <a:bodyPr/>
        <a:lstStyle/>
        <a:p>
          <a:endParaRPr lang="en-US"/>
        </a:p>
      </dgm:t>
    </dgm:pt>
    <dgm:pt modelId="{73C0DA93-D38C-49B6-AA58-6802A82B1739}" type="sibTrans" cxnId="{EECC8C6F-B02B-441D-BBD2-8F83E18AAF00}">
      <dgm:prSet/>
      <dgm:spPr/>
      <dgm:t>
        <a:bodyPr/>
        <a:lstStyle/>
        <a:p>
          <a:endParaRPr lang="en-US"/>
        </a:p>
      </dgm:t>
    </dgm:pt>
    <dgm:pt modelId="{7F667126-7C36-4C7C-93D2-E0CCD0D8D0D9}">
      <dgm:prSet phldrT="[Text]"/>
      <dgm:spPr/>
      <dgm:t>
        <a:bodyPr/>
        <a:lstStyle/>
        <a:p>
          <a:r>
            <a:rPr lang="en-US" dirty="0"/>
            <a:t>ACCP Applications Overview</a:t>
          </a:r>
        </a:p>
      </dgm:t>
    </dgm:pt>
    <dgm:pt modelId="{80B1A5E0-0C0C-426E-8B29-70BE7DF6ED5F}" type="parTrans" cxnId="{1208DD57-60B1-4E0C-814C-D5840520E482}">
      <dgm:prSet/>
      <dgm:spPr/>
      <dgm:t>
        <a:bodyPr/>
        <a:lstStyle/>
        <a:p>
          <a:endParaRPr lang="en-US"/>
        </a:p>
      </dgm:t>
    </dgm:pt>
    <dgm:pt modelId="{83BC64AA-66D9-48E2-A8BC-90034D534DD3}" type="sibTrans" cxnId="{1208DD57-60B1-4E0C-814C-D5840520E482}">
      <dgm:prSet/>
      <dgm:spPr/>
      <dgm:t>
        <a:bodyPr/>
        <a:lstStyle/>
        <a:p>
          <a:endParaRPr lang="en-US"/>
        </a:p>
      </dgm:t>
    </dgm:pt>
    <dgm:pt modelId="{A548D955-E064-4EDF-8068-4435ED45357C}">
      <dgm:prSet phldrT="[Text]"/>
      <dgm:spPr/>
      <dgm:t>
        <a:bodyPr/>
        <a:lstStyle/>
        <a:p>
          <a:r>
            <a:rPr lang="en-US" dirty="0"/>
            <a:t>Keynote Presentation: Randy Bass (FAA)</a:t>
          </a:r>
        </a:p>
      </dgm:t>
    </dgm:pt>
    <dgm:pt modelId="{F6202C5A-138B-4442-B42D-460C136CA74B}" type="parTrans" cxnId="{56C7A592-5A59-4C37-BA29-BF15D2BA60BE}">
      <dgm:prSet/>
      <dgm:spPr/>
      <dgm:t>
        <a:bodyPr/>
        <a:lstStyle/>
        <a:p>
          <a:endParaRPr lang="en-US"/>
        </a:p>
      </dgm:t>
    </dgm:pt>
    <dgm:pt modelId="{F565E07F-85EE-49C7-90EC-A324176033E1}" type="sibTrans" cxnId="{56C7A592-5A59-4C37-BA29-BF15D2BA60BE}">
      <dgm:prSet/>
      <dgm:spPr/>
      <dgm:t>
        <a:bodyPr/>
        <a:lstStyle/>
        <a:p>
          <a:endParaRPr lang="en-US"/>
        </a:p>
      </dgm:t>
    </dgm:pt>
    <dgm:pt modelId="{BE305FF0-9A7E-4AE2-BB5D-DA06DF5DB849}">
      <dgm:prSet phldrT="[Text]"/>
      <dgm:spPr/>
      <dgm:t>
        <a:bodyPr/>
        <a:lstStyle/>
        <a:p>
          <a:r>
            <a:rPr lang="en-US" dirty="0"/>
            <a:t>Q&amp;A</a:t>
          </a:r>
        </a:p>
      </dgm:t>
    </dgm:pt>
    <dgm:pt modelId="{F398DBB4-BCD1-4DE1-9810-D60443FB53AC}" type="parTrans" cxnId="{90B01A41-037D-462A-A706-7C627A8AFB02}">
      <dgm:prSet/>
      <dgm:spPr/>
      <dgm:t>
        <a:bodyPr/>
        <a:lstStyle/>
        <a:p>
          <a:endParaRPr lang="en-US"/>
        </a:p>
      </dgm:t>
    </dgm:pt>
    <dgm:pt modelId="{79E145E1-8E84-4A81-A8BC-E64DA467D69D}" type="sibTrans" cxnId="{90B01A41-037D-462A-A706-7C627A8AFB02}">
      <dgm:prSet/>
      <dgm:spPr/>
      <dgm:t>
        <a:bodyPr/>
        <a:lstStyle/>
        <a:p>
          <a:endParaRPr lang="en-US"/>
        </a:p>
      </dgm:t>
    </dgm:pt>
    <dgm:pt modelId="{5B9942D7-3A3F-4533-A49B-EE175047A29A}">
      <dgm:prSet phldrT="[Text]"/>
      <dgm:spPr/>
      <dgm:t>
        <a:bodyPr/>
        <a:lstStyle/>
        <a:p>
          <a:r>
            <a:rPr lang="en-US" dirty="0"/>
            <a:t>Breakout Sessions</a:t>
          </a:r>
        </a:p>
      </dgm:t>
    </dgm:pt>
    <dgm:pt modelId="{8588A8BC-C249-48BB-9CDD-F5026F08DC93}" type="parTrans" cxnId="{2FC1D218-FC10-47FC-B690-8F0B060B86D8}">
      <dgm:prSet/>
      <dgm:spPr/>
      <dgm:t>
        <a:bodyPr/>
        <a:lstStyle/>
        <a:p>
          <a:endParaRPr lang="en-US"/>
        </a:p>
      </dgm:t>
    </dgm:pt>
    <dgm:pt modelId="{BF1EC367-E51B-49F9-ACC5-7C5FDA1EA3BC}" type="sibTrans" cxnId="{2FC1D218-FC10-47FC-B690-8F0B060B86D8}">
      <dgm:prSet/>
      <dgm:spPr/>
      <dgm:t>
        <a:bodyPr/>
        <a:lstStyle/>
        <a:p>
          <a:endParaRPr lang="en-US"/>
        </a:p>
      </dgm:t>
    </dgm:pt>
    <dgm:pt modelId="{FAB24939-0244-4A7C-AC0C-FFB23676CC3F}">
      <dgm:prSet phldrT="[Text]"/>
      <dgm:spPr/>
      <dgm:t>
        <a:bodyPr/>
        <a:lstStyle/>
        <a:p>
          <a:r>
            <a:rPr lang="en-US" dirty="0"/>
            <a:t>Breakout Sessions</a:t>
          </a:r>
        </a:p>
      </dgm:t>
    </dgm:pt>
    <dgm:pt modelId="{AC855293-6949-4AB0-AECC-C77A7810C79B}" type="parTrans" cxnId="{D91A71E6-046F-40B8-B029-BE905FBBD88B}">
      <dgm:prSet/>
      <dgm:spPr/>
      <dgm:t>
        <a:bodyPr/>
        <a:lstStyle/>
        <a:p>
          <a:endParaRPr lang="en-US"/>
        </a:p>
      </dgm:t>
    </dgm:pt>
    <dgm:pt modelId="{E7B478CE-2C8A-4724-A630-51E5CB5C0A6D}" type="sibTrans" cxnId="{D91A71E6-046F-40B8-B029-BE905FBBD88B}">
      <dgm:prSet/>
      <dgm:spPr/>
      <dgm:t>
        <a:bodyPr/>
        <a:lstStyle/>
        <a:p>
          <a:endParaRPr lang="en-US"/>
        </a:p>
      </dgm:t>
    </dgm:pt>
    <dgm:pt modelId="{FC30F190-EAEA-4BB3-A631-3D60A0ADA625}">
      <dgm:prSet phldrT="[Text]"/>
      <dgm:spPr/>
      <dgm:t>
        <a:bodyPr/>
        <a:lstStyle/>
        <a:p>
          <a:r>
            <a:rPr lang="en-US" dirty="0"/>
            <a:t>Report out from breakouts and workshop conclusion</a:t>
          </a:r>
        </a:p>
      </dgm:t>
    </dgm:pt>
    <dgm:pt modelId="{28035563-474F-43B6-944A-E9248F888F21}" type="parTrans" cxnId="{2913D735-575E-42FC-B5C6-15C9F2F4F1E1}">
      <dgm:prSet/>
      <dgm:spPr/>
      <dgm:t>
        <a:bodyPr/>
        <a:lstStyle/>
        <a:p>
          <a:endParaRPr lang="en-US"/>
        </a:p>
      </dgm:t>
    </dgm:pt>
    <dgm:pt modelId="{E8EDCD7D-285B-4E6B-AF67-218D911C2CF7}" type="sibTrans" cxnId="{2913D735-575E-42FC-B5C6-15C9F2F4F1E1}">
      <dgm:prSet/>
      <dgm:spPr/>
      <dgm:t>
        <a:bodyPr/>
        <a:lstStyle/>
        <a:p>
          <a:endParaRPr lang="en-US"/>
        </a:p>
      </dgm:t>
    </dgm:pt>
    <dgm:pt modelId="{F5FF9323-66EF-4074-A5D9-662E0ACCD867}" type="pres">
      <dgm:prSet presAssocID="{1DAAFC6C-B4A4-4FA0-A3E3-04D589E3F3B7}" presName="Name0" presStyleCnt="0">
        <dgm:presLayoutVars>
          <dgm:dir/>
          <dgm:animLvl val="lvl"/>
          <dgm:resizeHandles val="exact"/>
        </dgm:presLayoutVars>
      </dgm:prSet>
      <dgm:spPr/>
      <dgm:t>
        <a:bodyPr/>
        <a:lstStyle/>
        <a:p>
          <a:endParaRPr lang="en-US"/>
        </a:p>
      </dgm:t>
    </dgm:pt>
    <dgm:pt modelId="{14F697CD-D974-463E-9C0C-1CFE8554A0BE}" type="pres">
      <dgm:prSet presAssocID="{8A1D2C08-BFE9-4A16-9532-3EAFDE20B0CA}" presName="composite" presStyleCnt="0"/>
      <dgm:spPr/>
    </dgm:pt>
    <dgm:pt modelId="{6CB507A5-E71C-4542-B1EB-C44915C1C2AF}" type="pres">
      <dgm:prSet presAssocID="{8A1D2C08-BFE9-4A16-9532-3EAFDE20B0CA}" presName="parTx" presStyleLbl="alignNode1" presStyleIdx="0" presStyleCnt="3">
        <dgm:presLayoutVars>
          <dgm:chMax val="0"/>
          <dgm:chPref val="0"/>
          <dgm:bulletEnabled val="1"/>
        </dgm:presLayoutVars>
      </dgm:prSet>
      <dgm:spPr/>
      <dgm:t>
        <a:bodyPr/>
        <a:lstStyle/>
        <a:p>
          <a:endParaRPr lang="en-US"/>
        </a:p>
      </dgm:t>
    </dgm:pt>
    <dgm:pt modelId="{7ECD178B-6B50-41A9-80F0-0D7C927CFAE6}" type="pres">
      <dgm:prSet presAssocID="{8A1D2C08-BFE9-4A16-9532-3EAFDE20B0CA}" presName="desTx" presStyleLbl="alignAccFollowNode1" presStyleIdx="0" presStyleCnt="3">
        <dgm:presLayoutVars>
          <dgm:bulletEnabled val="1"/>
        </dgm:presLayoutVars>
      </dgm:prSet>
      <dgm:spPr/>
      <dgm:t>
        <a:bodyPr/>
        <a:lstStyle/>
        <a:p>
          <a:endParaRPr lang="en-US"/>
        </a:p>
      </dgm:t>
    </dgm:pt>
    <dgm:pt modelId="{BD632250-DDD9-4F78-9CEE-88CA6A2A8A70}" type="pres">
      <dgm:prSet presAssocID="{45166A1D-E2CE-4BDD-B4CF-A7D03144054B}" presName="space" presStyleCnt="0"/>
      <dgm:spPr/>
    </dgm:pt>
    <dgm:pt modelId="{426E5D73-6F17-4289-9AEA-65A689220C74}" type="pres">
      <dgm:prSet presAssocID="{CCA7C8F7-C04F-496A-968C-1FB1D1ACDD36}" presName="composite" presStyleCnt="0"/>
      <dgm:spPr/>
    </dgm:pt>
    <dgm:pt modelId="{953072C4-5BA4-40AD-AABB-9E1BBFD383E5}" type="pres">
      <dgm:prSet presAssocID="{CCA7C8F7-C04F-496A-968C-1FB1D1ACDD36}" presName="parTx" presStyleLbl="alignNode1" presStyleIdx="1" presStyleCnt="3">
        <dgm:presLayoutVars>
          <dgm:chMax val="0"/>
          <dgm:chPref val="0"/>
          <dgm:bulletEnabled val="1"/>
        </dgm:presLayoutVars>
      </dgm:prSet>
      <dgm:spPr/>
      <dgm:t>
        <a:bodyPr/>
        <a:lstStyle/>
        <a:p>
          <a:endParaRPr lang="en-US"/>
        </a:p>
      </dgm:t>
    </dgm:pt>
    <dgm:pt modelId="{F471B354-98BB-49AE-9634-556688279C5A}" type="pres">
      <dgm:prSet presAssocID="{CCA7C8F7-C04F-496A-968C-1FB1D1ACDD36}" presName="desTx" presStyleLbl="alignAccFollowNode1" presStyleIdx="1" presStyleCnt="3">
        <dgm:presLayoutVars>
          <dgm:bulletEnabled val="1"/>
        </dgm:presLayoutVars>
      </dgm:prSet>
      <dgm:spPr/>
      <dgm:t>
        <a:bodyPr/>
        <a:lstStyle/>
        <a:p>
          <a:endParaRPr lang="en-US"/>
        </a:p>
      </dgm:t>
    </dgm:pt>
    <dgm:pt modelId="{A576DBA7-C3B8-4C98-94C5-7B22AD4E6FD4}" type="pres">
      <dgm:prSet presAssocID="{E4A33F5E-D9C0-4837-8855-BA80B0DF835B}" presName="space" presStyleCnt="0"/>
      <dgm:spPr/>
    </dgm:pt>
    <dgm:pt modelId="{2DFC7678-2186-4E3D-8F64-C589967E4BD6}" type="pres">
      <dgm:prSet presAssocID="{11944372-1378-442C-99C6-E10EEF7ADD78}" presName="composite" presStyleCnt="0"/>
      <dgm:spPr/>
    </dgm:pt>
    <dgm:pt modelId="{59011536-93C2-4E48-91F0-6E76982CE3AD}" type="pres">
      <dgm:prSet presAssocID="{11944372-1378-442C-99C6-E10EEF7ADD78}" presName="parTx" presStyleLbl="alignNode1" presStyleIdx="2" presStyleCnt="3">
        <dgm:presLayoutVars>
          <dgm:chMax val="0"/>
          <dgm:chPref val="0"/>
          <dgm:bulletEnabled val="1"/>
        </dgm:presLayoutVars>
      </dgm:prSet>
      <dgm:spPr/>
      <dgm:t>
        <a:bodyPr/>
        <a:lstStyle/>
        <a:p>
          <a:endParaRPr lang="en-US"/>
        </a:p>
      </dgm:t>
    </dgm:pt>
    <dgm:pt modelId="{910B1F14-F787-4149-9015-2220FAB24A31}" type="pres">
      <dgm:prSet presAssocID="{11944372-1378-442C-99C6-E10EEF7ADD78}" presName="desTx" presStyleLbl="alignAccFollowNode1" presStyleIdx="2" presStyleCnt="3">
        <dgm:presLayoutVars>
          <dgm:bulletEnabled val="1"/>
        </dgm:presLayoutVars>
      </dgm:prSet>
      <dgm:spPr/>
      <dgm:t>
        <a:bodyPr/>
        <a:lstStyle/>
        <a:p>
          <a:endParaRPr lang="en-US"/>
        </a:p>
      </dgm:t>
    </dgm:pt>
  </dgm:ptLst>
  <dgm:cxnLst>
    <dgm:cxn modelId="{6315B6D8-F30F-4E54-A916-6D1F573A4A9A}" type="presOf" srcId="{365871AB-E17B-4129-9BD5-E60A9DF014A7}" destId="{F471B354-98BB-49AE-9634-556688279C5A}" srcOrd="0" destOrd="1" presId="urn:microsoft.com/office/officeart/2005/8/layout/hList1"/>
    <dgm:cxn modelId="{D91A71E6-046F-40B8-B029-BE905FBBD88B}" srcId="{11944372-1378-442C-99C6-E10EEF7ADD78}" destId="{FAB24939-0244-4A7C-AC0C-FFB23676CC3F}" srcOrd="2" destOrd="0" parTransId="{AC855293-6949-4AB0-AECC-C77A7810C79B}" sibTransId="{E7B478CE-2C8A-4724-A630-51E5CB5C0A6D}"/>
    <dgm:cxn modelId="{5A673F48-0DED-4A2F-B471-024E5CA5475E}" type="presOf" srcId="{A548D955-E064-4EDF-8068-4435ED45357C}" destId="{7ECD178B-6B50-41A9-80F0-0D7C927CFAE6}" srcOrd="0" destOrd="3" presId="urn:microsoft.com/office/officeart/2005/8/layout/hList1"/>
    <dgm:cxn modelId="{E8B959C8-BDFA-45D7-9186-BE440C732231}" type="presOf" srcId="{6E22AB5E-8CA1-449F-BFBA-959D17E7E1DF}" destId="{910B1F14-F787-4149-9015-2220FAB24A31}" srcOrd="0" destOrd="0" presId="urn:microsoft.com/office/officeart/2005/8/layout/hList1"/>
    <dgm:cxn modelId="{7720407B-7941-467F-859F-43A9FE3C3445}" srcId="{CCA7C8F7-C04F-496A-968C-1FB1D1ACDD36}" destId="{96D2E958-3E52-4DEF-AD40-BAB2305F3BE9}" srcOrd="0" destOrd="0" parTransId="{2BCD5EEF-E440-4753-B415-54E0555A4E15}" sibTransId="{58E2813E-54AC-40CB-A5C3-2D265A2BC3D1}"/>
    <dgm:cxn modelId="{2FC1D218-FC10-47FC-B690-8F0B060B86D8}" srcId="{CCA7C8F7-C04F-496A-968C-1FB1D1ACDD36}" destId="{5B9942D7-3A3F-4533-A49B-EE175047A29A}" srcOrd="2" destOrd="0" parTransId="{8588A8BC-C249-48BB-9CDD-F5026F08DC93}" sibTransId="{BF1EC367-E51B-49F9-ACC5-7C5FDA1EA3BC}"/>
    <dgm:cxn modelId="{07FF2861-EB17-4A15-9593-F1D7AC9F8239}" type="presOf" srcId="{46BF16C6-1A2D-420D-BFC5-5CE9DD724D4D}" destId="{7ECD178B-6B50-41A9-80F0-0D7C927CFAE6}" srcOrd="0" destOrd="0" presId="urn:microsoft.com/office/officeart/2005/8/layout/hList1"/>
    <dgm:cxn modelId="{A5741EE7-717A-43D0-A4E1-BCA90CF87269}" type="presOf" srcId="{D8D5E691-3DD9-4FD5-8141-F51282FA13BB}" destId="{910B1F14-F787-4149-9015-2220FAB24A31}" srcOrd="0" destOrd="1" presId="urn:microsoft.com/office/officeart/2005/8/layout/hList1"/>
    <dgm:cxn modelId="{1208DD57-60B1-4E0C-814C-D5840520E482}" srcId="{8A1D2C08-BFE9-4A16-9532-3EAFDE20B0CA}" destId="{7F667126-7C36-4C7C-93D2-E0CCD0D8D0D9}" srcOrd="2" destOrd="0" parTransId="{80B1A5E0-0C0C-426E-8B29-70BE7DF6ED5F}" sibTransId="{83BC64AA-66D9-48E2-A8BC-90034D534DD3}"/>
    <dgm:cxn modelId="{CAFDD991-03C8-4BD0-B6D7-64DA8D4E4A65}" type="presOf" srcId="{5B9942D7-3A3F-4533-A49B-EE175047A29A}" destId="{F471B354-98BB-49AE-9634-556688279C5A}" srcOrd="0" destOrd="2" presId="urn:microsoft.com/office/officeart/2005/8/layout/hList1"/>
    <dgm:cxn modelId="{5D6D6D72-E6AA-4098-876F-CA85B90CD4B7}" srcId="{8A1D2C08-BFE9-4A16-9532-3EAFDE20B0CA}" destId="{46BF16C6-1A2D-420D-BFC5-5CE9DD724D4D}" srcOrd="0" destOrd="0" parTransId="{8A8C5303-7C25-4D0B-BD3A-35A1699950FB}" sibTransId="{83E2260C-9B45-470D-BB85-E15823A4EB44}"/>
    <dgm:cxn modelId="{7026599E-599E-45DF-8AEA-D9BFF9EA1572}" srcId="{1DAAFC6C-B4A4-4FA0-A3E3-04D589E3F3B7}" destId="{11944372-1378-442C-99C6-E10EEF7ADD78}" srcOrd="2" destOrd="0" parTransId="{C046BB2D-20EA-444C-9F62-A1EB3C74969C}" sibTransId="{C559F614-3D8F-4F20-A6F6-DC054C77EADE}"/>
    <dgm:cxn modelId="{24577134-CC51-415D-9C5C-0C64742094AF}" srcId="{CCA7C8F7-C04F-496A-968C-1FB1D1ACDD36}" destId="{365871AB-E17B-4129-9BD5-E60A9DF014A7}" srcOrd="1" destOrd="0" parTransId="{AFE4193C-7AC4-4163-8180-BC4C705E58FC}" sibTransId="{20E7FA99-B8BB-43A5-87F9-2B87BEB4FE32}"/>
    <dgm:cxn modelId="{2913D735-575E-42FC-B5C6-15C9F2F4F1E1}" srcId="{11944372-1378-442C-99C6-E10EEF7ADD78}" destId="{FC30F190-EAEA-4BB3-A631-3D60A0ADA625}" srcOrd="3" destOrd="0" parTransId="{28035563-474F-43B6-944A-E9248F888F21}" sibTransId="{E8EDCD7D-285B-4E6B-AF67-218D911C2CF7}"/>
    <dgm:cxn modelId="{ADADF9CA-B36A-4C60-A59F-DFD80DABC606}" type="presOf" srcId="{CCA7C8F7-C04F-496A-968C-1FB1D1ACDD36}" destId="{953072C4-5BA4-40AD-AABB-9E1BBFD383E5}" srcOrd="0" destOrd="0" presId="urn:microsoft.com/office/officeart/2005/8/layout/hList1"/>
    <dgm:cxn modelId="{EECC8C6F-B02B-441D-BBD2-8F83E18AAF00}" srcId="{11944372-1378-442C-99C6-E10EEF7ADD78}" destId="{D8D5E691-3DD9-4FD5-8141-F51282FA13BB}" srcOrd="1" destOrd="0" parTransId="{CD09FC2A-8185-4DA4-93DE-FD8CF4493EBD}" sibTransId="{73C0DA93-D38C-49B6-AA58-6802A82B1739}"/>
    <dgm:cxn modelId="{ABBF0F6E-D584-44DB-BB5A-B5A82B3D6DEC}" srcId="{11944372-1378-442C-99C6-E10EEF7ADD78}" destId="{6E22AB5E-8CA1-449F-BFBA-959D17E7E1DF}" srcOrd="0" destOrd="0" parTransId="{478E997E-2FE5-4FDE-BF46-AE16D1F1338E}" sibTransId="{A04676A5-728B-40F1-836C-9E31034205B0}"/>
    <dgm:cxn modelId="{D5E9E15C-33FC-4D20-B5FF-F02F9A084992}" type="presOf" srcId="{8A1D2C08-BFE9-4A16-9532-3EAFDE20B0CA}" destId="{6CB507A5-E71C-4542-B1EB-C44915C1C2AF}" srcOrd="0" destOrd="0" presId="urn:microsoft.com/office/officeart/2005/8/layout/hList1"/>
    <dgm:cxn modelId="{CD2664C8-F5B4-4E85-B101-E7CEAB2EB9B5}" type="presOf" srcId="{11944372-1378-442C-99C6-E10EEF7ADD78}" destId="{59011536-93C2-4E48-91F0-6E76982CE3AD}" srcOrd="0" destOrd="0" presId="urn:microsoft.com/office/officeart/2005/8/layout/hList1"/>
    <dgm:cxn modelId="{26AE8643-5847-4F71-85F9-69C4ACC0C000}" srcId="{8A1D2C08-BFE9-4A16-9532-3EAFDE20B0CA}" destId="{062AEB0F-2FF3-4289-90B6-9DECA0CE38D1}" srcOrd="1" destOrd="0" parTransId="{AFF6E24C-9DF6-47F3-8C73-1B2A4784C699}" sibTransId="{A1645254-EBB9-4BC0-9BCB-47FFC87CB6D7}"/>
    <dgm:cxn modelId="{FCDC8081-2328-4727-A685-C578A4844CA5}" type="presOf" srcId="{FAB24939-0244-4A7C-AC0C-FFB23676CC3F}" destId="{910B1F14-F787-4149-9015-2220FAB24A31}" srcOrd="0" destOrd="2" presId="urn:microsoft.com/office/officeart/2005/8/layout/hList1"/>
    <dgm:cxn modelId="{66BB4339-938C-41A8-A7AA-4E400290186E}" type="presOf" srcId="{062AEB0F-2FF3-4289-90B6-9DECA0CE38D1}" destId="{7ECD178B-6B50-41A9-80F0-0D7C927CFAE6}" srcOrd="0" destOrd="1" presId="urn:microsoft.com/office/officeart/2005/8/layout/hList1"/>
    <dgm:cxn modelId="{56C7A592-5A59-4C37-BA29-BF15D2BA60BE}" srcId="{8A1D2C08-BFE9-4A16-9532-3EAFDE20B0CA}" destId="{A548D955-E064-4EDF-8068-4435ED45357C}" srcOrd="3" destOrd="0" parTransId="{F6202C5A-138B-4442-B42D-460C136CA74B}" sibTransId="{F565E07F-85EE-49C7-90EC-A324176033E1}"/>
    <dgm:cxn modelId="{8A8A94B0-494C-43BE-B704-14BFCB0D278C}" srcId="{1DAAFC6C-B4A4-4FA0-A3E3-04D589E3F3B7}" destId="{CCA7C8F7-C04F-496A-968C-1FB1D1ACDD36}" srcOrd="1" destOrd="0" parTransId="{01E69BB0-D922-4E00-A322-32CF24A631DA}" sibTransId="{E4A33F5E-D9C0-4837-8855-BA80B0DF835B}"/>
    <dgm:cxn modelId="{ACA24452-AFF7-4AD2-8891-88E921413341}" type="presOf" srcId="{7F667126-7C36-4C7C-93D2-E0CCD0D8D0D9}" destId="{7ECD178B-6B50-41A9-80F0-0D7C927CFAE6}" srcOrd="0" destOrd="2" presId="urn:microsoft.com/office/officeart/2005/8/layout/hList1"/>
    <dgm:cxn modelId="{713F1EB8-5F8E-42DE-BA7B-4AE5B09B26C3}" type="presOf" srcId="{BE305FF0-9A7E-4AE2-BB5D-DA06DF5DB849}" destId="{7ECD178B-6B50-41A9-80F0-0D7C927CFAE6}" srcOrd="0" destOrd="4" presId="urn:microsoft.com/office/officeart/2005/8/layout/hList1"/>
    <dgm:cxn modelId="{90B01A41-037D-462A-A706-7C627A8AFB02}" srcId="{8A1D2C08-BFE9-4A16-9532-3EAFDE20B0CA}" destId="{BE305FF0-9A7E-4AE2-BB5D-DA06DF5DB849}" srcOrd="4" destOrd="0" parTransId="{F398DBB4-BCD1-4DE1-9810-D60443FB53AC}" sibTransId="{79E145E1-8E84-4A81-A8BC-E64DA467D69D}"/>
    <dgm:cxn modelId="{63F5A3CD-20D0-4E98-BAC9-B874B8102E5A}" type="presOf" srcId="{1DAAFC6C-B4A4-4FA0-A3E3-04D589E3F3B7}" destId="{F5FF9323-66EF-4074-A5D9-662E0ACCD867}" srcOrd="0" destOrd="0" presId="urn:microsoft.com/office/officeart/2005/8/layout/hList1"/>
    <dgm:cxn modelId="{B0283F58-926C-40D7-8B2B-41C4162C7A77}" type="presOf" srcId="{FC30F190-EAEA-4BB3-A631-3D60A0ADA625}" destId="{910B1F14-F787-4149-9015-2220FAB24A31}" srcOrd="0" destOrd="3" presId="urn:microsoft.com/office/officeart/2005/8/layout/hList1"/>
    <dgm:cxn modelId="{FBAD6B3A-2B7A-433A-A7FD-B711182D003C}" type="presOf" srcId="{96D2E958-3E52-4DEF-AD40-BAB2305F3BE9}" destId="{F471B354-98BB-49AE-9634-556688279C5A}" srcOrd="0" destOrd="0" presId="urn:microsoft.com/office/officeart/2005/8/layout/hList1"/>
    <dgm:cxn modelId="{93545469-A147-4E9D-9626-D4AE4B2510E1}" srcId="{1DAAFC6C-B4A4-4FA0-A3E3-04D589E3F3B7}" destId="{8A1D2C08-BFE9-4A16-9532-3EAFDE20B0CA}" srcOrd="0" destOrd="0" parTransId="{15E927E8-BD38-4BFE-ADD0-EAB2CBCA8246}" sibTransId="{45166A1D-E2CE-4BDD-B4CF-A7D03144054B}"/>
    <dgm:cxn modelId="{3A31FDA9-00B4-49BE-B8F0-F237BE40EBA7}" type="presParOf" srcId="{F5FF9323-66EF-4074-A5D9-662E0ACCD867}" destId="{14F697CD-D974-463E-9C0C-1CFE8554A0BE}" srcOrd="0" destOrd="0" presId="urn:microsoft.com/office/officeart/2005/8/layout/hList1"/>
    <dgm:cxn modelId="{94BD1CED-454B-4C4A-A637-0155DCDA8A01}" type="presParOf" srcId="{14F697CD-D974-463E-9C0C-1CFE8554A0BE}" destId="{6CB507A5-E71C-4542-B1EB-C44915C1C2AF}" srcOrd="0" destOrd="0" presId="urn:microsoft.com/office/officeart/2005/8/layout/hList1"/>
    <dgm:cxn modelId="{CC9CB07D-52C4-46B8-A81E-3B360D70B2B8}" type="presParOf" srcId="{14F697CD-D974-463E-9C0C-1CFE8554A0BE}" destId="{7ECD178B-6B50-41A9-80F0-0D7C927CFAE6}" srcOrd="1" destOrd="0" presId="urn:microsoft.com/office/officeart/2005/8/layout/hList1"/>
    <dgm:cxn modelId="{A1556B23-5E8B-4E69-9497-A97D3E158EFE}" type="presParOf" srcId="{F5FF9323-66EF-4074-A5D9-662E0ACCD867}" destId="{BD632250-DDD9-4F78-9CEE-88CA6A2A8A70}" srcOrd="1" destOrd="0" presId="urn:microsoft.com/office/officeart/2005/8/layout/hList1"/>
    <dgm:cxn modelId="{26DB0454-DBCD-4E2B-9D7C-CCC7D2D98702}" type="presParOf" srcId="{F5FF9323-66EF-4074-A5D9-662E0ACCD867}" destId="{426E5D73-6F17-4289-9AEA-65A689220C74}" srcOrd="2" destOrd="0" presId="urn:microsoft.com/office/officeart/2005/8/layout/hList1"/>
    <dgm:cxn modelId="{FFA536BF-D500-47F7-B707-3E0639FD861C}" type="presParOf" srcId="{426E5D73-6F17-4289-9AEA-65A689220C74}" destId="{953072C4-5BA4-40AD-AABB-9E1BBFD383E5}" srcOrd="0" destOrd="0" presId="urn:microsoft.com/office/officeart/2005/8/layout/hList1"/>
    <dgm:cxn modelId="{E00BAAED-3C1B-4B00-A219-0E2AA3E61FCC}" type="presParOf" srcId="{426E5D73-6F17-4289-9AEA-65A689220C74}" destId="{F471B354-98BB-49AE-9634-556688279C5A}" srcOrd="1" destOrd="0" presId="urn:microsoft.com/office/officeart/2005/8/layout/hList1"/>
    <dgm:cxn modelId="{D05A92B7-29CC-4E36-A2F5-75BA0ED55D0A}" type="presParOf" srcId="{F5FF9323-66EF-4074-A5D9-662E0ACCD867}" destId="{A576DBA7-C3B8-4C98-94C5-7B22AD4E6FD4}" srcOrd="3" destOrd="0" presId="urn:microsoft.com/office/officeart/2005/8/layout/hList1"/>
    <dgm:cxn modelId="{64910660-614B-431A-A017-37CD356B8E78}" type="presParOf" srcId="{F5FF9323-66EF-4074-A5D9-662E0ACCD867}" destId="{2DFC7678-2186-4E3D-8F64-C589967E4BD6}" srcOrd="4" destOrd="0" presId="urn:microsoft.com/office/officeart/2005/8/layout/hList1"/>
    <dgm:cxn modelId="{97748336-9427-46A0-9F73-95CBFA39F5F3}" type="presParOf" srcId="{2DFC7678-2186-4E3D-8F64-C589967E4BD6}" destId="{59011536-93C2-4E48-91F0-6E76982CE3AD}" srcOrd="0" destOrd="0" presId="urn:microsoft.com/office/officeart/2005/8/layout/hList1"/>
    <dgm:cxn modelId="{AEA7F307-D1F9-4F78-BA9C-C6CC88E1EF72}" type="presParOf" srcId="{2DFC7678-2186-4E3D-8F64-C589967E4BD6}" destId="{910B1F14-F787-4149-9015-2220FAB24A3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507A5-E71C-4542-B1EB-C44915C1C2AF}">
      <dsp:nvSpPr>
        <dsp:cNvPr id="0" name=""/>
        <dsp:cNvSpPr/>
      </dsp:nvSpPr>
      <dsp:spPr>
        <a:xfrm>
          <a:off x="3286" y="113763"/>
          <a:ext cx="3203971" cy="9719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a:t>Day 1 </a:t>
          </a:r>
        </a:p>
        <a:p>
          <a:pPr lvl="0" algn="ctr" defTabSz="1022350">
            <a:lnSpc>
              <a:spcPct val="90000"/>
            </a:lnSpc>
            <a:spcBef>
              <a:spcPct val="0"/>
            </a:spcBef>
            <a:spcAft>
              <a:spcPct val="35000"/>
            </a:spcAft>
          </a:pPr>
          <a:r>
            <a:rPr lang="en-US" sz="2300" kern="1200" dirty="0"/>
            <a:t>Nov 2</a:t>
          </a:r>
          <a:r>
            <a:rPr lang="en-US" sz="2300" kern="1200" baseline="30000" dirty="0"/>
            <a:t>nd</a:t>
          </a:r>
          <a:r>
            <a:rPr lang="en-US" sz="2300" kern="1200" dirty="0"/>
            <a:t> </a:t>
          </a:r>
        </a:p>
      </dsp:txBody>
      <dsp:txXfrm>
        <a:off x="3286" y="113763"/>
        <a:ext cx="3203971" cy="971994"/>
      </dsp:txXfrm>
    </dsp:sp>
    <dsp:sp modelId="{7ECD178B-6B50-41A9-80F0-0D7C927CFAE6}">
      <dsp:nvSpPr>
        <dsp:cNvPr id="0" name=""/>
        <dsp:cNvSpPr/>
      </dsp:nvSpPr>
      <dsp:spPr>
        <a:xfrm>
          <a:off x="3286" y="1085757"/>
          <a:ext cx="3203971" cy="37881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Introductory session on the GPM Mission</a:t>
          </a:r>
        </a:p>
        <a:p>
          <a:pPr marL="228600" lvl="1" indent="-228600" algn="l" defTabSz="1022350">
            <a:lnSpc>
              <a:spcPct val="90000"/>
            </a:lnSpc>
            <a:spcBef>
              <a:spcPct val="0"/>
            </a:spcBef>
            <a:spcAft>
              <a:spcPct val="15000"/>
            </a:spcAft>
            <a:buChar char="••"/>
          </a:pPr>
          <a:r>
            <a:rPr lang="en-US" sz="2300" kern="1200" dirty="0"/>
            <a:t>Overview NASA Decadal Survey </a:t>
          </a:r>
          <a:r>
            <a:rPr lang="en-US" sz="2300" kern="1200" dirty="0" smtClean="0"/>
            <a:t>ACCP </a:t>
          </a:r>
          <a:r>
            <a:rPr lang="en-US" sz="2300" kern="1200" dirty="0"/>
            <a:t>Mission Study</a:t>
          </a:r>
        </a:p>
        <a:p>
          <a:pPr marL="228600" lvl="1" indent="-228600" algn="l" defTabSz="1022350">
            <a:lnSpc>
              <a:spcPct val="90000"/>
            </a:lnSpc>
            <a:spcBef>
              <a:spcPct val="0"/>
            </a:spcBef>
            <a:spcAft>
              <a:spcPct val="15000"/>
            </a:spcAft>
            <a:buChar char="••"/>
          </a:pPr>
          <a:r>
            <a:rPr lang="en-US" sz="2300" kern="1200" dirty="0"/>
            <a:t>ACCP Applications Overview</a:t>
          </a:r>
        </a:p>
        <a:p>
          <a:pPr marL="228600" lvl="1" indent="-228600" algn="l" defTabSz="1022350">
            <a:lnSpc>
              <a:spcPct val="90000"/>
            </a:lnSpc>
            <a:spcBef>
              <a:spcPct val="0"/>
            </a:spcBef>
            <a:spcAft>
              <a:spcPct val="15000"/>
            </a:spcAft>
            <a:buChar char="••"/>
          </a:pPr>
          <a:r>
            <a:rPr lang="en-US" sz="2300" kern="1200" dirty="0"/>
            <a:t>Keynote Presentation: Randy Bass (FAA)</a:t>
          </a:r>
        </a:p>
        <a:p>
          <a:pPr marL="228600" lvl="1" indent="-228600" algn="l" defTabSz="1022350">
            <a:lnSpc>
              <a:spcPct val="90000"/>
            </a:lnSpc>
            <a:spcBef>
              <a:spcPct val="0"/>
            </a:spcBef>
            <a:spcAft>
              <a:spcPct val="15000"/>
            </a:spcAft>
            <a:buChar char="••"/>
          </a:pPr>
          <a:r>
            <a:rPr lang="en-US" sz="2300" kern="1200" dirty="0"/>
            <a:t>Q&amp;A</a:t>
          </a:r>
        </a:p>
      </dsp:txBody>
      <dsp:txXfrm>
        <a:off x="3286" y="1085757"/>
        <a:ext cx="3203971" cy="3788100"/>
      </dsp:txXfrm>
    </dsp:sp>
    <dsp:sp modelId="{953072C4-5BA4-40AD-AABB-9E1BBFD383E5}">
      <dsp:nvSpPr>
        <dsp:cNvPr id="0" name=""/>
        <dsp:cNvSpPr/>
      </dsp:nvSpPr>
      <dsp:spPr>
        <a:xfrm>
          <a:off x="3655814" y="113763"/>
          <a:ext cx="3203971" cy="97199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a:t>Day 2</a:t>
          </a:r>
        </a:p>
        <a:p>
          <a:pPr lvl="0" algn="ctr" defTabSz="1022350">
            <a:lnSpc>
              <a:spcPct val="90000"/>
            </a:lnSpc>
            <a:spcBef>
              <a:spcPct val="0"/>
            </a:spcBef>
            <a:spcAft>
              <a:spcPct val="35000"/>
            </a:spcAft>
          </a:pPr>
          <a:r>
            <a:rPr lang="en-US" sz="2300" kern="1200" dirty="0"/>
            <a:t>Nov 4</a:t>
          </a:r>
          <a:r>
            <a:rPr lang="en-US" sz="2300" kern="1200" baseline="30000" dirty="0"/>
            <a:t>th</a:t>
          </a:r>
          <a:r>
            <a:rPr lang="en-US" sz="2300" kern="1200" dirty="0"/>
            <a:t> </a:t>
          </a:r>
        </a:p>
      </dsp:txBody>
      <dsp:txXfrm>
        <a:off x="3655814" y="113763"/>
        <a:ext cx="3203971" cy="971994"/>
      </dsp:txXfrm>
    </dsp:sp>
    <dsp:sp modelId="{F471B354-98BB-49AE-9634-556688279C5A}">
      <dsp:nvSpPr>
        <dsp:cNvPr id="0" name=""/>
        <dsp:cNvSpPr/>
      </dsp:nvSpPr>
      <dsp:spPr>
        <a:xfrm>
          <a:off x="3655814" y="1085757"/>
          <a:ext cx="3203971" cy="37881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Transportation- Aviation Panel and Discussion</a:t>
          </a:r>
        </a:p>
        <a:p>
          <a:pPr marL="228600" lvl="1" indent="-228600" algn="l" defTabSz="1022350">
            <a:lnSpc>
              <a:spcPct val="90000"/>
            </a:lnSpc>
            <a:spcBef>
              <a:spcPct val="0"/>
            </a:spcBef>
            <a:spcAft>
              <a:spcPct val="15000"/>
            </a:spcAft>
            <a:buChar char="••"/>
          </a:pPr>
          <a:r>
            <a:rPr lang="en-US" sz="2300" kern="1200" dirty="0"/>
            <a:t>Transportation-Roads, Railways and Maritime Management Panel and Discussion</a:t>
          </a:r>
        </a:p>
        <a:p>
          <a:pPr marL="228600" lvl="1" indent="-228600" algn="l" defTabSz="1022350">
            <a:lnSpc>
              <a:spcPct val="90000"/>
            </a:lnSpc>
            <a:spcBef>
              <a:spcPct val="0"/>
            </a:spcBef>
            <a:spcAft>
              <a:spcPct val="15000"/>
            </a:spcAft>
            <a:buChar char="••"/>
          </a:pPr>
          <a:r>
            <a:rPr lang="en-US" sz="2300" kern="1200" dirty="0"/>
            <a:t>Breakout Sessions</a:t>
          </a:r>
        </a:p>
      </dsp:txBody>
      <dsp:txXfrm>
        <a:off x="3655814" y="1085757"/>
        <a:ext cx="3203971" cy="3788100"/>
      </dsp:txXfrm>
    </dsp:sp>
    <dsp:sp modelId="{59011536-93C2-4E48-91F0-6E76982CE3AD}">
      <dsp:nvSpPr>
        <dsp:cNvPr id="0" name=""/>
        <dsp:cNvSpPr/>
      </dsp:nvSpPr>
      <dsp:spPr>
        <a:xfrm>
          <a:off x="7308342" y="113763"/>
          <a:ext cx="3203971" cy="97199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a:t>Day 3</a:t>
          </a:r>
        </a:p>
        <a:p>
          <a:pPr lvl="0" algn="ctr" defTabSz="1022350">
            <a:lnSpc>
              <a:spcPct val="90000"/>
            </a:lnSpc>
            <a:spcBef>
              <a:spcPct val="0"/>
            </a:spcBef>
            <a:spcAft>
              <a:spcPct val="35000"/>
            </a:spcAft>
          </a:pPr>
          <a:r>
            <a:rPr lang="en-US" sz="2300" kern="1200" dirty="0"/>
            <a:t>Nov 5</a:t>
          </a:r>
          <a:r>
            <a:rPr lang="en-US" sz="2300" kern="1200" baseline="30000" dirty="0"/>
            <a:t>th</a:t>
          </a:r>
          <a:r>
            <a:rPr lang="en-US" sz="2300" kern="1200" dirty="0"/>
            <a:t> </a:t>
          </a:r>
        </a:p>
      </dsp:txBody>
      <dsp:txXfrm>
        <a:off x="7308342" y="113763"/>
        <a:ext cx="3203971" cy="971994"/>
      </dsp:txXfrm>
    </dsp:sp>
    <dsp:sp modelId="{910B1F14-F787-4149-9015-2220FAB24A31}">
      <dsp:nvSpPr>
        <dsp:cNvPr id="0" name=""/>
        <dsp:cNvSpPr/>
      </dsp:nvSpPr>
      <dsp:spPr>
        <a:xfrm>
          <a:off x="7308342" y="1085757"/>
          <a:ext cx="3203971" cy="37881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u="sng" kern="1200" dirty="0"/>
            <a:t>Morning GPM Training</a:t>
          </a:r>
        </a:p>
        <a:p>
          <a:pPr marL="228600" lvl="1" indent="-228600" algn="l" defTabSz="1022350">
            <a:lnSpc>
              <a:spcPct val="90000"/>
            </a:lnSpc>
            <a:spcBef>
              <a:spcPct val="0"/>
            </a:spcBef>
            <a:spcAft>
              <a:spcPct val="15000"/>
            </a:spcAft>
            <a:buChar char="••"/>
          </a:pPr>
          <a:r>
            <a:rPr lang="en-US" sz="2300" kern="1200" dirty="0"/>
            <a:t>Logistics and Supply Chain Panel and Discussion</a:t>
          </a:r>
        </a:p>
        <a:p>
          <a:pPr marL="228600" lvl="1" indent="-228600" algn="l" defTabSz="1022350">
            <a:lnSpc>
              <a:spcPct val="90000"/>
            </a:lnSpc>
            <a:spcBef>
              <a:spcPct val="0"/>
            </a:spcBef>
            <a:spcAft>
              <a:spcPct val="15000"/>
            </a:spcAft>
            <a:buChar char="••"/>
          </a:pPr>
          <a:r>
            <a:rPr lang="en-US" sz="2300" kern="1200" dirty="0"/>
            <a:t>Breakout Sessions</a:t>
          </a:r>
        </a:p>
        <a:p>
          <a:pPr marL="228600" lvl="1" indent="-228600" algn="l" defTabSz="1022350">
            <a:lnSpc>
              <a:spcPct val="90000"/>
            </a:lnSpc>
            <a:spcBef>
              <a:spcPct val="0"/>
            </a:spcBef>
            <a:spcAft>
              <a:spcPct val="15000"/>
            </a:spcAft>
            <a:buChar char="••"/>
          </a:pPr>
          <a:r>
            <a:rPr lang="en-US" sz="2300" kern="1200" dirty="0"/>
            <a:t>Report out from breakouts and workshop conclusion</a:t>
          </a:r>
        </a:p>
      </dsp:txBody>
      <dsp:txXfrm>
        <a:off x="7308342" y="1085757"/>
        <a:ext cx="3203971" cy="37881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1A19F-0128-4F92-B95C-7E2342E5AD88}" type="datetimeFigureOut">
              <a:rPr lang="en-US" smtClean="0"/>
              <a:t>11/5/2020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8FF8D5-2C0C-4604-A545-BD4E560D1258}" type="slidenum">
              <a:rPr lang="en-US" smtClean="0"/>
              <a:t>‹#›</a:t>
            </a:fld>
            <a:endParaRPr lang="en-US"/>
          </a:p>
        </p:txBody>
      </p:sp>
    </p:spTree>
    <p:extLst>
      <p:ext uri="{BB962C8B-B14F-4D97-AF65-F5344CB8AC3E}">
        <p14:creationId xmlns:p14="http://schemas.microsoft.com/office/powerpoint/2010/main" val="30778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mmpublisher.pps.eosdis.nasa.gov/swagger/index.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sc.gsfc.nasa.gov/projects/SN?tab=sn%20fleet%20operatio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25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39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10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Precip</a:t>
            </a:r>
            <a:r>
              <a:rPr lang="en-US" baseline="0" dirty="0" smtClean="0"/>
              <a:t> and App. Viewer/ API = </a:t>
            </a:r>
            <a:r>
              <a:rPr lang="en-US" sz="1200" b="0" i="0" u="none" strike="noStrike" kern="1200" baseline="0" dirty="0" smtClean="0">
                <a:solidFill>
                  <a:schemeClr val="tx1"/>
                </a:solidFill>
                <a:latin typeface="+mn-lt"/>
                <a:ea typeface="+mn-ea"/>
                <a:cs typeface="+mn-cs"/>
              </a:rPr>
              <a:t>extract IMERG data and other applications products via an Applications Programming Interface (API), where users can directly pull data into their existing systems in a range of different formats and for several different accumulations: </a:t>
            </a:r>
            <a:r>
              <a:rPr lang="en-US" sz="1200" u="sng" kern="1200" dirty="0" smtClean="0">
                <a:solidFill>
                  <a:schemeClr val="tx1"/>
                </a:solidFill>
                <a:effectLst/>
                <a:latin typeface="+mn-lt"/>
                <a:ea typeface="+mn-ea"/>
                <a:cs typeface="+mn-cs"/>
                <a:hlinkClick r:id="rId3"/>
              </a:rPr>
              <a:t>https://pmmpublisher.pps.eosdis.nasa.gov/swagger/index.html</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PMM Publisher API can be used to automatically retrieve precipitation and related applications datasets and associated metadata for further processing by your tool of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Giovanni = For simple data analysis schemes, such as time averaging, data comparisons and correlation, and climatology calculations.</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3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Latency = how soon the data is available after the satellite collects the observations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9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089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1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377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147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57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392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013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07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708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37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298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139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71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34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458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87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59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80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GPM Core Observatory orbits Earth at an inclination of 65 degrees, which enables it to cut across the orbits of other microwave radiometers and sample the latitudes where nearly all precipitation occurs. A non-sun-synchronous orbit that takes it around Earth roughly 16 times per day allows it to sample precipitation at different times of the day. Data is transmitted continuously to ground systems on Earth by the Tracking and Data Relay Satellite (</a:t>
            </a:r>
            <a:r>
              <a:rPr lang="en-US" dirty="0" smtClean="0">
                <a:hlinkClick r:id="rId3"/>
              </a:rPr>
              <a:t>TDRS</a:t>
            </a:r>
            <a:r>
              <a:rPr lang="en-US" dirty="0" smtClean="0"/>
              <a:t>) communications network.</a:t>
            </a:r>
          </a:p>
          <a:p>
            <a:endParaRPr lang="en-US" dirty="0" smtClean="0"/>
          </a:p>
          <a:p>
            <a:pPr lvl="0"/>
            <a:r>
              <a:rPr lang="en-US" sz="1200" kern="1200" dirty="0" smtClean="0">
                <a:solidFill>
                  <a:schemeClr val="tx1"/>
                </a:solidFill>
                <a:effectLst/>
                <a:latin typeface="+mn-lt"/>
                <a:ea typeface="+mn-ea"/>
                <a:cs typeface="+mn-cs"/>
              </a:rPr>
              <a:t>DPR = provides 3D observations of </a:t>
            </a:r>
            <a:r>
              <a:rPr lang="en-US" sz="1200" kern="1200" dirty="0" err="1" smtClean="0">
                <a:solidFill>
                  <a:schemeClr val="tx1"/>
                </a:solidFill>
                <a:effectLst/>
                <a:latin typeface="+mn-lt"/>
                <a:ea typeface="+mn-ea"/>
                <a:cs typeface="+mn-cs"/>
              </a:rPr>
              <a:t>precip</a:t>
            </a:r>
            <a:r>
              <a:rPr lang="en-US" sz="1200" kern="1200" dirty="0" smtClean="0">
                <a:solidFill>
                  <a:schemeClr val="tx1"/>
                </a:solidFill>
                <a:effectLst/>
                <a:latin typeface="+mn-lt"/>
                <a:ea typeface="+mn-ea"/>
                <a:cs typeface="+mn-cs"/>
              </a:rPr>
              <a:t> structure, </a:t>
            </a:r>
            <a:r>
              <a:rPr lang="en-US" sz="1200" kern="1200" dirty="0" err="1" smtClean="0">
                <a:solidFill>
                  <a:schemeClr val="tx1"/>
                </a:solidFill>
                <a:effectLst/>
                <a:latin typeface="+mn-lt"/>
                <a:ea typeface="+mn-ea"/>
                <a:cs typeface="+mn-cs"/>
              </a:rPr>
              <a:t>precip</a:t>
            </a:r>
            <a:r>
              <a:rPr lang="en-US" sz="1200" kern="1200" dirty="0" smtClean="0">
                <a:solidFill>
                  <a:schemeClr val="tx1"/>
                </a:solidFill>
                <a:effectLst/>
                <a:latin typeface="+mn-lt"/>
                <a:ea typeface="+mn-ea"/>
                <a:cs typeface="+mn-cs"/>
              </a:rPr>
              <a:t> particle size distribution, </a:t>
            </a:r>
            <a:r>
              <a:rPr lang="en-US" sz="1200" kern="1200" dirty="0" err="1" smtClean="0">
                <a:solidFill>
                  <a:schemeClr val="tx1"/>
                </a:solidFill>
                <a:effectLst/>
                <a:latin typeface="+mn-lt"/>
                <a:ea typeface="+mn-ea"/>
                <a:cs typeface="+mn-cs"/>
              </a:rPr>
              <a:t>precip</a:t>
            </a:r>
            <a:r>
              <a:rPr lang="en-US" sz="1200" kern="1200" dirty="0" smtClean="0">
                <a:solidFill>
                  <a:schemeClr val="tx1"/>
                </a:solidFill>
                <a:effectLst/>
                <a:latin typeface="+mn-lt"/>
                <a:ea typeface="+mn-ea"/>
                <a:cs typeface="+mn-cs"/>
              </a:rPr>
              <a:t> intensity and distribution</a:t>
            </a:r>
          </a:p>
          <a:p>
            <a:r>
              <a:rPr lang="en-US" sz="1200" kern="1200" dirty="0" smtClean="0">
                <a:solidFill>
                  <a:schemeClr val="tx1"/>
                </a:solidFill>
                <a:effectLst/>
                <a:latin typeface="+mn-lt"/>
                <a:ea typeface="+mn-ea"/>
                <a:cs typeface="+mn-cs"/>
              </a:rPr>
              <a:t>GMI= provides observations of </a:t>
            </a:r>
            <a:r>
              <a:rPr lang="en-US" sz="1200" kern="1200" dirty="0" err="1" smtClean="0">
                <a:solidFill>
                  <a:schemeClr val="tx1"/>
                </a:solidFill>
                <a:effectLst/>
                <a:latin typeface="+mn-lt"/>
                <a:ea typeface="+mn-ea"/>
                <a:cs typeface="+mn-cs"/>
              </a:rPr>
              <a:t>precip</a:t>
            </a:r>
            <a:r>
              <a:rPr lang="en-US" sz="1200" kern="1200" dirty="0" smtClean="0">
                <a:solidFill>
                  <a:schemeClr val="tx1"/>
                </a:solidFill>
                <a:effectLst/>
                <a:latin typeface="+mn-lt"/>
                <a:ea typeface="+mn-ea"/>
                <a:cs typeface="+mn-cs"/>
              </a:rPr>
              <a:t> intensity and distribution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39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00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38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7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D97759-DF80-D745-B346-06C3A816B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5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82F9-6C21-2546-BC3F-27BC530C83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99AF14-9DEC-6547-8A3A-E97F95FE0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3CD5D6-5EC3-AD4D-A823-4A2B068F53A0}"/>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5" name="Footer Placeholder 4">
            <a:extLst>
              <a:ext uri="{FF2B5EF4-FFF2-40B4-BE49-F238E27FC236}">
                <a16:creationId xmlns:a16="http://schemas.microsoft.com/office/drawing/2014/main" id="{AD62DB17-0A43-7546-BDD5-3351987DC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1220A-A8A8-B642-9742-3CD169A58C67}"/>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312508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E408-D671-7746-BFA8-33EDEFEFA9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E8F727-890E-6E43-A764-F279953842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92661-86BC-5F44-BC92-83D583CC78E5}"/>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5" name="Footer Placeholder 4">
            <a:extLst>
              <a:ext uri="{FF2B5EF4-FFF2-40B4-BE49-F238E27FC236}">
                <a16:creationId xmlns:a16="http://schemas.microsoft.com/office/drawing/2014/main" id="{9E1B8494-EC29-BD40-86C7-E749977FF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9ABEA-6198-5C4D-8A5B-B38CBF4A16E3}"/>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358078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2DEAB5-A3BE-6549-B992-4253AA6520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5A9919-1EDE-FC4B-B31C-47644FEE993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C0544-A367-8D49-B6CB-9FE64E6790D8}"/>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5" name="Footer Placeholder 4">
            <a:extLst>
              <a:ext uri="{FF2B5EF4-FFF2-40B4-BE49-F238E27FC236}">
                <a16:creationId xmlns:a16="http://schemas.microsoft.com/office/drawing/2014/main" id="{482FDA78-750E-BA4B-8E6C-9A727BC59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4FC4F-87D0-7F40-90F4-21F1EF1321B4}"/>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257885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B72B-EC4A-4DED-97BF-8EC712903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A9A48-7799-4EB4-B433-CA11CE1218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D859032-1E98-44BD-BF17-AA394B6E00F6}"/>
              </a:ext>
            </a:extLst>
          </p:cNvPr>
          <p:cNvSpPr>
            <a:spLocks noGrp="1"/>
          </p:cNvSpPr>
          <p:nvPr>
            <p:ph type="ftr" sz="quarter" idx="11"/>
          </p:nvPr>
        </p:nvSpPr>
        <p:spPr>
          <a:xfrm>
            <a:off x="838200" y="6356350"/>
            <a:ext cx="6767052" cy="409575"/>
          </a:xfrm>
        </p:spPr>
        <p:txBody>
          <a:bodyPr/>
          <a:lstStyle>
            <a:lvl1pPr>
              <a:defRPr>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A5A5A5"/>
                </a:solidFill>
                <a:effectLst/>
                <a:uLnTx/>
                <a:uFillTx/>
                <a:latin typeface="Calibri" panose="020F0502020204030204"/>
                <a:ea typeface="+mn-ea"/>
                <a:cs typeface="+mn-cs"/>
              </a:rPr>
              <a:t>AGU </a:t>
            </a:r>
            <a:r>
              <a:rPr kumimoji="0" lang="es-MX" sz="1200" b="0" i="0" u="none" strike="noStrike" kern="1200" cap="none" spc="0" normalizeH="0" baseline="0" noProof="0" dirty="0" err="1">
                <a:ln>
                  <a:noFill/>
                </a:ln>
                <a:solidFill>
                  <a:srgbClr val="A5A5A5"/>
                </a:solidFill>
                <a:effectLst/>
                <a:uLnTx/>
                <a:uFillTx/>
                <a:latin typeface="Calibri" panose="020F0502020204030204"/>
                <a:ea typeface="+mn-ea"/>
                <a:cs typeface="+mn-cs"/>
              </a:rPr>
              <a:t>Fall</a:t>
            </a:r>
            <a:r>
              <a:rPr kumimoji="0" lang="es-MX" sz="1200" b="0" i="0" u="none" strike="noStrike" kern="1200" cap="none" spc="0" normalizeH="0" baseline="0" noProof="0" dirty="0">
                <a:ln>
                  <a:noFill/>
                </a:ln>
                <a:solidFill>
                  <a:srgbClr val="A5A5A5"/>
                </a:solidFill>
                <a:effectLst/>
                <a:uLnTx/>
                <a:uFillTx/>
                <a:latin typeface="Calibri" panose="020F0502020204030204"/>
                <a:ea typeface="+mn-ea"/>
                <a:cs typeface="+mn-cs"/>
              </a:rPr>
              <a:t> Meeting 2018. </a:t>
            </a:r>
            <a:r>
              <a:rPr kumimoji="0" lang="es-MX" sz="1200" b="0" i="0" u="none" strike="noStrike" kern="1200" cap="none" spc="0" normalizeH="0" baseline="0" noProof="0" dirty="0" err="1">
                <a:ln>
                  <a:noFill/>
                </a:ln>
                <a:solidFill>
                  <a:srgbClr val="A5A5A5"/>
                </a:solidFill>
                <a:effectLst/>
                <a:uLnTx/>
                <a:uFillTx/>
                <a:latin typeface="Calibri" panose="020F0502020204030204"/>
                <a:ea typeface="+mn-ea"/>
                <a:cs typeface="+mn-cs"/>
              </a:rPr>
              <a:t>Session</a:t>
            </a:r>
            <a:r>
              <a:rPr kumimoji="0" lang="es-MX" sz="1200" b="0" i="0" u="none" strike="noStrike" kern="1200" cap="none" spc="0" normalizeH="0" baseline="0" noProof="0" dirty="0">
                <a:ln>
                  <a:noFill/>
                </a:ln>
                <a:solidFill>
                  <a:srgbClr val="A5A5A5"/>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rPr>
              <a:t>H51C: Global Precipitation Measurement, Validation, and Applications I</a:t>
            </a:r>
          </a:p>
        </p:txBody>
      </p:sp>
      <p:sp>
        <p:nvSpPr>
          <p:cNvPr id="6" name="Slide Number Placeholder 5">
            <a:extLst>
              <a:ext uri="{FF2B5EF4-FFF2-40B4-BE49-F238E27FC236}">
                <a16:creationId xmlns:a16="http://schemas.microsoft.com/office/drawing/2014/main" id="{CE72DC1F-6B1B-44E9-A766-A93817AF3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00CE1-84FC-490D-AC51-154DF164B6B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83AA1CD-C089-46DF-B882-C8036722B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316" y="6356350"/>
            <a:ext cx="1778324" cy="411429"/>
          </a:xfrm>
          <a:prstGeom prst="rect">
            <a:avLst/>
          </a:prstGeom>
        </p:spPr>
      </p:pic>
    </p:spTree>
    <p:extLst>
      <p:ext uri="{BB962C8B-B14F-4D97-AF65-F5344CB8AC3E}">
        <p14:creationId xmlns:p14="http://schemas.microsoft.com/office/powerpoint/2010/main" val="2865572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1E9245-4616-A146-B9F4-1D04455C5038}"/>
              </a:ext>
            </a:extLst>
          </p:cNvPr>
          <p:cNvSpPr>
            <a:spLocks noGrp="1"/>
          </p:cNvSpPr>
          <p:nvPr>
            <p:ph type="dt" sz="half" idx="10"/>
          </p:nvPr>
        </p:nvSpPr>
        <p:spPr>
          <a:xfrm>
            <a:off x="0" y="6550218"/>
            <a:ext cx="2743200" cy="365125"/>
          </a:xfrm>
        </p:spPr>
        <p:txBody>
          <a:bodyPr/>
          <a:lstStyle/>
          <a:p>
            <a:r>
              <a:rPr lang="en-US" dirty="0"/>
              <a:t>10-15-2019</a:t>
            </a:r>
          </a:p>
        </p:txBody>
      </p:sp>
      <p:sp>
        <p:nvSpPr>
          <p:cNvPr id="5" name="Footer Placeholder 4">
            <a:extLst>
              <a:ext uri="{FF2B5EF4-FFF2-40B4-BE49-F238E27FC236}">
                <a16:creationId xmlns:a16="http://schemas.microsoft.com/office/drawing/2014/main" id="{08F12FD9-1AEC-F446-BEA0-7F67DB1385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2B3D67-EA8D-DF4E-9DD2-24F3888A95ED}"/>
              </a:ext>
            </a:extLst>
          </p:cNvPr>
          <p:cNvSpPr>
            <a:spLocks noGrp="1"/>
          </p:cNvSpPr>
          <p:nvPr>
            <p:ph type="sldNum" sz="quarter" idx="12"/>
          </p:nvPr>
        </p:nvSpPr>
        <p:spPr/>
        <p:txBody>
          <a:bodyPr/>
          <a:lstStyle/>
          <a:p>
            <a:r>
              <a:rPr lang="en-US" dirty="0"/>
              <a:t>1</a:t>
            </a:r>
          </a:p>
        </p:txBody>
      </p:sp>
      <p:pic>
        <p:nvPicPr>
          <p:cNvPr id="7" name="Picture 6">
            <a:extLst>
              <a:ext uri="{FF2B5EF4-FFF2-40B4-BE49-F238E27FC236}">
                <a16:creationId xmlns:a16="http://schemas.microsoft.com/office/drawing/2014/main" id="{47B526FC-9A93-454F-A3F7-0C3910E62C5C}"/>
              </a:ext>
            </a:extLst>
          </p:cNvPr>
          <p:cNvPicPr>
            <a:picLocks noChangeAspect="1"/>
          </p:cNvPicPr>
          <p:nvPr userDrawn="1"/>
        </p:nvPicPr>
        <p:blipFill>
          <a:blip r:embed="rId2"/>
          <a:stretch>
            <a:fillRect/>
          </a:stretch>
        </p:blipFill>
        <p:spPr>
          <a:xfrm>
            <a:off x="107537" y="55028"/>
            <a:ext cx="1048163" cy="572352"/>
          </a:xfrm>
          <a:prstGeom prst="rect">
            <a:avLst/>
          </a:prstGeom>
        </p:spPr>
      </p:pic>
      <p:pic>
        <p:nvPicPr>
          <p:cNvPr id="8" name="Picture 7">
            <a:extLst>
              <a:ext uri="{FF2B5EF4-FFF2-40B4-BE49-F238E27FC236}">
                <a16:creationId xmlns:a16="http://schemas.microsoft.com/office/drawing/2014/main" id="{5D771905-3657-314B-9B71-EE601208B6FF}"/>
              </a:ext>
            </a:extLst>
          </p:cNvPr>
          <p:cNvPicPr>
            <a:picLocks noChangeAspect="1"/>
          </p:cNvPicPr>
          <p:nvPr userDrawn="1"/>
        </p:nvPicPr>
        <p:blipFill>
          <a:blip r:embed="rId3"/>
          <a:stretch>
            <a:fillRect/>
          </a:stretch>
        </p:blipFill>
        <p:spPr>
          <a:xfrm>
            <a:off x="11163300" y="55028"/>
            <a:ext cx="921163" cy="921163"/>
          </a:xfrm>
          <a:prstGeom prst="rect">
            <a:avLst/>
          </a:prstGeom>
        </p:spPr>
      </p:pic>
    </p:spTree>
    <p:extLst>
      <p:ext uri="{BB962C8B-B14F-4D97-AF65-F5344CB8AC3E}">
        <p14:creationId xmlns:p14="http://schemas.microsoft.com/office/powerpoint/2010/main" val="342557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9DAB-A3CD-2C43-AD07-1950D16315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FD0371-4428-EB44-82C1-157BD968D2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EB1481-057E-584B-AC29-BFFE530D0AB6}"/>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5" name="Footer Placeholder 4">
            <a:extLst>
              <a:ext uri="{FF2B5EF4-FFF2-40B4-BE49-F238E27FC236}">
                <a16:creationId xmlns:a16="http://schemas.microsoft.com/office/drawing/2014/main" id="{4326C3B6-0C97-E140-BA63-2F0AD2EF7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424F2-375E-2549-9DF4-AEF797CE247D}"/>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191371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4510-E347-9149-96BE-25BDF2F040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C287E-195E-1D4A-8ADD-7C2AE02AA2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6CF04-B0B0-C44D-B36C-5BF15B83F8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C95ED4-4D06-5C4A-AA99-A2990A452F88}"/>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6" name="Footer Placeholder 5">
            <a:extLst>
              <a:ext uri="{FF2B5EF4-FFF2-40B4-BE49-F238E27FC236}">
                <a16:creationId xmlns:a16="http://schemas.microsoft.com/office/drawing/2014/main" id="{85B491A6-BFB8-3D4D-A3A5-3FE7A896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74F5C-1410-AE40-92E8-ADC83B4D285C}"/>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359358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6FDC-7032-CB48-A17E-FDE2EEBE2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5A420F-412D-A349-BC27-5607338AE5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C227CC-14F5-FE44-854F-B3017A537E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2D7FED-2A06-174E-82A1-CA4442E8F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110AFA-F7C0-4D4E-B6C6-5F6C16235D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1CE4B-2D7B-3040-916D-8EAFF6098841}"/>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8" name="Footer Placeholder 7">
            <a:extLst>
              <a:ext uri="{FF2B5EF4-FFF2-40B4-BE49-F238E27FC236}">
                <a16:creationId xmlns:a16="http://schemas.microsoft.com/office/drawing/2014/main" id="{6FB97161-A46F-4543-AC02-25CA4F8AC5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28D0CC-DFBE-194A-A6B2-41FC926934BC}"/>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127095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6C90-ED92-2645-BB43-5E3A1A95F6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3879ED-527C-F84A-9E2C-E18AFC095FF3}"/>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4" name="Footer Placeholder 3">
            <a:extLst>
              <a:ext uri="{FF2B5EF4-FFF2-40B4-BE49-F238E27FC236}">
                <a16:creationId xmlns:a16="http://schemas.microsoft.com/office/drawing/2014/main" id="{EFF2FF8A-B79F-8749-8DB0-4406CCD1A5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E4B44-022D-1248-85F6-135FA958E40E}"/>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248526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3A779-3297-FF4C-AACD-B7D68489499C}"/>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3" name="Footer Placeholder 2">
            <a:extLst>
              <a:ext uri="{FF2B5EF4-FFF2-40B4-BE49-F238E27FC236}">
                <a16:creationId xmlns:a16="http://schemas.microsoft.com/office/drawing/2014/main" id="{1548967A-3465-9B4D-8C27-FB128A1A8D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4AD923-902C-1741-A863-37B0718A6EE3}"/>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414710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C450-7507-CB4A-A27A-29572CE28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1B817F-A590-A345-94F8-353ED5EB09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C7C322-E4DD-8346-A3E6-13A826C43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BA2F7D-921F-1446-AA7E-DDA3223D8225}"/>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6" name="Footer Placeholder 5">
            <a:extLst>
              <a:ext uri="{FF2B5EF4-FFF2-40B4-BE49-F238E27FC236}">
                <a16:creationId xmlns:a16="http://schemas.microsoft.com/office/drawing/2014/main" id="{C6116D27-D9EF-0C48-874B-6F193DB4D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3A8D8-1576-E74B-B66A-B53C75BFCE13}"/>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362042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AED2-B459-AE47-8B9D-C7B1833A0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5E45AA-4886-404F-B4AB-EF5640CEE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D7250D-5173-354E-A0D2-4719F6781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F21479-1ED7-8844-9CAA-9758299227D1}"/>
              </a:ext>
            </a:extLst>
          </p:cNvPr>
          <p:cNvSpPr>
            <a:spLocks noGrp="1"/>
          </p:cNvSpPr>
          <p:nvPr>
            <p:ph type="dt" sz="half" idx="10"/>
          </p:nvPr>
        </p:nvSpPr>
        <p:spPr/>
        <p:txBody>
          <a:bodyPr/>
          <a:lstStyle/>
          <a:p>
            <a:fld id="{69D5A62E-41C9-8548-A419-D75006859C0F}" type="datetimeFigureOut">
              <a:rPr lang="en-US" smtClean="0"/>
              <a:t>11/5/2020</a:t>
            </a:fld>
            <a:endParaRPr lang="en-US"/>
          </a:p>
        </p:txBody>
      </p:sp>
      <p:sp>
        <p:nvSpPr>
          <p:cNvPr id="6" name="Footer Placeholder 5">
            <a:extLst>
              <a:ext uri="{FF2B5EF4-FFF2-40B4-BE49-F238E27FC236}">
                <a16:creationId xmlns:a16="http://schemas.microsoft.com/office/drawing/2014/main" id="{78E9E58D-90C0-1641-A4C7-73C89D703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60E24-D097-8E4B-B245-06DD5CE015DC}"/>
              </a:ext>
            </a:extLst>
          </p:cNvPr>
          <p:cNvSpPr>
            <a:spLocks noGrp="1"/>
          </p:cNvSpPr>
          <p:nvPr>
            <p:ph type="sldNum" sz="quarter" idx="12"/>
          </p:nvPr>
        </p:nvSpPr>
        <p:spPr/>
        <p:txBody>
          <a:bodyPr/>
          <a:lstStyle/>
          <a:p>
            <a:fld id="{52AB90C9-FA0A-8B49-BD84-FBBCDEACCFB2}" type="slidenum">
              <a:rPr lang="en-US" smtClean="0"/>
              <a:t>‹#›</a:t>
            </a:fld>
            <a:endParaRPr lang="en-US"/>
          </a:p>
        </p:txBody>
      </p:sp>
    </p:spTree>
    <p:extLst>
      <p:ext uri="{BB962C8B-B14F-4D97-AF65-F5344CB8AC3E}">
        <p14:creationId xmlns:p14="http://schemas.microsoft.com/office/powerpoint/2010/main" val="87048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CBC830-CCB2-3C49-9FDA-283883280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518BA8-465A-FA4E-A837-E56F52029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9A18A-C3B7-6F44-B582-E251A1E15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5A62E-41C9-8548-A419-D75006859C0F}" type="datetimeFigureOut">
              <a:rPr lang="en-US" smtClean="0"/>
              <a:t>11/5/2020</a:t>
            </a:fld>
            <a:endParaRPr lang="en-US"/>
          </a:p>
        </p:txBody>
      </p:sp>
      <p:sp>
        <p:nvSpPr>
          <p:cNvPr id="5" name="Footer Placeholder 4">
            <a:extLst>
              <a:ext uri="{FF2B5EF4-FFF2-40B4-BE49-F238E27FC236}">
                <a16:creationId xmlns:a16="http://schemas.microsoft.com/office/drawing/2014/main" id="{4D8A01C6-97BA-804C-A7ED-06B5F75B6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BAC1A-6F21-EF46-AE84-8E691A29AE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B90C9-FA0A-8B49-BD84-FBBCDEACCFB2}" type="slidenum">
              <a:rPr lang="en-US" smtClean="0"/>
              <a:t>‹#›</a:t>
            </a:fld>
            <a:endParaRPr lang="en-US"/>
          </a:p>
        </p:txBody>
      </p:sp>
    </p:spTree>
    <p:extLst>
      <p:ext uri="{BB962C8B-B14F-4D97-AF65-F5344CB8AC3E}">
        <p14:creationId xmlns:p14="http://schemas.microsoft.com/office/powerpoint/2010/main" val="2124874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andrea.m.portier@nasa.gov" TargetMode="External"/><Relationship Id="rId5" Type="http://schemas.openxmlformats.org/officeDocument/2006/relationships/image" Target="../media/image5.tiff"/><Relationship Id="rId4" Type="http://schemas.openxmlformats.org/officeDocument/2006/relationships/hyperlink" Target="mailto:amita.v.Mehta@nas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gpm.nasa.gov/data/train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gpm.nasa.gov/data/tutoria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gpm.nasa.gov/data/visualiza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pm.nasa.gov/data/director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gpm.nasa.gov/data/director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arset.gsfc.nasa.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rset.gsfc.nasa.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appliedsciences.nasa.gov/join-mission/training/english/applications-gpm-imerg-reanalysis-assessing-extreme-dry-and-w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OyPUp7SuEy4&amp;feature=youtu.b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gpm.nasa.gov/data/sources" TargetMode="External"/><Relationship Id="rId3" Type="http://schemas.openxmlformats.org/officeDocument/2006/relationships/hyperlink" Target="https://pps.gsfc.nasa.gov/" TargetMode="External"/><Relationship Id="rId7" Type="http://schemas.openxmlformats.org/officeDocument/2006/relationships/hyperlink" Target="https://worldview.earthdata.nasa.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storm.pps.eosdis.nasa.gov/storm/" TargetMode="External"/><Relationship Id="rId5" Type="http://schemas.openxmlformats.org/officeDocument/2006/relationships/hyperlink" Target="https://giovanni.gsfc.nasa.gov/giovanni/" TargetMode="External"/><Relationship Id="rId4" Type="http://schemas.openxmlformats.org/officeDocument/2006/relationships/hyperlink" Target="http://disc.sci.gsfc.nasa.gov/"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ps.gsfc.nasa.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storm.pps.eosdis.nasa.gov/stor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worldview.earthdata.nasa.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disc.gsfc.nasa.gov/"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giovanni.gsfc.nasa.gov/giovanni/"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ops.fhwa.dot.gov/weather/q1_roadimpact.htm"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ops.fhwa.dot.gov/weather/q1_roadimpact.ht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ops.fhwa.dot.gov/weather/q1_roadimpact.ht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pm.nasa.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gpm.nasa.gov/"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pm.nasa.gov/dat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gpm.nasa.gov/data/directory"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18118C4-A702-C445-8D36-924C95BD5B6A}"/>
              </a:ext>
            </a:extLst>
          </p:cNvPr>
          <p:cNvSpPr txBox="1">
            <a:spLocks/>
          </p:cNvSpPr>
          <p:nvPr/>
        </p:nvSpPr>
        <p:spPr>
          <a:xfrm>
            <a:off x="0" y="33833"/>
            <a:ext cx="12192000" cy="28756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GPM Applications Webinar</a:t>
            </a:r>
          </a:p>
          <a:p>
            <a:pPr lvl="0" algn="ctr">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lang="en-US" sz="3600" b="1" dirty="0">
                <a:solidFill>
                  <a:prstClr val="black"/>
                </a:solidFill>
                <a:latin typeface="Arial" panose="020B0604020202020204" pitchFamily="34" charset="0"/>
                <a:cs typeface="Arial" panose="020B0604020202020204" pitchFamily="34" charset="0"/>
              </a:rPr>
              <a:t>GPM Precipitation: Data Information and Access for Transport and Logistics Applications</a:t>
            </a:r>
            <a:r>
              <a:rPr kumimoji="0" lang="en-US" sz="3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r>
            <a:br>
              <a:rPr kumimoji="0" lang="en-US" sz="3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br>
            <a:endParaRPr kumimoji="0" lang="en-US" sz="3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D9DE4127-4832-1043-9F1C-BFF6024E8946}"/>
              </a:ext>
            </a:extLst>
          </p:cNvPr>
          <p:cNvPicPr>
            <a:picLocks noChangeAspect="1"/>
          </p:cNvPicPr>
          <p:nvPr/>
        </p:nvPicPr>
        <p:blipFill>
          <a:blip r:embed="rId3"/>
          <a:stretch>
            <a:fillRect/>
          </a:stretch>
        </p:blipFill>
        <p:spPr>
          <a:xfrm>
            <a:off x="1607046" y="3026314"/>
            <a:ext cx="2177554" cy="1633166"/>
          </a:xfrm>
          <a:prstGeom prst="rect">
            <a:avLst/>
          </a:prstGeom>
        </p:spPr>
      </p:pic>
      <p:sp>
        <p:nvSpPr>
          <p:cNvPr id="4" name="TextBox 3">
            <a:extLst>
              <a:ext uri="{FF2B5EF4-FFF2-40B4-BE49-F238E27FC236}">
                <a16:creationId xmlns:a16="http://schemas.microsoft.com/office/drawing/2014/main" id="{EAB0CA1D-50C2-5345-B986-B00CEDBFCCE6}"/>
              </a:ext>
            </a:extLst>
          </p:cNvPr>
          <p:cNvSpPr txBox="1"/>
          <p:nvPr/>
        </p:nvSpPr>
        <p:spPr>
          <a:xfrm>
            <a:off x="6362700" y="5010768"/>
            <a:ext cx="43180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Amita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Mehta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NASA GSFC-UMBC-JCET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amita.v.mehta@nasa.gov</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3B94B85-8032-3C46-B794-ED69F0678DE7}"/>
              </a:ext>
            </a:extLst>
          </p:cNvPr>
          <p:cNvPicPr>
            <a:picLocks noChangeAspect="1"/>
          </p:cNvPicPr>
          <p:nvPr/>
        </p:nvPicPr>
        <p:blipFill>
          <a:blip r:embed="rId5"/>
          <a:stretch>
            <a:fillRect/>
          </a:stretch>
        </p:blipFill>
        <p:spPr>
          <a:xfrm>
            <a:off x="8521700" y="2909454"/>
            <a:ext cx="1815882" cy="1815882"/>
          </a:xfrm>
          <a:prstGeom prst="rect">
            <a:avLst/>
          </a:prstGeom>
        </p:spPr>
      </p:pic>
      <p:sp>
        <p:nvSpPr>
          <p:cNvPr id="7" name="TextBox 6">
            <a:extLst>
              <a:ext uri="{FF2B5EF4-FFF2-40B4-BE49-F238E27FC236}">
                <a16:creationId xmlns:a16="http://schemas.microsoft.com/office/drawing/2014/main" id="{D3AB2FD5-A993-ED42-890E-4F10AB7E6AF8}"/>
              </a:ext>
            </a:extLst>
          </p:cNvPr>
          <p:cNvSpPr txBox="1"/>
          <p:nvPr/>
        </p:nvSpPr>
        <p:spPr>
          <a:xfrm>
            <a:off x="0" y="6512312"/>
            <a:ext cx="3010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B0CA1D-50C2-5345-B986-B00CEDBFCCE6}"/>
              </a:ext>
            </a:extLst>
          </p:cNvPr>
          <p:cNvSpPr txBox="1"/>
          <p:nvPr/>
        </p:nvSpPr>
        <p:spPr>
          <a:xfrm>
            <a:off x="1209964" y="5010768"/>
            <a:ext cx="4318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Andrea</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Portier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0" dirty="0" smtClean="0">
                <a:solidFill>
                  <a:prstClr val="black"/>
                </a:solidFill>
                <a:latin typeface="Calibri" panose="020F0502020204030204"/>
              </a:rPr>
              <a:t>NASA</a:t>
            </a:r>
            <a:r>
              <a:rPr lang="en-US" sz="2800" dirty="0" smtClean="0">
                <a:solidFill>
                  <a:prstClr val="black"/>
                </a:solidFill>
                <a:latin typeface="Calibri" panose="020F0502020204030204"/>
              </a:rPr>
              <a:t> GSFC- SSAI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hlinkClick r:id="rId6"/>
              </a:rPr>
              <a:t>a</a:t>
            </a:r>
            <a:r>
              <a:rPr kumimoji="0" lang="en-US" sz="2800" b="0" i="0" u="none" strike="noStrike" kern="1200" cap="none" spc="0" normalizeH="0" baseline="0" noProof="0" dirty="0" smtClean="0">
                <a:ln>
                  <a:noFill/>
                </a:ln>
                <a:solidFill>
                  <a:prstClr val="black"/>
                </a:solidFill>
                <a:effectLst/>
                <a:uLnTx/>
                <a:uFillTx/>
                <a:latin typeface="Calibri" panose="020F0502020204030204"/>
                <a:hlinkClick r:id="rId6"/>
              </a:rPr>
              <a:t>ndrea.m.portier@nasa.gov</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0500" y="2852426"/>
            <a:ext cx="3430999" cy="1929937"/>
          </a:xfrm>
          <a:prstGeom prst="rect">
            <a:avLst/>
          </a:prstGeom>
        </p:spPr>
      </p:pic>
    </p:spTree>
    <p:extLst>
      <p:ext uri="{BB962C8B-B14F-4D97-AF65-F5344CB8AC3E}">
        <p14:creationId xmlns:p14="http://schemas.microsoft.com/office/powerpoint/2010/main" val="293142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GPM</a:t>
            </a:r>
            <a:r>
              <a:rPr kumimoji="0" lang="en-US" sz="2800" b="1" i="0" u="none" strike="noStrike" kern="1200" cap="none" spc="0" normalizeH="0" noProof="0" dirty="0" smtClean="0">
                <a:ln>
                  <a:noFill/>
                </a:ln>
                <a:solidFill>
                  <a:prstClr val="black"/>
                </a:solidFill>
                <a:effectLst/>
                <a:uLnTx/>
                <a:uFillTx/>
                <a:latin typeface="Calibri" panose="020F0502020204030204"/>
                <a:ea typeface="+mn-ea"/>
                <a:cs typeface="+mn-cs"/>
              </a:rPr>
              <a:t> Beginner Resources: Trainings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69724" y="1247694"/>
            <a:ext cx="2400300" cy="2143125"/>
          </a:xfrm>
          <a:prstGeom prst="rect">
            <a:avLst/>
          </a:prstGeom>
        </p:spPr>
      </p:pic>
      <p:sp>
        <p:nvSpPr>
          <p:cNvPr id="9" name="Rectangle 8"/>
          <p:cNvSpPr/>
          <p:nvPr/>
        </p:nvSpPr>
        <p:spPr>
          <a:xfrm>
            <a:off x="53607" y="718727"/>
            <a:ext cx="4858831" cy="461665"/>
          </a:xfrm>
          <a:prstGeom prst="rect">
            <a:avLst/>
          </a:prstGeom>
        </p:spPr>
        <p:txBody>
          <a:bodyPr wrap="none">
            <a:spAutoFit/>
          </a:bodyPr>
          <a:lstStyle/>
          <a:p>
            <a:r>
              <a:rPr lang="en-US" sz="2400" b="1" dirty="0">
                <a:solidFill>
                  <a:schemeClr val="accent1"/>
                </a:solidFill>
                <a:hlinkClick r:id="rId4"/>
              </a:rPr>
              <a:t>https://</a:t>
            </a:r>
            <a:r>
              <a:rPr lang="en-US" sz="2400" b="1" dirty="0" smtClean="0">
                <a:solidFill>
                  <a:schemeClr val="accent1"/>
                </a:solidFill>
                <a:hlinkClick r:id="rId4"/>
              </a:rPr>
              <a:t>gpm.nasa.gov/data/training</a:t>
            </a:r>
            <a:r>
              <a:rPr lang="en-US" sz="2400" b="1" dirty="0" smtClean="0">
                <a:solidFill>
                  <a:schemeClr val="accent1"/>
                </a:solidFill>
              </a:rPr>
              <a:t> </a:t>
            </a:r>
            <a:endParaRPr lang="en-US" sz="2400" b="1" dirty="0">
              <a:solidFill>
                <a:schemeClr val="accent1"/>
              </a:solidFill>
            </a:endParaRPr>
          </a:p>
        </p:txBody>
      </p:sp>
      <p:pic>
        <p:nvPicPr>
          <p:cNvPr id="11" name="Picture 10"/>
          <p:cNvPicPr>
            <a:picLocks noChangeAspect="1"/>
          </p:cNvPicPr>
          <p:nvPr/>
        </p:nvPicPr>
        <p:blipFill>
          <a:blip r:embed="rId5"/>
          <a:stretch>
            <a:fillRect/>
          </a:stretch>
        </p:blipFill>
        <p:spPr>
          <a:xfrm>
            <a:off x="2336152" y="1247694"/>
            <a:ext cx="5012458" cy="3608736"/>
          </a:xfrm>
          <a:prstGeom prst="rect">
            <a:avLst/>
          </a:prstGeom>
          <a:ln>
            <a:solidFill>
              <a:schemeClr val="tx1"/>
            </a:solidFill>
          </a:ln>
        </p:spPr>
      </p:pic>
      <p:sp>
        <p:nvSpPr>
          <p:cNvPr id="12" name="Rectangle 11"/>
          <p:cNvSpPr/>
          <p:nvPr/>
        </p:nvSpPr>
        <p:spPr>
          <a:xfrm>
            <a:off x="69724" y="1670855"/>
            <a:ext cx="1401284" cy="4246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7235577" y="2618754"/>
            <a:ext cx="4893322" cy="4226312"/>
          </a:xfrm>
          <a:prstGeom prst="rect">
            <a:avLst/>
          </a:prstGeom>
          <a:ln>
            <a:solidFill>
              <a:schemeClr val="tx1"/>
            </a:solidFill>
          </a:ln>
        </p:spPr>
      </p:pic>
    </p:spTree>
    <p:extLst>
      <p:ext uri="{BB962C8B-B14F-4D97-AF65-F5344CB8AC3E}">
        <p14:creationId xmlns:p14="http://schemas.microsoft.com/office/powerpoint/2010/main" val="3629535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GPM Beginner Resources: Tutorials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69724" y="2155027"/>
            <a:ext cx="2400300" cy="2143125"/>
          </a:xfrm>
          <a:prstGeom prst="rect">
            <a:avLst/>
          </a:prstGeom>
        </p:spPr>
      </p:pic>
      <p:sp>
        <p:nvSpPr>
          <p:cNvPr id="9" name="Rectangle 8"/>
          <p:cNvSpPr/>
          <p:nvPr/>
        </p:nvSpPr>
        <p:spPr>
          <a:xfrm>
            <a:off x="53607" y="718727"/>
            <a:ext cx="4947508" cy="461665"/>
          </a:xfrm>
          <a:prstGeom prst="rect">
            <a:avLst/>
          </a:prstGeom>
        </p:spPr>
        <p:txBody>
          <a:bodyPr wrap="none">
            <a:spAutoFit/>
          </a:bodyPr>
          <a:lstStyle/>
          <a:p>
            <a:pPr lvl="0"/>
            <a:r>
              <a:rPr lang="en-US" sz="2400" b="1" dirty="0">
                <a:solidFill>
                  <a:srgbClr val="4472C4"/>
                </a:solidFill>
                <a:hlinkClick r:id="rId4"/>
              </a:rPr>
              <a:t>https://</a:t>
            </a:r>
            <a:r>
              <a:rPr lang="en-US" sz="2400" b="1" dirty="0" smtClean="0">
                <a:solidFill>
                  <a:srgbClr val="4472C4"/>
                </a:solidFill>
                <a:hlinkClick r:id="rId4"/>
              </a:rPr>
              <a:t>gpm.nasa.gov/data/tutorials</a:t>
            </a:r>
            <a:r>
              <a:rPr lang="en-US" sz="2400" b="1" dirty="0" smtClean="0">
                <a:solidFill>
                  <a:srgbClr val="4472C4"/>
                </a:solidFill>
              </a:rPr>
              <a:t> </a:t>
            </a:r>
            <a:endPar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2" name="Rectangle 11"/>
          <p:cNvSpPr/>
          <p:nvPr/>
        </p:nvSpPr>
        <p:spPr>
          <a:xfrm>
            <a:off x="116581" y="2915035"/>
            <a:ext cx="1401284" cy="4246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a:stretch>
            <a:fillRect/>
          </a:stretch>
        </p:blipFill>
        <p:spPr>
          <a:xfrm>
            <a:off x="3205859" y="1840642"/>
            <a:ext cx="8010525" cy="4067175"/>
          </a:xfrm>
          <a:prstGeom prst="rect">
            <a:avLst/>
          </a:prstGeom>
        </p:spPr>
      </p:pic>
    </p:spTree>
    <p:extLst>
      <p:ext uri="{BB962C8B-B14F-4D97-AF65-F5344CB8AC3E}">
        <p14:creationId xmlns:p14="http://schemas.microsoft.com/office/powerpoint/2010/main" val="1285390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49822" y="4191852"/>
            <a:ext cx="6371602" cy="2031325"/>
          </a:xfrm>
          <a:prstGeom prst="rect">
            <a:avLst/>
          </a:prstGeom>
          <a:solidFill>
            <a:schemeClr val="bg1"/>
          </a:solidFill>
          <a:ln>
            <a:solidFill>
              <a:schemeClr val="accent1"/>
            </a:solidFill>
          </a:ln>
        </p:spPr>
        <p:txBody>
          <a:bodyPr wrap="square">
            <a:spAutoFit/>
          </a:bodyPr>
          <a:lstStyle/>
          <a:p>
            <a:pPr marL="285750" indent="-285750">
              <a:buFont typeface="Arial" panose="020B0604020202020204" pitchFamily="34" charset="0"/>
              <a:buChar char="•"/>
            </a:pPr>
            <a:r>
              <a:rPr lang="en-US" b="1" dirty="0" smtClean="0"/>
              <a:t>STORM Event Viewer: </a:t>
            </a:r>
            <a:r>
              <a:rPr lang="en-US" dirty="0" smtClean="0"/>
              <a:t>View latest extreme weather events on an interactive globe. </a:t>
            </a:r>
          </a:p>
          <a:p>
            <a:pPr marL="285750" indent="-285750">
              <a:buFont typeface="Arial" panose="020B0604020202020204" pitchFamily="34" charset="0"/>
              <a:buChar char="•"/>
            </a:pPr>
            <a:r>
              <a:rPr lang="en-US" b="1" dirty="0" smtClean="0"/>
              <a:t>NASA Worldview</a:t>
            </a:r>
            <a:r>
              <a:rPr lang="en-US" b="1" dirty="0"/>
              <a:t>: </a:t>
            </a:r>
            <a:r>
              <a:rPr lang="en-US" dirty="0" smtClean="0"/>
              <a:t>Browse </a:t>
            </a:r>
            <a:r>
              <a:rPr lang="en-US" dirty="0"/>
              <a:t>global, full-resolution satellite imagery and then download the underlying data, including data from </a:t>
            </a:r>
            <a:r>
              <a:rPr lang="en-US" dirty="0" smtClean="0"/>
              <a:t>GPM.</a:t>
            </a:r>
          </a:p>
          <a:p>
            <a:pPr marL="285750" indent="-285750">
              <a:buFont typeface="Arial" panose="020B0604020202020204" pitchFamily="34" charset="0"/>
              <a:buChar char="•"/>
            </a:pPr>
            <a:r>
              <a:rPr lang="en-US" b="1" dirty="0"/>
              <a:t>GIOVANNI: </a:t>
            </a:r>
            <a:r>
              <a:rPr lang="en-US" dirty="0" smtClean="0"/>
              <a:t>view,</a:t>
            </a:r>
            <a:r>
              <a:rPr lang="en-US" dirty="0"/>
              <a:t> </a:t>
            </a:r>
            <a:r>
              <a:rPr lang="en-US" dirty="0" smtClean="0"/>
              <a:t>analyze, </a:t>
            </a:r>
            <a:r>
              <a:rPr lang="en-US" dirty="0"/>
              <a:t>and </a:t>
            </a:r>
            <a:r>
              <a:rPr lang="en-US" dirty="0" smtClean="0"/>
              <a:t>download </a:t>
            </a:r>
            <a:r>
              <a:rPr lang="en-US" dirty="0"/>
              <a:t>multiple Earth science datasets (including </a:t>
            </a:r>
            <a:r>
              <a:rPr lang="en-US" dirty="0" smtClean="0"/>
              <a:t>GPM</a:t>
            </a:r>
            <a:r>
              <a:rPr lang="en-US" dirty="0"/>
              <a:t>) from within your web browser. </a:t>
            </a:r>
          </a:p>
        </p:txBody>
      </p:sp>
      <p:sp>
        <p:nvSpPr>
          <p:cNvPr id="2" name="TextBox 1">
            <a:extLst>
              <a:ext uri="{FF2B5EF4-FFF2-40B4-BE49-F238E27FC236}">
                <a16:creationId xmlns:a16="http://schemas.microsoft.com/office/drawing/2014/main" id="{9CCDE912-7EC5-7742-8E50-E726FBD62BEA}"/>
              </a:ext>
            </a:extLst>
          </p:cNvPr>
          <p:cNvSpPr txBox="1"/>
          <p:nvPr/>
        </p:nvSpPr>
        <p:spPr>
          <a:xfrm>
            <a:off x="1269874" y="72660"/>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GPM Beginner Resources: Visualizations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4794" y="2098214"/>
            <a:ext cx="2400300" cy="2143125"/>
          </a:xfrm>
          <a:prstGeom prst="rect">
            <a:avLst/>
          </a:prstGeom>
        </p:spPr>
      </p:pic>
      <p:sp>
        <p:nvSpPr>
          <p:cNvPr id="9" name="Rectangle 8"/>
          <p:cNvSpPr/>
          <p:nvPr/>
        </p:nvSpPr>
        <p:spPr>
          <a:xfrm>
            <a:off x="102123" y="6401931"/>
            <a:ext cx="5463099" cy="461665"/>
          </a:xfrm>
          <a:prstGeom prst="rect">
            <a:avLst/>
          </a:prstGeom>
          <a:solidFill>
            <a:schemeClr val="bg1"/>
          </a:solidFill>
        </p:spPr>
        <p:txBody>
          <a:bodyPr wrap="none">
            <a:spAutoFit/>
          </a:bodyPr>
          <a:lstStyle/>
          <a:p>
            <a:pPr lvl="0"/>
            <a:r>
              <a:rPr lang="en-US" sz="2400" b="1" dirty="0">
                <a:solidFill>
                  <a:srgbClr val="4472C4"/>
                </a:solidFill>
                <a:hlinkClick r:id="rId4"/>
              </a:rPr>
              <a:t>https://</a:t>
            </a:r>
            <a:r>
              <a:rPr lang="en-US" sz="2400" b="1" dirty="0" smtClean="0">
                <a:solidFill>
                  <a:srgbClr val="4472C4"/>
                </a:solidFill>
                <a:hlinkClick r:id="rId4"/>
              </a:rPr>
              <a:t>gpm.nasa.gov/data/visualization</a:t>
            </a:r>
            <a:r>
              <a:rPr lang="en-US" sz="2400" b="1" dirty="0" smtClean="0">
                <a:solidFill>
                  <a:srgbClr val="4472C4"/>
                </a:solidFill>
              </a:rPr>
              <a:t> </a:t>
            </a:r>
            <a:endPar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2" name="Rectangle 11"/>
          <p:cNvSpPr/>
          <p:nvPr/>
        </p:nvSpPr>
        <p:spPr>
          <a:xfrm>
            <a:off x="80892" y="3139108"/>
            <a:ext cx="1937496" cy="474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2238579" y="539104"/>
            <a:ext cx="4485182" cy="3528703"/>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7821424" y="3179687"/>
            <a:ext cx="4207936" cy="3931920"/>
          </a:xfrm>
          <a:prstGeom prst="rect">
            <a:avLst/>
          </a:prstGeom>
          <a:ln>
            <a:solidFill>
              <a:schemeClr val="tx1"/>
            </a:solidFill>
          </a:ln>
        </p:spPr>
      </p:pic>
      <p:sp>
        <p:nvSpPr>
          <p:cNvPr id="11" name="Rectangle 10"/>
          <p:cNvSpPr/>
          <p:nvPr/>
        </p:nvSpPr>
        <p:spPr>
          <a:xfrm>
            <a:off x="6576596" y="864969"/>
            <a:ext cx="5615403" cy="646331"/>
          </a:xfrm>
          <a:prstGeom prst="rect">
            <a:avLst/>
          </a:prstGeom>
          <a:solidFill>
            <a:schemeClr val="bg1"/>
          </a:solidFill>
          <a:ln>
            <a:solidFill>
              <a:schemeClr val="accent1"/>
            </a:solidFill>
          </a:ln>
        </p:spPr>
        <p:txBody>
          <a:bodyPr wrap="square">
            <a:spAutoFit/>
          </a:bodyPr>
          <a:lstStyle/>
          <a:p>
            <a:r>
              <a:rPr lang="en-US" dirty="0"/>
              <a:t>IMERG Global Viewer: View the latest IMERG global precipitation </a:t>
            </a:r>
            <a:r>
              <a:rPr lang="en-US" dirty="0" smtClean="0"/>
              <a:t>accumulations </a:t>
            </a:r>
            <a:r>
              <a:rPr lang="en-US" dirty="0"/>
              <a:t>on an interactive 3D globe </a:t>
            </a:r>
          </a:p>
        </p:txBody>
      </p:sp>
      <p:sp>
        <p:nvSpPr>
          <p:cNvPr id="13" name="Rectangle 12"/>
          <p:cNvSpPr/>
          <p:nvPr/>
        </p:nvSpPr>
        <p:spPr>
          <a:xfrm>
            <a:off x="6660879" y="1879352"/>
            <a:ext cx="5239302" cy="1200329"/>
          </a:xfrm>
          <a:prstGeom prst="rect">
            <a:avLst/>
          </a:prstGeom>
          <a:solidFill>
            <a:schemeClr val="bg1"/>
          </a:solidFill>
          <a:ln>
            <a:solidFill>
              <a:schemeClr val="accent1"/>
            </a:solidFill>
          </a:ln>
        </p:spPr>
        <p:txBody>
          <a:bodyPr wrap="square">
            <a:spAutoFit/>
          </a:bodyPr>
          <a:lstStyle/>
          <a:p>
            <a:r>
              <a:rPr lang="en-US" dirty="0"/>
              <a:t>Precipitation &amp; Applications </a:t>
            </a:r>
            <a:r>
              <a:rPr lang="en-US" dirty="0" smtClean="0"/>
              <a:t>Viewer</a:t>
            </a:r>
            <a:r>
              <a:rPr lang="en-US" dirty="0"/>
              <a:t>: Download datasets in various popular formats (TIF, SHP, </a:t>
            </a:r>
            <a:r>
              <a:rPr lang="en-US" dirty="0" err="1"/>
              <a:t>arcJSON</a:t>
            </a:r>
            <a:r>
              <a:rPr lang="en-US" dirty="0"/>
              <a:t>, </a:t>
            </a:r>
            <a:r>
              <a:rPr lang="en-US" dirty="0" err="1"/>
              <a:t>geoJSON</a:t>
            </a:r>
            <a:r>
              <a:rPr lang="en-US" dirty="0"/>
              <a:t>, </a:t>
            </a:r>
            <a:r>
              <a:rPr lang="en-US" dirty="0" err="1"/>
              <a:t>topoJSON</a:t>
            </a:r>
            <a:r>
              <a:rPr lang="en-US" dirty="0"/>
              <a:t>) and learn how to directly access the data via the PMM Publisher API.</a:t>
            </a:r>
          </a:p>
        </p:txBody>
      </p:sp>
      <p:sp>
        <p:nvSpPr>
          <p:cNvPr id="15" name="Rectangle 14"/>
          <p:cNvSpPr/>
          <p:nvPr/>
        </p:nvSpPr>
        <p:spPr>
          <a:xfrm>
            <a:off x="80892" y="931548"/>
            <a:ext cx="2217446" cy="830997"/>
          </a:xfrm>
          <a:prstGeom prst="rect">
            <a:avLst/>
          </a:prstGeom>
        </p:spPr>
        <p:txBody>
          <a:bodyPr wrap="square">
            <a:spAutoFit/>
          </a:bodyPr>
          <a:lstStyle/>
          <a:p>
            <a:r>
              <a:rPr lang="en-US" sz="2400" dirty="0" smtClean="0"/>
              <a:t>Quick ways to view GPM data</a:t>
            </a:r>
            <a:endParaRPr lang="en-US" sz="2400" dirty="0"/>
          </a:p>
        </p:txBody>
      </p:sp>
    </p:spTree>
    <p:extLst>
      <p:ext uri="{BB962C8B-B14F-4D97-AF65-F5344CB8AC3E}">
        <p14:creationId xmlns:p14="http://schemas.microsoft.com/office/powerpoint/2010/main" val="3195763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GPM Data Access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5250" y="799153"/>
            <a:ext cx="5025543" cy="461665"/>
          </a:xfrm>
          <a:prstGeom prst="rect">
            <a:avLst/>
          </a:prstGeom>
          <a:solidFill>
            <a:schemeClr val="bg1"/>
          </a:solidFill>
        </p:spPr>
        <p:txBody>
          <a:bodyPr wrap="none">
            <a:spAutoFit/>
          </a:bodyPr>
          <a:lstStyle/>
          <a:p>
            <a:pPr lvl="0"/>
            <a:r>
              <a:rPr lang="en-US" sz="2400" b="1" dirty="0">
                <a:solidFill>
                  <a:srgbClr val="4472C4"/>
                </a:solidFill>
                <a:hlinkClick r:id="rId3"/>
              </a:rPr>
              <a:t>https://</a:t>
            </a:r>
            <a:r>
              <a:rPr lang="en-US" sz="2400" b="1" dirty="0" smtClean="0">
                <a:solidFill>
                  <a:srgbClr val="4472C4"/>
                </a:solidFill>
                <a:hlinkClick r:id="rId3"/>
              </a:rPr>
              <a:t>gpm.nasa.gov/data/directory</a:t>
            </a:r>
            <a:r>
              <a:rPr lang="en-US" sz="2400" b="1" dirty="0" smtClean="0">
                <a:solidFill>
                  <a:srgbClr val="4472C4"/>
                </a:solidFill>
              </a:rPr>
              <a:t> </a:t>
            </a:r>
            <a:endPar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278075" y="1586651"/>
            <a:ext cx="4895850" cy="4286250"/>
          </a:xfrm>
          <a:prstGeom prst="rect">
            <a:avLst/>
          </a:prstGeom>
          <a:ln>
            <a:solidFill>
              <a:schemeClr val="tx1"/>
            </a:solidFill>
          </a:ln>
        </p:spPr>
      </p:pic>
      <p:sp>
        <p:nvSpPr>
          <p:cNvPr id="9" name="Rectangle 8"/>
          <p:cNvSpPr/>
          <p:nvPr/>
        </p:nvSpPr>
        <p:spPr>
          <a:xfrm>
            <a:off x="5807437" y="1683476"/>
            <a:ext cx="6188787" cy="3447098"/>
          </a:xfrm>
          <a:prstGeom prst="rect">
            <a:avLst/>
          </a:prstGeom>
        </p:spPr>
        <p:txBody>
          <a:bodyPr wrap="square">
            <a:spAutoFit/>
          </a:bodyPr>
          <a:lstStyle/>
          <a:p>
            <a:pPr>
              <a:spcAft>
                <a:spcPts val="1200"/>
              </a:spcAft>
            </a:pPr>
            <a:r>
              <a:rPr lang="en-US" sz="2200" u="sng" dirty="0" smtClean="0"/>
              <a:t>GPM Data Directory </a:t>
            </a:r>
            <a:endParaRPr lang="en-US" sz="2000" b="1" u="sng" dirty="0">
              <a:solidFill>
                <a:schemeClr val="accent1"/>
              </a:solidFill>
            </a:endParaRPr>
          </a:p>
          <a:p>
            <a:pPr marL="285750" indent="-285750">
              <a:spcAft>
                <a:spcPts val="1200"/>
              </a:spcAft>
              <a:buFont typeface="Arial" panose="020B0604020202020204" pitchFamily="34" charset="0"/>
              <a:buChar char="•"/>
            </a:pPr>
            <a:r>
              <a:rPr lang="en-US" sz="2200" dirty="0" smtClean="0"/>
              <a:t>Access to all 3 GPM product levels (raw data to gridded </a:t>
            </a:r>
            <a:r>
              <a:rPr lang="en-US" sz="2200" dirty="0" err="1" smtClean="0"/>
              <a:t>precip</a:t>
            </a:r>
            <a:r>
              <a:rPr lang="en-US" sz="2200" dirty="0" smtClean="0"/>
              <a:t> products)</a:t>
            </a:r>
          </a:p>
          <a:p>
            <a:pPr marL="285750" indent="-285750">
              <a:buFont typeface="Arial" panose="020B0604020202020204" pitchFamily="34" charset="0"/>
              <a:buChar char="•"/>
            </a:pPr>
            <a:r>
              <a:rPr lang="en-US" sz="2200" dirty="0" smtClean="0"/>
              <a:t>Each product level provides information:</a:t>
            </a:r>
          </a:p>
          <a:p>
            <a:pPr marL="742950" lvl="1" indent="-285750">
              <a:buFont typeface="Arial" panose="020B0604020202020204" pitchFamily="34" charset="0"/>
              <a:buChar char="•"/>
            </a:pPr>
            <a:r>
              <a:rPr lang="en-US" sz="2200" dirty="0" smtClean="0"/>
              <a:t>Description of product</a:t>
            </a:r>
          </a:p>
          <a:p>
            <a:pPr marL="742950" lvl="1" indent="-285750">
              <a:buFont typeface="Arial" panose="020B0604020202020204" pitchFamily="34" charset="0"/>
              <a:buChar char="•"/>
            </a:pPr>
            <a:r>
              <a:rPr lang="en-US" sz="2200" dirty="0" smtClean="0"/>
              <a:t>Dates covered</a:t>
            </a:r>
          </a:p>
          <a:p>
            <a:pPr marL="742950" lvl="1" indent="-285750">
              <a:buFont typeface="Arial" panose="020B0604020202020204" pitchFamily="34" charset="0"/>
              <a:buChar char="•"/>
            </a:pPr>
            <a:r>
              <a:rPr lang="en-US" sz="2200" dirty="0" smtClean="0"/>
              <a:t>Latency</a:t>
            </a:r>
          </a:p>
          <a:p>
            <a:pPr marL="742950" lvl="1" indent="-285750">
              <a:buFont typeface="Arial" panose="020B0604020202020204" pitchFamily="34" charset="0"/>
              <a:buChar char="•"/>
            </a:pPr>
            <a:r>
              <a:rPr lang="en-US" sz="2200" dirty="0" smtClean="0"/>
              <a:t>Resolution</a:t>
            </a:r>
          </a:p>
          <a:p>
            <a:pPr marL="742950" lvl="1" indent="-285750">
              <a:buFont typeface="Arial" panose="020B0604020202020204" pitchFamily="34" charset="0"/>
              <a:buChar char="•"/>
            </a:pPr>
            <a:r>
              <a:rPr lang="en-US" sz="2200" dirty="0" smtClean="0"/>
              <a:t>Technical documentation</a:t>
            </a:r>
          </a:p>
        </p:txBody>
      </p:sp>
    </p:spTree>
    <p:extLst>
      <p:ext uri="{BB962C8B-B14F-4D97-AF65-F5344CB8AC3E}">
        <p14:creationId xmlns:p14="http://schemas.microsoft.com/office/powerpoint/2010/main" val="3701023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GPM Data Access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5250" y="799153"/>
            <a:ext cx="5025543"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hlinkClick r:id="rId3"/>
              </a:rPr>
              <a:t>https://</a:t>
            </a:r>
            <a:r>
              <a:rPr kumimoji="0" lang="en-US" sz="2400" b="1" i="0" u="none" strike="noStrike" kern="1200" cap="none" spc="0" normalizeH="0" baseline="0" noProof="0" dirty="0" smtClean="0">
                <a:ln>
                  <a:noFill/>
                </a:ln>
                <a:solidFill>
                  <a:srgbClr val="4472C4"/>
                </a:solidFill>
                <a:effectLst/>
                <a:uLnTx/>
                <a:uFillTx/>
                <a:latin typeface="Calibri" panose="020F0502020204030204"/>
                <a:ea typeface="+mn-ea"/>
                <a:cs typeface="+mn-cs"/>
                <a:hlinkClick r:id="rId3"/>
              </a:rPr>
              <a:t>gpm.nasa.gov/data/directory</a:t>
            </a:r>
            <a:r>
              <a:rPr kumimoji="0" lang="en-US" sz="2400" b="1" i="0" u="none" strike="noStrike" kern="1200" cap="none" spc="0" normalizeH="0" baseline="0" noProof="0" dirty="0" smtClean="0">
                <a:ln>
                  <a:noFill/>
                </a:ln>
                <a:solidFill>
                  <a:srgbClr val="4472C4"/>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2777647" y="2700664"/>
            <a:ext cx="9414353" cy="3730907"/>
          </a:xfrm>
          <a:prstGeom prst="rect">
            <a:avLst/>
          </a:prstGeom>
          <a:ln>
            <a:solidFill>
              <a:schemeClr val="tx1"/>
            </a:solidFill>
          </a:ln>
        </p:spPr>
      </p:pic>
      <p:sp>
        <p:nvSpPr>
          <p:cNvPr id="11" name="TextBox 10"/>
          <p:cNvSpPr txBox="1"/>
          <p:nvPr/>
        </p:nvSpPr>
        <p:spPr>
          <a:xfrm>
            <a:off x="159572" y="5314208"/>
            <a:ext cx="534584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Let’s take a look…. A quick tour of the GPM Directory page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gpm.nasa.gov/data/directory</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9966" y="1314348"/>
            <a:ext cx="1105077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Multiple ways to view and analyze data</a:t>
            </a:r>
          </a:p>
          <a:p>
            <a:pPr marL="285750" indent="-285750">
              <a:buFont typeface="Arial" panose="020B0604020202020204" pitchFamily="34" charset="0"/>
              <a:buChar char="•"/>
            </a:pPr>
            <a:r>
              <a:rPr lang="en-US" sz="2400" dirty="0" smtClean="0"/>
              <a:t>Each product provides:</a:t>
            </a:r>
          </a:p>
          <a:p>
            <a:pPr marL="742950" lvl="1" indent="-285750">
              <a:buFont typeface="Arial" panose="020B0604020202020204" pitchFamily="34" charset="0"/>
              <a:buChar char="•"/>
            </a:pPr>
            <a:r>
              <a:rPr lang="en-US" sz="2400" dirty="0" smtClean="0"/>
              <a:t>Data source (GPM downloaded from two NASA primary data archive servers, GES DISC and PPS)</a:t>
            </a:r>
          </a:p>
          <a:p>
            <a:pPr marL="742950" lvl="1" indent="-285750">
              <a:buFont typeface="Arial" panose="020B0604020202020204" pitchFamily="34" charset="0"/>
              <a:buChar char="•"/>
              <a:defRPr/>
            </a:pPr>
            <a:endParaRPr lang="en-US" sz="2400" dirty="0" smtClean="0">
              <a:solidFill>
                <a:prstClr val="black"/>
              </a:solidFill>
            </a:endParaRPr>
          </a:p>
          <a:p>
            <a:pPr marL="742950" lvl="1" indent="-285750">
              <a:buFont typeface="Arial" panose="020B0604020202020204" pitchFamily="34" charset="0"/>
              <a:buChar char="•"/>
              <a:defRPr/>
            </a:pPr>
            <a:r>
              <a:rPr lang="en-US" sz="2400" dirty="0" smtClean="0">
                <a:solidFill>
                  <a:prstClr val="black"/>
                </a:solidFill>
              </a:rPr>
              <a:t>Option </a:t>
            </a:r>
            <a:r>
              <a:rPr lang="en-US" sz="2400" dirty="0">
                <a:solidFill>
                  <a:prstClr val="black"/>
                </a:solidFill>
              </a:rPr>
              <a:t>to </a:t>
            </a:r>
            <a:r>
              <a:rPr lang="en-US" sz="2400" dirty="0" smtClean="0">
                <a:solidFill>
                  <a:prstClr val="black"/>
                </a:solidFill>
              </a:rPr>
              <a:t>                                                                                                                       download </a:t>
            </a:r>
            <a:r>
              <a:rPr lang="en-US" sz="2400" dirty="0">
                <a:solidFill>
                  <a:prstClr val="black"/>
                </a:solidFill>
              </a:rPr>
              <a:t>in </a:t>
            </a:r>
            <a:r>
              <a:rPr lang="en-US" sz="2400" dirty="0" smtClean="0">
                <a:solidFill>
                  <a:prstClr val="black"/>
                </a:solidFill>
              </a:rPr>
              <a:t>                                                                                                                 format </a:t>
            </a:r>
            <a:r>
              <a:rPr lang="en-US" sz="2400" dirty="0">
                <a:solidFill>
                  <a:prstClr val="black"/>
                </a:solidFill>
              </a:rPr>
              <a:t>of your </a:t>
            </a:r>
            <a:r>
              <a:rPr lang="en-US" sz="2400" dirty="0" smtClean="0">
                <a:solidFill>
                  <a:prstClr val="black"/>
                </a:solidFill>
              </a:rPr>
              <a:t>                                                                                                                       choice</a:t>
            </a:r>
            <a:endParaRPr lang="en-US" sz="2400" dirty="0">
              <a:solidFill>
                <a:prstClr val="black"/>
              </a:solidFill>
            </a:endParaRPr>
          </a:p>
        </p:txBody>
      </p:sp>
    </p:spTree>
    <p:extLst>
      <p:ext uri="{BB962C8B-B14F-4D97-AF65-F5344CB8AC3E}">
        <p14:creationId xmlns:p14="http://schemas.microsoft.com/office/powerpoint/2010/main" val="359260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NASA ARSET: Applied Remote Sensing Training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369545" y="792664"/>
            <a:ext cx="3818802" cy="461665"/>
          </a:xfrm>
          <a:prstGeom prst="rect">
            <a:avLst/>
          </a:prstGeom>
          <a:solidFill>
            <a:schemeClr val="bg1"/>
          </a:solidFill>
        </p:spPr>
        <p:txBody>
          <a:bodyPr wrap="none">
            <a:spAutoFit/>
          </a:bodyPr>
          <a:lstStyle/>
          <a:p>
            <a:pPr lvl="0"/>
            <a:r>
              <a:rPr lang="en-US" sz="2400" b="1" dirty="0">
                <a:solidFill>
                  <a:srgbClr val="4472C4"/>
                </a:solidFill>
                <a:hlinkClick r:id="rId3"/>
              </a:rPr>
              <a:t>https://</a:t>
            </a:r>
            <a:r>
              <a:rPr lang="en-US" sz="2400" b="1" dirty="0" smtClean="0">
                <a:solidFill>
                  <a:srgbClr val="4472C4"/>
                </a:solidFill>
                <a:hlinkClick r:id="rId3"/>
              </a:rPr>
              <a:t>arset.gsfc.nasa.gov</a:t>
            </a:r>
            <a:r>
              <a:rPr lang="en-US" sz="2400" b="1" dirty="0" smtClean="0">
                <a:solidFill>
                  <a:srgbClr val="4472C4"/>
                </a:solidFill>
              </a:rPr>
              <a:t> /</a:t>
            </a:r>
            <a:endPar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5" name="Rectangle 4"/>
          <p:cNvSpPr/>
          <p:nvPr/>
        </p:nvSpPr>
        <p:spPr>
          <a:xfrm>
            <a:off x="0" y="1361587"/>
            <a:ext cx="6829345" cy="3046988"/>
          </a:xfrm>
          <a:prstGeom prst="rect">
            <a:avLst/>
          </a:prstGeom>
        </p:spPr>
        <p:txBody>
          <a:bodyPr wrap="square">
            <a:spAutoFit/>
          </a:bodyPr>
          <a:lstStyle/>
          <a:p>
            <a:pPr marL="285750" indent="-285750">
              <a:buFont typeface="Arial" panose="020B0604020202020204" pitchFamily="34" charset="0"/>
              <a:buChar char="•"/>
            </a:pPr>
            <a:r>
              <a:rPr lang="en-US" sz="2400" dirty="0"/>
              <a:t>Part of NASA’s Applied Sciences Capacity Building </a:t>
            </a:r>
            <a:r>
              <a:rPr lang="en-US" sz="2400" dirty="0" smtClean="0"/>
              <a:t>Program</a:t>
            </a:r>
          </a:p>
          <a:p>
            <a:pPr marL="285750" indent="-285750">
              <a:buFont typeface="Arial" panose="020B0604020202020204" pitchFamily="34" charset="0"/>
              <a:buChar char="•"/>
            </a:pPr>
            <a:r>
              <a:rPr lang="en-US" sz="2400" dirty="0"/>
              <a:t>G</a:t>
            </a:r>
            <a:r>
              <a:rPr lang="en-US" sz="2400" dirty="0" smtClean="0"/>
              <a:t>oal </a:t>
            </a:r>
            <a:r>
              <a:rPr lang="en-US" sz="2400" dirty="0"/>
              <a:t>is to increase the use of Earth science in decision-making through training for: </a:t>
            </a:r>
            <a:endParaRPr lang="en-US" sz="2400" dirty="0" smtClean="0"/>
          </a:p>
          <a:p>
            <a:pPr marL="742950" lvl="1" indent="-285750">
              <a:buFont typeface="Arial" panose="020B0604020202020204" pitchFamily="34" charset="0"/>
              <a:buChar char="•"/>
            </a:pPr>
            <a:r>
              <a:rPr lang="en-US" sz="2400" dirty="0" smtClean="0"/>
              <a:t>policy makers</a:t>
            </a:r>
          </a:p>
          <a:p>
            <a:pPr marL="742950" lvl="1" indent="-285750">
              <a:buFont typeface="Arial" panose="020B0604020202020204" pitchFamily="34" charset="0"/>
              <a:buChar char="•"/>
            </a:pPr>
            <a:r>
              <a:rPr lang="en-US" sz="2400" dirty="0" smtClean="0"/>
              <a:t>environmental managers</a:t>
            </a:r>
          </a:p>
          <a:p>
            <a:pPr marL="742950" lvl="1" indent="-285750">
              <a:buFont typeface="Arial" panose="020B0604020202020204" pitchFamily="34" charset="0"/>
              <a:buChar char="•"/>
            </a:pPr>
            <a:r>
              <a:rPr lang="en-US" sz="2400" dirty="0" smtClean="0"/>
              <a:t>other </a:t>
            </a:r>
            <a:r>
              <a:rPr lang="en-US" sz="2400" dirty="0"/>
              <a:t>professionals in the public and private </a:t>
            </a:r>
            <a:r>
              <a:rPr lang="en-US" sz="2400" dirty="0" smtClean="0"/>
              <a:t>sector</a:t>
            </a:r>
          </a:p>
        </p:txBody>
      </p:sp>
      <p:pic>
        <p:nvPicPr>
          <p:cNvPr id="9" name="Picture 8"/>
          <p:cNvPicPr>
            <a:picLocks noChangeAspect="1"/>
          </p:cNvPicPr>
          <p:nvPr/>
        </p:nvPicPr>
        <p:blipFill>
          <a:blip r:embed="rId4"/>
          <a:stretch>
            <a:fillRect/>
          </a:stretch>
        </p:blipFill>
        <p:spPr>
          <a:xfrm>
            <a:off x="7014116" y="1411198"/>
            <a:ext cx="4788309" cy="4001959"/>
          </a:xfrm>
          <a:prstGeom prst="rect">
            <a:avLst/>
          </a:prstGeom>
        </p:spPr>
      </p:pic>
      <p:sp>
        <p:nvSpPr>
          <p:cNvPr id="10" name="TextBox 9"/>
          <p:cNvSpPr txBox="1"/>
          <p:nvPr/>
        </p:nvSpPr>
        <p:spPr>
          <a:xfrm>
            <a:off x="184771" y="4443661"/>
            <a:ext cx="6360995" cy="193899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r>
              <a:rPr lang="en-US" sz="2000" dirty="0" smtClean="0"/>
              <a:t>Online training </a:t>
            </a:r>
            <a:r>
              <a:rPr lang="en-US" sz="2000" dirty="0"/>
              <a:t>t</a:t>
            </a:r>
            <a:r>
              <a:rPr lang="en-US" sz="2000" dirty="0" smtClean="0"/>
              <a:t>opics include:</a:t>
            </a:r>
          </a:p>
          <a:p>
            <a:pPr marL="342900" indent="-342900">
              <a:buFont typeface="Arial" panose="020B0604020202020204" pitchFamily="34" charset="0"/>
              <a:buChar char="•"/>
            </a:pPr>
            <a:r>
              <a:rPr lang="en-US" sz="2000" dirty="0" smtClean="0"/>
              <a:t>Fundamentals of remote sensing</a:t>
            </a:r>
          </a:p>
          <a:p>
            <a:pPr marL="342900" indent="-342900">
              <a:buFont typeface="Arial" panose="020B0604020202020204" pitchFamily="34" charset="0"/>
              <a:buChar char="•"/>
            </a:pPr>
            <a:r>
              <a:rPr lang="en-US" sz="2000" dirty="0" smtClean="0"/>
              <a:t>Disasters: flooding, extreme precipitation events, disaster risk assessment</a:t>
            </a:r>
          </a:p>
          <a:p>
            <a:pPr marL="342900" indent="-342900">
              <a:buFont typeface="Arial" panose="020B0604020202020204" pitchFamily="34" charset="0"/>
              <a:buChar char="•"/>
            </a:pPr>
            <a:r>
              <a:rPr lang="en-US" sz="2000" dirty="0" smtClean="0"/>
              <a:t>Health and Air Quality</a:t>
            </a:r>
          </a:p>
          <a:p>
            <a:pPr marL="342900" indent="-342900">
              <a:buFont typeface="Arial" panose="020B0604020202020204" pitchFamily="34" charset="0"/>
              <a:buChar char="•"/>
            </a:pPr>
            <a:r>
              <a:rPr lang="en-US" sz="2000" dirty="0" smtClean="0"/>
              <a:t>Water Resources</a:t>
            </a:r>
          </a:p>
        </p:txBody>
      </p:sp>
      <p:sp>
        <p:nvSpPr>
          <p:cNvPr id="11" name="Rectangle 10"/>
          <p:cNvSpPr/>
          <p:nvPr/>
        </p:nvSpPr>
        <p:spPr>
          <a:xfrm>
            <a:off x="9900723" y="6024583"/>
            <a:ext cx="2402112" cy="307777"/>
          </a:xfrm>
          <a:prstGeom prst="rect">
            <a:avLst/>
          </a:prstGeom>
        </p:spPr>
        <p:txBody>
          <a:bodyPr wrap="square">
            <a:spAutoFit/>
          </a:bodyPr>
          <a:lstStyle/>
          <a:p>
            <a:r>
              <a:rPr lang="en-US" sz="1400" i="1" dirty="0" smtClean="0"/>
              <a:t>Slide courtesy of NASA ARSET</a:t>
            </a:r>
          </a:p>
        </p:txBody>
      </p:sp>
    </p:spTree>
    <p:extLst>
      <p:ext uri="{BB962C8B-B14F-4D97-AF65-F5344CB8AC3E}">
        <p14:creationId xmlns:p14="http://schemas.microsoft.com/office/powerpoint/2010/main" val="2372171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315844"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Webinar Objectives</a:t>
            </a:r>
          </a:p>
        </p:txBody>
      </p:sp>
      <p:sp>
        <p:nvSpPr>
          <p:cNvPr id="3" name="TextBox 2">
            <a:extLst>
              <a:ext uri="{FF2B5EF4-FFF2-40B4-BE49-F238E27FC236}">
                <a16:creationId xmlns:a16="http://schemas.microsoft.com/office/drawing/2014/main" id="{AEEB4B85-F2C2-DD48-87F7-7938291E0DAC}"/>
              </a:ext>
            </a:extLst>
          </p:cNvPr>
          <p:cNvSpPr txBox="1"/>
          <p:nvPr/>
        </p:nvSpPr>
        <p:spPr>
          <a:xfrm>
            <a:off x="934955" y="2551837"/>
            <a:ext cx="10541395" cy="1754326"/>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Learn about GPM Data Products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Learn to access IMERG data and assess extreme precipitation events for transportation and logistical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7693891" y="6568067"/>
            <a:ext cx="4608944"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2020 GPM-ACCP Transportation and Logistics Workshop</a:t>
            </a:r>
          </a:p>
        </p:txBody>
      </p:sp>
    </p:spTree>
    <p:extLst>
      <p:ext uri="{BB962C8B-B14F-4D97-AF65-F5344CB8AC3E}">
        <p14:creationId xmlns:p14="http://schemas.microsoft.com/office/powerpoint/2010/main" val="251499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454389" y="106418"/>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Outline</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7850909" y="6568067"/>
            <a:ext cx="4451926"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2020 GPM-ACCP Transportation and Logistics Workshop</a:t>
            </a:r>
          </a:p>
        </p:txBody>
      </p:sp>
      <p:sp>
        <p:nvSpPr>
          <p:cNvPr id="7" name="TextBox 6">
            <a:extLst>
              <a:ext uri="{FF2B5EF4-FFF2-40B4-BE49-F238E27FC236}">
                <a16:creationId xmlns:a16="http://schemas.microsoft.com/office/drawing/2014/main" id="{AEEB4B85-F2C2-DD48-87F7-7938291E0DAC}"/>
              </a:ext>
            </a:extLst>
          </p:cNvPr>
          <p:cNvSpPr txBox="1"/>
          <p:nvPr/>
        </p:nvSpPr>
        <p:spPr>
          <a:xfrm>
            <a:off x="902460" y="1308240"/>
            <a:ext cx="10088813" cy="264687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Information about access, analysis, and visualization of IMERG data using NASA web-tools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Integrated Multi-</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satellitE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Retrievals for GPM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IMERG) case study for transportation and logistical applications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902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NASA ARSET: Applied Remote Sensing Training</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8" name="Rectangle 7"/>
          <p:cNvSpPr/>
          <p:nvPr/>
        </p:nvSpPr>
        <p:spPr>
          <a:xfrm>
            <a:off x="369545" y="792664"/>
            <a:ext cx="3818802"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hlinkClick r:id="rId3"/>
              </a:rPr>
              <a:t>https://arset.gsfc.nasa.gov</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3AB8295C-68B7-AC44-A0F2-28E295A32318}"/>
              </a:ext>
            </a:extLst>
          </p:cNvPr>
          <p:cNvSpPr/>
          <p:nvPr/>
        </p:nvSpPr>
        <p:spPr>
          <a:xfrm>
            <a:off x="414543" y="2333256"/>
            <a:ext cx="572645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https://appliedsciences.nasa.gov/join-mission/training/english/applications-gpm-imerg-reanalysis-assessing-extreme-dry-and-wet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179FB6-3E2B-B542-88B6-3A1F78CE40B7}"/>
              </a:ext>
            </a:extLst>
          </p:cNvPr>
          <p:cNvPicPr>
            <a:picLocks noChangeAspect="1"/>
          </p:cNvPicPr>
          <p:nvPr/>
        </p:nvPicPr>
        <p:blipFill>
          <a:blip r:embed="rId5"/>
          <a:stretch>
            <a:fillRect/>
          </a:stretch>
        </p:blipFill>
        <p:spPr>
          <a:xfrm>
            <a:off x="6496025" y="1408082"/>
            <a:ext cx="5047886" cy="3134127"/>
          </a:xfrm>
          <a:prstGeom prst="rect">
            <a:avLst/>
          </a:prstGeom>
        </p:spPr>
      </p:pic>
    </p:spTree>
    <p:extLst>
      <p:ext uri="{BB962C8B-B14F-4D97-AF65-F5344CB8AC3E}">
        <p14:creationId xmlns:p14="http://schemas.microsoft.com/office/powerpoint/2010/main" val="2354900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GPM Applications: Trainings </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8" name="Rectangle 7"/>
          <p:cNvSpPr/>
          <p:nvPr/>
        </p:nvSpPr>
        <p:spPr>
          <a:xfrm>
            <a:off x="369545" y="792664"/>
            <a:ext cx="4789901"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https://</a:t>
            </a:r>
            <a:r>
              <a:rPr kumimoji="0" lang="en-US" sz="2400" b="1" i="0" u="none" strike="noStrike" kern="1200" cap="none" spc="0" normalizeH="0" baseline="0" noProof="0" dirty="0" err="1">
                <a:ln>
                  <a:noFill/>
                </a:ln>
                <a:solidFill>
                  <a:srgbClr val="4472C4"/>
                </a:solidFill>
                <a:effectLst/>
                <a:uLnTx/>
                <a:uFillTx/>
                <a:latin typeface="Calibri" panose="020F0502020204030204"/>
                <a:ea typeface="+mn-ea"/>
                <a:cs typeface="+mn-cs"/>
              </a:rPr>
              <a:t>gpm.nasa.gov</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/data/training</a:t>
            </a:r>
          </a:p>
        </p:txBody>
      </p:sp>
      <p:sp>
        <p:nvSpPr>
          <p:cNvPr id="5" name="Rectangle 4">
            <a:extLst>
              <a:ext uri="{FF2B5EF4-FFF2-40B4-BE49-F238E27FC236}">
                <a16:creationId xmlns:a16="http://schemas.microsoft.com/office/drawing/2014/main" id="{63722C15-DCB3-E24F-8423-25345E675FC3}"/>
              </a:ext>
            </a:extLst>
          </p:cNvPr>
          <p:cNvSpPr/>
          <p:nvPr/>
        </p:nvSpPr>
        <p:spPr>
          <a:xfrm>
            <a:off x="586715" y="2201525"/>
            <a:ext cx="6096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Introductory Webinar: Overview and Applications of Integrated Multi-Satellite Retrievals for GPM (IMERG) Long-term Precipitation Data Products</a:t>
            </a:r>
          </a:p>
        </p:txBody>
      </p:sp>
      <p:pic>
        <p:nvPicPr>
          <p:cNvPr id="3" name="Picture 2">
            <a:extLst>
              <a:ext uri="{FF2B5EF4-FFF2-40B4-BE49-F238E27FC236}">
                <a16:creationId xmlns:a16="http://schemas.microsoft.com/office/drawing/2014/main" id="{F8434DF8-882E-4A47-B13B-002CF61CFB6C}"/>
              </a:ext>
            </a:extLst>
          </p:cNvPr>
          <p:cNvPicPr>
            <a:picLocks/>
          </p:cNvPicPr>
          <p:nvPr/>
        </p:nvPicPr>
        <p:blipFill>
          <a:blip r:embed="rId3"/>
          <a:stretch>
            <a:fillRect/>
          </a:stretch>
        </p:blipFill>
        <p:spPr>
          <a:xfrm>
            <a:off x="6682715" y="645883"/>
            <a:ext cx="4096654" cy="5614240"/>
          </a:xfrm>
          <a:prstGeom prst="rect">
            <a:avLst/>
          </a:prstGeom>
        </p:spPr>
      </p:pic>
    </p:spTree>
    <p:extLst>
      <p:ext uri="{BB962C8B-B14F-4D97-AF65-F5344CB8AC3E}">
        <p14:creationId xmlns:p14="http://schemas.microsoft.com/office/powerpoint/2010/main" val="4134008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315844"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Webinar Objectives</a:t>
            </a:r>
          </a:p>
        </p:txBody>
      </p:sp>
      <p:sp>
        <p:nvSpPr>
          <p:cNvPr id="3" name="TextBox 2">
            <a:extLst>
              <a:ext uri="{FF2B5EF4-FFF2-40B4-BE49-F238E27FC236}">
                <a16:creationId xmlns:a16="http://schemas.microsoft.com/office/drawing/2014/main" id="{AEEB4B85-F2C2-DD48-87F7-7938291E0DAC}"/>
              </a:ext>
            </a:extLst>
          </p:cNvPr>
          <p:cNvSpPr txBox="1"/>
          <p:nvPr/>
        </p:nvSpPr>
        <p:spPr>
          <a:xfrm>
            <a:off x="459114" y="1953490"/>
            <a:ext cx="10541395" cy="2277547"/>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Become familiar with GPM resources and learn how to access GPM data</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GPM’s IMERG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data record, data access, analysis, and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visualization</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spcAft>
                <a:spcPts val="1200"/>
              </a:spcAft>
              <a:buFont typeface="Arial" panose="020B0604020202020204" pitchFamily="34" charset="0"/>
              <a:buChar char="•"/>
              <a:defRPr/>
            </a:pPr>
            <a:r>
              <a:rPr lang="en-US" sz="2400" dirty="0">
                <a:solidFill>
                  <a:prstClr val="black"/>
                </a:solidFill>
              </a:rPr>
              <a:t>Learn to access IMERG data and assess extreme precipitation </a:t>
            </a:r>
            <a:r>
              <a:rPr lang="en-US" sz="2400" dirty="0" smtClean="0">
                <a:solidFill>
                  <a:prstClr val="black"/>
                </a:solidFill>
              </a:rPr>
              <a:t>events for transportation and logistical applications </a:t>
            </a:r>
            <a:endParaRPr lang="en-US" sz="2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7693891" y="6568067"/>
            <a:ext cx="4608944"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2020 GPM-ACCP Transportation</a:t>
            </a:r>
            <a:r>
              <a:rPr kumimoji="0" lang="en-US" sz="1200" b="0" i="0" u="none" strike="noStrike" kern="1200" cap="none" spc="0" normalizeH="0" noProof="0" dirty="0" smtClean="0">
                <a:ln>
                  <a:noFill/>
                </a:ln>
                <a:solidFill>
                  <a:prstClr val="black"/>
                </a:solidFill>
                <a:effectLst/>
                <a:uLnTx/>
                <a:uFillTx/>
                <a:latin typeface="Calibri" panose="020F0502020204030204"/>
                <a:ea typeface="+mn-ea"/>
                <a:cs typeface="+mn-cs"/>
              </a:rPr>
              <a:t>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920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Data Processing Levels</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8" name="Rectangle 7"/>
          <p:cNvSpPr/>
          <p:nvPr/>
        </p:nvSpPr>
        <p:spPr>
          <a:xfrm>
            <a:off x="369545" y="792664"/>
            <a:ext cx="4789901"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https://</a:t>
            </a:r>
            <a:r>
              <a:rPr kumimoji="0" lang="en-US" sz="2400" b="1" i="0" u="none" strike="noStrike" kern="1200" cap="none" spc="0" normalizeH="0" baseline="0" noProof="0" dirty="0" err="1">
                <a:ln>
                  <a:noFill/>
                </a:ln>
                <a:solidFill>
                  <a:srgbClr val="4472C4"/>
                </a:solidFill>
                <a:effectLst/>
                <a:uLnTx/>
                <a:uFillTx/>
                <a:latin typeface="Calibri" panose="020F0502020204030204"/>
                <a:ea typeface="+mn-ea"/>
                <a:cs typeface="+mn-cs"/>
              </a:rPr>
              <a:t>gpm.nasa.gov</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/data/training</a:t>
            </a:r>
          </a:p>
        </p:txBody>
      </p:sp>
      <p:pic>
        <p:nvPicPr>
          <p:cNvPr id="3" name="Picture 2">
            <a:extLst>
              <a:ext uri="{FF2B5EF4-FFF2-40B4-BE49-F238E27FC236}">
                <a16:creationId xmlns:a16="http://schemas.microsoft.com/office/drawing/2014/main" id="{3BA39CE6-08C0-EA4E-AB9E-A96363A03AE1}"/>
              </a:ext>
            </a:extLst>
          </p:cNvPr>
          <p:cNvPicPr>
            <a:picLocks noChangeAspect="1"/>
          </p:cNvPicPr>
          <p:nvPr/>
        </p:nvPicPr>
        <p:blipFill>
          <a:blip r:embed="rId3"/>
          <a:stretch>
            <a:fillRect/>
          </a:stretch>
        </p:blipFill>
        <p:spPr>
          <a:xfrm>
            <a:off x="1057910" y="1401110"/>
            <a:ext cx="9503410" cy="4935034"/>
          </a:xfrm>
          <a:prstGeom prst="rect">
            <a:avLst/>
          </a:prstGeom>
        </p:spPr>
      </p:pic>
    </p:spTree>
    <p:extLst>
      <p:ext uri="{BB962C8B-B14F-4D97-AF65-F5344CB8AC3E}">
        <p14:creationId xmlns:p14="http://schemas.microsoft.com/office/powerpoint/2010/main" val="2272649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Level-2 Data</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8" name="Rectangle 7"/>
          <p:cNvSpPr/>
          <p:nvPr/>
        </p:nvSpPr>
        <p:spPr>
          <a:xfrm>
            <a:off x="369545" y="792664"/>
            <a:ext cx="4789901"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https://</a:t>
            </a:r>
            <a:r>
              <a:rPr kumimoji="0" lang="en-US" sz="2400" b="1" i="0" u="none" strike="noStrike" kern="1200" cap="none" spc="0" normalizeH="0" baseline="0" noProof="0" dirty="0" err="1">
                <a:ln>
                  <a:noFill/>
                </a:ln>
                <a:solidFill>
                  <a:srgbClr val="4472C4"/>
                </a:solidFill>
                <a:effectLst/>
                <a:uLnTx/>
                <a:uFillTx/>
                <a:latin typeface="Calibri" panose="020F0502020204030204"/>
                <a:ea typeface="+mn-ea"/>
                <a:cs typeface="+mn-cs"/>
              </a:rPr>
              <a:t>gpm.nasa.gov</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/data/training</a:t>
            </a:r>
          </a:p>
        </p:txBody>
      </p:sp>
      <p:pic>
        <p:nvPicPr>
          <p:cNvPr id="9" name="Picture 8">
            <a:extLst>
              <a:ext uri="{FF2B5EF4-FFF2-40B4-BE49-F238E27FC236}">
                <a16:creationId xmlns:a16="http://schemas.microsoft.com/office/drawing/2014/main" id="{AAD15EC4-DB44-3241-8EFA-20D80BA1870A}"/>
              </a:ext>
            </a:extLst>
          </p:cNvPr>
          <p:cNvPicPr>
            <a:picLocks noChangeAspect="1"/>
          </p:cNvPicPr>
          <p:nvPr/>
        </p:nvPicPr>
        <p:blipFill>
          <a:blip r:embed="rId3"/>
          <a:stretch>
            <a:fillRect/>
          </a:stretch>
        </p:blipFill>
        <p:spPr>
          <a:xfrm>
            <a:off x="441085" y="1656335"/>
            <a:ext cx="7356665" cy="3756913"/>
          </a:xfrm>
          <a:prstGeom prst="rect">
            <a:avLst/>
          </a:prstGeom>
        </p:spPr>
      </p:pic>
      <p:sp>
        <p:nvSpPr>
          <p:cNvPr id="7" name="TextBox 6">
            <a:extLst>
              <a:ext uri="{FF2B5EF4-FFF2-40B4-BE49-F238E27FC236}">
                <a16:creationId xmlns:a16="http://schemas.microsoft.com/office/drawing/2014/main" id="{A94FA05C-E18D-C143-9467-D0735F88B309}"/>
              </a:ext>
            </a:extLst>
          </p:cNvPr>
          <p:cNvSpPr txBox="1"/>
          <p:nvPr/>
        </p:nvSpPr>
        <p:spPr>
          <a:xfrm>
            <a:off x="8183417" y="1898815"/>
            <a:ext cx="356749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Three Algorithms and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Dual Precipitation Radar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Microwave Radiometer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Combined Radar &amp; Radiometer</a:t>
            </a:r>
          </a:p>
        </p:txBody>
      </p:sp>
    </p:spTree>
    <p:extLst>
      <p:ext uri="{BB962C8B-B14F-4D97-AF65-F5344CB8AC3E}">
        <p14:creationId xmlns:p14="http://schemas.microsoft.com/office/powerpoint/2010/main" val="15570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Level-3 Data</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8" name="Rectangle 7"/>
          <p:cNvSpPr/>
          <p:nvPr/>
        </p:nvSpPr>
        <p:spPr>
          <a:xfrm>
            <a:off x="369545" y="792664"/>
            <a:ext cx="4789901"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https://</a:t>
            </a:r>
            <a:r>
              <a:rPr kumimoji="0" lang="en-US" sz="2400" b="1" i="0" u="none" strike="noStrike" kern="1200" cap="none" spc="0" normalizeH="0" baseline="0" noProof="0" dirty="0" err="1">
                <a:ln>
                  <a:noFill/>
                </a:ln>
                <a:solidFill>
                  <a:srgbClr val="4472C4"/>
                </a:solidFill>
                <a:effectLst/>
                <a:uLnTx/>
                <a:uFillTx/>
                <a:latin typeface="Calibri" panose="020F0502020204030204"/>
                <a:ea typeface="+mn-ea"/>
                <a:cs typeface="+mn-cs"/>
              </a:rPr>
              <a:t>gpm.nasa.gov</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/data/training</a:t>
            </a:r>
          </a:p>
        </p:txBody>
      </p:sp>
      <p:sp>
        <p:nvSpPr>
          <p:cNvPr id="7" name="TextBox 6">
            <a:extLst>
              <a:ext uri="{FF2B5EF4-FFF2-40B4-BE49-F238E27FC236}">
                <a16:creationId xmlns:a16="http://schemas.microsoft.com/office/drawing/2014/main" id="{A94FA05C-E18D-C143-9467-D0735F88B309}"/>
              </a:ext>
            </a:extLst>
          </p:cNvPr>
          <p:cNvSpPr txBox="1"/>
          <p:nvPr/>
        </p:nvSpPr>
        <p:spPr>
          <a:xfrm>
            <a:off x="7392109" y="1305088"/>
            <a:ext cx="438416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Uniformly Gridded Products: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Radar, Radiometer, and Combined Level-3 data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4EEA"/>
                </a:solidFill>
                <a:effectLst/>
                <a:uLnTx/>
                <a:uFillTx/>
                <a:latin typeface="Calibri" panose="020F0502020204030204"/>
                <a:ea typeface="+mn-ea"/>
                <a:cs typeface="+mn-cs"/>
              </a:rPr>
              <a:t>IMERG: Multi-satellite Merged Algorithm and Data product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4EEA"/>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4EEA"/>
                </a:solidFill>
                <a:effectLst/>
                <a:uLnTx/>
                <a:uFillTx/>
                <a:latin typeface="Calibri" panose="020F0502020204030204"/>
                <a:ea typeface="+mn-ea"/>
                <a:cs typeface="+mn-cs"/>
              </a:rPr>
              <a:t>Long temporal coverage combined with TRMM data</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4EEA"/>
                </a:solidFill>
                <a:effectLst/>
                <a:uLnTx/>
                <a:uFillTx/>
                <a:latin typeface="Calibri" panose="020F0502020204030204"/>
                <a:ea typeface="+mn-ea"/>
                <a:cs typeface="+mn-cs"/>
              </a:rPr>
              <a:t>Widely used for a variety of applications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9C299A8-40C9-AF4B-87CD-20E30A755244}"/>
              </a:ext>
            </a:extLst>
          </p:cNvPr>
          <p:cNvPicPr>
            <a:picLocks noChangeAspect="1"/>
          </p:cNvPicPr>
          <p:nvPr/>
        </p:nvPicPr>
        <p:blipFill>
          <a:blip r:embed="rId3"/>
          <a:stretch>
            <a:fillRect/>
          </a:stretch>
        </p:blipFill>
        <p:spPr>
          <a:xfrm>
            <a:off x="369545" y="1484906"/>
            <a:ext cx="6726200" cy="4835519"/>
          </a:xfrm>
          <a:prstGeom prst="rect">
            <a:avLst/>
          </a:prstGeom>
        </p:spPr>
      </p:pic>
      <p:sp>
        <p:nvSpPr>
          <p:cNvPr id="5" name="Rectangle 4">
            <a:extLst>
              <a:ext uri="{FF2B5EF4-FFF2-40B4-BE49-F238E27FC236}">
                <a16:creationId xmlns:a16="http://schemas.microsoft.com/office/drawing/2014/main" id="{9C164001-9677-D64A-8F54-4A29D6FF364F}"/>
              </a:ext>
            </a:extLst>
          </p:cNvPr>
          <p:cNvSpPr/>
          <p:nvPr/>
        </p:nvSpPr>
        <p:spPr>
          <a:xfrm>
            <a:off x="415727" y="2004646"/>
            <a:ext cx="6680017" cy="218049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IMERG Version 6 Data</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9" name="TextBox 8">
            <a:extLst>
              <a:ext uri="{FF2B5EF4-FFF2-40B4-BE49-F238E27FC236}">
                <a16:creationId xmlns:a16="http://schemas.microsoft.com/office/drawing/2014/main" id="{D6894344-5CCD-2147-BC1A-D59646BDE510}"/>
              </a:ext>
            </a:extLst>
          </p:cNvPr>
          <p:cNvSpPr txBox="1"/>
          <p:nvPr/>
        </p:nvSpPr>
        <p:spPr>
          <a:xfrm>
            <a:off x="3935678" y="6279023"/>
            <a:ext cx="8273811" cy="30777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From: Huffman (</a:t>
            </a:r>
            <a:r>
              <a:rPr kumimoji="0" lang="en-US" sz="1400" b="0" i="0" u="sng" strike="noStrike" kern="1200" cap="none" spc="0" normalizeH="0" baseline="0" noProof="0" dirty="0">
                <a:ln>
                  <a:noFill/>
                </a:ln>
                <a:solidFill>
                  <a:prstClr val="black"/>
                </a:solidFill>
                <a:effectLst/>
                <a:uLnTx/>
                <a:uFillTx/>
                <a:latin typeface="Century Gothic"/>
                <a:ea typeface="Century Gothic"/>
                <a:cs typeface="Century Gothic"/>
                <a:sym typeface="Century Gothic"/>
                <a:hlinkClick r:id="rId3"/>
              </a:rPr>
              <a:t>https://www.youtube.com/watch?v=OyPUp7SuEy4&amp;feature=youtu.be</a:t>
            </a:r>
            <a:r>
              <a:rPr kumimoji="0" lang="en-US" sz="1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342BEE5-6C45-4A45-AEA7-15079E32563D}"/>
              </a:ext>
            </a:extLst>
          </p:cNvPr>
          <p:cNvSpPr txBox="1"/>
          <p:nvPr/>
        </p:nvSpPr>
        <p:spPr>
          <a:xfrm>
            <a:off x="0" y="947573"/>
            <a:ext cx="11910646" cy="5011628"/>
          </a:xfrm>
          <a:prstGeom prst="rect">
            <a:avLst/>
          </a:prstGeom>
          <a:noFill/>
        </p:spPr>
        <p:txBody>
          <a:bodyPr wrap="square" rtlCol="0">
            <a:spAutoFit/>
          </a:bodyPr>
          <a:lstStyle/>
          <a:p>
            <a:pPr marL="365125" marR="0" lvl="0" indent="-219075" algn="l" defTabSz="914400" rtl="0" eaLnBrk="1" fontAlgn="auto" latinLnBrk="0" hangingPunct="1">
              <a:lnSpc>
                <a:spcPct val="90000"/>
              </a:lnSpc>
              <a:spcBef>
                <a:spcPts val="0"/>
              </a:spcBef>
              <a:spcAft>
                <a:spcPts val="0"/>
              </a:spcAft>
              <a:buClr>
                <a:prstClr val="black"/>
              </a:buClr>
              <a:buSzPts val="2400"/>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IMERG is a single integrated code system for near-real and post-real time </a:t>
            </a:r>
          </a:p>
          <a:p>
            <a:pPr marL="365125" marR="0" lvl="0" indent="-219075" algn="l" defTabSz="914400" rtl="0" eaLnBrk="1" fontAlgn="auto" latinLnBrk="0" hangingPunct="1">
              <a:lnSpc>
                <a:spcPct val="90000"/>
              </a:lnSpc>
              <a:spcBef>
                <a:spcPts val="800"/>
              </a:spcBef>
              <a:spcAft>
                <a:spcPts val="0"/>
              </a:spcAft>
              <a:buClr>
                <a:prstClr val="black"/>
              </a:buClr>
              <a:buSzPts val="2400"/>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Multiple runs for different user requirements for latency and accuracy</a:t>
            </a:r>
          </a:p>
          <a:p>
            <a:pPr marL="822325" marR="0" lvl="1" indent="-219075"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“Early” – 4 hr. (flash flooding)</a:t>
            </a:r>
          </a:p>
          <a:p>
            <a:pPr marL="822325" marR="0" lvl="1" indent="-219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“Late” – 14 hr. (crop forecasting) </a:t>
            </a:r>
          </a:p>
          <a:p>
            <a:pPr marL="822325" marR="0" lvl="1" indent="-219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“Final” – 3 months (research)</a:t>
            </a:r>
          </a:p>
          <a:p>
            <a:pPr marL="365125" marR="0" lvl="0" indent="-219075" algn="l" defTabSz="914400" rtl="0" eaLnBrk="1" fontAlgn="auto" latinLnBrk="0" hangingPunct="1">
              <a:lnSpc>
                <a:spcPct val="90000"/>
              </a:lnSpc>
              <a:spcBef>
                <a:spcPts val="800"/>
              </a:spcBef>
              <a:spcAft>
                <a:spcPts val="0"/>
              </a:spcAft>
              <a:buClr>
                <a:prstClr val="black"/>
              </a:buClr>
              <a:buSzPts val="2400"/>
              <a:buFontTx/>
              <a:buChar char="•"/>
              <a:tabLst/>
              <a:defRPr/>
            </a:pPr>
            <a:r>
              <a:rPr kumimoji="0" lang="en-US" sz="2400" b="0" i="0" u="none" strike="noStrike" kern="1200" cap="none" spc="0" normalizeH="0" baseline="0" noProof="0" dirty="0">
                <a:ln>
                  <a:noFill/>
                </a:ln>
                <a:solidFill>
                  <a:srgbClr val="004EEA"/>
                </a:solidFill>
                <a:effectLst/>
                <a:uLnTx/>
                <a:uFillTx/>
                <a:latin typeface="Calibri" panose="020F0502020204030204"/>
                <a:ea typeface="+mn-ea"/>
                <a:cs typeface="+mn-cs"/>
              </a:rPr>
              <a:t>Time intervals are half-hourly and monthly (final only)</a:t>
            </a:r>
          </a:p>
          <a:p>
            <a:pPr marL="365125" marR="0" lvl="0" indent="-219075" algn="l" defTabSz="914400" rtl="0" eaLnBrk="1" fontAlgn="auto" latinLnBrk="0" hangingPunct="1">
              <a:lnSpc>
                <a:spcPct val="90000"/>
              </a:lnSpc>
              <a:spcBef>
                <a:spcPts val="800"/>
              </a:spcBef>
              <a:spcAft>
                <a:spcPts val="0"/>
              </a:spcAft>
              <a:buClr>
                <a:prstClr val="black"/>
              </a:buClr>
              <a:buSzPts val="2400"/>
              <a:buFontTx/>
              <a:buChar char="•"/>
              <a:tabLst/>
              <a:defRPr/>
            </a:pPr>
            <a:r>
              <a:rPr kumimoji="0" lang="en-US" sz="2400" b="0" i="0" u="none" strike="noStrike" kern="1200" cap="none" spc="0" normalizeH="0" baseline="0" noProof="0" dirty="0">
                <a:ln>
                  <a:noFill/>
                </a:ln>
                <a:solidFill>
                  <a:srgbClr val="004EEA"/>
                </a:solidFill>
                <a:effectLst/>
                <a:uLnTx/>
                <a:uFillTx/>
                <a:latin typeface="Calibri" panose="020F0502020204030204"/>
                <a:ea typeface="+mn-ea"/>
                <a:cs typeface="+mn-cs"/>
              </a:rPr>
              <a:t>0.1º global grid</a:t>
            </a:r>
          </a:p>
          <a:p>
            <a:pPr marL="365125" marR="0" lvl="0" indent="-219075" algn="l" defTabSz="914400" rtl="0" eaLnBrk="1" fontAlgn="auto" latinLnBrk="0" hangingPunct="1">
              <a:lnSpc>
                <a:spcPct val="90000"/>
              </a:lnSpc>
              <a:spcBef>
                <a:spcPts val="800"/>
              </a:spcBef>
              <a:spcAft>
                <a:spcPts val="0"/>
              </a:spcAft>
              <a:buClr>
                <a:prstClr val="black"/>
              </a:buClr>
              <a:buSzPts val="2400"/>
              <a:buFontTx/>
              <a:buChar char="•"/>
              <a:tabLst/>
              <a:defRPr/>
            </a:pPr>
            <a:r>
              <a:rPr kumimoji="0" lang="en-US" sz="2400" b="0" i="0" u="none" strike="noStrike" kern="1200" cap="none" spc="0" normalizeH="0" baseline="0" noProof="0" dirty="0">
                <a:ln>
                  <a:noFill/>
                </a:ln>
                <a:solidFill>
                  <a:srgbClr val="004EEA"/>
                </a:solidFill>
                <a:effectLst/>
                <a:uLnTx/>
                <a:uFillTx/>
                <a:latin typeface="Calibri" panose="020F0502020204030204"/>
                <a:ea typeface="+mn-ea"/>
                <a:cs typeface="+mn-cs"/>
              </a:rPr>
              <a:t>Extends from June 2000 to present</a:t>
            </a:r>
          </a:p>
          <a:p>
            <a:pPr marL="365125" marR="0" lvl="0" indent="-219075" algn="l" defTabSz="914400" rtl="0" eaLnBrk="1" fontAlgn="auto" latinLnBrk="0" hangingPunct="1">
              <a:lnSpc>
                <a:spcPct val="90000"/>
              </a:lnSpc>
              <a:spcBef>
                <a:spcPts val="0"/>
              </a:spcBef>
              <a:spcAft>
                <a:spcPts val="0"/>
              </a:spcAft>
              <a:buClr>
                <a:prstClr val="black"/>
              </a:buClr>
              <a:buSzPts val="2200"/>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Morphing of precipitation based on numerical models poleward of 60º N/S</a:t>
            </a:r>
          </a:p>
          <a:p>
            <a:pPr marL="365125" marR="0" lvl="0" indent="-219075" algn="l" defTabSz="914400" rtl="0" eaLnBrk="1" fontAlgn="auto" latinLnBrk="0" hangingPunct="1">
              <a:lnSpc>
                <a:spcPct val="90000"/>
              </a:lnSpc>
              <a:spcBef>
                <a:spcPts val="0"/>
              </a:spcBef>
              <a:spcAft>
                <a:spcPts val="0"/>
              </a:spcAft>
              <a:buClr>
                <a:prstClr val="black"/>
              </a:buClr>
              <a:buSzPts val="2200"/>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Overall calibration is provided by TRMM and GPM Combined Radar-Radiometer Algorithm. TRMM June 2000-May 2014, GPM thereafter.</a:t>
            </a:r>
          </a:p>
          <a:p>
            <a:pPr marL="365125" marR="0" lvl="0" indent="-219075" algn="l" defTabSz="914400" rtl="0" eaLnBrk="1" fontAlgn="auto" latinLnBrk="0" hangingPunct="1">
              <a:lnSpc>
                <a:spcPct val="90000"/>
              </a:lnSpc>
              <a:spcBef>
                <a:spcPts val="0"/>
              </a:spcBef>
              <a:spcAft>
                <a:spcPts val="0"/>
              </a:spcAft>
              <a:buClr>
                <a:prstClr val="black"/>
              </a:buClr>
              <a:buSzPts val="2200"/>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IMERG is adjusted to GPCP monthly climatology zonally to achieve a bias profile that is considered reasonable</a:t>
            </a:r>
          </a:p>
        </p:txBody>
      </p:sp>
    </p:spTree>
    <p:extLst>
      <p:ext uri="{BB962C8B-B14F-4D97-AF65-F5344CB8AC3E}">
        <p14:creationId xmlns:p14="http://schemas.microsoft.com/office/powerpoint/2010/main" val="48029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IMERG Data Access</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3" name="TextBox 2">
            <a:extLst>
              <a:ext uri="{FF2B5EF4-FFF2-40B4-BE49-F238E27FC236}">
                <a16:creationId xmlns:a16="http://schemas.microsoft.com/office/drawing/2014/main" id="{F1106F3D-45A5-8248-AEE4-76D738756CC6}"/>
              </a:ext>
            </a:extLst>
          </p:cNvPr>
          <p:cNvSpPr txBox="1"/>
          <p:nvPr/>
        </p:nvSpPr>
        <p:spPr>
          <a:xfrm>
            <a:off x="1251189" y="1397674"/>
            <a:ext cx="9302262"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PPS Near Real-time and Research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Bulk Data Download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GES Disc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Giovanni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Analysis and Visualization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PPS Storm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Visualization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Worldview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Visualization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ight Brace 12">
            <a:extLst>
              <a:ext uri="{FF2B5EF4-FFF2-40B4-BE49-F238E27FC236}">
                <a16:creationId xmlns:a16="http://schemas.microsoft.com/office/drawing/2014/main" id="{8DBBEB1F-3246-B745-91C7-DAF6A3D78BFE}"/>
              </a:ext>
            </a:extLst>
          </p:cNvPr>
          <p:cNvSpPr/>
          <p:nvPr/>
        </p:nvSpPr>
        <p:spPr>
          <a:xfrm>
            <a:off x="6277708" y="1565028"/>
            <a:ext cx="401633" cy="8792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E0BD38E-1523-9047-9E03-707EE32A6F6E}"/>
              </a:ext>
            </a:extLst>
          </p:cNvPr>
          <p:cNvSpPr/>
          <p:nvPr/>
        </p:nvSpPr>
        <p:spPr>
          <a:xfrm>
            <a:off x="1251189" y="645756"/>
            <a:ext cx="47583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https://gpm.nasa.gov/data/sources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915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169201" y="12934"/>
            <a:ext cx="82737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Demonstration: Precipitation Processing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PPS Near Real-time and Research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pic>
        <p:nvPicPr>
          <p:cNvPr id="9" name="Picture 8">
            <a:extLst>
              <a:ext uri="{FF2B5EF4-FFF2-40B4-BE49-F238E27FC236}">
                <a16:creationId xmlns:a16="http://schemas.microsoft.com/office/drawing/2014/main" id="{7D0950C7-361B-C84E-8962-AB94B9EBE027}"/>
              </a:ext>
            </a:extLst>
          </p:cNvPr>
          <p:cNvPicPr>
            <a:picLocks noChangeAspect="1"/>
          </p:cNvPicPr>
          <p:nvPr/>
        </p:nvPicPr>
        <p:blipFill>
          <a:blip r:embed="rId4"/>
          <a:stretch>
            <a:fillRect/>
          </a:stretch>
        </p:blipFill>
        <p:spPr>
          <a:xfrm>
            <a:off x="2428986" y="1330520"/>
            <a:ext cx="6816970" cy="4534049"/>
          </a:xfrm>
          <a:prstGeom prst="rect">
            <a:avLst/>
          </a:prstGeom>
        </p:spPr>
      </p:pic>
      <p:sp>
        <p:nvSpPr>
          <p:cNvPr id="10" name="Rectangle 9">
            <a:extLst>
              <a:ext uri="{FF2B5EF4-FFF2-40B4-BE49-F238E27FC236}">
                <a16:creationId xmlns:a16="http://schemas.microsoft.com/office/drawing/2014/main" id="{51651E25-D8FE-AF47-B61F-A27AE0E727D2}"/>
              </a:ext>
            </a:extLst>
          </p:cNvPr>
          <p:cNvSpPr/>
          <p:nvPr/>
        </p:nvSpPr>
        <p:spPr>
          <a:xfrm>
            <a:off x="3938954" y="3006969"/>
            <a:ext cx="1125415" cy="2461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C35CD6D-2CD2-494A-A7EF-71F1CBE7A3B2}"/>
              </a:ext>
            </a:extLst>
          </p:cNvPr>
          <p:cNvSpPr/>
          <p:nvPr/>
        </p:nvSpPr>
        <p:spPr>
          <a:xfrm>
            <a:off x="4018528" y="3833559"/>
            <a:ext cx="2077472" cy="2461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26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959131" y="175417"/>
            <a:ext cx="827373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Demonstration: Precipitation Processing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Science Team On-Line Request Module (STORM)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https://storm.pps.eosdis.nasa.gov/storm/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pic>
        <p:nvPicPr>
          <p:cNvPr id="3" name="Picture 2">
            <a:extLst>
              <a:ext uri="{FF2B5EF4-FFF2-40B4-BE49-F238E27FC236}">
                <a16:creationId xmlns:a16="http://schemas.microsoft.com/office/drawing/2014/main" id="{40B0620D-3E09-DC41-A24C-E9186D927F66}"/>
              </a:ext>
            </a:extLst>
          </p:cNvPr>
          <p:cNvPicPr>
            <a:picLocks noChangeAspect="1"/>
          </p:cNvPicPr>
          <p:nvPr/>
        </p:nvPicPr>
        <p:blipFill>
          <a:blip r:embed="rId4"/>
          <a:stretch>
            <a:fillRect/>
          </a:stretch>
        </p:blipFill>
        <p:spPr>
          <a:xfrm>
            <a:off x="3411843" y="1817373"/>
            <a:ext cx="5368314" cy="4493733"/>
          </a:xfrm>
          <a:prstGeom prst="rect">
            <a:avLst/>
          </a:prstGeom>
        </p:spPr>
      </p:pic>
    </p:spTree>
    <p:extLst>
      <p:ext uri="{BB962C8B-B14F-4D97-AF65-F5344CB8AC3E}">
        <p14:creationId xmlns:p14="http://schemas.microsoft.com/office/powerpoint/2010/main" val="1403653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959131" y="175417"/>
            <a:ext cx="8273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Demonstration: Worldview</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5" name="Rectangle 4">
            <a:extLst>
              <a:ext uri="{FF2B5EF4-FFF2-40B4-BE49-F238E27FC236}">
                <a16:creationId xmlns:a16="http://schemas.microsoft.com/office/drawing/2014/main" id="{985AECC0-F6DA-174E-9E79-383E586C598B}"/>
              </a:ext>
            </a:extLst>
          </p:cNvPr>
          <p:cNvSpPr/>
          <p:nvPr/>
        </p:nvSpPr>
        <p:spPr>
          <a:xfrm>
            <a:off x="3798705" y="713486"/>
            <a:ext cx="502304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https://worldview.earthdata.nasa.gov/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439F2EE-F623-9243-830A-05A4FFA1947F}"/>
              </a:ext>
            </a:extLst>
          </p:cNvPr>
          <p:cNvPicPr>
            <a:picLocks noChangeAspect="1"/>
          </p:cNvPicPr>
          <p:nvPr/>
        </p:nvPicPr>
        <p:blipFill>
          <a:blip r:embed="rId4"/>
          <a:stretch>
            <a:fillRect/>
          </a:stretch>
        </p:blipFill>
        <p:spPr>
          <a:xfrm>
            <a:off x="2877411" y="1559332"/>
            <a:ext cx="7365715" cy="4439382"/>
          </a:xfrm>
          <a:prstGeom prst="rect">
            <a:avLst/>
          </a:prstGeom>
        </p:spPr>
      </p:pic>
    </p:spTree>
    <p:extLst>
      <p:ext uri="{BB962C8B-B14F-4D97-AF65-F5344CB8AC3E}">
        <p14:creationId xmlns:p14="http://schemas.microsoft.com/office/powerpoint/2010/main" val="4209846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959131" y="175417"/>
            <a:ext cx="8273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Demonstration: GES DISC</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pic>
        <p:nvPicPr>
          <p:cNvPr id="3" name="Picture 2">
            <a:extLst>
              <a:ext uri="{FF2B5EF4-FFF2-40B4-BE49-F238E27FC236}">
                <a16:creationId xmlns:a16="http://schemas.microsoft.com/office/drawing/2014/main" id="{7BB4E742-E128-5242-A574-80C163D70EC6}"/>
              </a:ext>
            </a:extLst>
          </p:cNvPr>
          <p:cNvPicPr>
            <a:picLocks noChangeAspect="1"/>
          </p:cNvPicPr>
          <p:nvPr/>
        </p:nvPicPr>
        <p:blipFill>
          <a:blip r:embed="rId3"/>
          <a:stretch>
            <a:fillRect/>
          </a:stretch>
        </p:blipFill>
        <p:spPr>
          <a:xfrm>
            <a:off x="1959131" y="1293476"/>
            <a:ext cx="7986184" cy="4853050"/>
          </a:xfrm>
          <a:prstGeom prst="rect">
            <a:avLst/>
          </a:prstGeom>
        </p:spPr>
      </p:pic>
      <p:sp>
        <p:nvSpPr>
          <p:cNvPr id="5" name="Rectangle 4">
            <a:extLst>
              <a:ext uri="{FF2B5EF4-FFF2-40B4-BE49-F238E27FC236}">
                <a16:creationId xmlns:a16="http://schemas.microsoft.com/office/drawing/2014/main" id="{19D032FB-1372-3445-8E24-532F7DA08746}"/>
              </a:ext>
            </a:extLst>
          </p:cNvPr>
          <p:cNvSpPr/>
          <p:nvPr/>
        </p:nvSpPr>
        <p:spPr>
          <a:xfrm>
            <a:off x="4383069" y="711474"/>
            <a:ext cx="348133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https://disc.gsfc.nasa.gov/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606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959131" y="175417"/>
            <a:ext cx="8273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Demonstration: Giovanni</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
        <p:nvSpPr>
          <p:cNvPr id="9" name="Rectangle 8">
            <a:extLst>
              <a:ext uri="{FF2B5EF4-FFF2-40B4-BE49-F238E27FC236}">
                <a16:creationId xmlns:a16="http://schemas.microsoft.com/office/drawing/2014/main" id="{B25D7103-D3D3-C743-816A-35C0BBC3BDB8}"/>
              </a:ext>
            </a:extLst>
          </p:cNvPr>
          <p:cNvSpPr/>
          <p:nvPr/>
        </p:nvSpPr>
        <p:spPr>
          <a:xfrm>
            <a:off x="3780152" y="698637"/>
            <a:ext cx="521123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https://giovanni.gsfc.nasa.gov/giovanni/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D2FF73C-1CFA-8348-A5AC-A87B7409E4D0}"/>
              </a:ext>
            </a:extLst>
          </p:cNvPr>
          <p:cNvPicPr>
            <a:picLocks noChangeAspect="1"/>
          </p:cNvPicPr>
          <p:nvPr/>
        </p:nvPicPr>
        <p:blipFill>
          <a:blip r:embed="rId4"/>
          <a:stretch>
            <a:fillRect/>
          </a:stretch>
        </p:blipFill>
        <p:spPr>
          <a:xfrm>
            <a:off x="2743323" y="1529634"/>
            <a:ext cx="7489546" cy="4569022"/>
          </a:xfrm>
          <a:prstGeom prst="rect">
            <a:avLst/>
          </a:prstGeom>
        </p:spPr>
      </p:pic>
    </p:spTree>
    <p:extLst>
      <p:ext uri="{BB962C8B-B14F-4D97-AF65-F5344CB8AC3E}">
        <p14:creationId xmlns:p14="http://schemas.microsoft.com/office/powerpoint/2010/main" val="1060128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454389" y="106418"/>
            <a:ext cx="9779619" cy="523220"/>
          </a:xfrm>
          <a:prstGeom prst="rect">
            <a:avLst/>
          </a:prstGeom>
          <a:noFill/>
        </p:spPr>
        <p:txBody>
          <a:bodyPr wrap="square" rtlCol="0">
            <a:spAutoFit/>
          </a:bodyPr>
          <a:lstStyle/>
          <a:p>
            <a:pPr lvl="0">
              <a:defRPr/>
            </a:pPr>
            <a:r>
              <a:rPr lang="en-US" sz="2800" b="1" dirty="0">
                <a:solidFill>
                  <a:prstClr val="black"/>
                </a:solidFill>
              </a:rPr>
              <a:t>Outline</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7850909" y="6568067"/>
            <a:ext cx="4451926"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2020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EEB4B85-F2C2-DD48-87F7-7938291E0DAC}"/>
              </a:ext>
            </a:extLst>
          </p:cNvPr>
          <p:cNvSpPr txBox="1"/>
          <p:nvPr/>
        </p:nvSpPr>
        <p:spPr>
          <a:xfrm>
            <a:off x="902460" y="1308240"/>
            <a:ext cx="10088813" cy="455509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rPr>
              <a:t>A recap of </a:t>
            </a:r>
            <a:r>
              <a:rPr lang="en-US" sz="2800" dirty="0" smtClean="0">
                <a:solidFill>
                  <a:prstClr val="black"/>
                </a:solidFill>
                <a:latin typeface="Calibri" panose="020F0502020204030204"/>
              </a:rPr>
              <a:t>the Transportation and Logistics Workshop activities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 GPM Applications efforts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 An overview of the GPM webpage, GPM data resources, and past training material</a:t>
            </a:r>
            <a:endParaRPr kumimoji="0" lang="en-US" sz="28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rPr>
              <a:t>     </a:t>
            </a:r>
            <a:r>
              <a:rPr kumimoji="0" lang="en-US" sz="2800" b="1" i="0" u="none" strike="noStrike" kern="1200" cap="none" spc="0" normalizeH="0" baseline="0" noProof="0" dirty="0" smtClean="0">
                <a:ln>
                  <a:noFill/>
                </a:ln>
                <a:solidFill>
                  <a:prstClr val="black"/>
                </a:solidFill>
                <a:effectLst/>
                <a:uLnTx/>
                <a:uFillTx/>
                <a:latin typeface="Calibri" panose="020F0502020204030204"/>
              </a:rPr>
              <a:t>Andrea Portier</a:t>
            </a:r>
            <a:r>
              <a:rPr kumimoji="0" lang="en-US" sz="2800" b="1" i="0" u="none" strike="noStrike" kern="1200" cap="none" spc="0" normalizeH="0" noProof="0" dirty="0" smtClean="0">
                <a:ln>
                  <a:noFill/>
                </a:ln>
                <a:solidFill>
                  <a:prstClr val="black"/>
                </a:solidFill>
                <a:effectLst/>
                <a:uLnTx/>
                <a:uFillTx/>
                <a:latin typeface="Calibri" panose="020F0502020204030204"/>
              </a:rPr>
              <a:t> (20-30 minutes)</a:t>
            </a:r>
            <a:endParaRPr kumimoji="0" lang="en-US" sz="2800" b="1"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rPr>
              <a:t> Information </a:t>
            </a:r>
            <a:r>
              <a:rPr kumimoji="0" lang="en-US" sz="2800" b="0" i="0" u="none" strike="noStrike" kern="1200" cap="none" spc="0" normalizeH="0" baseline="0" noProof="0" dirty="0">
                <a:ln>
                  <a:noFill/>
                </a:ln>
                <a:solidFill>
                  <a:prstClr val="black"/>
                </a:solidFill>
                <a:effectLst/>
                <a:uLnTx/>
                <a:uFillTx/>
                <a:latin typeface="Calibri" panose="020F0502020204030204"/>
              </a:rPr>
              <a:t>about access, analyze, and visualize IMERG data using NASA </a:t>
            </a:r>
            <a:r>
              <a:rPr kumimoji="0" lang="en-US" sz="2800" b="0" i="0" u="none" strike="noStrike" kern="1200" cap="none" spc="0" normalizeH="0" baseline="0" noProof="0" dirty="0" smtClean="0">
                <a:ln>
                  <a:noFill/>
                </a:ln>
                <a:solidFill>
                  <a:prstClr val="black"/>
                </a:solidFill>
                <a:effectLst/>
                <a:uLnTx/>
                <a:uFillTx/>
                <a:latin typeface="Calibri" panose="020F0502020204030204"/>
              </a:rPr>
              <a:t>web-tools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 IMERG case study for transportation and logistical applications</a:t>
            </a:r>
            <a:endParaRPr kumimoji="0" lang="en-US" sz="28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rPr>
              <a:t>     </a:t>
            </a:r>
            <a:r>
              <a:rPr kumimoji="0" lang="en-US" sz="2800" b="1" i="0" u="none" strike="noStrike" kern="1200" cap="none" spc="0" normalizeH="0" baseline="0" noProof="0" dirty="0">
                <a:ln>
                  <a:noFill/>
                </a:ln>
                <a:solidFill>
                  <a:prstClr val="black"/>
                </a:solidFill>
                <a:effectLst/>
                <a:uLnTx/>
                <a:uFillTx/>
                <a:latin typeface="Calibri" panose="020F0502020204030204"/>
              </a:rPr>
              <a:t>Amita </a:t>
            </a:r>
            <a:r>
              <a:rPr kumimoji="0" lang="en-US" sz="2800" b="1" i="0" u="none" strike="noStrike" kern="1200" cap="none" spc="0" normalizeH="0" baseline="0" noProof="0" dirty="0" smtClean="0">
                <a:ln>
                  <a:noFill/>
                </a:ln>
                <a:solidFill>
                  <a:prstClr val="black"/>
                </a:solidFill>
                <a:effectLst/>
                <a:uLnTx/>
                <a:uFillTx/>
                <a:latin typeface="Calibri" panose="020F0502020204030204"/>
              </a:rPr>
              <a:t>Mehta (60-80 minutes)</a:t>
            </a:r>
            <a:endParaRPr kumimoji="0" lang="en-US" sz="2800" b="1"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744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2059709" y="2602094"/>
            <a:ext cx="8273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Monitoring Rain for Road Transportation Logistics</a:t>
            </a: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5 November 2020</a:t>
            </a: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 of the GPM-ACCP Transportation and Logistics Workshop</a:t>
            </a:r>
          </a:p>
        </p:txBody>
      </p:sp>
    </p:spTree>
    <p:extLst>
      <p:ext uri="{BB962C8B-B14F-4D97-AF65-F5344CB8AC3E}">
        <p14:creationId xmlns:p14="http://schemas.microsoft.com/office/powerpoint/2010/main" val="1697993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7B911C-611B-CB46-B4D3-CB7A87979EA0}"/>
              </a:ext>
            </a:extLst>
          </p:cNvPr>
          <p:cNvPicPr>
            <a:picLocks noChangeAspect="1"/>
          </p:cNvPicPr>
          <p:nvPr/>
        </p:nvPicPr>
        <p:blipFill>
          <a:blip r:embed="rId2"/>
          <a:stretch>
            <a:fillRect/>
          </a:stretch>
        </p:blipFill>
        <p:spPr>
          <a:xfrm>
            <a:off x="1842803" y="1433503"/>
            <a:ext cx="8506394" cy="4966863"/>
          </a:xfrm>
          <a:prstGeom prst="rect">
            <a:avLst/>
          </a:prstGeom>
        </p:spPr>
      </p:pic>
      <p:sp>
        <p:nvSpPr>
          <p:cNvPr id="9" name="TextBox 8">
            <a:extLst>
              <a:ext uri="{FF2B5EF4-FFF2-40B4-BE49-F238E27FC236}">
                <a16:creationId xmlns:a16="http://schemas.microsoft.com/office/drawing/2014/main" id="{8DE36141-1745-2544-8D75-F191C9DEB51C}"/>
              </a:ext>
            </a:extLst>
          </p:cNvPr>
          <p:cNvSpPr txBox="1"/>
          <p:nvPr/>
        </p:nvSpPr>
        <p:spPr>
          <a:xfrm>
            <a:off x="1499252" y="140842"/>
            <a:ext cx="5855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Weather Impact on  Traffic</a:t>
            </a:r>
          </a:p>
        </p:txBody>
      </p:sp>
      <p:sp>
        <p:nvSpPr>
          <p:cNvPr id="10" name="Rectangle 9">
            <a:extLst>
              <a:ext uri="{FF2B5EF4-FFF2-40B4-BE49-F238E27FC236}">
                <a16:creationId xmlns:a16="http://schemas.microsoft.com/office/drawing/2014/main" id="{DC794803-C161-AA41-96CE-57759F5AD6A7}"/>
              </a:ext>
            </a:extLst>
          </p:cNvPr>
          <p:cNvSpPr/>
          <p:nvPr/>
        </p:nvSpPr>
        <p:spPr>
          <a:xfrm>
            <a:off x="1499252" y="664062"/>
            <a:ext cx="706103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https://ops.fhwa.dot.gov/weather/q1_roadimpact.htm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773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E36141-1745-2544-8D75-F191C9DEB51C}"/>
              </a:ext>
            </a:extLst>
          </p:cNvPr>
          <p:cNvSpPr txBox="1"/>
          <p:nvPr/>
        </p:nvSpPr>
        <p:spPr>
          <a:xfrm>
            <a:off x="1499252" y="140842"/>
            <a:ext cx="5855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Weather Impact on  Traffic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Saftey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794803-C161-AA41-96CE-57759F5AD6A7}"/>
              </a:ext>
            </a:extLst>
          </p:cNvPr>
          <p:cNvSpPr/>
          <p:nvPr/>
        </p:nvSpPr>
        <p:spPr>
          <a:xfrm>
            <a:off x="1499252" y="664062"/>
            <a:ext cx="706103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https://ops.fhwa.dot.gov/weather/q1_roadimpact.htm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3842FA-6C0D-D749-B33B-BF0A38BC249A}"/>
              </a:ext>
            </a:extLst>
          </p:cNvPr>
          <p:cNvPicPr>
            <a:picLocks noChangeAspect="1"/>
          </p:cNvPicPr>
          <p:nvPr/>
        </p:nvPicPr>
        <p:blipFill>
          <a:blip r:embed="rId3"/>
          <a:stretch>
            <a:fillRect/>
          </a:stretch>
        </p:blipFill>
        <p:spPr>
          <a:xfrm>
            <a:off x="250744" y="1433503"/>
            <a:ext cx="11812302" cy="4771858"/>
          </a:xfrm>
          <a:prstGeom prst="rect">
            <a:avLst/>
          </a:prstGeom>
        </p:spPr>
      </p:pic>
      <p:sp>
        <p:nvSpPr>
          <p:cNvPr id="3" name="Rectangle 2">
            <a:extLst>
              <a:ext uri="{FF2B5EF4-FFF2-40B4-BE49-F238E27FC236}">
                <a16:creationId xmlns:a16="http://schemas.microsoft.com/office/drawing/2014/main" id="{12EB317F-A56A-514E-8594-D41EF9796340}"/>
              </a:ext>
            </a:extLst>
          </p:cNvPr>
          <p:cNvSpPr/>
          <p:nvPr/>
        </p:nvSpPr>
        <p:spPr>
          <a:xfrm>
            <a:off x="422031" y="2672862"/>
            <a:ext cx="11519226" cy="75613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4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E36141-1745-2544-8D75-F191C9DEB51C}"/>
              </a:ext>
            </a:extLst>
          </p:cNvPr>
          <p:cNvSpPr txBox="1"/>
          <p:nvPr/>
        </p:nvSpPr>
        <p:spPr>
          <a:xfrm>
            <a:off x="1499252" y="140842"/>
            <a:ext cx="5855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Rain Impact on  Traffic Flow</a:t>
            </a:r>
          </a:p>
        </p:txBody>
      </p:sp>
      <p:sp>
        <p:nvSpPr>
          <p:cNvPr id="10" name="Rectangle 9">
            <a:extLst>
              <a:ext uri="{FF2B5EF4-FFF2-40B4-BE49-F238E27FC236}">
                <a16:creationId xmlns:a16="http://schemas.microsoft.com/office/drawing/2014/main" id="{DC794803-C161-AA41-96CE-57759F5AD6A7}"/>
              </a:ext>
            </a:extLst>
          </p:cNvPr>
          <p:cNvSpPr/>
          <p:nvPr/>
        </p:nvSpPr>
        <p:spPr>
          <a:xfrm>
            <a:off x="1499252" y="664062"/>
            <a:ext cx="706103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https://ops.fhwa.dot.gov/weather/q1_roadimpact.htm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25FFD4-0045-ED4D-B84B-97F56AE2CFDD}"/>
              </a:ext>
            </a:extLst>
          </p:cNvPr>
          <p:cNvPicPr>
            <a:picLocks noChangeAspect="1"/>
          </p:cNvPicPr>
          <p:nvPr/>
        </p:nvPicPr>
        <p:blipFill>
          <a:blip r:embed="rId3"/>
          <a:stretch>
            <a:fillRect/>
          </a:stretch>
        </p:blipFill>
        <p:spPr>
          <a:xfrm>
            <a:off x="680867" y="2159748"/>
            <a:ext cx="10590871" cy="1533021"/>
          </a:xfrm>
          <a:prstGeom prst="rect">
            <a:avLst/>
          </a:prstGeom>
        </p:spPr>
      </p:pic>
    </p:spTree>
    <p:extLst>
      <p:ext uri="{BB962C8B-B14F-4D97-AF65-F5344CB8AC3E}">
        <p14:creationId xmlns:p14="http://schemas.microsoft.com/office/powerpoint/2010/main" val="1451162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310F8-BBEB-4545-B7A6-F5BCD5A815C9}"/>
              </a:ext>
            </a:extLst>
          </p:cNvPr>
          <p:cNvSpPr txBox="1"/>
          <p:nvPr/>
        </p:nvSpPr>
        <p:spPr>
          <a:xfrm>
            <a:off x="1277814" y="175845"/>
            <a:ext cx="91791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Assess Rain Impact on Traffic/Road Conditions in your area of Interest using IMERG Data</a:t>
            </a:r>
          </a:p>
        </p:txBody>
      </p:sp>
      <p:sp>
        <p:nvSpPr>
          <p:cNvPr id="3" name="TextBox 2">
            <a:extLst>
              <a:ext uri="{FF2B5EF4-FFF2-40B4-BE49-F238E27FC236}">
                <a16:creationId xmlns:a16="http://schemas.microsoft.com/office/drawing/2014/main" id="{45B7549A-354C-9448-AD84-04D116548C07}"/>
              </a:ext>
            </a:extLst>
          </p:cNvPr>
          <p:cNvSpPr txBox="1"/>
          <p:nvPr/>
        </p:nvSpPr>
        <p:spPr>
          <a:xfrm>
            <a:off x="1110759" y="1441940"/>
            <a:ext cx="9513278"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Examine rainfall patterns – long term mean and variations.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Assess rainfall thresholds for past events of traffic delay and/or road closures related to heavy precipitation and flooding,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Monitor near real-time rainfall to decide potential for adverse impact traffic/road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Here we show how to use IMERG analysis  using Giovanni and  examine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rainfall intensity and statistics  for a case study in North Carolina.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Additional weather information, winds, temperatures, clouds, visibility,  terrain, soil moisture, and road conditions should be included for systematic impact assessment and decision support for roadways and traffic management.</a:t>
            </a:r>
          </a:p>
        </p:txBody>
      </p:sp>
    </p:spTree>
    <p:extLst>
      <p:ext uri="{BB962C8B-B14F-4D97-AF65-F5344CB8AC3E}">
        <p14:creationId xmlns:p14="http://schemas.microsoft.com/office/powerpoint/2010/main" val="419366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791B1-D546-0842-A1F5-042A86B010EA}"/>
              </a:ext>
            </a:extLst>
          </p:cNvPr>
          <p:cNvPicPr>
            <a:picLocks noChangeAspect="1"/>
          </p:cNvPicPr>
          <p:nvPr/>
        </p:nvPicPr>
        <p:blipFill>
          <a:blip r:embed="rId2"/>
          <a:stretch>
            <a:fillRect/>
          </a:stretch>
        </p:blipFill>
        <p:spPr>
          <a:xfrm>
            <a:off x="742306" y="1542969"/>
            <a:ext cx="5389552" cy="4062046"/>
          </a:xfrm>
          <a:prstGeom prst="rect">
            <a:avLst/>
          </a:prstGeom>
        </p:spPr>
      </p:pic>
      <p:sp>
        <p:nvSpPr>
          <p:cNvPr id="3" name="TextBox 2">
            <a:extLst>
              <a:ext uri="{FF2B5EF4-FFF2-40B4-BE49-F238E27FC236}">
                <a16:creationId xmlns:a16="http://schemas.microsoft.com/office/drawing/2014/main" id="{BAA50F97-29C6-474C-89EB-8E143E0BF7A8}"/>
              </a:ext>
            </a:extLst>
          </p:cNvPr>
          <p:cNvSpPr txBox="1"/>
          <p:nvPr/>
        </p:nvSpPr>
        <p:spPr>
          <a:xfrm>
            <a:off x="1459522" y="211016"/>
            <a:ext cx="93374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Case Study: Heavy Rain and Wake and Franklin County Road Closure   </a:t>
            </a:r>
          </a:p>
        </p:txBody>
      </p:sp>
      <p:sp>
        <p:nvSpPr>
          <p:cNvPr id="4" name="Rectangle 3">
            <a:extLst>
              <a:ext uri="{FF2B5EF4-FFF2-40B4-BE49-F238E27FC236}">
                <a16:creationId xmlns:a16="http://schemas.microsoft.com/office/drawing/2014/main" id="{ABE0F0C3-43DA-7E4A-87F8-8BA8B151989A}"/>
              </a:ext>
            </a:extLst>
          </p:cNvPr>
          <p:cNvSpPr/>
          <p:nvPr/>
        </p:nvSpPr>
        <p:spPr>
          <a:xfrm>
            <a:off x="478535" y="5763277"/>
            <a:ext cx="590536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www.newsobserver.com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/news/local/article231382168.html</a:t>
            </a:r>
          </a:p>
        </p:txBody>
      </p:sp>
      <p:pic>
        <p:nvPicPr>
          <p:cNvPr id="5" name="Picture 4">
            <a:extLst>
              <a:ext uri="{FF2B5EF4-FFF2-40B4-BE49-F238E27FC236}">
                <a16:creationId xmlns:a16="http://schemas.microsoft.com/office/drawing/2014/main" id="{24672DC9-769B-B24A-B714-4D7246CDB804}"/>
              </a:ext>
            </a:extLst>
          </p:cNvPr>
          <p:cNvPicPr>
            <a:picLocks noChangeAspect="1"/>
          </p:cNvPicPr>
          <p:nvPr/>
        </p:nvPicPr>
        <p:blipFill>
          <a:blip r:embed="rId3"/>
          <a:stretch>
            <a:fillRect/>
          </a:stretch>
        </p:blipFill>
        <p:spPr>
          <a:xfrm>
            <a:off x="6164096" y="1657068"/>
            <a:ext cx="5051230" cy="3833847"/>
          </a:xfrm>
          <a:prstGeom prst="rect">
            <a:avLst/>
          </a:prstGeom>
        </p:spPr>
      </p:pic>
      <p:sp>
        <p:nvSpPr>
          <p:cNvPr id="6" name="Rectangle 5">
            <a:extLst>
              <a:ext uri="{FF2B5EF4-FFF2-40B4-BE49-F238E27FC236}">
                <a16:creationId xmlns:a16="http://schemas.microsoft.com/office/drawing/2014/main" id="{7D421BCB-F334-0B48-B28C-04F078F246D1}"/>
              </a:ext>
            </a:extLst>
          </p:cNvPr>
          <p:cNvSpPr/>
          <p:nvPr/>
        </p:nvSpPr>
        <p:spPr>
          <a:xfrm>
            <a:off x="6573177" y="5732499"/>
            <a:ext cx="464556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https://abc11.com/weather-radar-the-</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wral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/5338332/</a:t>
            </a:r>
          </a:p>
        </p:txBody>
      </p:sp>
    </p:spTree>
    <p:extLst>
      <p:ext uri="{BB962C8B-B14F-4D97-AF65-F5344CB8AC3E}">
        <p14:creationId xmlns:p14="http://schemas.microsoft.com/office/powerpoint/2010/main" val="3703181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12F9BD-D521-8643-9D2A-680568E36B47}"/>
              </a:ext>
            </a:extLst>
          </p:cNvPr>
          <p:cNvSpPr txBox="1"/>
          <p:nvPr/>
        </p:nvSpPr>
        <p:spPr>
          <a:xfrm>
            <a:off x="1290918" y="143435"/>
            <a:ext cx="96101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Example of IMERG analysis using Giovanni, QGIS, and Excel  for Wake County North Carolina</a:t>
            </a:r>
          </a:p>
        </p:txBody>
      </p:sp>
      <p:sp>
        <p:nvSpPr>
          <p:cNvPr id="4" name="TextBox 3">
            <a:extLst>
              <a:ext uri="{FF2B5EF4-FFF2-40B4-BE49-F238E27FC236}">
                <a16:creationId xmlns:a16="http://schemas.microsoft.com/office/drawing/2014/main" id="{F8DB0E26-B6DB-4D4F-A171-E1CD200D2D9F}"/>
              </a:ext>
            </a:extLst>
          </p:cNvPr>
          <p:cNvSpPr txBox="1"/>
          <p:nvPr/>
        </p:nvSpPr>
        <p:spPr>
          <a:xfrm>
            <a:off x="627529" y="1470212"/>
            <a:ext cx="10757647" cy="390876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Spatial and temporal Selection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Calculate and download  20-year daily mean  rainfall for the region of  interest (ROI)  (map and time series) for June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Examine daily rainfall anomalies (departure from mean) for June 2000 to 2020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Identify 80 to 90 percentile value for rainfall to gauge  threshold of rainfall for the ROI for likely flooding and  impact on roads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Examine rainfall over the ROI for June 2019 when the heavy rains flooded roads that resulted in road closure.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C8D5B75-70D5-5A40-BCD8-D3E19786D4FD}"/>
              </a:ext>
            </a:extLst>
          </p:cNvPr>
          <p:cNvSpPr txBox="1"/>
          <p:nvPr/>
        </p:nvSpPr>
        <p:spPr>
          <a:xfrm>
            <a:off x="2312894" y="5459256"/>
            <a:ext cx="70283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Next: Giovanni Demonstration</a:t>
            </a:r>
          </a:p>
        </p:txBody>
      </p:sp>
    </p:spTree>
    <p:extLst>
      <p:ext uri="{BB962C8B-B14F-4D97-AF65-F5344CB8AC3E}">
        <p14:creationId xmlns:p14="http://schemas.microsoft.com/office/powerpoint/2010/main" val="414162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12DA2-5183-C746-9043-EEA2E8FF69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793"/>
          <a:stretch/>
        </p:blipFill>
        <p:spPr>
          <a:xfrm>
            <a:off x="688319" y="2036415"/>
            <a:ext cx="3309480" cy="1966277"/>
          </a:xfrm>
          <a:prstGeom prst="rect">
            <a:avLst/>
          </a:prstGeom>
        </p:spPr>
      </p:pic>
      <p:grpSp>
        <p:nvGrpSpPr>
          <p:cNvPr id="7" name="Group 6">
            <a:extLst>
              <a:ext uri="{FF2B5EF4-FFF2-40B4-BE49-F238E27FC236}">
                <a16:creationId xmlns:a16="http://schemas.microsoft.com/office/drawing/2014/main" id="{15B00A9D-89A1-3A4B-B27C-EEDF3A0A18A0}"/>
              </a:ext>
            </a:extLst>
          </p:cNvPr>
          <p:cNvGrpSpPr/>
          <p:nvPr/>
        </p:nvGrpSpPr>
        <p:grpSpPr>
          <a:xfrm>
            <a:off x="9365221" y="2036415"/>
            <a:ext cx="2138460" cy="2536148"/>
            <a:chOff x="8222221" y="1947163"/>
            <a:chExt cx="2138460" cy="2536148"/>
          </a:xfrm>
        </p:grpSpPr>
        <p:pic>
          <p:nvPicPr>
            <p:cNvPr id="5" name="Picture 4">
              <a:extLst>
                <a:ext uri="{FF2B5EF4-FFF2-40B4-BE49-F238E27FC236}">
                  <a16:creationId xmlns:a16="http://schemas.microsoft.com/office/drawing/2014/main" id="{B7899751-8499-C14A-9D1F-6B928215BA11}"/>
                </a:ext>
              </a:extLst>
            </p:cNvPr>
            <p:cNvPicPr>
              <a:picLocks noChangeAspect="1"/>
            </p:cNvPicPr>
            <p:nvPr/>
          </p:nvPicPr>
          <p:blipFill rotWithShape="1">
            <a:blip r:embed="rId3">
              <a:extLst>
                <a:ext uri="{28A0092B-C50C-407E-A947-70E740481C1C}">
                  <a14:useLocalDpi xmlns:a14="http://schemas.microsoft.com/office/drawing/2010/main" val="0"/>
                </a:ext>
              </a:extLst>
            </a:blip>
            <a:srcRect t="4742" r="3992"/>
            <a:stretch/>
          </p:blipFill>
          <p:spPr>
            <a:xfrm>
              <a:off x="8222221" y="2426677"/>
              <a:ext cx="1752571" cy="2056634"/>
            </a:xfrm>
            <a:prstGeom prst="rect">
              <a:avLst/>
            </a:prstGeom>
          </p:spPr>
        </p:pic>
        <p:sp>
          <p:nvSpPr>
            <p:cNvPr id="6" name="TextBox 5">
              <a:extLst>
                <a:ext uri="{FF2B5EF4-FFF2-40B4-BE49-F238E27FC236}">
                  <a16:creationId xmlns:a16="http://schemas.microsoft.com/office/drawing/2014/main" id="{290DF50C-F9A4-4A44-9006-1089620A002F}"/>
                </a:ext>
              </a:extLst>
            </p:cNvPr>
            <p:cNvSpPr txBox="1"/>
            <p:nvPr/>
          </p:nvSpPr>
          <p:spPr>
            <a:xfrm>
              <a:off x="8348477" y="1947163"/>
              <a:ext cx="20122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mm/month</a:t>
              </a:r>
            </a:p>
          </p:txBody>
        </p:sp>
      </p:grpSp>
      <p:sp>
        <p:nvSpPr>
          <p:cNvPr id="8" name="TextBox 7">
            <a:extLst>
              <a:ext uri="{FF2B5EF4-FFF2-40B4-BE49-F238E27FC236}">
                <a16:creationId xmlns:a16="http://schemas.microsoft.com/office/drawing/2014/main" id="{D03F817D-0FC5-F745-9233-BC1ECC67E80E}"/>
              </a:ext>
            </a:extLst>
          </p:cNvPr>
          <p:cNvSpPr txBox="1"/>
          <p:nvPr/>
        </p:nvSpPr>
        <p:spPr>
          <a:xfrm>
            <a:off x="1358502" y="1045977"/>
            <a:ext cx="8598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June Mean Precipitation (2000 – 2020) in North Carolina</a:t>
            </a:r>
          </a:p>
        </p:txBody>
      </p:sp>
      <p:pic>
        <p:nvPicPr>
          <p:cNvPr id="11" name="Picture 10">
            <a:extLst>
              <a:ext uri="{FF2B5EF4-FFF2-40B4-BE49-F238E27FC236}">
                <a16:creationId xmlns:a16="http://schemas.microsoft.com/office/drawing/2014/main" id="{96134CA1-037B-A34C-82A5-BAFF333A7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058" y="2023559"/>
            <a:ext cx="4673203" cy="4097055"/>
          </a:xfrm>
          <a:prstGeom prst="rect">
            <a:avLst/>
          </a:prstGeom>
        </p:spPr>
      </p:pic>
      <p:sp>
        <p:nvSpPr>
          <p:cNvPr id="13" name="Oval 12">
            <a:extLst>
              <a:ext uri="{FF2B5EF4-FFF2-40B4-BE49-F238E27FC236}">
                <a16:creationId xmlns:a16="http://schemas.microsoft.com/office/drawing/2014/main" id="{3EEDEDD0-758B-334A-BF33-4FC83A8AAC7A}"/>
              </a:ext>
            </a:extLst>
          </p:cNvPr>
          <p:cNvSpPr/>
          <p:nvPr/>
        </p:nvSpPr>
        <p:spPr>
          <a:xfrm>
            <a:off x="5328138" y="2650221"/>
            <a:ext cx="1688124" cy="1587671"/>
          </a:xfrm>
          <a:prstGeom prst="ellipse">
            <a:avLst/>
          </a:prstGeom>
          <a:noFill/>
          <a:ln>
            <a:solidFill>
              <a:srgbClr val="004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C1B4A7DD-E2DB-8048-94C2-E3B1E61322C4}"/>
              </a:ext>
            </a:extLst>
          </p:cNvPr>
          <p:cNvCxnSpPr/>
          <p:nvPr/>
        </p:nvCxnSpPr>
        <p:spPr>
          <a:xfrm>
            <a:off x="2198077" y="3147646"/>
            <a:ext cx="2655277" cy="43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220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C59BB0-DB16-B249-A14F-05B34E280784}"/>
              </a:ext>
            </a:extLst>
          </p:cNvPr>
          <p:cNvPicPr>
            <a:picLocks noChangeAspect="1"/>
          </p:cNvPicPr>
          <p:nvPr/>
        </p:nvPicPr>
        <p:blipFill rotWithShape="1">
          <a:blip r:embed="rId2"/>
          <a:srcRect t="7878" r="1509"/>
          <a:stretch/>
        </p:blipFill>
        <p:spPr>
          <a:xfrm>
            <a:off x="1196852" y="1652953"/>
            <a:ext cx="9798295" cy="4667604"/>
          </a:xfrm>
          <a:prstGeom prst="rect">
            <a:avLst/>
          </a:prstGeom>
        </p:spPr>
      </p:pic>
      <p:sp>
        <p:nvSpPr>
          <p:cNvPr id="3" name="TextBox 2">
            <a:extLst>
              <a:ext uri="{FF2B5EF4-FFF2-40B4-BE49-F238E27FC236}">
                <a16:creationId xmlns:a16="http://schemas.microsoft.com/office/drawing/2014/main" id="{588C6B5D-F523-E44F-A9C9-6F111D69CD3C}"/>
              </a:ext>
            </a:extLst>
          </p:cNvPr>
          <p:cNvSpPr txBox="1"/>
          <p:nvPr/>
        </p:nvSpPr>
        <p:spPr>
          <a:xfrm>
            <a:off x="1682261" y="819007"/>
            <a:ext cx="88274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Time Series of June Precipitation for Central Wake County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2000 - 2020</a:t>
            </a:r>
          </a:p>
        </p:txBody>
      </p:sp>
      <p:sp>
        <p:nvSpPr>
          <p:cNvPr id="4" name="TextBox 3">
            <a:extLst>
              <a:ext uri="{FF2B5EF4-FFF2-40B4-BE49-F238E27FC236}">
                <a16:creationId xmlns:a16="http://schemas.microsoft.com/office/drawing/2014/main" id="{C9785946-F23D-7347-8C04-3B1C86325668}"/>
              </a:ext>
            </a:extLst>
          </p:cNvPr>
          <p:cNvSpPr txBox="1"/>
          <p:nvPr/>
        </p:nvSpPr>
        <p:spPr>
          <a:xfrm rot="16046143">
            <a:off x="211015" y="3745523"/>
            <a:ext cx="1248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Mm/Day</a:t>
            </a:r>
          </a:p>
        </p:txBody>
      </p:sp>
      <p:sp>
        <p:nvSpPr>
          <p:cNvPr id="6" name="TextBox 5">
            <a:extLst>
              <a:ext uri="{FF2B5EF4-FFF2-40B4-BE49-F238E27FC236}">
                <a16:creationId xmlns:a16="http://schemas.microsoft.com/office/drawing/2014/main" id="{7B22D7EA-9241-024E-888D-A37AE4B97047}"/>
              </a:ext>
            </a:extLst>
          </p:cNvPr>
          <p:cNvSpPr txBox="1"/>
          <p:nvPr/>
        </p:nvSpPr>
        <p:spPr>
          <a:xfrm>
            <a:off x="1875692" y="1893275"/>
            <a:ext cx="8440614" cy="369278"/>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            and 95.             percentile precipitation values  </a:t>
            </a:r>
          </a:p>
        </p:txBody>
      </p:sp>
      <p:cxnSp>
        <p:nvCxnSpPr>
          <p:cNvPr id="8" name="Straight Connector 7">
            <a:extLst>
              <a:ext uri="{FF2B5EF4-FFF2-40B4-BE49-F238E27FC236}">
                <a16:creationId xmlns:a16="http://schemas.microsoft.com/office/drawing/2014/main" id="{C5742FB8-ED71-034F-BA7B-504F06E2BC56}"/>
              </a:ext>
            </a:extLst>
          </p:cNvPr>
          <p:cNvCxnSpPr/>
          <p:nvPr/>
        </p:nvCxnSpPr>
        <p:spPr>
          <a:xfrm>
            <a:off x="3657601" y="2092569"/>
            <a:ext cx="4923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E8D2D6-B30B-CB49-8924-ECDC50892B77}"/>
              </a:ext>
            </a:extLst>
          </p:cNvPr>
          <p:cNvCxnSpPr/>
          <p:nvPr/>
        </p:nvCxnSpPr>
        <p:spPr>
          <a:xfrm>
            <a:off x="2280139" y="2104292"/>
            <a:ext cx="49236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226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8C6B5D-F523-E44F-A9C9-6F111D69CD3C}"/>
              </a:ext>
            </a:extLst>
          </p:cNvPr>
          <p:cNvSpPr txBox="1"/>
          <p:nvPr/>
        </p:nvSpPr>
        <p:spPr>
          <a:xfrm>
            <a:off x="1682261" y="819007"/>
            <a:ext cx="88274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Time Series of June Precipitation for Central Wake County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pic>
        <p:nvPicPr>
          <p:cNvPr id="5" name="Picture 4">
            <a:extLst>
              <a:ext uri="{FF2B5EF4-FFF2-40B4-BE49-F238E27FC236}">
                <a16:creationId xmlns:a16="http://schemas.microsoft.com/office/drawing/2014/main" id="{492B470A-5454-6B43-AF56-3B0EC39A11D3}"/>
              </a:ext>
            </a:extLst>
          </p:cNvPr>
          <p:cNvPicPr>
            <a:picLocks noChangeAspect="1"/>
          </p:cNvPicPr>
          <p:nvPr/>
        </p:nvPicPr>
        <p:blipFill>
          <a:blip r:embed="rId2"/>
          <a:stretch>
            <a:fillRect/>
          </a:stretch>
        </p:blipFill>
        <p:spPr>
          <a:xfrm>
            <a:off x="2692403" y="1773114"/>
            <a:ext cx="7264400" cy="4025900"/>
          </a:xfrm>
          <a:prstGeom prst="rect">
            <a:avLst/>
          </a:prstGeom>
        </p:spPr>
      </p:pic>
      <p:sp>
        <p:nvSpPr>
          <p:cNvPr id="7" name="Oval 6">
            <a:extLst>
              <a:ext uri="{FF2B5EF4-FFF2-40B4-BE49-F238E27FC236}">
                <a16:creationId xmlns:a16="http://schemas.microsoft.com/office/drawing/2014/main" id="{D57D0F53-16BD-1E4B-963C-4632B2E8E31B}"/>
              </a:ext>
            </a:extLst>
          </p:cNvPr>
          <p:cNvSpPr/>
          <p:nvPr/>
        </p:nvSpPr>
        <p:spPr>
          <a:xfrm>
            <a:off x="4026879" y="2162898"/>
            <a:ext cx="1863969" cy="18112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2335CEF8-4F2C-894F-AC11-088EE3A2AD7D}"/>
              </a:ext>
            </a:extLst>
          </p:cNvPr>
          <p:cNvGrpSpPr/>
          <p:nvPr/>
        </p:nvGrpSpPr>
        <p:grpSpPr>
          <a:xfrm>
            <a:off x="3657603" y="6004159"/>
            <a:ext cx="5334000" cy="369278"/>
            <a:chOff x="2825262" y="6276730"/>
            <a:chExt cx="5334000" cy="369278"/>
          </a:xfrm>
        </p:grpSpPr>
        <p:sp>
          <p:nvSpPr>
            <p:cNvPr id="10" name="TextBox 9">
              <a:extLst>
                <a:ext uri="{FF2B5EF4-FFF2-40B4-BE49-F238E27FC236}">
                  <a16:creationId xmlns:a16="http://schemas.microsoft.com/office/drawing/2014/main" id="{ADA668B2-B7A2-A84D-B290-9854788D5179}"/>
                </a:ext>
              </a:extLst>
            </p:cNvPr>
            <p:cNvSpPr txBox="1"/>
            <p:nvPr/>
          </p:nvSpPr>
          <p:spPr>
            <a:xfrm>
              <a:off x="2825262" y="6276730"/>
              <a:ext cx="5334000" cy="369278"/>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            and 95.             percentile precipitation values  </a:t>
              </a:r>
            </a:p>
          </p:txBody>
        </p:sp>
        <p:cxnSp>
          <p:nvCxnSpPr>
            <p:cNvPr id="13" name="Straight Connector 12">
              <a:extLst>
                <a:ext uri="{FF2B5EF4-FFF2-40B4-BE49-F238E27FC236}">
                  <a16:creationId xmlns:a16="http://schemas.microsoft.com/office/drawing/2014/main" id="{0E50F31B-8A38-9A43-A8B3-DACAC20E1F42}"/>
                </a:ext>
              </a:extLst>
            </p:cNvPr>
            <p:cNvCxnSpPr>
              <a:cxnSpLocks/>
            </p:cNvCxnSpPr>
            <p:nvPr/>
          </p:nvCxnSpPr>
          <p:spPr>
            <a:xfrm>
              <a:off x="4642340" y="6453554"/>
              <a:ext cx="4923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A6AE14-D992-344B-81EF-172EDC679AE8}"/>
                </a:ext>
              </a:extLst>
            </p:cNvPr>
            <p:cNvCxnSpPr>
              <a:cxnSpLocks/>
            </p:cNvCxnSpPr>
            <p:nvPr/>
          </p:nvCxnSpPr>
          <p:spPr>
            <a:xfrm>
              <a:off x="3264878" y="6465277"/>
              <a:ext cx="492369"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196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1127" y="969818"/>
            <a:ext cx="11148291" cy="536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Workshop Recap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Content Placeholder 5">
            <a:extLst>
              <a:ext uri="{FF2B5EF4-FFF2-40B4-BE49-F238E27FC236}">
                <a16:creationId xmlns:a16="http://schemas.microsoft.com/office/drawing/2014/main" id="{761CAB8F-DF08-4630-AD17-1574AAB1E7EA}"/>
              </a:ext>
            </a:extLst>
          </p:cNvPr>
          <p:cNvGraphicFramePr>
            <a:graphicFrameLocks/>
          </p:cNvGraphicFramePr>
          <p:nvPr>
            <p:extLst>
              <p:ext uri="{D42A27DB-BD31-4B8C-83A1-F6EECF244321}">
                <p14:modId xmlns:p14="http://schemas.microsoft.com/office/powerpoint/2010/main" val="2476783087"/>
              </p:ext>
            </p:extLst>
          </p:nvPr>
        </p:nvGraphicFramePr>
        <p:xfrm>
          <a:off x="838200" y="1150265"/>
          <a:ext cx="10515600" cy="4987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0880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A79D8D-F77F-9640-817D-D7C7A872D83D}"/>
              </a:ext>
            </a:extLst>
          </p:cNvPr>
          <p:cNvSpPr txBox="1"/>
          <p:nvPr/>
        </p:nvSpPr>
        <p:spPr>
          <a:xfrm>
            <a:off x="5002307" y="251012"/>
            <a:ext cx="49305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Summary</a:t>
            </a:r>
          </a:p>
        </p:txBody>
      </p:sp>
      <p:sp>
        <p:nvSpPr>
          <p:cNvPr id="3" name="TextBox 2">
            <a:extLst>
              <a:ext uri="{FF2B5EF4-FFF2-40B4-BE49-F238E27FC236}">
                <a16:creationId xmlns:a16="http://schemas.microsoft.com/office/drawing/2014/main" id="{46343374-A42D-774B-8916-1E4569DF8731}"/>
              </a:ext>
            </a:extLst>
          </p:cNvPr>
          <p:cNvSpPr txBox="1"/>
          <p:nvPr/>
        </p:nvSpPr>
        <p:spPr>
          <a:xfrm>
            <a:off x="645459" y="1272988"/>
            <a:ext cx="11044517"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Overview of GPM Precipitation data products  and  data access via a variety of web-based tools was provided.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IMERG Rainfall analysis using Giovanni was demonstrated  for a heavy rain and road closure event that occurred  in June 2019 in North Carolina.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Despite 0.1 degree spatial resolution of IMERG, availability of long-term, spatially continuous, consistently derived</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half-</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houlry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rainfall data are very useful for a variety of applications and can be used to aid decisions for transportation management.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GPM rainfall data are open source and online resources, tutorials, and training are available.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Additional data such as soil moisture, land cover, terrain height from NASA satellites  are also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728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A6C6A3-8F74-6645-B836-31660EBD42B0}"/>
              </a:ext>
            </a:extLst>
          </p:cNvPr>
          <p:cNvSpPr txBox="1"/>
          <p:nvPr/>
        </p:nvSpPr>
        <p:spPr>
          <a:xfrm>
            <a:off x="2510118" y="2581835"/>
            <a:ext cx="7386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p:txBody>
      </p:sp>
    </p:spTree>
    <p:extLst>
      <p:ext uri="{BB962C8B-B14F-4D97-AF65-F5344CB8AC3E}">
        <p14:creationId xmlns:p14="http://schemas.microsoft.com/office/powerpoint/2010/main" val="2386039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315844" y="122663"/>
            <a:ext cx="9779619" cy="523220"/>
          </a:xfrm>
          <a:prstGeom prst="rect">
            <a:avLst/>
          </a:prstGeom>
          <a:noFill/>
        </p:spPr>
        <p:txBody>
          <a:bodyPr wrap="square" rtlCol="0">
            <a:spAutoFit/>
          </a:bodyPr>
          <a:lstStyle/>
          <a:p>
            <a:pPr lvl="0">
              <a:defRPr/>
            </a:pPr>
            <a:r>
              <a:rPr lang="en-US" sz="2800" b="1" dirty="0" smtClean="0">
                <a:solidFill>
                  <a:prstClr val="black"/>
                </a:solidFill>
              </a:rPr>
              <a:t>Overview: Global </a:t>
            </a:r>
            <a:r>
              <a:rPr lang="en-US" sz="2800" b="1" dirty="0">
                <a:solidFill>
                  <a:prstClr val="black"/>
                </a:solidFill>
              </a:rPr>
              <a:t>Precipitation Measurement (GPM) </a:t>
            </a:r>
            <a:r>
              <a:rPr lang="en-US" sz="2800" b="1" dirty="0" smtClean="0">
                <a:solidFill>
                  <a:prstClr val="black"/>
                </a:solidFill>
              </a:rPr>
              <a:t>Mission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6151" y="1396628"/>
            <a:ext cx="6188787" cy="5139869"/>
          </a:xfrm>
          <a:prstGeom prst="rect">
            <a:avLst/>
          </a:prstGeom>
        </p:spPr>
        <p:txBody>
          <a:bodyPr wrap="square">
            <a:spAutoFit/>
          </a:bodyPr>
          <a:lstStyle/>
          <a:p>
            <a:pPr marL="285750" indent="-285750">
              <a:buFont typeface="Arial" panose="020B0604020202020204" pitchFamily="34" charset="0"/>
              <a:buChar char="•"/>
            </a:pPr>
            <a:r>
              <a:rPr lang="en-US" sz="2200" dirty="0" smtClean="0"/>
              <a:t>Core satellite launched Feb 27, 2014</a:t>
            </a:r>
          </a:p>
          <a:p>
            <a:pPr marL="742950" lvl="1" indent="-285750">
              <a:buFont typeface="Arial" panose="020B0604020202020204" pitchFamily="34" charset="0"/>
              <a:buChar char="•"/>
            </a:pPr>
            <a:r>
              <a:rPr lang="en-US" sz="2200" dirty="0" smtClean="0"/>
              <a:t>Non-polar, low-inclination orbit</a:t>
            </a:r>
          </a:p>
          <a:p>
            <a:pPr marL="742950" lvl="1" indent="-285750">
              <a:spcAft>
                <a:spcPts val="1200"/>
              </a:spcAft>
              <a:buFont typeface="Arial" panose="020B0604020202020204" pitchFamily="34" charset="0"/>
              <a:buChar char="•"/>
            </a:pPr>
            <a:r>
              <a:rPr lang="en-US" sz="2200" dirty="0" smtClean="0"/>
              <a:t>Altitude: 407 km</a:t>
            </a:r>
          </a:p>
          <a:p>
            <a:pPr marL="285750" indent="-285750">
              <a:buFont typeface="Arial" panose="020B0604020202020204" pitchFamily="34" charset="0"/>
              <a:buChar char="•"/>
            </a:pPr>
            <a:r>
              <a:rPr lang="en-US" sz="2200" dirty="0"/>
              <a:t>TRMM to GPM</a:t>
            </a:r>
          </a:p>
          <a:p>
            <a:pPr marL="742950" lvl="1" indent="-285750">
              <a:buFont typeface="Arial" panose="020B0604020202020204" pitchFamily="34" charset="0"/>
              <a:buChar char="•"/>
            </a:pPr>
            <a:r>
              <a:rPr lang="en-US" sz="2200" dirty="0"/>
              <a:t>TRMM was designed to measure heavy to moderate rainfall in the tropics and subtropics</a:t>
            </a:r>
          </a:p>
          <a:p>
            <a:pPr marL="742950" lvl="1" indent="-285750">
              <a:buFont typeface="Arial" panose="020B0604020202020204" pitchFamily="34" charset="0"/>
              <a:buChar char="•"/>
            </a:pPr>
            <a:r>
              <a:rPr lang="en-US" sz="2200" dirty="0"/>
              <a:t>GPM can measure everything from light rain to heavy rain and falling snow</a:t>
            </a:r>
          </a:p>
          <a:p>
            <a:pPr marL="285750" indent="-285750">
              <a:buFont typeface="Arial" panose="020B0604020202020204" pitchFamily="34" charset="0"/>
              <a:buChar char="•"/>
            </a:pPr>
            <a:r>
              <a:rPr lang="en-US" sz="2200" dirty="0" smtClean="0"/>
              <a:t>Sensors</a:t>
            </a:r>
            <a:r>
              <a:rPr lang="en-US" sz="2200" dirty="0"/>
              <a:t>:</a:t>
            </a:r>
          </a:p>
          <a:p>
            <a:pPr marL="742950" lvl="1" indent="-285750">
              <a:buFont typeface="Arial" panose="020B0604020202020204" pitchFamily="34" charset="0"/>
              <a:buChar char="•"/>
            </a:pPr>
            <a:r>
              <a:rPr lang="en-US" sz="2200" dirty="0"/>
              <a:t>GMI (GPM Microwave Imager)</a:t>
            </a:r>
          </a:p>
          <a:p>
            <a:pPr marL="742950" lvl="1" indent="-285750">
              <a:spcAft>
                <a:spcPts val="1200"/>
              </a:spcAft>
              <a:buFont typeface="Arial" panose="020B0604020202020204" pitchFamily="34" charset="0"/>
              <a:buChar char="•"/>
            </a:pPr>
            <a:r>
              <a:rPr lang="en-US" sz="2200" dirty="0"/>
              <a:t>DPR (Dual Precipitation Radar)</a:t>
            </a:r>
          </a:p>
          <a:p>
            <a:pPr marL="285750" indent="-285750">
              <a:buFont typeface="Arial" panose="020B0604020202020204" pitchFamily="34" charset="0"/>
              <a:buChar char="•"/>
            </a:pPr>
            <a:r>
              <a:rPr lang="en-US" sz="2200" dirty="0" smtClean="0"/>
              <a:t>An consortium of international satellites contribute measurements to GPM mission</a:t>
            </a:r>
          </a:p>
          <a:p>
            <a:pPr marL="742950" lvl="1" indent="-285750">
              <a:spcAft>
                <a:spcPts val="1200"/>
              </a:spcAft>
              <a:buFont typeface="Arial" panose="020B0604020202020204" pitchFamily="34" charset="0"/>
              <a:buChar char="•"/>
            </a:pPr>
            <a:r>
              <a:rPr lang="en-US" sz="2200" dirty="0" smtClean="0"/>
              <a:t>GPM has a revisit time of 2-4 hrs. over land</a:t>
            </a:r>
          </a:p>
        </p:txBody>
      </p:sp>
      <p:sp>
        <p:nvSpPr>
          <p:cNvPr id="5" name="Rectangle 4"/>
          <p:cNvSpPr/>
          <p:nvPr/>
        </p:nvSpPr>
        <p:spPr>
          <a:xfrm>
            <a:off x="53607" y="718727"/>
            <a:ext cx="3165867" cy="461665"/>
          </a:xfrm>
          <a:prstGeom prst="rect">
            <a:avLst/>
          </a:prstGeom>
        </p:spPr>
        <p:txBody>
          <a:bodyPr wrap="none">
            <a:spAutoFit/>
          </a:bodyPr>
          <a:lstStyle/>
          <a:p>
            <a:r>
              <a:rPr lang="en-US" sz="2400" b="1" dirty="0">
                <a:solidFill>
                  <a:schemeClr val="accent1"/>
                </a:solidFill>
                <a:hlinkClick r:id="rId3"/>
              </a:rPr>
              <a:t>https://</a:t>
            </a:r>
            <a:r>
              <a:rPr lang="en-US" sz="2400" b="1" dirty="0" smtClean="0">
                <a:solidFill>
                  <a:schemeClr val="accent1"/>
                </a:solidFill>
                <a:hlinkClick r:id="rId3"/>
              </a:rPr>
              <a:t>gpm.nasa.gov/</a:t>
            </a:r>
            <a:r>
              <a:rPr lang="en-US" sz="2400" b="1" dirty="0" smtClean="0">
                <a:solidFill>
                  <a:schemeClr val="accent1"/>
                </a:solidFill>
              </a:rPr>
              <a:t> </a:t>
            </a:r>
            <a:endParaRPr lang="en-US" sz="2400" b="1" dirty="0">
              <a:solidFill>
                <a:schemeClr val="accent1"/>
              </a:solidFill>
            </a:endParaRPr>
          </a:p>
        </p:txBody>
      </p:sp>
      <p:pic>
        <p:nvPicPr>
          <p:cNvPr id="9" name="Picture 8"/>
          <p:cNvPicPr>
            <a:picLocks noChangeAspect="1"/>
          </p:cNvPicPr>
          <p:nvPr/>
        </p:nvPicPr>
        <p:blipFill>
          <a:blip r:embed="rId4"/>
          <a:stretch>
            <a:fillRect/>
          </a:stretch>
        </p:blipFill>
        <p:spPr>
          <a:xfrm>
            <a:off x="6708371" y="4037767"/>
            <a:ext cx="4503470" cy="2530300"/>
          </a:xfrm>
          <a:prstGeom prst="rect">
            <a:avLst/>
          </a:prstGeom>
        </p:spPr>
      </p:pic>
      <p:pic>
        <p:nvPicPr>
          <p:cNvPr id="10" name="Picture 9" descr="Screen Shot 2015-02-20 at 12.20.55 PM.png">
            <a:extLst>
              <a:ext uri="{FF2B5EF4-FFF2-40B4-BE49-F238E27FC236}">
                <a16:creationId xmlns:a16="http://schemas.microsoft.com/office/drawing/2014/main" id="{78BD4A86-A6FE-6D42-8F51-0EBC60EDA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1688" y="1039048"/>
            <a:ext cx="5390484" cy="2721720"/>
          </a:xfrm>
          <a:prstGeom prst="rect">
            <a:avLst/>
          </a:prstGeom>
        </p:spPr>
      </p:pic>
      <p:sp>
        <p:nvSpPr>
          <p:cNvPr id="11" name="TextBox 10">
            <a:extLst>
              <a:ext uri="{FF2B5EF4-FFF2-40B4-BE49-F238E27FC236}">
                <a16:creationId xmlns:a16="http://schemas.microsoft.com/office/drawing/2014/main" id="{EC11139B-15C9-D247-91FA-2806B849AB82}"/>
              </a:ext>
            </a:extLst>
          </p:cNvPr>
          <p:cNvSpPr txBox="1"/>
          <p:nvPr/>
        </p:nvSpPr>
        <p:spPr>
          <a:xfrm rot="20245874">
            <a:off x="8818633" y="1404699"/>
            <a:ext cx="916101" cy="369332"/>
          </a:xfrm>
          <a:prstGeom prst="rect">
            <a:avLst/>
          </a:prstGeom>
          <a:solidFill>
            <a:srgbClr val="FFFFFF"/>
          </a:solidFill>
        </p:spPr>
        <p:txBody>
          <a:bodyPr wrap="square" rtlCol="0">
            <a:spAutoFit/>
          </a:bodyPr>
          <a:lstStyle/>
          <a:p>
            <a:pPr algn="ctr"/>
            <a:r>
              <a:rPr lang="en-US" b="1" dirty="0"/>
              <a:t>GPM</a:t>
            </a:r>
          </a:p>
        </p:txBody>
      </p:sp>
      <p:sp>
        <p:nvSpPr>
          <p:cNvPr id="12" name="TextBox 11">
            <a:extLst>
              <a:ext uri="{FF2B5EF4-FFF2-40B4-BE49-F238E27FC236}">
                <a16:creationId xmlns:a16="http://schemas.microsoft.com/office/drawing/2014/main" id="{B207D3BC-1679-A94C-AAEA-0258796BCCE8}"/>
              </a:ext>
            </a:extLst>
          </p:cNvPr>
          <p:cNvSpPr txBox="1"/>
          <p:nvPr/>
        </p:nvSpPr>
        <p:spPr>
          <a:xfrm rot="20245874">
            <a:off x="8316915" y="2141425"/>
            <a:ext cx="1286384" cy="369332"/>
          </a:xfrm>
          <a:prstGeom prst="rect">
            <a:avLst/>
          </a:prstGeom>
          <a:solidFill>
            <a:srgbClr val="FFFFFF"/>
          </a:solidFill>
        </p:spPr>
        <p:txBody>
          <a:bodyPr wrap="square" rtlCol="0">
            <a:spAutoFit/>
          </a:bodyPr>
          <a:lstStyle/>
          <a:p>
            <a:pPr algn="ctr"/>
            <a:r>
              <a:rPr lang="en-US" b="1" dirty="0"/>
              <a:t>TRMM</a:t>
            </a:r>
          </a:p>
        </p:txBody>
      </p:sp>
    </p:spTree>
    <p:extLst>
      <p:ext uri="{BB962C8B-B14F-4D97-AF65-F5344CB8AC3E}">
        <p14:creationId xmlns:p14="http://schemas.microsoft.com/office/powerpoint/2010/main" val="3016071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315844"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GPM Application Activities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11873" y="861378"/>
            <a:ext cx="10883590" cy="1477328"/>
          </a:xfrm>
          <a:prstGeom prst="rect">
            <a:avLst/>
          </a:prstGeom>
          <a:solidFill>
            <a:schemeClr val="accent1">
              <a:lumMod val="20000"/>
              <a:lumOff val="80000"/>
            </a:schemeClr>
          </a:solidFill>
          <a:ln>
            <a:solidFill>
              <a:schemeClr val="accent1">
                <a:lumMod val="50000"/>
              </a:schemeClr>
            </a:solidFill>
          </a:ln>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innovative uses of mission data products in decision-making activities for societal benefit. </a:t>
            </a: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800100" lvl="1" indent="-342900">
              <a:buFont typeface="Arial" panose="020B0604020202020204" pitchFamily="34" charset="0"/>
              <a:buChar char="•"/>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Mission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take a satellite's data products and expand them into areas where they can help inform policy or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decisions.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p:cNvSpPr txBox="1">
            <a:spLocks/>
          </p:cNvSpPr>
          <p:nvPr/>
        </p:nvSpPr>
        <p:spPr>
          <a:xfrm>
            <a:off x="211873" y="2744382"/>
            <a:ext cx="5575610" cy="3823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003BB0"/>
                </a:solidFill>
              </a:rPr>
              <a:t>*GPM precipitation products help advance societal applications by addressing the needs of end users and to support decision-making.</a:t>
            </a:r>
          </a:p>
          <a:p>
            <a:pPr marL="0" indent="0">
              <a:buFont typeface="Arial" panose="020B0604020202020204" pitchFamily="34" charset="0"/>
              <a:buNone/>
            </a:pPr>
            <a:r>
              <a:rPr lang="en-US" dirty="0" smtClean="0">
                <a:solidFill>
                  <a:srgbClr val="003BB0"/>
                </a:solidFill>
              </a:rPr>
              <a:t>*GPM precipitation observations can be quickly and easily accessed via various data portals. </a:t>
            </a:r>
            <a:endParaRPr lang="en-US" dirty="0">
              <a:solidFill>
                <a:srgbClr val="003BB0"/>
              </a:solidFill>
            </a:endParaRPr>
          </a:p>
        </p:txBody>
      </p:sp>
      <p:pic>
        <p:nvPicPr>
          <p:cNvPr id="8" name="Picture 7"/>
          <p:cNvPicPr>
            <a:picLocks noChangeAspect="1"/>
          </p:cNvPicPr>
          <p:nvPr/>
        </p:nvPicPr>
        <p:blipFill>
          <a:blip r:embed="rId3"/>
          <a:stretch>
            <a:fillRect/>
          </a:stretch>
        </p:blipFill>
        <p:spPr>
          <a:xfrm>
            <a:off x="9606315" y="4656224"/>
            <a:ext cx="2456041" cy="1689682"/>
          </a:xfrm>
          <a:prstGeom prst="rect">
            <a:avLst/>
          </a:prstGeom>
        </p:spPr>
      </p:pic>
      <p:pic>
        <p:nvPicPr>
          <p:cNvPr id="9" name="Picture 8"/>
          <p:cNvPicPr>
            <a:picLocks noChangeAspect="1"/>
          </p:cNvPicPr>
          <p:nvPr/>
        </p:nvPicPr>
        <p:blipFill>
          <a:blip r:embed="rId4"/>
          <a:stretch>
            <a:fillRect/>
          </a:stretch>
        </p:blipFill>
        <p:spPr>
          <a:xfrm>
            <a:off x="8613004" y="2560867"/>
            <a:ext cx="2342576" cy="1611622"/>
          </a:xfrm>
          <a:prstGeom prst="rect">
            <a:avLst/>
          </a:prstGeom>
        </p:spPr>
      </p:pic>
      <p:pic>
        <p:nvPicPr>
          <p:cNvPr id="10" name="Picture 9"/>
          <p:cNvPicPr>
            <a:picLocks noChangeAspect="1"/>
          </p:cNvPicPr>
          <p:nvPr/>
        </p:nvPicPr>
        <p:blipFill>
          <a:blip r:embed="rId5"/>
          <a:stretch>
            <a:fillRect/>
          </a:stretch>
        </p:blipFill>
        <p:spPr>
          <a:xfrm>
            <a:off x="6398574" y="4371435"/>
            <a:ext cx="2596650" cy="1786417"/>
          </a:xfrm>
          <a:prstGeom prst="rect">
            <a:avLst/>
          </a:prstGeom>
        </p:spPr>
      </p:pic>
    </p:spTree>
    <p:extLst>
      <p:ext uri="{BB962C8B-B14F-4D97-AF65-F5344CB8AC3E}">
        <p14:creationId xmlns:p14="http://schemas.microsoft.com/office/powerpoint/2010/main" val="1378386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9966667" y="4457018"/>
            <a:ext cx="2128281" cy="2145268"/>
            <a:chOff x="468350" y="2921710"/>
            <a:chExt cx="2735766" cy="1380998"/>
          </a:xfrm>
          <a:solidFill>
            <a:schemeClr val="bg1">
              <a:lumMod val="85000"/>
            </a:schemeClr>
          </a:solidFill>
        </p:grpSpPr>
        <p:sp>
          <p:nvSpPr>
            <p:cNvPr id="44" name="TextBox 43"/>
            <p:cNvSpPr txBox="1"/>
            <p:nvPr/>
          </p:nvSpPr>
          <p:spPr>
            <a:xfrm>
              <a:off x="468350" y="2921710"/>
              <a:ext cx="2735766" cy="1380998"/>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Numerical Weather Prediction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Climate variability and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Land Surface Modeling</a:t>
              </a:r>
            </a:p>
          </p:txBody>
        </p:sp>
        <p:sp>
          <p:nvSpPr>
            <p:cNvPr id="45" name="TextBox 44"/>
            <p:cNvSpPr txBox="1"/>
            <p:nvPr/>
          </p:nvSpPr>
          <p:spPr>
            <a:xfrm>
              <a:off x="468350" y="2921710"/>
              <a:ext cx="2735766" cy="460332"/>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Weather, Climate, and Land Surface Modeling</a:t>
              </a:r>
            </a:p>
          </p:txBody>
        </p:sp>
      </p:grpSp>
      <p:grpSp>
        <p:nvGrpSpPr>
          <p:cNvPr id="37" name="Group 36"/>
          <p:cNvGrpSpPr/>
          <p:nvPr/>
        </p:nvGrpSpPr>
        <p:grpSpPr>
          <a:xfrm>
            <a:off x="7197937" y="592025"/>
            <a:ext cx="3520069" cy="1328023"/>
            <a:chOff x="468349" y="2921710"/>
            <a:chExt cx="2880731" cy="2124022"/>
          </a:xfrm>
        </p:grpSpPr>
        <p:sp>
          <p:nvSpPr>
            <p:cNvPr id="38" name="TextBox 37"/>
            <p:cNvSpPr txBox="1"/>
            <p:nvPr/>
          </p:nvSpPr>
          <p:spPr>
            <a:xfrm>
              <a:off x="468349" y="2921710"/>
              <a:ext cx="2880731" cy="2124022"/>
            </a:xfrm>
            <a:prstGeom prst="round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Flooding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Landslides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Tropical Cyclones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Re-insurance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Wildfires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Disaster Response</a:t>
              </a:r>
            </a:p>
          </p:txBody>
        </p:sp>
        <p:sp>
          <p:nvSpPr>
            <p:cNvPr id="39" name="TextBox 38"/>
            <p:cNvSpPr txBox="1"/>
            <p:nvPr/>
          </p:nvSpPr>
          <p:spPr>
            <a:xfrm>
              <a:off x="468351" y="2921710"/>
              <a:ext cx="2880729" cy="394826"/>
            </a:xfrm>
            <a:prstGeom prst="round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Disasters and Risk Management</a:t>
              </a:r>
            </a:p>
          </p:txBody>
        </p:sp>
      </p:grpSp>
      <p:grpSp>
        <p:nvGrpSpPr>
          <p:cNvPr id="34" name="Group 33"/>
          <p:cNvGrpSpPr/>
          <p:nvPr/>
        </p:nvGrpSpPr>
        <p:grpSpPr>
          <a:xfrm>
            <a:off x="1677213" y="759178"/>
            <a:ext cx="3642732" cy="1123712"/>
            <a:chOff x="468351" y="2921710"/>
            <a:chExt cx="4311805" cy="1123712"/>
          </a:xfrm>
          <a:solidFill>
            <a:schemeClr val="accent4">
              <a:lumMod val="60000"/>
              <a:lumOff val="40000"/>
            </a:schemeClr>
          </a:solidFill>
        </p:grpSpPr>
        <p:sp>
          <p:nvSpPr>
            <p:cNvPr id="35" name="TextBox 34"/>
            <p:cNvSpPr txBox="1"/>
            <p:nvPr/>
          </p:nvSpPr>
          <p:spPr>
            <a:xfrm>
              <a:off x="468351" y="2921710"/>
              <a:ext cx="4311805" cy="1123712"/>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Energy </a:t>
              </a: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infrastructure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a:t>
              </a: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management</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Alternative energy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
              </a: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evelopment/ management</a:t>
              </a:r>
            </a:p>
          </p:txBody>
        </p:sp>
        <p:sp>
          <p:nvSpPr>
            <p:cNvPr id="36" name="TextBox 35"/>
            <p:cNvSpPr txBox="1"/>
            <p:nvPr/>
          </p:nvSpPr>
          <p:spPr>
            <a:xfrm>
              <a:off x="468351" y="2921710"/>
              <a:ext cx="4311805" cy="306467"/>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Energy Infrastructure and Management</a:t>
              </a:r>
            </a:p>
          </p:txBody>
        </p:sp>
      </p:grpSp>
      <p:grpSp>
        <p:nvGrpSpPr>
          <p:cNvPr id="31" name="Group 30"/>
          <p:cNvGrpSpPr/>
          <p:nvPr/>
        </p:nvGrpSpPr>
        <p:grpSpPr>
          <a:xfrm>
            <a:off x="213089" y="1996185"/>
            <a:ext cx="2735766" cy="1328023"/>
            <a:chOff x="468350" y="2921710"/>
            <a:chExt cx="2735766" cy="1328023"/>
          </a:xfrm>
          <a:solidFill>
            <a:srgbClr val="D2B48C"/>
          </a:solidFill>
        </p:grpSpPr>
        <p:sp>
          <p:nvSpPr>
            <p:cNvPr id="32" name="TextBox 31"/>
            <p:cNvSpPr txBox="1"/>
            <p:nvPr/>
          </p:nvSpPr>
          <p:spPr>
            <a:xfrm>
              <a:off x="468350" y="2921710"/>
              <a:ext cx="2735766" cy="1328023"/>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Drought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Water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t>
              </a: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esource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Food security</a:t>
              </a:r>
            </a:p>
          </p:txBody>
        </p:sp>
        <p:sp>
          <p:nvSpPr>
            <p:cNvPr id="33" name="TextBox 32"/>
            <p:cNvSpPr txBox="1"/>
            <p:nvPr/>
          </p:nvSpPr>
          <p:spPr>
            <a:xfrm>
              <a:off x="468351" y="2921710"/>
              <a:ext cx="2735765" cy="510778"/>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Water resources, Agricultural Forecasting, and Food Security</a:t>
              </a:r>
            </a:p>
          </p:txBody>
        </p:sp>
      </p:grpSp>
      <p:grpSp>
        <p:nvGrpSpPr>
          <p:cNvPr id="28" name="Group 27"/>
          <p:cNvGrpSpPr/>
          <p:nvPr/>
        </p:nvGrpSpPr>
        <p:grpSpPr>
          <a:xfrm>
            <a:off x="97094" y="5002481"/>
            <a:ext cx="1962615" cy="1532334"/>
            <a:chOff x="468351" y="2921710"/>
            <a:chExt cx="1962615" cy="1532334"/>
          </a:xfrm>
          <a:solidFill>
            <a:schemeClr val="accent6">
              <a:lumMod val="60000"/>
              <a:lumOff val="40000"/>
            </a:schemeClr>
          </a:solidFill>
        </p:grpSpPr>
        <p:sp>
          <p:nvSpPr>
            <p:cNvPr id="29" name="TextBox 28"/>
            <p:cNvSpPr txBox="1"/>
            <p:nvPr/>
          </p:nvSpPr>
          <p:spPr>
            <a:xfrm>
              <a:off x="468351" y="2921710"/>
              <a:ext cx="1962615" cy="1532334"/>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Animal Migration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Ecological Management and Sustainability</a:t>
              </a:r>
            </a:p>
          </p:txBody>
        </p:sp>
        <p:sp>
          <p:nvSpPr>
            <p:cNvPr id="30" name="TextBox 29"/>
            <p:cNvSpPr txBox="1"/>
            <p:nvPr/>
          </p:nvSpPr>
          <p:spPr>
            <a:xfrm>
              <a:off x="468351" y="2921710"/>
              <a:ext cx="1962615" cy="510778"/>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Ecological Management</a:t>
              </a:r>
            </a:p>
          </p:txBody>
        </p:sp>
      </p:grpSp>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lvl="0">
              <a:defRPr/>
            </a:pPr>
            <a:r>
              <a:rPr lang="en-US" sz="2800" b="1" dirty="0" smtClean="0">
                <a:solidFill>
                  <a:prstClr val="black"/>
                </a:solidFill>
              </a:rPr>
              <a:t>GPM Societal </a:t>
            </a:r>
            <a:r>
              <a:rPr lang="en-US" sz="2800" b="1" dirty="0">
                <a:solidFill>
                  <a:prstClr val="black"/>
                </a:solidFill>
              </a:rPr>
              <a:t>Benefit Areas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443" y="1645936"/>
            <a:ext cx="8492866" cy="4700523"/>
          </a:xfrm>
          <a:prstGeom prst="rect">
            <a:avLst/>
          </a:prstGeom>
        </p:spPr>
      </p:pic>
      <p:grpSp>
        <p:nvGrpSpPr>
          <p:cNvPr id="40" name="Group 39"/>
          <p:cNvGrpSpPr/>
          <p:nvPr/>
        </p:nvGrpSpPr>
        <p:grpSpPr>
          <a:xfrm>
            <a:off x="9333007" y="2447685"/>
            <a:ext cx="1966332" cy="1123712"/>
            <a:chOff x="468350" y="2921710"/>
            <a:chExt cx="1966332" cy="1123712"/>
          </a:xfrm>
          <a:solidFill>
            <a:schemeClr val="accent2">
              <a:lumMod val="60000"/>
              <a:lumOff val="40000"/>
            </a:schemeClr>
          </a:solidFill>
        </p:grpSpPr>
        <p:sp>
          <p:nvSpPr>
            <p:cNvPr id="41" name="TextBox 40"/>
            <p:cNvSpPr txBox="1"/>
            <p:nvPr/>
          </p:nvSpPr>
          <p:spPr>
            <a:xfrm>
              <a:off x="468350" y="2921710"/>
              <a:ext cx="1966332" cy="1123712"/>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Disease Tracking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Transportation</a:t>
              </a:r>
            </a:p>
          </p:txBody>
        </p:sp>
        <p:sp>
          <p:nvSpPr>
            <p:cNvPr id="42" name="TextBox 41"/>
            <p:cNvSpPr txBox="1"/>
            <p:nvPr/>
          </p:nvSpPr>
          <p:spPr>
            <a:xfrm>
              <a:off x="468351" y="2921710"/>
              <a:ext cx="1966331" cy="510778"/>
            </a:xfrm>
            <a:prstGeom prst="roundRect">
              <a:avLst/>
            </a:prstGeom>
            <a:grp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Development and Public Health</a:t>
              </a:r>
            </a:p>
          </p:txBody>
        </p:sp>
      </p:grpSp>
      <p:sp>
        <p:nvSpPr>
          <p:cNvPr id="46" name="TextBox 45">
            <a:extLst>
              <a:ext uri="{FF2B5EF4-FFF2-40B4-BE49-F238E27FC236}">
                <a16:creationId xmlns:a16="http://schemas.microsoft.com/office/drawing/2014/main" id="{AEEB4B85-F2C2-DD48-87F7-7938291E0DAC}"/>
              </a:ext>
            </a:extLst>
          </p:cNvPr>
          <p:cNvSpPr txBox="1"/>
          <p:nvPr/>
        </p:nvSpPr>
        <p:spPr>
          <a:xfrm>
            <a:off x="742491" y="3542912"/>
            <a:ext cx="10541395" cy="1384995"/>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endParaRPr lang="en-US" sz="800" dirty="0">
              <a:solidFill>
                <a:prstClr val="black"/>
              </a:solidFill>
              <a:latin typeface="Calibri" panose="020F0502020204030204"/>
            </a:endParaRPr>
          </a:p>
          <a:p>
            <a:pPr marR="0" lvl="0" algn="ctr"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**Decision-making</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for </a:t>
            </a:r>
            <a:r>
              <a:rPr lang="en-US" sz="2400" dirty="0" smtClean="0">
                <a:solidFill>
                  <a:prstClr val="black"/>
                </a:solidFill>
                <a:latin typeface="Calibri" panose="020F0502020204030204"/>
              </a:rPr>
              <a:t>transportation, logistics and supply chain management activities falls into many sectors</a:t>
            </a:r>
            <a:endParaRPr lang="en-US" sz="2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2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315844"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GPM Webpage and Data Resources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7228378" y="1180392"/>
            <a:ext cx="4249968" cy="5307820"/>
          </a:xfrm>
          <a:prstGeom prst="rect">
            <a:avLst/>
          </a:prstGeom>
        </p:spPr>
      </p:pic>
      <p:sp>
        <p:nvSpPr>
          <p:cNvPr id="8" name="Rectangle 7"/>
          <p:cNvSpPr/>
          <p:nvPr/>
        </p:nvSpPr>
        <p:spPr>
          <a:xfrm>
            <a:off x="56151" y="1396628"/>
            <a:ext cx="6188787" cy="4124206"/>
          </a:xfrm>
          <a:prstGeom prst="rect">
            <a:avLst/>
          </a:prstGeom>
        </p:spPr>
        <p:txBody>
          <a:bodyPr wrap="square">
            <a:spAutoFit/>
          </a:bodyPr>
          <a:lstStyle/>
          <a:p>
            <a:pPr marL="285750" indent="-285750">
              <a:spcAft>
                <a:spcPts val="1200"/>
              </a:spcAft>
              <a:buFont typeface="Arial" panose="020B0604020202020204" pitchFamily="34" charset="0"/>
              <a:buChar char="•"/>
            </a:pPr>
            <a:r>
              <a:rPr lang="en-US" sz="2200" dirty="0" smtClean="0"/>
              <a:t>GPM Webpage: </a:t>
            </a:r>
            <a:r>
              <a:rPr lang="en-US" sz="2000" b="1" dirty="0">
                <a:solidFill>
                  <a:schemeClr val="accent1"/>
                </a:solidFill>
                <a:hlinkClick r:id="rId4"/>
              </a:rPr>
              <a:t>https://gpm.nasa.gov</a:t>
            </a:r>
            <a:r>
              <a:rPr lang="en-US" sz="2000" b="1" dirty="0" smtClean="0">
                <a:solidFill>
                  <a:schemeClr val="accent1"/>
                </a:solidFill>
                <a:hlinkClick r:id="rId4"/>
              </a:rPr>
              <a:t>/</a:t>
            </a:r>
            <a:r>
              <a:rPr lang="en-US" sz="2000" b="1" dirty="0" smtClean="0">
                <a:solidFill>
                  <a:schemeClr val="accent1"/>
                </a:solidFill>
              </a:rPr>
              <a:t> </a:t>
            </a:r>
            <a:endParaRPr lang="en-US" sz="2000" b="1" dirty="0">
              <a:solidFill>
                <a:schemeClr val="accent1"/>
              </a:solidFill>
            </a:endParaRPr>
          </a:p>
          <a:p>
            <a:pPr marL="285750" indent="-285750">
              <a:spcAft>
                <a:spcPts val="1200"/>
              </a:spcAft>
              <a:buFont typeface="Arial" panose="020B0604020202020204" pitchFamily="34" charset="0"/>
              <a:buChar char="•"/>
            </a:pPr>
            <a:r>
              <a:rPr lang="en-US" sz="2200" dirty="0" smtClean="0"/>
              <a:t>Mobile friendly layout</a:t>
            </a:r>
          </a:p>
          <a:p>
            <a:pPr marL="285750" indent="-285750">
              <a:buFont typeface="Arial" panose="020B0604020202020204" pitchFamily="34" charset="0"/>
              <a:buChar char="•"/>
            </a:pPr>
            <a:r>
              <a:rPr lang="en-US" sz="2200" dirty="0" smtClean="0"/>
              <a:t>Handful of resources on the GPM </a:t>
            </a:r>
            <a:r>
              <a:rPr lang="en-US" sz="2200" i="1" dirty="0" smtClean="0"/>
              <a:t>Home</a:t>
            </a:r>
            <a:r>
              <a:rPr lang="en-US" sz="2200" dirty="0" smtClean="0"/>
              <a:t> page</a:t>
            </a:r>
          </a:p>
          <a:p>
            <a:pPr marL="742950" lvl="1" indent="-285750">
              <a:buFont typeface="Arial" panose="020B0604020202020204" pitchFamily="34" charset="0"/>
              <a:buChar char="•"/>
            </a:pPr>
            <a:r>
              <a:rPr lang="en-US" sz="2200" dirty="0" smtClean="0"/>
              <a:t>Latest GPM coverage stories</a:t>
            </a:r>
          </a:p>
          <a:p>
            <a:pPr marL="742950" lvl="1" indent="-285750">
              <a:buFont typeface="Arial" panose="020B0604020202020204" pitchFamily="34" charset="0"/>
              <a:buChar char="•"/>
            </a:pPr>
            <a:r>
              <a:rPr lang="en-US" sz="2200" dirty="0" smtClean="0"/>
              <a:t>Direct link to GPM Applications page</a:t>
            </a:r>
          </a:p>
          <a:p>
            <a:pPr marL="742950" lvl="1" indent="-285750">
              <a:buFont typeface="Arial" panose="020B0604020202020204" pitchFamily="34" charset="0"/>
              <a:buChar char="•"/>
            </a:pPr>
            <a:r>
              <a:rPr lang="en-US" sz="2200" dirty="0" smtClean="0"/>
              <a:t>Latest Half-hour of Earth’s Precipitation</a:t>
            </a:r>
          </a:p>
          <a:p>
            <a:pPr marL="742950" lvl="1" indent="-285750">
              <a:buFont typeface="Arial" panose="020B0604020202020204" pitchFamily="34" charset="0"/>
              <a:buChar char="•"/>
            </a:pPr>
            <a:r>
              <a:rPr lang="en-US" sz="2200" dirty="0" smtClean="0"/>
              <a:t>Posted Upcoming Events</a:t>
            </a:r>
          </a:p>
          <a:p>
            <a:pPr marL="742950" lvl="1" indent="-285750">
              <a:buFont typeface="Arial" panose="020B0604020202020204" pitchFamily="34" charset="0"/>
              <a:buChar char="•"/>
            </a:pPr>
            <a:r>
              <a:rPr lang="en-US" sz="2200" dirty="0" err="1" smtClean="0"/>
              <a:t>Lastest</a:t>
            </a:r>
            <a:r>
              <a:rPr lang="en-US" sz="2200" dirty="0" smtClean="0"/>
              <a:t> @</a:t>
            </a:r>
            <a:r>
              <a:rPr lang="en-US" sz="2200" dirty="0" err="1" smtClean="0"/>
              <a:t>NASARain</a:t>
            </a:r>
            <a:r>
              <a:rPr lang="en-US" sz="2200" dirty="0" smtClean="0"/>
              <a:t> Tweets</a:t>
            </a:r>
          </a:p>
          <a:p>
            <a:pPr marL="742950" lvl="1" indent="-285750">
              <a:buFont typeface="Arial" panose="020B0604020202020204" pitchFamily="34" charset="0"/>
              <a:buChar char="•"/>
            </a:pPr>
            <a:r>
              <a:rPr lang="en-US" sz="2200" dirty="0" smtClean="0"/>
              <a:t>Direct access to data resources and downloads </a:t>
            </a:r>
          </a:p>
          <a:p>
            <a:pPr marL="285750" indent="-285750">
              <a:buFont typeface="Arial" panose="020B0604020202020204" pitchFamily="34" charset="0"/>
              <a:buChar char="•"/>
            </a:pPr>
            <a:endParaRPr lang="en-US" sz="2200" dirty="0"/>
          </a:p>
        </p:txBody>
      </p:sp>
      <p:sp>
        <p:nvSpPr>
          <p:cNvPr id="11" name="Right Arrow 10"/>
          <p:cNvSpPr/>
          <p:nvPr/>
        </p:nvSpPr>
        <p:spPr>
          <a:xfrm rot="20515458">
            <a:off x="5022807" y="4041554"/>
            <a:ext cx="2083166" cy="239634"/>
          </a:xfrm>
          <a:prstGeom prst="rightArrow">
            <a:avLst>
              <a:gd name="adj1" fmla="val 21878"/>
              <a:gd name="adj2" fmla="val 1541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91745" y="2912225"/>
            <a:ext cx="1254233" cy="15683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5"/>
          <a:srcRect b="88491"/>
          <a:stretch/>
        </p:blipFill>
        <p:spPr>
          <a:xfrm>
            <a:off x="4604032" y="1039836"/>
            <a:ext cx="6874314" cy="430309"/>
          </a:xfrm>
          <a:prstGeom prst="rect">
            <a:avLst/>
          </a:prstGeom>
        </p:spPr>
      </p:pic>
      <p:sp>
        <p:nvSpPr>
          <p:cNvPr id="12" name="Rectangle 11"/>
          <p:cNvSpPr/>
          <p:nvPr/>
        </p:nvSpPr>
        <p:spPr>
          <a:xfrm>
            <a:off x="5657300" y="1182266"/>
            <a:ext cx="583722" cy="3503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36124" y="5420916"/>
            <a:ext cx="4145447" cy="646331"/>
          </a:xfrm>
          <a:prstGeom prst="rect">
            <a:avLst/>
          </a:prstGeom>
          <a:noFill/>
        </p:spPr>
        <p:txBody>
          <a:bodyPr wrap="square" rtlCol="0">
            <a:spAutoFit/>
          </a:bodyPr>
          <a:lstStyle/>
          <a:p>
            <a:r>
              <a:rPr lang="en-US" dirty="0" smtClean="0"/>
              <a:t>Let’s take a look…. A quick tour of the NASA </a:t>
            </a:r>
            <a:r>
              <a:rPr lang="en-US" dirty="0"/>
              <a:t>GPM Page, </a:t>
            </a:r>
            <a:r>
              <a:rPr lang="en-US" dirty="0">
                <a:hlinkClick r:id="rId4"/>
              </a:rPr>
              <a:t>https://gpm.nasa.gov</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1720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E912-7EC5-7742-8E50-E726FBD62BEA}"/>
              </a:ext>
            </a:extLst>
          </p:cNvPr>
          <p:cNvSpPr txBox="1"/>
          <p:nvPr/>
        </p:nvSpPr>
        <p:spPr>
          <a:xfrm>
            <a:off x="1251189" y="122663"/>
            <a:ext cx="9779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prstClr val="black"/>
                </a:solidFill>
                <a:latin typeface="Calibri" panose="020F0502020204030204"/>
              </a:rPr>
              <a:t>GPM Data Portal</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1A605C-1E7E-0347-8E1B-91C15FD172D5}"/>
              </a:ext>
            </a:extLst>
          </p:cNvPr>
          <p:cNvSpPr txBox="1"/>
          <p:nvPr/>
        </p:nvSpPr>
        <p:spPr>
          <a:xfrm>
            <a:off x="0"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GPM Applications Webinar: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November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1A605C-1E7E-0347-8E1B-91C15FD172D5}"/>
              </a:ext>
            </a:extLst>
          </p:cNvPr>
          <p:cNvSpPr txBox="1"/>
          <p:nvPr/>
        </p:nvSpPr>
        <p:spPr>
          <a:xfrm>
            <a:off x="8183417" y="6568067"/>
            <a:ext cx="4119418" cy="27699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 of the GPM-ACCP Transportation and Logistics Workshop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53359" y="751978"/>
            <a:ext cx="3737049" cy="461665"/>
          </a:xfrm>
          <a:prstGeom prst="rect">
            <a:avLst/>
          </a:prstGeom>
        </p:spPr>
        <p:txBody>
          <a:bodyPr wrap="none">
            <a:spAutoFit/>
          </a:bodyPr>
          <a:lstStyle/>
          <a:p>
            <a:r>
              <a:rPr lang="en-US" sz="2400" b="1" dirty="0">
                <a:solidFill>
                  <a:schemeClr val="accent1"/>
                </a:solidFill>
                <a:hlinkClick r:id="rId3"/>
              </a:rPr>
              <a:t>https://</a:t>
            </a:r>
            <a:r>
              <a:rPr lang="en-US" sz="2400" b="1" dirty="0" smtClean="0">
                <a:solidFill>
                  <a:schemeClr val="accent1"/>
                </a:solidFill>
                <a:hlinkClick r:id="rId3"/>
              </a:rPr>
              <a:t>gpm.nasa.gov/data</a:t>
            </a:r>
            <a:r>
              <a:rPr lang="en-US" sz="2400" b="1" dirty="0" smtClean="0">
                <a:solidFill>
                  <a:schemeClr val="accent1"/>
                </a:solidFill>
              </a:rPr>
              <a:t> </a:t>
            </a:r>
            <a:endParaRPr lang="en-US" sz="2400" b="1" dirty="0">
              <a:solidFill>
                <a:schemeClr val="accent1"/>
              </a:solidFill>
            </a:endParaRPr>
          </a:p>
        </p:txBody>
      </p:sp>
      <p:pic>
        <p:nvPicPr>
          <p:cNvPr id="3" name="Picture 2"/>
          <p:cNvPicPr>
            <a:picLocks noChangeAspect="1"/>
          </p:cNvPicPr>
          <p:nvPr/>
        </p:nvPicPr>
        <p:blipFill>
          <a:blip r:embed="rId4"/>
          <a:stretch>
            <a:fillRect/>
          </a:stretch>
        </p:blipFill>
        <p:spPr>
          <a:xfrm>
            <a:off x="201495" y="4179483"/>
            <a:ext cx="3619984" cy="1725215"/>
          </a:xfrm>
          <a:prstGeom prst="rect">
            <a:avLst/>
          </a:prstGeom>
          <a:ln>
            <a:solidFill>
              <a:schemeClr val="tx1"/>
            </a:solidFill>
          </a:ln>
        </p:spPr>
      </p:pic>
      <p:sp>
        <p:nvSpPr>
          <p:cNvPr id="9" name="Rectangle 8"/>
          <p:cNvSpPr/>
          <p:nvPr/>
        </p:nvSpPr>
        <p:spPr>
          <a:xfrm>
            <a:off x="851262" y="4512779"/>
            <a:ext cx="536963" cy="238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200345" y="4836189"/>
            <a:ext cx="785091" cy="278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459" y="1509929"/>
            <a:ext cx="5914932" cy="2462213"/>
          </a:xfrm>
          <a:prstGeom prst="rect">
            <a:avLst/>
          </a:prstGeom>
        </p:spPr>
        <p:txBody>
          <a:bodyPr wrap="square">
            <a:spAutoFit/>
          </a:bodyPr>
          <a:lstStyle/>
          <a:p>
            <a:pPr marL="285750" indent="-285750">
              <a:buFont typeface="Arial" panose="020B0604020202020204" pitchFamily="34" charset="0"/>
              <a:buChar char="•"/>
            </a:pPr>
            <a:r>
              <a:rPr lang="en-US" sz="2200" dirty="0" smtClean="0"/>
              <a:t>Multiple data access sources for GPM</a:t>
            </a:r>
          </a:p>
          <a:p>
            <a:pPr marL="742950" lvl="1" indent="-285750">
              <a:buFont typeface="Arial" panose="020B0604020202020204" pitchFamily="34" charset="0"/>
              <a:buChar char="•"/>
            </a:pPr>
            <a:r>
              <a:rPr lang="en-US" sz="2200" dirty="0" smtClean="0"/>
              <a:t>Beginner resources: trainings, tutorials, data visualization, FAQ</a:t>
            </a:r>
          </a:p>
          <a:p>
            <a:pPr marL="742950" lvl="1" indent="-285750">
              <a:buFont typeface="Arial" panose="020B0604020202020204" pitchFamily="34" charset="0"/>
              <a:buChar char="•"/>
            </a:pPr>
            <a:r>
              <a:rPr lang="en-US" sz="2200" dirty="0" smtClean="0"/>
              <a:t>Data directory </a:t>
            </a:r>
            <a:r>
              <a:rPr lang="en-US" sz="2200" dirty="0"/>
              <a:t>(downloads), </a:t>
            </a:r>
            <a:r>
              <a:rPr lang="en-US" sz="2200" dirty="0">
                <a:hlinkClick r:id="rId5"/>
              </a:rPr>
              <a:t>https://</a:t>
            </a:r>
            <a:r>
              <a:rPr lang="en-US" sz="2200" dirty="0" smtClean="0">
                <a:hlinkClick r:id="rId5"/>
              </a:rPr>
              <a:t>gpm.nasa.gov/data/directory</a:t>
            </a:r>
            <a:r>
              <a:rPr lang="en-US" sz="2200" dirty="0" smtClean="0"/>
              <a:t> </a:t>
            </a:r>
          </a:p>
          <a:p>
            <a:pPr marL="742950" lvl="1" indent="-285750">
              <a:buFont typeface="Arial" panose="020B0604020202020204" pitchFamily="34" charset="0"/>
              <a:buChar char="•"/>
            </a:pPr>
            <a:r>
              <a:rPr lang="en-US" sz="2200" dirty="0" smtClean="0"/>
              <a:t>Link to other key NASA resources</a:t>
            </a:r>
          </a:p>
          <a:p>
            <a:pPr marL="285750" indent="-285750">
              <a:buFont typeface="Arial" panose="020B0604020202020204" pitchFamily="34" charset="0"/>
              <a:buChar char="•"/>
            </a:pPr>
            <a:endParaRPr lang="en-US" sz="2200" dirty="0"/>
          </a:p>
        </p:txBody>
      </p:sp>
      <p:pic>
        <p:nvPicPr>
          <p:cNvPr id="15" name="Picture 14"/>
          <p:cNvPicPr>
            <a:picLocks noChangeAspect="1"/>
          </p:cNvPicPr>
          <p:nvPr/>
        </p:nvPicPr>
        <p:blipFill>
          <a:blip r:embed="rId6"/>
          <a:stretch>
            <a:fillRect/>
          </a:stretch>
        </p:blipFill>
        <p:spPr>
          <a:xfrm>
            <a:off x="5390093" y="2537269"/>
            <a:ext cx="6801907" cy="3951021"/>
          </a:xfrm>
          <a:prstGeom prst="rect">
            <a:avLst/>
          </a:prstGeom>
          <a:ln>
            <a:solidFill>
              <a:schemeClr val="tx1"/>
            </a:solidFill>
          </a:ln>
        </p:spPr>
      </p:pic>
      <p:sp>
        <p:nvSpPr>
          <p:cNvPr id="19" name="Right Brace 18"/>
          <p:cNvSpPr/>
          <p:nvPr/>
        </p:nvSpPr>
        <p:spPr>
          <a:xfrm>
            <a:off x="6874625" y="3857105"/>
            <a:ext cx="490451" cy="979084"/>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Arrow 19"/>
          <p:cNvSpPr/>
          <p:nvPr/>
        </p:nvSpPr>
        <p:spPr>
          <a:xfrm>
            <a:off x="7523017" y="4230785"/>
            <a:ext cx="922713" cy="23172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flipV="1">
            <a:off x="8217130" y="4836189"/>
            <a:ext cx="457200" cy="1734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465724" y="4314306"/>
            <a:ext cx="1654232" cy="1841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5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TotalTime>
  <Words>2437</Words>
  <Application>Microsoft Office PowerPoint</Application>
  <PresentationFormat>Widescreen</PresentationFormat>
  <Paragraphs>392</Paragraphs>
  <Slides>41</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Century Gothic</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Portier, Andrea M. (GSFC-612.0)[SCIENCE SYSTEMS AND APPLICATIONS INC]</dc:creator>
  <cp:lastModifiedBy>Portier, Andrea M. (GSFC-612.0)[SCIENCE SYSTEMS AND APPLICATIONS INC]</cp:lastModifiedBy>
  <cp:revision>41</cp:revision>
  <dcterms:created xsi:type="dcterms:W3CDTF">2020-10-27T19:32:02Z</dcterms:created>
  <dcterms:modified xsi:type="dcterms:W3CDTF">2020-11-05T17:37:53Z</dcterms:modified>
</cp:coreProperties>
</file>