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1"/>
  </p:sldMasterIdLst>
  <p:notesMasterIdLst>
    <p:notesMasterId r:id="rId24"/>
  </p:notesMasterIdLst>
  <p:sldIdLst>
    <p:sldId id="256" r:id="rId12"/>
    <p:sldId id="338" r:id="rId13"/>
    <p:sldId id="337" r:id="rId14"/>
    <p:sldId id="326" r:id="rId15"/>
    <p:sldId id="321" r:id="rId16"/>
    <p:sldId id="328" r:id="rId17"/>
    <p:sldId id="336" r:id="rId18"/>
    <p:sldId id="329" r:id="rId19"/>
    <p:sldId id="331" r:id="rId20"/>
    <p:sldId id="339" r:id="rId21"/>
    <p:sldId id="319" r:id="rId22"/>
    <p:sldId id="32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4660"/>
  </p:normalViewPr>
  <p:slideViewPr>
    <p:cSldViewPr>
      <p:cViewPr varScale="1">
        <p:scale>
          <a:sx n="65" d="100"/>
          <a:sy n="65" d="100"/>
        </p:scale>
        <p:origin x="1428" y="4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BB6040B-3A3A-4FD6-83F4-EB462F3BADB4}" type="datetimeFigureOut">
              <a:rPr lang="en-US"/>
              <a:pPr>
                <a:defRPr/>
              </a:pPr>
              <a:t>11/4/2020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C5A4978-8490-48FE-9B9B-7204FAA9F580}" type="slidenum">
              <a:rPr lang="en-US"/>
              <a:pPr>
                <a:defRPr/>
              </a:pPr>
              <a:t>‹#›</a:t>
            </a:fld>
            <a:endParaRPr lang="en-US" dirty="0"/>
          </a:p>
        </p:txBody>
      </p:sp>
    </p:spTree>
    <p:extLst>
      <p:ext uri="{BB962C8B-B14F-4D97-AF65-F5344CB8AC3E}">
        <p14:creationId xmlns:p14="http://schemas.microsoft.com/office/powerpoint/2010/main" val="836629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 by James E. Mitchell, Ph. D. at the 2020</a:t>
            </a:r>
            <a:r>
              <a:rPr lang="en-US" i="1" dirty="0" smtClean="0"/>
              <a:t> </a:t>
            </a:r>
            <a:r>
              <a:rPr lang="en-US" sz="1200" i="1" kern="1200" dirty="0" smtClean="0">
                <a:solidFill>
                  <a:schemeClr val="tx1"/>
                </a:solidFill>
                <a:effectLst/>
                <a:latin typeface="+mn-lt"/>
                <a:ea typeface="+mn-ea"/>
                <a:cs typeface="+mn-cs"/>
              </a:rPr>
              <a:t>NASA GPM-ACCP Transportation and Logistics Workshop</a:t>
            </a:r>
            <a:r>
              <a:rPr lang="en-US" dirty="0" smtClean="0"/>
              <a:t>, </a:t>
            </a:r>
            <a:r>
              <a:rPr lang="en-US" baseline="0" dirty="0" smtClean="0"/>
              <a:t>a virtual conference, in November, 2020</a:t>
            </a:r>
            <a:endParaRPr lang="en-US" dirty="0"/>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1</a:t>
            </a:fld>
            <a:endParaRPr lang="en-US" dirty="0"/>
          </a:p>
        </p:txBody>
      </p:sp>
    </p:spTree>
    <p:extLst>
      <p:ext uri="{BB962C8B-B14F-4D97-AF65-F5344CB8AC3E}">
        <p14:creationId xmlns:p14="http://schemas.microsoft.com/office/powerpoint/2010/main" val="335383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generic watershed of the same shape, but of different sizes.  At some point,  the relative size of the precipitation events, the sampling grid, and the watershed reach a point where it is not possible to adequately capture the variability of the precipitation event, over the watershed.</a:t>
            </a:r>
            <a:endParaRPr lang="en-US" dirty="0"/>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10</a:t>
            </a:fld>
            <a:endParaRPr lang="en-US" dirty="0"/>
          </a:p>
        </p:txBody>
      </p:sp>
    </p:spTree>
    <p:extLst>
      <p:ext uri="{BB962C8B-B14F-4D97-AF65-F5344CB8AC3E}">
        <p14:creationId xmlns:p14="http://schemas.microsoft.com/office/powerpoint/2010/main" val="225180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satellite precipitation data products</a:t>
            </a:r>
            <a:r>
              <a:rPr lang="en-US" baseline="0" dirty="0" smtClean="0"/>
              <a:t> can be used in operational transportation applications will depend on the specific application and the method of delivery of that information.</a:t>
            </a:r>
            <a:endParaRPr lang="en-US" dirty="0"/>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11</a:t>
            </a:fld>
            <a:endParaRPr lang="en-US" dirty="0"/>
          </a:p>
        </p:txBody>
      </p:sp>
    </p:spTree>
    <p:extLst>
      <p:ext uri="{BB962C8B-B14F-4D97-AF65-F5344CB8AC3E}">
        <p14:creationId xmlns:p14="http://schemas.microsoft.com/office/powerpoint/2010/main" val="1557222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please contact me.</a:t>
            </a:r>
            <a:endParaRPr lang="en-US" dirty="0"/>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12</a:t>
            </a:fld>
            <a:endParaRPr lang="en-US" dirty="0"/>
          </a:p>
        </p:txBody>
      </p:sp>
    </p:spTree>
    <p:extLst>
      <p:ext uri="{BB962C8B-B14F-4D97-AF65-F5344CB8AC3E}">
        <p14:creationId xmlns:p14="http://schemas.microsoft.com/office/powerpoint/2010/main" val="104021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transportation agencies use precipitation data in many ways.  Some require near-real-time data.  Others typically use historical</a:t>
            </a:r>
            <a:r>
              <a:rPr lang="en-US" baseline="0" dirty="0" smtClean="0"/>
              <a:t> data.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5A4978-8490-48FE-9B9B-7204FAA9F5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126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Models are abstractions of reality that relate data inputs to outcomes.  Although often overlooked, “intrinsic variability” is a characteristic of many models, it is often disregarded, as “error” rather than a characteristic of the system being modeled.</a:t>
            </a:r>
            <a:endParaRPr lang="en-US" dirty="0"/>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3</a:t>
            </a:fld>
            <a:endParaRPr lang="en-US" dirty="0"/>
          </a:p>
        </p:txBody>
      </p:sp>
    </p:spTree>
    <p:extLst>
      <p:ext uri="{BB962C8B-B14F-4D97-AF65-F5344CB8AC3E}">
        <p14:creationId xmlns:p14="http://schemas.microsoft.com/office/powerpoint/2010/main" val="414613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e</a:t>
            </a:r>
            <a:r>
              <a:rPr lang="en-US" dirty="0" smtClean="0"/>
              <a:t>xample displays the same model with three different magnitudes of “intrinsic variability.”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5A4978-8490-48FE-9B9B-7204FAA9F5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560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Precipitation is a saltatory, discontinuous natural phenomenon;</a:t>
            </a:r>
            <a:r>
              <a:rPr lang="en-US" baseline="0" dirty="0" smtClean="0"/>
              <a:t> that moves across the landscape.  It is difficult to capture the spatial and temporal variability (characteristics) in a model.</a:t>
            </a:r>
            <a:endParaRPr lang="en-US" dirty="0"/>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5</a:t>
            </a:fld>
            <a:endParaRPr lang="en-US" dirty="0"/>
          </a:p>
        </p:txBody>
      </p:sp>
    </p:spTree>
    <p:extLst>
      <p:ext uri="{BB962C8B-B14F-4D97-AF65-F5344CB8AC3E}">
        <p14:creationId xmlns:p14="http://schemas.microsoft.com/office/powerpoint/2010/main" val="253791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Spatial scale is an important</a:t>
            </a:r>
            <a:r>
              <a:rPr lang="en-US" baseline="0" dirty="0" smtClean="0"/>
              <a:t> factor in data collection and modeling.  To accurately capture spatial variability, the data must be sampled at a finer spatial scale.</a:t>
            </a:r>
            <a:endParaRPr lang="en-US" dirty="0"/>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6</a:t>
            </a:fld>
            <a:endParaRPr lang="en-US" dirty="0"/>
          </a:p>
        </p:txBody>
      </p:sp>
    </p:spTree>
    <p:extLst>
      <p:ext uri="{BB962C8B-B14F-4D97-AF65-F5344CB8AC3E}">
        <p14:creationId xmlns:p14="http://schemas.microsoft.com/office/powerpoint/2010/main" val="778289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data are sampled in the time domain is important to ensure that all incident precipitation are accounted for in the model.  Time steps between samples as well as, whether the data are sampled</a:t>
            </a:r>
            <a:r>
              <a:rPr lang="en-US" baseline="0" dirty="0" smtClean="0"/>
              <a:t> in a cumulative for instantaneous fashion impact, directly, on how the model can be used.</a:t>
            </a:r>
            <a:endParaRPr lang="en-US" dirty="0"/>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7</a:t>
            </a:fld>
            <a:endParaRPr lang="en-US" dirty="0"/>
          </a:p>
        </p:txBody>
      </p:sp>
    </p:spTree>
    <p:extLst>
      <p:ext uri="{BB962C8B-B14F-4D97-AF65-F5344CB8AC3E}">
        <p14:creationId xmlns:p14="http://schemas.microsoft.com/office/powerpoint/2010/main" val="2604919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methods used to estimate precipitation over a watershed rely on point samples [rain</a:t>
            </a:r>
            <a:r>
              <a:rPr lang="en-US" baseline="0" dirty="0" smtClean="0"/>
              <a:t> gauges), whose measurements are weighted, (A) arithmetically, (B) by Thiessen polygon areas, or  (C) through weighted interpolation (contouring).</a:t>
            </a:r>
            <a:endParaRPr lang="en-US" dirty="0"/>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8</a:t>
            </a:fld>
            <a:endParaRPr lang="en-US" dirty="0"/>
          </a:p>
        </p:txBody>
      </p:sp>
    </p:spTree>
    <p:extLst>
      <p:ext uri="{BB962C8B-B14F-4D97-AF65-F5344CB8AC3E}">
        <p14:creationId xmlns:p14="http://schemas.microsoft.com/office/powerpoint/2010/main" val="596241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he  number of “sampling points” provided by rasters of a different scales on a watershed.  The finer the grid</a:t>
            </a:r>
            <a:r>
              <a:rPr lang="en-US" baseline="0" dirty="0" smtClean="0"/>
              <a:t> size, the me intrinsic variability can be captured.</a:t>
            </a:r>
            <a:endParaRPr lang="en-US" dirty="0"/>
          </a:p>
        </p:txBody>
      </p:sp>
      <p:sp>
        <p:nvSpPr>
          <p:cNvPr id="4" name="Slide Number Placeholder 3"/>
          <p:cNvSpPr>
            <a:spLocks noGrp="1"/>
          </p:cNvSpPr>
          <p:nvPr>
            <p:ph type="sldNum" sz="quarter" idx="10"/>
          </p:nvPr>
        </p:nvSpPr>
        <p:spPr/>
        <p:txBody>
          <a:bodyPr/>
          <a:lstStyle/>
          <a:p>
            <a:pPr>
              <a:defRPr/>
            </a:pPr>
            <a:fld id="{6C5A4978-8490-48FE-9B9B-7204FAA9F580}" type="slidenum">
              <a:rPr lang="en-US" smtClean="0"/>
              <a:pPr>
                <a:defRPr/>
              </a:pPr>
              <a:t>9</a:t>
            </a:fld>
            <a:endParaRPr lang="en-US" dirty="0"/>
          </a:p>
        </p:txBody>
      </p:sp>
    </p:spTree>
    <p:extLst>
      <p:ext uri="{BB962C8B-B14F-4D97-AF65-F5344CB8AC3E}">
        <p14:creationId xmlns:p14="http://schemas.microsoft.com/office/powerpoint/2010/main" val="116431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3EF4888-09C6-419B-906F-0D41F2E4C21B}" type="datetimeFigureOut">
              <a:rPr lang="en-US"/>
              <a:pPr>
                <a:defRPr/>
              </a:pPr>
              <a:t>11/4/2020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B6E4EA2-563C-4FCF-B25E-F6EFC9767AE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14482F-5380-4F93-BE0D-751D21959AE7}" type="datetimeFigureOut">
              <a:rPr lang="en-US"/>
              <a:pPr>
                <a:defRPr/>
              </a:pPr>
              <a:t>11/4/2020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2D674F1-9046-4492-8327-7F5AE995C68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804521-C15C-4004-8755-35EAE65C2DC1}" type="datetimeFigureOut">
              <a:rPr lang="en-US"/>
              <a:pPr>
                <a:defRPr/>
              </a:pPr>
              <a:t>11/4/2020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EB32E2-54ED-48D7-AFA3-14F5926B732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A9945C-065C-4747-B151-06765CBFD269}" type="datetimeFigureOut">
              <a:rPr lang="en-US"/>
              <a:pPr>
                <a:defRPr/>
              </a:pPr>
              <a:t>11/4/2020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853CD0-3DE3-4A54-BDCD-EC0249AC81A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EA0F89-9CBA-4609-A450-EC6D58056CC2}" type="datetimeFigureOut">
              <a:rPr lang="en-US"/>
              <a:pPr>
                <a:defRPr/>
              </a:pPr>
              <a:t>11/4/2020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C2873A-78F4-4DF2-B276-5CFF79D0893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8CF0AE-7FF4-466C-A1FE-FF554906E7D2}" type="datetimeFigureOut">
              <a:rPr lang="en-US"/>
              <a:pPr>
                <a:defRPr/>
              </a:pPr>
              <a:t>11/4/2020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61E6D36-36AB-4271-8ABD-AC42C77FF69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BCA7D2-1744-4510-BC92-0F139ECBDD99}" type="datetimeFigureOut">
              <a:rPr lang="en-US"/>
              <a:pPr>
                <a:defRPr/>
              </a:pPr>
              <a:t>11/4/2020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E84D226-47E0-4573-B071-09E5F4AAA2F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21C65E-CDE4-4ECD-A00F-88C6583D0E9A}" type="datetimeFigureOut">
              <a:rPr lang="en-US"/>
              <a:pPr>
                <a:defRPr/>
              </a:pPr>
              <a:t>11/4/2020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8D9B1C-E67F-4FE1-8CE7-084F7438BCD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6D18C5-264B-4213-A1F6-AA092E0DE899}" type="datetimeFigureOut">
              <a:rPr lang="en-US"/>
              <a:pPr>
                <a:defRPr/>
              </a:pPr>
              <a:t>11/4/2020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6C9EFC3-17D9-45DA-A2C5-AF113C65119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E38141-39FB-4D09-A9EC-92A1BC8FFB23}" type="datetimeFigureOut">
              <a:rPr lang="en-US"/>
              <a:pPr>
                <a:defRPr/>
              </a:pPr>
              <a:t>11/4/2020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06B039-495F-4421-B639-E9D5CB4B622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335CD6-2A86-463F-B6B9-DD8710E4A70E}" type="datetimeFigureOut">
              <a:rPr lang="en-US"/>
              <a:pPr>
                <a:defRPr/>
              </a:pPr>
              <a:t>11/4/2020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761991A-1659-4083-A9ED-A9147029B1A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EE8ADA7-67CD-4E37-AEDF-9610CD4C77B1}" type="datetimeFigureOut">
              <a:rPr lang="en-US"/>
              <a:pPr>
                <a:defRPr/>
              </a:pPr>
              <a:t>11/4/2020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D36CF2C-F451-450C-ADBF-D6A003A6DAD4}"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 y="76200"/>
            <a:ext cx="9067800" cy="1905000"/>
          </a:xfrm>
        </p:spPr>
        <p:txBody>
          <a:bodyPr/>
          <a:lstStyle/>
          <a:p>
            <a:pPr eaLnBrk="1" hangingPunct="1"/>
            <a:r>
              <a:rPr lang="en-US" dirty="0"/>
              <a:t>The Spatial and Temporal </a:t>
            </a:r>
            <a:r>
              <a:rPr lang="en-US" dirty="0" smtClean="0"/>
              <a:t>Aspects </a:t>
            </a:r>
            <a:br>
              <a:rPr lang="en-US" dirty="0" smtClean="0"/>
            </a:br>
            <a:r>
              <a:rPr lang="en-US" dirty="0" smtClean="0"/>
              <a:t>of Precipitation Applied to Transportation Applications</a:t>
            </a:r>
            <a:endParaRPr lang="en-US" sz="4000" dirty="0" smtClean="0"/>
          </a:p>
        </p:txBody>
      </p:sp>
      <p:graphicFrame>
        <p:nvGraphicFramePr>
          <p:cNvPr id="5" name="Table 4"/>
          <p:cNvGraphicFramePr>
            <a:graphicFrameLocks noGrp="1"/>
          </p:cNvGraphicFramePr>
          <p:nvPr>
            <p:extLst>
              <p:ext uri="{D42A27DB-BD31-4B8C-83A1-F6EECF244321}">
                <p14:modId xmlns:p14="http://schemas.microsoft.com/office/powerpoint/2010/main" val="235851885"/>
              </p:ext>
            </p:extLst>
          </p:nvPr>
        </p:nvGraphicFramePr>
        <p:xfrm>
          <a:off x="533400" y="6141720"/>
          <a:ext cx="8077200" cy="518161"/>
        </p:xfrm>
        <a:graphic>
          <a:graphicData uri="http://schemas.openxmlformats.org/drawingml/2006/table">
            <a:tbl>
              <a:tblPr>
                <a:tableStyleId>{5C22544A-7EE6-4342-B048-85BDC9FD1C3A}</a:tableStyleId>
              </a:tblPr>
              <a:tblGrid>
                <a:gridCol w="8077200">
                  <a:extLst>
                    <a:ext uri="{9D8B030D-6E8A-4147-A177-3AD203B41FA5}">
                      <a16:colId xmlns:a16="http://schemas.microsoft.com/office/drawing/2014/main" val="20000"/>
                    </a:ext>
                  </a:extLst>
                </a:gridCol>
              </a:tblGrid>
              <a:tr h="518161">
                <a:tc>
                  <a:txBody>
                    <a:bodyPr/>
                    <a:lstStyle/>
                    <a:p>
                      <a:pPr algn="ctr"/>
                      <a:endParaRPr lang="en-US" sz="1800" b="1" kern="1200" dirty="0" smtClean="0">
                        <a:solidFill>
                          <a:schemeClr val="lt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2900" y="2124075"/>
            <a:ext cx="4762500" cy="2676525"/>
          </a:xfrm>
          <a:prstGeom prst="rect">
            <a:avLst/>
          </a:prstGeom>
          <a:solidFill>
            <a:schemeClr val="tx1"/>
          </a:solidFill>
          <a:ln w="9525">
            <a:noFill/>
            <a:miter lim="800000"/>
            <a:headEnd/>
            <a:tailEnd/>
          </a:ln>
        </p:spPr>
      </p:pic>
      <p:sp>
        <p:nvSpPr>
          <p:cNvPr id="7" name="Rectangle 6"/>
          <p:cNvSpPr>
            <a:spLocks noChangeArrowheads="1"/>
          </p:cNvSpPr>
          <p:nvPr/>
        </p:nvSpPr>
        <p:spPr bwMode="auto">
          <a:xfrm>
            <a:off x="2590800" y="5105400"/>
            <a:ext cx="4191000" cy="566777"/>
          </a:xfrm>
          <a:prstGeom prst="rect">
            <a:avLst/>
          </a:prstGeom>
          <a:noFill/>
          <a:ln>
            <a:noFill/>
          </a:ln>
          <a:effectLst/>
          <a:extLst/>
        </p:spPr>
        <p:txBody>
          <a:bodyPr/>
          <a:ls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marL="0" marR="0" lvl="0" indent="0" algn="ctr" defTabSz="914400" rtl="0" eaLnBrk="1" fontAlgn="base" latinLnBrk="0" hangingPunct="1">
              <a:lnSpc>
                <a:spcPct val="80000"/>
              </a:lnSpc>
              <a:spcBef>
                <a:spcPct val="20000"/>
              </a:spcBef>
              <a:spcAft>
                <a:spcPct val="0"/>
              </a:spcAft>
              <a:buClr>
                <a:srgbClr val="FFCC00"/>
              </a:buClr>
              <a:buSzPct val="80000"/>
              <a:buFont typeface="Arial" charset="0"/>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rPr>
              <a:t>James </a:t>
            </a:r>
            <a:r>
              <a:rPr kumimoji="0" lang="en-US" sz="24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pitchFamily="34" charset="0"/>
                <a:ea typeface="+mn-ea"/>
                <a:cs typeface="+mn-cs"/>
              </a:rPr>
              <a:t>E. Mitchell</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rPr>
              <a:t>, Ph.D</a:t>
            </a:r>
            <a:r>
              <a:rPr kumimoji="0" lang="en-US" sz="24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pitchFamily="34" charset="0"/>
                <a:ea typeface="+mn-ea"/>
                <a:cs typeface="+mn-cs"/>
              </a:rPr>
              <a:t>.</a:t>
            </a:r>
            <a:endPar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a:p>
            <a:pPr marL="0" marR="0" indent="0" algn="ctr" defTabSz="914400" eaLnBrk="1" fontAlgn="auto" latinLnBrk="0" hangingPunct="1">
              <a:lnSpc>
                <a:spcPct val="80000"/>
              </a:lnSpc>
              <a:spcBef>
                <a:spcPts val="0"/>
              </a:spcBef>
              <a:spcAft>
                <a:spcPts val="0"/>
              </a:spcAft>
              <a:buClr>
                <a:srgbClr val="FFCC00"/>
              </a:buClr>
              <a:buSzPct val="80000"/>
              <a:buFont typeface="Arial" charset="0"/>
              <a:buNone/>
              <a:tabLst/>
              <a:defRPr/>
            </a:pPr>
            <a:r>
              <a:rPr lang="en-US" b="1" dirty="0">
                <a:solidFill>
                  <a:prstClr val="white"/>
                </a:solidFill>
                <a:latin typeface="Calibri"/>
              </a:rPr>
              <a:t>IT </a:t>
            </a:r>
            <a:r>
              <a:rPr lang="en-US" b="1" dirty="0" smtClean="0">
                <a:solidFill>
                  <a:prstClr val="white"/>
                </a:solidFill>
                <a:latin typeface="Calibri"/>
              </a:rPr>
              <a:t>Statewide Project Officer-GIS</a:t>
            </a:r>
            <a:endParaRPr lang="en-US" b="1" dirty="0">
              <a:solidFill>
                <a:prstClr val="white"/>
              </a:solidFill>
              <a:latin typeface="Calibri"/>
            </a:endParaRPr>
          </a:p>
        </p:txBody>
      </p:sp>
      <p:sp>
        <p:nvSpPr>
          <p:cNvPr id="2" name="TextBox 1"/>
          <p:cNvSpPr txBox="1"/>
          <p:nvPr/>
        </p:nvSpPr>
        <p:spPr>
          <a:xfrm>
            <a:off x="838200" y="5731688"/>
            <a:ext cx="7315200" cy="923330"/>
          </a:xfrm>
          <a:prstGeom prst="rect">
            <a:avLst/>
          </a:prstGeom>
          <a:noFill/>
        </p:spPr>
        <p:txBody>
          <a:bodyPr wrap="square" rtlCol="0">
            <a:spAutoFit/>
          </a:bodyPr>
          <a:lstStyle/>
          <a:p>
            <a:pPr lvl="0" algn="ctr" fontAlgn="auto">
              <a:spcBef>
                <a:spcPts val="0"/>
              </a:spcBef>
              <a:spcAft>
                <a:spcPts val="0"/>
              </a:spcAft>
            </a:pPr>
            <a:r>
              <a:rPr lang="en-US" b="1" dirty="0" smtClean="0">
                <a:solidFill>
                  <a:prstClr val="white"/>
                </a:solidFill>
                <a:latin typeface="Calibri"/>
              </a:rPr>
              <a:t>presented at the</a:t>
            </a:r>
          </a:p>
          <a:p>
            <a:pPr lvl="0" algn="ctr" fontAlgn="auto">
              <a:spcBef>
                <a:spcPts val="0"/>
              </a:spcBef>
              <a:spcAft>
                <a:spcPts val="0"/>
              </a:spcAft>
            </a:pPr>
            <a:r>
              <a:rPr lang="en-US" b="1" dirty="0">
                <a:solidFill>
                  <a:prstClr val="white"/>
                </a:solidFill>
                <a:latin typeface="Calibri"/>
              </a:rPr>
              <a:t>NASA GPM-ACCP Transportation and Logistics Workshop</a:t>
            </a:r>
          </a:p>
          <a:p>
            <a:pPr lvl="0" algn="ctr" fontAlgn="auto">
              <a:spcBef>
                <a:spcPts val="0"/>
              </a:spcBef>
              <a:spcAft>
                <a:spcPts val="0"/>
              </a:spcAft>
            </a:pPr>
            <a:r>
              <a:rPr lang="en-US" b="1" dirty="0" smtClean="0">
                <a:solidFill>
                  <a:prstClr val="white"/>
                </a:solidFill>
                <a:latin typeface="Calibri"/>
              </a:rPr>
              <a:t>Virtual Conference </a:t>
            </a:r>
            <a:r>
              <a:rPr lang="en-US" b="1" dirty="0">
                <a:solidFill>
                  <a:prstClr val="white"/>
                </a:solidFill>
                <a:latin typeface="Calibri"/>
              </a:rPr>
              <a:t>– </a:t>
            </a:r>
            <a:r>
              <a:rPr lang="en-US" b="1" dirty="0" smtClean="0">
                <a:solidFill>
                  <a:prstClr val="white"/>
                </a:solidFill>
                <a:latin typeface="Calibri"/>
              </a:rPr>
              <a:t>November 2, 4, 5; 2020</a:t>
            </a:r>
            <a:endParaRPr lang="en-US"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275218" y="2132784"/>
            <a:ext cx="3487782" cy="2667816"/>
          </a:xfrm>
          <a:prstGeom prst="rect">
            <a:avLst/>
          </a:prstGeom>
          <a:solidFill>
            <a:schemeClr val="tx1"/>
          </a:solid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143000"/>
          </a:xfrm>
        </p:spPr>
        <p:txBody>
          <a:bodyPr/>
          <a:lstStyle/>
          <a:p>
            <a:r>
              <a:rPr lang="en-US" dirty="0" smtClean="0"/>
              <a:t>Spatial Scale - Fixed Data Grid</a:t>
            </a:r>
            <a:br>
              <a:rPr lang="en-US" dirty="0" smtClean="0"/>
            </a:br>
            <a:r>
              <a:rPr lang="en-US" dirty="0" smtClean="0"/>
              <a:t>Different Sized Watersheds</a:t>
            </a:r>
            <a:endParaRPr lang="en-US" dirty="0"/>
          </a:p>
        </p:txBody>
      </p:sp>
      <p:pic>
        <p:nvPicPr>
          <p:cNvPr id="3" name="Picture 2"/>
          <p:cNvPicPr>
            <a:picLocks noChangeAspect="1"/>
          </p:cNvPicPr>
          <p:nvPr/>
        </p:nvPicPr>
        <p:blipFill>
          <a:blip r:embed="rId3"/>
          <a:stretch>
            <a:fillRect/>
          </a:stretch>
        </p:blipFill>
        <p:spPr>
          <a:xfrm>
            <a:off x="2133600" y="1524000"/>
            <a:ext cx="4433888" cy="4095750"/>
          </a:xfrm>
          <a:prstGeom prst="rect">
            <a:avLst/>
          </a:prstGeom>
        </p:spPr>
      </p:pic>
      <p:sp>
        <p:nvSpPr>
          <p:cNvPr id="5" name="TextBox 4"/>
          <p:cNvSpPr txBox="1"/>
          <p:nvPr/>
        </p:nvSpPr>
        <p:spPr>
          <a:xfrm>
            <a:off x="228600" y="6183868"/>
            <a:ext cx="8763000" cy="369332"/>
          </a:xfrm>
          <a:prstGeom prst="rect">
            <a:avLst/>
          </a:prstGeom>
          <a:noFill/>
        </p:spPr>
        <p:txBody>
          <a:bodyPr wrap="square" rtlCol="0">
            <a:spAutoFit/>
          </a:bodyPr>
          <a:lstStyle/>
          <a:p>
            <a:pPr algn="ctr"/>
            <a:r>
              <a:rPr lang="en-US" dirty="0" smtClean="0"/>
              <a:t>Grid size = 5; Watershed sizes: A, 2A, 4A</a:t>
            </a:r>
            <a:endParaRPr lang="en-US" dirty="0"/>
          </a:p>
        </p:txBody>
      </p:sp>
    </p:spTree>
    <p:extLst>
      <p:ext uri="{BB962C8B-B14F-4D97-AF65-F5344CB8AC3E}">
        <p14:creationId xmlns:p14="http://schemas.microsoft.com/office/powerpoint/2010/main" val="2536579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838200"/>
          </a:xfrm>
        </p:spPr>
        <p:txBody>
          <a:bodyPr/>
          <a:lstStyle/>
          <a:p>
            <a:r>
              <a:rPr lang="en-US" dirty="0" smtClean="0"/>
              <a:t>Conclusions</a:t>
            </a:r>
            <a:endParaRPr lang="en-US" dirty="0"/>
          </a:p>
        </p:txBody>
      </p:sp>
      <p:sp>
        <p:nvSpPr>
          <p:cNvPr id="3" name="Content Placeholder 2"/>
          <p:cNvSpPr>
            <a:spLocks noGrp="1"/>
          </p:cNvSpPr>
          <p:nvPr>
            <p:ph idx="1"/>
          </p:nvPr>
        </p:nvSpPr>
        <p:spPr>
          <a:xfrm>
            <a:off x="76200" y="914400"/>
            <a:ext cx="8991600" cy="5334000"/>
          </a:xfrm>
        </p:spPr>
        <p:txBody>
          <a:bodyPr/>
          <a:lstStyle/>
          <a:p>
            <a:r>
              <a:rPr lang="en-US" sz="2200" dirty="0" smtClean="0"/>
              <a:t>Both Spatial and Temporal Domains are Important to Determine:</a:t>
            </a:r>
          </a:p>
          <a:p>
            <a:pPr lvl="1"/>
            <a:r>
              <a:rPr lang="en-US" sz="2200" dirty="0" smtClean="0"/>
              <a:t>Volume of Precipitation</a:t>
            </a:r>
          </a:p>
          <a:p>
            <a:pPr lvl="1"/>
            <a:r>
              <a:rPr lang="en-US" sz="2200" dirty="0" smtClean="0"/>
              <a:t>Intensity of Precipitation</a:t>
            </a:r>
            <a:br>
              <a:rPr lang="en-US" sz="2200" dirty="0" smtClean="0"/>
            </a:br>
            <a:endParaRPr lang="en-US" sz="2200" dirty="0" smtClean="0"/>
          </a:p>
          <a:p>
            <a:r>
              <a:rPr lang="en-US" sz="2200" dirty="0" smtClean="0"/>
              <a:t>Relative </a:t>
            </a:r>
            <a:r>
              <a:rPr lang="en-US" sz="2200" dirty="0"/>
              <a:t>Scale </a:t>
            </a:r>
            <a:r>
              <a:rPr lang="en-US" sz="2200" dirty="0" smtClean="0"/>
              <a:t>Between the Data Sample, Rainfall Pattern, and Watershed matters</a:t>
            </a:r>
            <a:r>
              <a:rPr lang="en-US" sz="2200" dirty="0"/>
              <a:t/>
            </a:r>
            <a:br>
              <a:rPr lang="en-US" sz="2200" dirty="0"/>
            </a:br>
            <a:endParaRPr lang="en-US" sz="2200" dirty="0"/>
          </a:p>
          <a:p>
            <a:r>
              <a:rPr lang="en-US" sz="2200" dirty="0" smtClean="0"/>
              <a:t>Operational Applications in Transportation Require:</a:t>
            </a:r>
          </a:p>
          <a:p>
            <a:pPr lvl="1"/>
            <a:r>
              <a:rPr lang="en-US" sz="2200" dirty="0" smtClean="0"/>
              <a:t>Near-Real-Time for 511 Traveler Information</a:t>
            </a:r>
          </a:p>
          <a:p>
            <a:pPr lvl="1"/>
            <a:r>
              <a:rPr lang="en-US" sz="2200" dirty="0" smtClean="0"/>
              <a:t>Short-term Forecasts for:</a:t>
            </a:r>
          </a:p>
          <a:p>
            <a:pPr lvl="2"/>
            <a:r>
              <a:rPr lang="en-US" sz="2200" dirty="0" smtClean="0"/>
              <a:t>Roadway Condition – Roadway Safety</a:t>
            </a:r>
          </a:p>
          <a:p>
            <a:pPr lvl="2"/>
            <a:r>
              <a:rPr lang="en-US" sz="2200" dirty="0" smtClean="0"/>
              <a:t>Potential Flooding, Landslides, Infrastructure Integrity</a:t>
            </a:r>
            <a:br>
              <a:rPr lang="en-US" sz="2200" dirty="0" smtClean="0"/>
            </a:br>
            <a:endParaRPr lang="en-US" sz="2200" dirty="0" smtClean="0"/>
          </a:p>
          <a:p>
            <a:r>
              <a:rPr lang="en-US" sz="2200" dirty="0" smtClean="0"/>
              <a:t>Information Needs to be Delivered Through Fast and Efficient</a:t>
            </a:r>
            <a:r>
              <a:rPr lang="en-US" sz="2200" dirty="0"/>
              <a:t>,</a:t>
            </a:r>
            <a:r>
              <a:rPr lang="en-US" sz="2200" dirty="0" smtClean="0"/>
              <a:t> Geospatial Web Services</a:t>
            </a:r>
          </a:p>
        </p:txBody>
      </p:sp>
    </p:spTree>
    <p:extLst>
      <p:ext uri="{BB962C8B-B14F-4D97-AF65-F5344CB8AC3E}">
        <p14:creationId xmlns:p14="http://schemas.microsoft.com/office/powerpoint/2010/main" val="3462235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838200"/>
          </a:xfrm>
        </p:spPr>
        <p:txBody>
          <a:bodyPr/>
          <a:lstStyle/>
          <a:p>
            <a:r>
              <a:rPr lang="en-US" dirty="0" smtClean="0"/>
              <a:t>For More Information</a:t>
            </a:r>
            <a:endParaRPr lang="en-US" dirty="0"/>
          </a:p>
        </p:txBody>
      </p:sp>
      <p:sp>
        <p:nvSpPr>
          <p:cNvPr id="3" name="Content Placeholder 2"/>
          <p:cNvSpPr>
            <a:spLocks noGrp="1"/>
          </p:cNvSpPr>
          <p:nvPr>
            <p:ph idx="1"/>
          </p:nvPr>
        </p:nvSpPr>
        <p:spPr>
          <a:xfrm>
            <a:off x="1219200" y="920496"/>
            <a:ext cx="7848600" cy="5334000"/>
          </a:xfrm>
        </p:spPr>
        <p:txBody>
          <a:bodyPr/>
          <a:lstStyle/>
          <a:p>
            <a:pPr marL="0" indent="0">
              <a:buNone/>
            </a:pPr>
            <a:r>
              <a:rPr lang="en-US" sz="3000" dirty="0" smtClean="0"/>
              <a:t>Contact</a:t>
            </a:r>
          </a:p>
          <a:p>
            <a:pPr marL="0" indent="0">
              <a:buNone/>
            </a:pPr>
            <a:r>
              <a:rPr lang="en-US" sz="3000" dirty="0" smtClean="0"/>
              <a:t>James E. Mitchell, Ph. D.</a:t>
            </a:r>
          </a:p>
          <a:p>
            <a:pPr marL="0" indent="0">
              <a:buNone/>
            </a:pPr>
            <a:r>
              <a:rPr lang="en-US" sz="3000" dirty="0" smtClean="0"/>
              <a:t>Louisiana Office of Technology Services - GIS</a:t>
            </a:r>
          </a:p>
          <a:p>
            <a:pPr marL="0" indent="0">
              <a:buNone/>
            </a:pPr>
            <a:endParaRPr lang="en-US" sz="3000" dirty="0"/>
          </a:p>
          <a:p>
            <a:pPr marL="0" indent="0">
              <a:buNone/>
            </a:pPr>
            <a:r>
              <a:rPr lang="en-US" sz="3000" b="1" dirty="0" smtClean="0">
                <a:solidFill>
                  <a:srgbClr val="FFFF00"/>
                </a:solidFill>
              </a:rPr>
              <a:t>jim.mitchell@la.gov</a:t>
            </a:r>
            <a:r>
              <a:rPr lang="en-US" sz="3000" dirty="0" smtClean="0"/>
              <a:t>	225-379-1881</a:t>
            </a:r>
            <a:endParaRPr lang="en-US" sz="2600" dirty="0" smtClean="0"/>
          </a:p>
        </p:txBody>
      </p:sp>
      <p:pic>
        <p:nvPicPr>
          <p:cNvPr id="4" name="Picture 3"/>
          <p:cNvPicPr>
            <a:picLocks noChangeAspect="1"/>
          </p:cNvPicPr>
          <p:nvPr/>
        </p:nvPicPr>
        <p:blipFill>
          <a:blip r:embed="rId3"/>
          <a:stretch>
            <a:fillRect/>
          </a:stretch>
        </p:blipFill>
        <p:spPr>
          <a:xfrm>
            <a:off x="3352800" y="3846576"/>
            <a:ext cx="3493311" cy="2520696"/>
          </a:xfrm>
          <a:prstGeom prst="rect">
            <a:avLst/>
          </a:prstGeom>
        </p:spPr>
      </p:pic>
    </p:spTree>
    <p:extLst>
      <p:ext uri="{BB962C8B-B14F-4D97-AF65-F5344CB8AC3E}">
        <p14:creationId xmlns:p14="http://schemas.microsoft.com/office/powerpoint/2010/main" val="2741090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lstStyle/>
          <a:p>
            <a:r>
              <a:rPr lang="en-US" dirty="0"/>
              <a:t>Uses of Precipitation </a:t>
            </a:r>
            <a:r>
              <a:rPr lang="en-US" dirty="0" smtClean="0"/>
              <a:t>Data</a:t>
            </a:r>
            <a:r>
              <a:rPr lang="en-US" dirty="0"/>
              <a:t/>
            </a:r>
            <a:br>
              <a:rPr lang="en-US" dirty="0"/>
            </a:br>
            <a:r>
              <a:rPr lang="en-US" dirty="0"/>
              <a:t>by State Transportation Agencies</a:t>
            </a:r>
          </a:p>
        </p:txBody>
      </p:sp>
      <p:sp>
        <p:nvSpPr>
          <p:cNvPr id="3" name="Content Placeholder 2"/>
          <p:cNvSpPr>
            <a:spLocks noGrp="1"/>
          </p:cNvSpPr>
          <p:nvPr>
            <p:ph idx="1"/>
          </p:nvPr>
        </p:nvSpPr>
        <p:spPr>
          <a:xfrm>
            <a:off x="152400" y="1798637"/>
            <a:ext cx="8763000" cy="5364163"/>
          </a:xfrm>
        </p:spPr>
        <p:txBody>
          <a:bodyPr/>
          <a:lstStyle/>
          <a:p>
            <a:r>
              <a:rPr lang="en-US" sz="2200" dirty="0"/>
              <a:t>Road and Bridge </a:t>
            </a:r>
            <a:r>
              <a:rPr lang="en-US" sz="2200" dirty="0" smtClean="0"/>
              <a:t>Design</a:t>
            </a:r>
          </a:p>
          <a:p>
            <a:pPr lvl="1"/>
            <a:r>
              <a:rPr lang="en-US" sz="2200" dirty="0" smtClean="0"/>
              <a:t>Static/Historical/Archival</a:t>
            </a:r>
          </a:p>
          <a:p>
            <a:pPr lvl="1"/>
            <a:r>
              <a:rPr lang="en-US" sz="2200" dirty="0" smtClean="0"/>
              <a:t>Identify “Design Storm”</a:t>
            </a:r>
          </a:p>
          <a:p>
            <a:pPr lvl="1"/>
            <a:r>
              <a:rPr lang="en-US" sz="2200" dirty="0" smtClean="0"/>
              <a:t>Calculate “Probable Maximum Precipitation Event”</a:t>
            </a:r>
            <a:br>
              <a:rPr lang="en-US" sz="2200" dirty="0" smtClean="0"/>
            </a:br>
            <a:endParaRPr lang="en-US" sz="2200" dirty="0" smtClean="0"/>
          </a:p>
          <a:p>
            <a:r>
              <a:rPr lang="en-US" sz="2200" dirty="0" smtClean="0"/>
              <a:t>Operations</a:t>
            </a:r>
          </a:p>
          <a:p>
            <a:pPr lvl="1"/>
            <a:r>
              <a:rPr lang="en-US" sz="2200" dirty="0" smtClean="0"/>
              <a:t>Near-Real Time/Short-term Forecast</a:t>
            </a:r>
          </a:p>
          <a:p>
            <a:pPr lvl="1"/>
            <a:r>
              <a:rPr lang="en-US" sz="2200" dirty="0" smtClean="0"/>
              <a:t>511 Traveler Information Roadway Conditions</a:t>
            </a:r>
            <a:br>
              <a:rPr lang="en-US" sz="2200" dirty="0" smtClean="0"/>
            </a:br>
            <a:endParaRPr lang="en-US" sz="2200" dirty="0" smtClean="0"/>
          </a:p>
          <a:p>
            <a:r>
              <a:rPr lang="en-US" sz="2200" dirty="0" smtClean="0"/>
              <a:t>Safety</a:t>
            </a:r>
          </a:p>
          <a:p>
            <a:pPr lvl="1"/>
            <a:r>
              <a:rPr lang="en-US" dirty="0" smtClean="0"/>
              <a:t>Static/Historical/Archival</a:t>
            </a:r>
            <a:endParaRPr lang="en-US" dirty="0"/>
          </a:p>
          <a:p>
            <a:pPr marL="0" indent="0">
              <a:buNone/>
            </a:pPr>
            <a:endParaRPr lang="en-US" sz="3000" dirty="0" smtClean="0"/>
          </a:p>
        </p:txBody>
      </p:sp>
    </p:spTree>
    <p:extLst>
      <p:ext uri="{BB962C8B-B14F-4D97-AF65-F5344CB8AC3E}">
        <p14:creationId xmlns:p14="http://schemas.microsoft.com/office/powerpoint/2010/main" val="389538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2133600"/>
          </a:xfrm>
        </p:spPr>
        <p:txBody>
          <a:bodyPr/>
          <a:lstStyle/>
          <a:p>
            <a:r>
              <a:rPr lang="en-US" dirty="0" smtClean="0"/>
              <a:t>Model Components</a:t>
            </a:r>
            <a:br>
              <a:rPr lang="en-US" dirty="0" smtClean="0"/>
            </a:br>
            <a:r>
              <a:rPr lang="en-US" sz="2000" dirty="0"/>
              <a:t/>
            </a:r>
            <a:br>
              <a:rPr lang="en-US" sz="2000" dirty="0"/>
            </a:br>
            <a:r>
              <a:rPr lang="en-US" dirty="0" smtClean="0"/>
              <a:t>q = </a:t>
            </a:r>
            <a:r>
              <a:rPr lang="en-US" i="1" dirty="0" smtClean="0"/>
              <a:t>f</a:t>
            </a:r>
            <a:r>
              <a:rPr lang="en-US" dirty="0" smtClean="0"/>
              <a:t>(x, y, z, p, t) + </a:t>
            </a:r>
            <a:r>
              <a:rPr lang="en-US" i="1" dirty="0" smtClean="0"/>
              <a:t>€</a:t>
            </a:r>
            <a:endParaRPr lang="en-US" i="1" dirty="0"/>
          </a:p>
        </p:txBody>
      </p:sp>
      <p:sp>
        <p:nvSpPr>
          <p:cNvPr id="3" name="Content Placeholder 2"/>
          <p:cNvSpPr>
            <a:spLocks noGrp="1"/>
          </p:cNvSpPr>
          <p:nvPr>
            <p:ph idx="1"/>
          </p:nvPr>
        </p:nvSpPr>
        <p:spPr>
          <a:xfrm>
            <a:off x="381000" y="2209800"/>
            <a:ext cx="8763000" cy="4648200"/>
          </a:xfrm>
        </p:spPr>
        <p:txBody>
          <a:bodyPr/>
          <a:lstStyle/>
          <a:p>
            <a:pPr marL="0" indent="0">
              <a:buNone/>
            </a:pPr>
            <a:r>
              <a:rPr lang="en-US" sz="3000" dirty="0" smtClean="0"/>
              <a:t>Where:</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1046013299"/>
              </p:ext>
            </p:extLst>
          </p:nvPr>
        </p:nvGraphicFramePr>
        <p:xfrm>
          <a:off x="228600" y="2728207"/>
          <a:ext cx="8763000" cy="4053833"/>
        </p:xfrm>
        <a:graphic>
          <a:graphicData uri="http://schemas.openxmlformats.org/drawingml/2006/table">
            <a:tbl>
              <a:tblPr firstRow="1" firstCol="1" bandRow="1"/>
              <a:tblGrid>
                <a:gridCol w="1286975">
                  <a:extLst>
                    <a:ext uri="{9D8B030D-6E8A-4147-A177-3AD203B41FA5}">
                      <a16:colId xmlns:a16="http://schemas.microsoft.com/office/drawing/2014/main" val="4255711202"/>
                    </a:ext>
                  </a:extLst>
                </a:gridCol>
                <a:gridCol w="274747">
                  <a:extLst>
                    <a:ext uri="{9D8B030D-6E8A-4147-A177-3AD203B41FA5}">
                      <a16:colId xmlns:a16="http://schemas.microsoft.com/office/drawing/2014/main" val="162071617"/>
                    </a:ext>
                  </a:extLst>
                </a:gridCol>
                <a:gridCol w="7201278">
                  <a:extLst>
                    <a:ext uri="{9D8B030D-6E8A-4147-A177-3AD203B41FA5}">
                      <a16:colId xmlns:a16="http://schemas.microsoft.com/office/drawing/2014/main" val="3220594323"/>
                    </a:ext>
                  </a:extLst>
                </a:gridCol>
              </a:tblGrid>
              <a:tr h="581780">
                <a:tc>
                  <a:txBody>
                    <a:bodyPr/>
                    <a:lstStyle/>
                    <a:p>
                      <a:pPr marL="0" marR="0" algn="r">
                        <a:lnSpc>
                          <a:spcPct val="107000"/>
                        </a:lnSpc>
                        <a:spcBef>
                          <a:spcPts val="0"/>
                        </a:spcBef>
                        <a:spcAft>
                          <a:spcPts val="800"/>
                        </a:spcAft>
                      </a:pPr>
                      <a:r>
                        <a:rPr lang="en-US" sz="3000" kern="1200" dirty="0">
                          <a:solidFill>
                            <a:schemeClr val="tx1"/>
                          </a:solidFill>
                          <a:latin typeface="+mn-lt"/>
                          <a:ea typeface="+mn-ea"/>
                          <a:cs typeface="+mn-cs"/>
                        </a:rPr>
                        <a:t>q</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3000" kern="1200" dirty="0">
                          <a:solidFill>
                            <a:schemeClr val="tx1"/>
                          </a:solidFill>
                          <a:latin typeface="+mn-lt"/>
                          <a:ea typeface="+mn-ea"/>
                          <a:cs typeface="+mn-cs"/>
                        </a:rPr>
                        <a:t>=</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3000" kern="1200" dirty="0">
                          <a:solidFill>
                            <a:schemeClr val="tx1"/>
                          </a:solidFill>
                          <a:latin typeface="+mn-lt"/>
                          <a:ea typeface="+mn-ea"/>
                          <a:cs typeface="+mn-cs"/>
                        </a:rPr>
                        <a:t>Output</a:t>
                      </a:r>
                    </a:p>
                  </a:txBody>
                  <a:tcPr marL="68580" marR="68580" marT="9525" marB="0">
                    <a:lnL>
                      <a:noFill/>
                    </a:lnL>
                    <a:lnR>
                      <a:noFill/>
                    </a:lnR>
                    <a:lnT>
                      <a:noFill/>
                    </a:lnT>
                    <a:lnB>
                      <a:noFill/>
                    </a:lnB>
                  </a:tcPr>
                </a:tc>
                <a:extLst>
                  <a:ext uri="{0D108BD9-81ED-4DB2-BD59-A6C34878D82A}">
                    <a16:rowId xmlns:a16="http://schemas.microsoft.com/office/drawing/2014/main" val="582768150"/>
                  </a:ext>
                </a:extLst>
              </a:tr>
              <a:tr h="789265">
                <a:tc>
                  <a:txBody>
                    <a:bodyPr/>
                    <a:lstStyle/>
                    <a:p>
                      <a:pPr marL="0" marR="0" algn="r">
                        <a:lnSpc>
                          <a:spcPct val="107000"/>
                        </a:lnSpc>
                        <a:spcBef>
                          <a:spcPts val="0"/>
                        </a:spcBef>
                        <a:spcAft>
                          <a:spcPts val="800"/>
                        </a:spcAft>
                      </a:pPr>
                      <a:r>
                        <a:rPr lang="en-US" sz="3000" kern="1200" dirty="0">
                          <a:solidFill>
                            <a:schemeClr val="tx1"/>
                          </a:solidFill>
                          <a:latin typeface="+mn-lt"/>
                          <a:ea typeface="+mn-ea"/>
                          <a:cs typeface="+mn-cs"/>
                        </a:rPr>
                        <a:t>f()</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3000" kern="1200" dirty="0">
                          <a:solidFill>
                            <a:schemeClr val="tx1"/>
                          </a:solidFill>
                          <a:latin typeface="+mn-lt"/>
                          <a:ea typeface="+mn-ea"/>
                          <a:cs typeface="+mn-cs"/>
                        </a:rPr>
                        <a:t>=</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3000" kern="1200" dirty="0">
                          <a:solidFill>
                            <a:schemeClr val="tx1"/>
                          </a:solidFill>
                          <a:latin typeface="+mn-lt"/>
                          <a:ea typeface="+mn-ea"/>
                          <a:cs typeface="+mn-cs"/>
                        </a:rPr>
                        <a:t>Model of “known” relationship(s) between inputs and outputs</a:t>
                      </a:r>
                    </a:p>
                  </a:txBody>
                  <a:tcPr marL="68580" marR="68580" marT="9525" marB="0">
                    <a:lnL>
                      <a:noFill/>
                    </a:lnL>
                    <a:lnR>
                      <a:noFill/>
                    </a:lnR>
                    <a:lnT>
                      <a:noFill/>
                    </a:lnT>
                    <a:lnB>
                      <a:noFill/>
                    </a:lnB>
                  </a:tcPr>
                </a:tc>
                <a:extLst>
                  <a:ext uri="{0D108BD9-81ED-4DB2-BD59-A6C34878D82A}">
                    <a16:rowId xmlns:a16="http://schemas.microsoft.com/office/drawing/2014/main" val="741825267"/>
                  </a:ext>
                </a:extLst>
              </a:tr>
              <a:tr h="394890">
                <a:tc>
                  <a:txBody>
                    <a:bodyPr/>
                    <a:lstStyle/>
                    <a:p>
                      <a:pPr marL="0" marR="0" algn="r">
                        <a:lnSpc>
                          <a:spcPct val="107000"/>
                        </a:lnSpc>
                        <a:spcBef>
                          <a:spcPts val="0"/>
                        </a:spcBef>
                        <a:spcAft>
                          <a:spcPts val="800"/>
                        </a:spcAft>
                      </a:pPr>
                      <a:r>
                        <a:rPr lang="en-US" sz="3000" kern="1200" dirty="0">
                          <a:solidFill>
                            <a:schemeClr val="tx1"/>
                          </a:solidFill>
                          <a:latin typeface="+mn-lt"/>
                          <a:ea typeface="+mn-ea"/>
                          <a:cs typeface="+mn-cs"/>
                        </a:rPr>
                        <a:t>x, y, z</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3000" kern="1200" dirty="0">
                          <a:solidFill>
                            <a:schemeClr val="tx1"/>
                          </a:solidFill>
                          <a:latin typeface="+mn-lt"/>
                          <a:ea typeface="+mn-ea"/>
                          <a:cs typeface="+mn-cs"/>
                        </a:rPr>
                        <a:t>=</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3000" kern="1200" dirty="0">
                          <a:solidFill>
                            <a:schemeClr val="tx1"/>
                          </a:solidFill>
                          <a:latin typeface="+mn-lt"/>
                          <a:ea typeface="+mn-ea"/>
                          <a:cs typeface="+mn-cs"/>
                        </a:rPr>
                        <a:t>Input Watershed Characteristics </a:t>
                      </a:r>
                    </a:p>
                  </a:txBody>
                  <a:tcPr marL="68580" marR="68580" marT="9525" marB="0">
                    <a:lnL>
                      <a:noFill/>
                    </a:lnL>
                    <a:lnR>
                      <a:noFill/>
                    </a:lnR>
                    <a:lnT>
                      <a:noFill/>
                    </a:lnT>
                    <a:lnB>
                      <a:noFill/>
                    </a:lnB>
                  </a:tcPr>
                </a:tc>
                <a:extLst>
                  <a:ext uri="{0D108BD9-81ED-4DB2-BD59-A6C34878D82A}">
                    <a16:rowId xmlns:a16="http://schemas.microsoft.com/office/drawing/2014/main" val="579041266"/>
                  </a:ext>
                </a:extLst>
              </a:tr>
              <a:tr h="431126">
                <a:tc>
                  <a:txBody>
                    <a:bodyPr/>
                    <a:lstStyle/>
                    <a:p>
                      <a:pPr marL="0" marR="0" algn="r">
                        <a:lnSpc>
                          <a:spcPct val="107000"/>
                        </a:lnSpc>
                        <a:spcBef>
                          <a:spcPts val="0"/>
                        </a:spcBef>
                        <a:spcAft>
                          <a:spcPts val="800"/>
                        </a:spcAft>
                      </a:pPr>
                      <a:r>
                        <a:rPr lang="en-US" sz="3000" kern="1200" dirty="0" smtClean="0">
                          <a:solidFill>
                            <a:schemeClr val="tx1"/>
                          </a:solidFill>
                          <a:latin typeface="+mn-lt"/>
                          <a:ea typeface="+mn-ea"/>
                          <a:cs typeface="+mn-cs"/>
                        </a:rPr>
                        <a:t>p</a:t>
                      </a:r>
                      <a:endParaRPr lang="en-US" sz="3000" kern="1200" dirty="0">
                        <a:solidFill>
                          <a:schemeClr val="tx1"/>
                        </a:solidFill>
                        <a:latin typeface="+mn-lt"/>
                        <a:ea typeface="+mn-ea"/>
                        <a:cs typeface="+mn-cs"/>
                      </a:endParaRP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3000" kern="1200" dirty="0">
                          <a:solidFill>
                            <a:schemeClr val="tx1"/>
                          </a:solidFill>
                          <a:latin typeface="+mn-lt"/>
                          <a:ea typeface="+mn-ea"/>
                          <a:cs typeface="+mn-cs"/>
                        </a:rPr>
                        <a:t>=</a:t>
                      </a:r>
                    </a:p>
                  </a:txBody>
                  <a:tcPr marL="68580" marR="68580" marT="9525" marB="0">
                    <a:lnL>
                      <a:noFill/>
                    </a:lnL>
                    <a:lnR>
                      <a:noFill/>
                    </a:lnR>
                    <a:lnT>
                      <a:noFill/>
                    </a:lnT>
                    <a:lnB>
                      <a:noFill/>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3000" kern="1200" dirty="0" smtClean="0">
                          <a:solidFill>
                            <a:schemeClr val="tx1"/>
                          </a:solidFill>
                          <a:latin typeface="+mn-lt"/>
                          <a:ea typeface="+mn-ea"/>
                          <a:cs typeface="+mn-cs"/>
                        </a:rPr>
                        <a:t>Incident Precipitation</a:t>
                      </a:r>
                      <a:endParaRPr lang="en-US" sz="3000" kern="1200" dirty="0">
                        <a:solidFill>
                          <a:schemeClr val="tx1"/>
                        </a:solidFill>
                        <a:latin typeface="+mn-lt"/>
                        <a:ea typeface="+mn-ea"/>
                        <a:cs typeface="+mn-cs"/>
                      </a:endParaRPr>
                    </a:p>
                  </a:txBody>
                  <a:tcPr marL="68580" marR="68580" marT="9525" marB="0">
                    <a:lnL>
                      <a:noFill/>
                    </a:lnL>
                    <a:lnR>
                      <a:noFill/>
                    </a:lnR>
                    <a:lnT>
                      <a:noFill/>
                    </a:lnT>
                    <a:lnB>
                      <a:noFill/>
                    </a:lnB>
                  </a:tcPr>
                </a:tc>
                <a:extLst>
                  <a:ext uri="{0D108BD9-81ED-4DB2-BD59-A6C34878D82A}">
                    <a16:rowId xmlns:a16="http://schemas.microsoft.com/office/drawing/2014/main" val="2570110618"/>
                  </a:ext>
                </a:extLst>
              </a:tr>
              <a:tr h="394890">
                <a:tc>
                  <a:txBody>
                    <a:bodyPr/>
                    <a:lstStyle/>
                    <a:p>
                      <a:pPr marL="0" marR="0" algn="r">
                        <a:lnSpc>
                          <a:spcPct val="107000"/>
                        </a:lnSpc>
                        <a:spcBef>
                          <a:spcPts val="0"/>
                        </a:spcBef>
                        <a:spcAft>
                          <a:spcPts val="800"/>
                        </a:spcAft>
                      </a:pPr>
                      <a:r>
                        <a:rPr lang="en-US" sz="3000" kern="1200" dirty="0" smtClean="0">
                          <a:solidFill>
                            <a:schemeClr val="tx1"/>
                          </a:solidFill>
                          <a:latin typeface="+mn-lt"/>
                          <a:ea typeface="+mn-ea"/>
                          <a:cs typeface="+mn-cs"/>
                        </a:rPr>
                        <a:t>t</a:t>
                      </a:r>
                      <a:endParaRPr lang="en-US" sz="3000" kern="1200" dirty="0">
                        <a:solidFill>
                          <a:schemeClr val="tx1"/>
                        </a:solidFill>
                        <a:latin typeface="+mn-lt"/>
                        <a:ea typeface="+mn-ea"/>
                        <a:cs typeface="+mn-cs"/>
                      </a:endParaRP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3000" kern="1200" dirty="0">
                          <a:solidFill>
                            <a:schemeClr val="tx1"/>
                          </a:solidFill>
                          <a:latin typeface="+mn-lt"/>
                          <a:ea typeface="+mn-ea"/>
                          <a:cs typeface="+mn-cs"/>
                        </a:rPr>
                        <a:t>=</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3000" kern="1200" dirty="0" smtClean="0">
                          <a:solidFill>
                            <a:schemeClr val="tx1"/>
                          </a:solidFill>
                          <a:latin typeface="+mn-lt"/>
                          <a:ea typeface="+mn-ea"/>
                          <a:cs typeface="+mn-cs"/>
                        </a:rPr>
                        <a:t>Input Time Dimension</a:t>
                      </a:r>
                      <a:endParaRPr lang="en-US" sz="3000" kern="1200" dirty="0">
                        <a:solidFill>
                          <a:schemeClr val="tx1"/>
                        </a:solidFill>
                        <a:latin typeface="+mn-lt"/>
                        <a:ea typeface="+mn-ea"/>
                        <a:cs typeface="+mn-cs"/>
                      </a:endParaRPr>
                    </a:p>
                  </a:txBody>
                  <a:tcPr marL="68580" marR="68580" marT="9525" marB="0">
                    <a:lnL>
                      <a:noFill/>
                    </a:lnL>
                    <a:lnR>
                      <a:noFill/>
                    </a:lnR>
                    <a:lnT>
                      <a:noFill/>
                    </a:lnT>
                    <a:lnB>
                      <a:noFill/>
                    </a:lnB>
                  </a:tcPr>
                </a:tc>
                <a:extLst>
                  <a:ext uri="{0D108BD9-81ED-4DB2-BD59-A6C34878D82A}">
                    <a16:rowId xmlns:a16="http://schemas.microsoft.com/office/drawing/2014/main" val="2697698763"/>
                  </a:ext>
                </a:extLst>
              </a:tr>
              <a:tr h="789265">
                <a:tc>
                  <a:txBody>
                    <a:bodyPr/>
                    <a:lstStyle/>
                    <a:p>
                      <a:pPr marL="0" marR="0" algn="r">
                        <a:lnSpc>
                          <a:spcPct val="107000"/>
                        </a:lnSpc>
                        <a:spcBef>
                          <a:spcPts val="0"/>
                        </a:spcBef>
                        <a:spcAft>
                          <a:spcPts val="800"/>
                        </a:spcAft>
                      </a:pPr>
                      <a:r>
                        <a:rPr lang="en-US" sz="3000" kern="1200" dirty="0">
                          <a:solidFill>
                            <a:schemeClr val="tx1"/>
                          </a:solidFill>
                          <a:latin typeface="+mn-lt"/>
                          <a:ea typeface="+mn-ea"/>
                          <a:cs typeface="+mn-cs"/>
                        </a:rPr>
                        <a:t>€</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3000" kern="1200" dirty="0">
                          <a:solidFill>
                            <a:schemeClr val="tx1"/>
                          </a:solidFill>
                          <a:latin typeface="+mn-lt"/>
                          <a:ea typeface="+mn-ea"/>
                          <a:cs typeface="+mn-cs"/>
                        </a:rPr>
                        <a:t>=</a:t>
                      </a:r>
                    </a:p>
                  </a:txBody>
                  <a:tcPr marL="68580" marR="68580" marT="9525" marB="0">
                    <a:lnL>
                      <a:noFill/>
                    </a:lnL>
                    <a:lnR>
                      <a:noFill/>
                    </a:lnR>
                    <a:lnT>
                      <a:noFill/>
                    </a:lnT>
                    <a:lnB>
                      <a:noFill/>
                    </a:lnB>
                  </a:tcPr>
                </a:tc>
                <a:tc>
                  <a:txBody>
                    <a:bodyPr/>
                    <a:lstStyle/>
                    <a:p>
                      <a:pPr marL="0" marR="0">
                        <a:lnSpc>
                          <a:spcPct val="107000"/>
                        </a:lnSpc>
                        <a:spcBef>
                          <a:spcPts val="0"/>
                        </a:spcBef>
                        <a:spcAft>
                          <a:spcPts val="800"/>
                        </a:spcAft>
                      </a:pPr>
                      <a:r>
                        <a:rPr lang="en-US" sz="3000" kern="1200" dirty="0">
                          <a:solidFill>
                            <a:schemeClr val="tx1"/>
                          </a:solidFill>
                          <a:latin typeface="+mn-lt"/>
                          <a:ea typeface="+mn-ea"/>
                          <a:cs typeface="+mn-cs"/>
                        </a:rPr>
                        <a:t>Error – Unexplained behavior </a:t>
                      </a:r>
                      <a:r>
                        <a:rPr lang="en-US" sz="3000" kern="1200" dirty="0" smtClean="0">
                          <a:solidFill>
                            <a:schemeClr val="tx1"/>
                          </a:solidFill>
                          <a:latin typeface="+mn-lt"/>
                          <a:ea typeface="+mn-ea"/>
                          <a:cs typeface="+mn-cs"/>
                        </a:rPr>
                        <a:t>and Intrinsic </a:t>
                      </a:r>
                      <a:r>
                        <a:rPr lang="en-US" sz="3000" kern="1200" dirty="0">
                          <a:solidFill>
                            <a:schemeClr val="tx1"/>
                          </a:solidFill>
                          <a:latin typeface="+mn-lt"/>
                          <a:ea typeface="+mn-ea"/>
                          <a:cs typeface="+mn-cs"/>
                        </a:rPr>
                        <a:t>variability</a:t>
                      </a:r>
                    </a:p>
                  </a:txBody>
                  <a:tcPr marL="68580" marR="68580" marT="9525" marB="0">
                    <a:lnL>
                      <a:noFill/>
                    </a:lnL>
                    <a:lnR>
                      <a:noFill/>
                    </a:lnR>
                    <a:lnT>
                      <a:noFill/>
                    </a:lnT>
                    <a:lnB>
                      <a:noFill/>
                    </a:lnB>
                  </a:tcPr>
                </a:tc>
                <a:extLst>
                  <a:ext uri="{0D108BD9-81ED-4DB2-BD59-A6C34878D82A}">
                    <a16:rowId xmlns:a16="http://schemas.microsoft.com/office/drawing/2014/main" val="2671967364"/>
                  </a:ext>
                </a:extLst>
              </a:tr>
            </a:tbl>
          </a:graphicData>
        </a:graphic>
      </p:graphicFrame>
    </p:spTree>
    <p:extLst>
      <p:ext uri="{BB962C8B-B14F-4D97-AF65-F5344CB8AC3E}">
        <p14:creationId xmlns:p14="http://schemas.microsoft.com/office/powerpoint/2010/main" val="2459516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4261"/>
            <a:ext cx="8686800" cy="1143000"/>
          </a:xfrm>
        </p:spPr>
        <p:txBody>
          <a:bodyPr/>
          <a:lstStyle/>
          <a:p>
            <a:r>
              <a:rPr lang="en-US" dirty="0" smtClean="0"/>
              <a:t>Intrinsic Variability is a</a:t>
            </a:r>
            <a:br>
              <a:rPr lang="en-US" dirty="0" smtClean="0"/>
            </a:br>
            <a:r>
              <a:rPr lang="en-US" dirty="0" smtClean="0"/>
              <a:t>Watershed Characteristic    </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96181" y="1390233"/>
            <a:ext cx="3047619" cy="228571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390233"/>
            <a:ext cx="3047619" cy="228571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3828919"/>
            <a:ext cx="3047619" cy="2285714"/>
          </a:xfrm>
          <a:prstGeom prst="rect">
            <a:avLst/>
          </a:prstGeom>
        </p:spPr>
      </p:pic>
      <p:sp>
        <p:nvSpPr>
          <p:cNvPr id="7" name="TextBox 6"/>
          <p:cNvSpPr txBox="1"/>
          <p:nvPr/>
        </p:nvSpPr>
        <p:spPr>
          <a:xfrm>
            <a:off x="1295400" y="3733800"/>
            <a:ext cx="3200400" cy="304698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charset="0"/>
                <a:ea typeface="+mn-ea"/>
                <a:cs typeface="Arial" charset="0"/>
              </a:rPr>
              <a:t>Same mode (slope and intercept), different uncertainty (variance). </a:t>
            </a:r>
            <a:br>
              <a:rPr kumimoji="0" lang="en-US" sz="1600" b="0" i="0" u="none" strike="noStrike" kern="1200" cap="none" spc="0" normalizeH="0" baseline="0" noProof="0" dirty="0" smtClean="0">
                <a:ln>
                  <a:noFill/>
                </a:ln>
                <a:solidFill>
                  <a:prstClr val="white"/>
                </a:solidFill>
                <a:effectLst/>
                <a:uLnTx/>
                <a:uFillTx/>
                <a:latin typeface="Arial" charset="0"/>
                <a:ea typeface="+mn-ea"/>
                <a:cs typeface="Arial" charset="0"/>
              </a:rPr>
            </a:br>
            <a:r>
              <a:rPr kumimoji="0" lang="en-US" sz="1600" b="0" i="0" u="none" strike="noStrike" kern="1200" cap="none" spc="0" normalizeH="0" baseline="0" noProof="0" dirty="0" smtClean="0">
                <a:ln>
                  <a:noFill/>
                </a:ln>
                <a:solidFill>
                  <a:prstClr val="white"/>
                </a:solidFill>
                <a:effectLst/>
                <a:uLnTx/>
                <a:uFillTx/>
                <a:latin typeface="Arial" charset="0"/>
                <a:ea typeface="+mn-ea"/>
                <a:cs typeface="Arial"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white"/>
                </a:solidFill>
                <a:effectLst/>
                <a:uLnTx/>
                <a:uFillTx/>
                <a:latin typeface="Arial" charset="0"/>
                <a:ea typeface="+mn-ea"/>
                <a:cs typeface="Arial" charset="0"/>
              </a:rPr>
              <a:t>Model variability is a characteristic of the watershed,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smtClean="0">
                <a:solidFill>
                  <a:prstClr val="white"/>
                </a:solidFill>
              </a:rPr>
              <a:t>Fundamental h</a:t>
            </a:r>
            <a:r>
              <a:rPr kumimoji="0" lang="en-US" sz="1600" b="0" i="0" u="none" strike="noStrike" kern="1200" cap="none" spc="0" normalizeH="0" baseline="0" noProof="0" dirty="0" smtClean="0">
                <a:ln>
                  <a:noFill/>
                </a:ln>
                <a:solidFill>
                  <a:prstClr val="white"/>
                </a:solidFill>
                <a:effectLst/>
                <a:uLnTx/>
                <a:uFillTx/>
                <a:latin typeface="Arial" charset="0"/>
                <a:ea typeface="+mn-ea"/>
                <a:cs typeface="Arial" charset="0"/>
              </a:rPr>
              <a:t>hydrology is consistent across basins.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white"/>
                </a:solidFill>
                <a:effectLst/>
                <a:uLnTx/>
                <a:uFillTx/>
                <a:latin typeface="Arial" charset="0"/>
                <a:ea typeface="+mn-ea"/>
                <a:cs typeface="Arial" charset="0"/>
              </a:rPr>
              <a:t>Spatial patterns of basin characteristics modify response.</a:t>
            </a:r>
            <a:endParaRPr kumimoji="0" lang="en-US" sz="1600" b="0" i="0" u="none" strike="noStrike" kern="1200" cap="none" spc="0" normalizeH="0" baseline="0" noProof="0" dirty="0">
              <a:ln>
                <a:noFill/>
              </a:ln>
              <a:solidFill>
                <a:prstClr val="white"/>
              </a:solidFill>
              <a:effectLst/>
              <a:uLnTx/>
              <a:uFillTx/>
              <a:latin typeface="Arial" charset="0"/>
              <a:ea typeface="+mn-ea"/>
              <a:cs typeface="Arial" charset="0"/>
            </a:endParaRPr>
          </a:p>
        </p:txBody>
      </p:sp>
    </p:spTree>
    <p:extLst>
      <p:ext uri="{BB962C8B-B14F-4D97-AF65-F5344CB8AC3E}">
        <p14:creationId xmlns:p14="http://schemas.microsoft.com/office/powerpoint/2010/main" val="1746625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lstStyle/>
          <a:p>
            <a:r>
              <a:rPr lang="en-US" dirty="0" smtClean="0"/>
              <a:t>Nature of Precipitation Events</a:t>
            </a:r>
            <a:br>
              <a:rPr lang="en-US" dirty="0" smtClean="0"/>
            </a:br>
            <a:endParaRPr lang="en-US" dirty="0"/>
          </a:p>
        </p:txBody>
      </p:sp>
      <p:sp>
        <p:nvSpPr>
          <p:cNvPr id="3" name="Content Placeholder 2"/>
          <p:cNvSpPr>
            <a:spLocks noGrp="1"/>
          </p:cNvSpPr>
          <p:nvPr>
            <p:ph idx="1"/>
          </p:nvPr>
        </p:nvSpPr>
        <p:spPr>
          <a:xfrm>
            <a:off x="152400" y="1219200"/>
            <a:ext cx="8763000" cy="5562600"/>
          </a:xfrm>
        </p:spPr>
        <p:txBody>
          <a:bodyPr/>
          <a:lstStyle/>
          <a:p>
            <a:r>
              <a:rPr lang="en-US" sz="3000" dirty="0" smtClean="0"/>
              <a:t/>
            </a:r>
            <a:br>
              <a:rPr lang="en-US" sz="3000" dirty="0" smtClean="0"/>
            </a:br>
            <a:endParaRPr lang="en-US" sz="3000" dirty="0" smtClean="0"/>
          </a:p>
          <a:p>
            <a:endParaRPr lang="en-US" sz="3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874145"/>
            <a:ext cx="2452077" cy="179285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805272"/>
            <a:ext cx="2446007" cy="179285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760345"/>
            <a:ext cx="2448082" cy="179285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201024795"/>
              </p:ext>
            </p:extLst>
          </p:nvPr>
        </p:nvGraphicFramePr>
        <p:xfrm>
          <a:off x="3124200" y="1397000"/>
          <a:ext cx="5715000" cy="1483360"/>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4105095945"/>
                    </a:ext>
                  </a:extLst>
                </a:gridCol>
              </a:tblGrid>
              <a:tr h="370840">
                <a:tc>
                  <a:txBody>
                    <a:bodyPr/>
                    <a:lstStyle/>
                    <a:p>
                      <a:pPr algn="ctr"/>
                      <a:r>
                        <a:rPr lang="en-US" dirty="0" smtClean="0"/>
                        <a:t>What You See and What You Get</a:t>
                      </a:r>
                      <a:endParaRPr lang="en-US" dirty="0"/>
                    </a:p>
                  </a:txBody>
                  <a:tcPr>
                    <a:noFill/>
                  </a:tcPr>
                </a:tc>
                <a:extLst>
                  <a:ext uri="{0D108BD9-81ED-4DB2-BD59-A6C34878D82A}">
                    <a16:rowId xmlns:a16="http://schemas.microsoft.com/office/drawing/2014/main" val="902746373"/>
                  </a:ext>
                </a:extLst>
              </a:tr>
              <a:tr h="370840">
                <a:tc>
                  <a:txBody>
                    <a:bodyPr/>
                    <a:lstStyle/>
                    <a:p>
                      <a:r>
                        <a:rPr lang="en-US" b="1" i="0" baseline="0" dirty="0" smtClean="0">
                          <a:solidFill>
                            <a:schemeClr val="tx1"/>
                          </a:solidFill>
                        </a:rPr>
                        <a:t>A - GOES Satellite Image</a:t>
                      </a:r>
                      <a:endParaRPr lang="en-US" b="1" i="0" baseline="0" dirty="0">
                        <a:solidFill>
                          <a:schemeClr val="tx1"/>
                        </a:solidFill>
                      </a:endParaRPr>
                    </a:p>
                  </a:txBody>
                  <a:tcPr>
                    <a:noFill/>
                  </a:tcPr>
                </a:tc>
                <a:extLst>
                  <a:ext uri="{0D108BD9-81ED-4DB2-BD59-A6C34878D82A}">
                    <a16:rowId xmlns:a16="http://schemas.microsoft.com/office/drawing/2014/main" val="719783758"/>
                  </a:ext>
                </a:extLst>
              </a:tr>
              <a:tr h="370840">
                <a:tc>
                  <a:txBody>
                    <a:bodyPr/>
                    <a:lstStyle/>
                    <a:p>
                      <a:r>
                        <a:rPr lang="en-US" b="1" i="0" baseline="0" dirty="0" smtClean="0">
                          <a:solidFill>
                            <a:schemeClr val="tx1"/>
                          </a:solidFill>
                        </a:rPr>
                        <a:t>B - Doppler Radar Image</a:t>
                      </a:r>
                      <a:endParaRPr lang="en-US" dirty="0"/>
                    </a:p>
                  </a:txBody>
                  <a:tcPr>
                    <a:noFill/>
                  </a:tcPr>
                </a:tc>
                <a:extLst>
                  <a:ext uri="{0D108BD9-81ED-4DB2-BD59-A6C34878D82A}">
                    <a16:rowId xmlns:a16="http://schemas.microsoft.com/office/drawing/2014/main" val="3655956852"/>
                  </a:ext>
                </a:extLst>
              </a:tr>
              <a:tr h="370840">
                <a:tc>
                  <a:txBody>
                    <a:bodyPr/>
                    <a:lstStyle/>
                    <a:p>
                      <a:r>
                        <a:rPr lang="en-US" b="1" i="0" baseline="0" dirty="0" smtClean="0">
                          <a:solidFill>
                            <a:schemeClr val="tx1"/>
                          </a:solidFill>
                        </a:rPr>
                        <a:t>C - NWS Precipitation Forecast</a:t>
                      </a:r>
                      <a:endParaRPr lang="en-US" dirty="0"/>
                    </a:p>
                  </a:txBody>
                  <a:tcPr>
                    <a:noFill/>
                  </a:tcPr>
                </a:tc>
                <a:extLst>
                  <a:ext uri="{0D108BD9-81ED-4DB2-BD59-A6C34878D82A}">
                    <a16:rowId xmlns:a16="http://schemas.microsoft.com/office/drawing/2014/main" val="591737272"/>
                  </a:ext>
                </a:extLst>
              </a:tr>
            </a:tbl>
          </a:graphicData>
        </a:graphic>
      </p:graphicFrame>
      <p:sp>
        <p:nvSpPr>
          <p:cNvPr id="9" name="TextBox 8"/>
          <p:cNvSpPr txBox="1"/>
          <p:nvPr/>
        </p:nvSpPr>
        <p:spPr>
          <a:xfrm>
            <a:off x="292612" y="2791888"/>
            <a:ext cx="351378" cy="369332"/>
          </a:xfrm>
          <a:prstGeom prst="rect">
            <a:avLst/>
          </a:prstGeom>
          <a:solidFill>
            <a:schemeClr val="tx1"/>
          </a:solidFill>
        </p:spPr>
        <p:txBody>
          <a:bodyPr wrap="none" rtlCol="0">
            <a:spAutoFit/>
          </a:bodyPr>
          <a:lstStyle/>
          <a:p>
            <a:r>
              <a:rPr lang="en-US" b="1" dirty="0">
                <a:solidFill>
                  <a:schemeClr val="bg1"/>
                </a:solidFill>
              </a:rPr>
              <a:t>B</a:t>
            </a:r>
          </a:p>
        </p:txBody>
      </p:sp>
      <p:sp>
        <p:nvSpPr>
          <p:cNvPr id="11" name="TextBox 10"/>
          <p:cNvSpPr txBox="1"/>
          <p:nvPr/>
        </p:nvSpPr>
        <p:spPr>
          <a:xfrm>
            <a:off x="304800" y="4736068"/>
            <a:ext cx="351378" cy="369332"/>
          </a:xfrm>
          <a:prstGeom prst="rect">
            <a:avLst/>
          </a:prstGeom>
          <a:solidFill>
            <a:schemeClr val="tx1"/>
          </a:solidFill>
          <a:ln>
            <a:noFill/>
          </a:ln>
        </p:spPr>
        <p:txBody>
          <a:bodyPr wrap="none" rtlCol="0">
            <a:spAutoFit/>
          </a:bodyPr>
          <a:lstStyle/>
          <a:p>
            <a:r>
              <a:rPr lang="en-US" b="1" dirty="0">
                <a:solidFill>
                  <a:schemeClr val="bg1"/>
                </a:solidFill>
              </a:rPr>
              <a:t>C</a:t>
            </a:r>
          </a:p>
        </p:txBody>
      </p:sp>
      <p:sp>
        <p:nvSpPr>
          <p:cNvPr id="12" name="TextBox 11"/>
          <p:cNvSpPr txBox="1"/>
          <p:nvPr/>
        </p:nvSpPr>
        <p:spPr>
          <a:xfrm>
            <a:off x="296091" y="874145"/>
            <a:ext cx="351378" cy="369332"/>
          </a:xfrm>
          <a:prstGeom prst="rect">
            <a:avLst/>
          </a:prstGeom>
          <a:solidFill>
            <a:schemeClr val="tx1"/>
          </a:solidFill>
        </p:spPr>
        <p:txBody>
          <a:bodyPr wrap="none" rtlCol="0">
            <a:spAutoFit/>
          </a:bodyPr>
          <a:lstStyle/>
          <a:p>
            <a:r>
              <a:rPr lang="en-US" b="1" dirty="0" smtClean="0">
                <a:solidFill>
                  <a:schemeClr val="bg1"/>
                </a:solidFill>
              </a:rPr>
              <a:t>A</a:t>
            </a:r>
            <a:endParaRPr lang="en-US" b="1" dirty="0">
              <a:solidFill>
                <a:schemeClr val="bg1"/>
              </a:solidFill>
            </a:endParaRPr>
          </a:p>
        </p:txBody>
      </p:sp>
      <p:sp>
        <p:nvSpPr>
          <p:cNvPr id="13" name="TextBox 12"/>
          <p:cNvSpPr txBox="1"/>
          <p:nvPr/>
        </p:nvSpPr>
        <p:spPr>
          <a:xfrm>
            <a:off x="3200400" y="3231946"/>
            <a:ext cx="5715000" cy="3416320"/>
          </a:xfrm>
          <a:prstGeom prst="rect">
            <a:avLst/>
          </a:prstGeom>
          <a:noFill/>
        </p:spPr>
        <p:txBody>
          <a:bodyPr wrap="square" rtlCol="0">
            <a:spAutoFit/>
          </a:bodyPr>
          <a:lstStyle/>
          <a:p>
            <a:r>
              <a:rPr lang="en-US" dirty="0" smtClean="0"/>
              <a:t>Precipitation occurs as saltatory events that track across the landscape, along paths that follow frontal boundaries, tropical cyclones, and other weather phenomena.  They are discontinuous, anisotropic, and inhomogeneous.  Figures A and B show these characteristics for November 1, 2020:10:40 AM CST .  Figure C displays a typical National Weather Service forecast for that same time.  The NWS forecast  uses a contouring algorithm to represent precipitation.  However, contouring assumes relatively well-behaved, smooth, continuous surface and does not represent </a:t>
            </a:r>
            <a:r>
              <a:rPr lang="en-US" dirty="0"/>
              <a:t>surfaces with </a:t>
            </a:r>
            <a:r>
              <a:rPr lang="en-US" dirty="0" smtClean="0"/>
              <a:t>discontinuities, very well.</a:t>
            </a:r>
            <a:endParaRPr lang="en-US" dirty="0"/>
          </a:p>
        </p:txBody>
      </p:sp>
    </p:spTree>
    <p:extLst>
      <p:ext uri="{BB962C8B-B14F-4D97-AF65-F5344CB8AC3E}">
        <p14:creationId xmlns:p14="http://schemas.microsoft.com/office/powerpoint/2010/main" val="3270632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dirty="0"/>
              <a:t>Issues of </a:t>
            </a:r>
            <a:r>
              <a:rPr lang="en-US" dirty="0" smtClean="0"/>
              <a:t>Spatial Scale</a:t>
            </a:r>
            <a:endParaRPr lang="en-US" dirty="0"/>
          </a:p>
        </p:txBody>
      </p:sp>
      <p:sp>
        <p:nvSpPr>
          <p:cNvPr id="3" name="Content Placeholder 2"/>
          <p:cNvSpPr>
            <a:spLocks noGrp="1"/>
          </p:cNvSpPr>
          <p:nvPr>
            <p:ph idx="1"/>
          </p:nvPr>
        </p:nvSpPr>
        <p:spPr>
          <a:xfrm>
            <a:off x="152400" y="1417637"/>
            <a:ext cx="8763000" cy="5364163"/>
          </a:xfrm>
        </p:spPr>
        <p:txBody>
          <a:bodyPr/>
          <a:lstStyle/>
          <a:p>
            <a:r>
              <a:rPr lang="en-US" sz="3000" dirty="0" smtClean="0"/>
              <a:t>Sampling</a:t>
            </a:r>
            <a:br>
              <a:rPr lang="en-US" sz="3000" dirty="0" smtClean="0"/>
            </a:br>
            <a:endParaRPr lang="en-US" sz="3000" dirty="0" smtClean="0"/>
          </a:p>
          <a:p>
            <a:pPr lvl="1"/>
            <a:r>
              <a:rPr lang="en-US" sz="2600" dirty="0" smtClean="0"/>
              <a:t>Areal Density of Sample Locations</a:t>
            </a:r>
            <a:br>
              <a:rPr lang="en-US" sz="2600" dirty="0" smtClean="0"/>
            </a:br>
            <a:endParaRPr lang="en-US" sz="2600" dirty="0" smtClean="0"/>
          </a:p>
          <a:p>
            <a:pPr lvl="1"/>
            <a:r>
              <a:rPr lang="en-US" sz="2600" dirty="0" smtClean="0"/>
              <a:t>Pattern of Rainfall (size of storm, movement across basin)</a:t>
            </a:r>
            <a:br>
              <a:rPr lang="en-US" sz="2600" dirty="0" smtClean="0"/>
            </a:br>
            <a:endParaRPr lang="en-US" sz="2600" dirty="0" smtClean="0"/>
          </a:p>
          <a:p>
            <a:r>
              <a:rPr lang="en-US" sz="3000" dirty="0" smtClean="0"/>
              <a:t>Analysis and Visualization</a:t>
            </a:r>
            <a:br>
              <a:rPr lang="en-US" sz="3000" dirty="0" smtClean="0"/>
            </a:br>
            <a:endParaRPr lang="en-US" sz="3000" dirty="0" smtClean="0"/>
          </a:p>
          <a:p>
            <a:pPr lvl="1"/>
            <a:r>
              <a:rPr lang="en-US" sz="2600" dirty="0" smtClean="0"/>
              <a:t>Interpolating Between Sample Locations</a:t>
            </a:r>
            <a:br>
              <a:rPr lang="en-US" sz="2600" dirty="0" smtClean="0"/>
            </a:br>
            <a:endParaRPr lang="en-US" sz="2600" dirty="0" smtClean="0"/>
          </a:p>
          <a:p>
            <a:pPr lvl="1"/>
            <a:r>
              <a:rPr lang="en-US" sz="2600" dirty="0" smtClean="0"/>
              <a:t>Maintaining Discontinuities</a:t>
            </a:r>
            <a:endParaRPr lang="en-US" sz="2600" dirty="0"/>
          </a:p>
        </p:txBody>
      </p:sp>
    </p:spTree>
    <p:extLst>
      <p:ext uri="{BB962C8B-B14F-4D97-AF65-F5344CB8AC3E}">
        <p14:creationId xmlns:p14="http://schemas.microsoft.com/office/powerpoint/2010/main" val="1368698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dirty="0"/>
              <a:t>Issues of </a:t>
            </a:r>
            <a:r>
              <a:rPr lang="en-US" dirty="0" smtClean="0"/>
              <a:t>Temporal Scale</a:t>
            </a:r>
            <a:endParaRPr lang="en-US" dirty="0"/>
          </a:p>
        </p:txBody>
      </p:sp>
      <p:sp>
        <p:nvSpPr>
          <p:cNvPr id="3" name="Content Placeholder 2"/>
          <p:cNvSpPr>
            <a:spLocks noGrp="1"/>
          </p:cNvSpPr>
          <p:nvPr>
            <p:ph idx="1"/>
          </p:nvPr>
        </p:nvSpPr>
        <p:spPr>
          <a:xfrm>
            <a:off x="152400" y="1417637"/>
            <a:ext cx="8763000" cy="5364163"/>
          </a:xfrm>
        </p:spPr>
        <p:txBody>
          <a:bodyPr/>
          <a:lstStyle/>
          <a:p>
            <a:r>
              <a:rPr lang="en-US" sz="3000" dirty="0" smtClean="0"/>
              <a:t>Sampling</a:t>
            </a:r>
            <a:br>
              <a:rPr lang="en-US" sz="3000" dirty="0" smtClean="0"/>
            </a:br>
            <a:endParaRPr lang="en-US" sz="3000" dirty="0" smtClean="0"/>
          </a:p>
          <a:p>
            <a:pPr lvl="1"/>
            <a:r>
              <a:rPr lang="en-US" sz="2600" dirty="0" smtClean="0"/>
              <a:t>Frequency of Sample (annual, monthly, daily, hourly…)</a:t>
            </a:r>
            <a:br>
              <a:rPr lang="en-US" sz="2600" dirty="0" smtClean="0"/>
            </a:br>
            <a:endParaRPr lang="en-US" sz="2600" dirty="0" smtClean="0"/>
          </a:p>
          <a:p>
            <a:pPr lvl="1"/>
            <a:r>
              <a:rPr lang="en-US" sz="2600" dirty="0" smtClean="0"/>
              <a:t>Cumulative or Instantaneous </a:t>
            </a:r>
            <a:br>
              <a:rPr lang="en-US" sz="2600" dirty="0" smtClean="0"/>
            </a:br>
            <a:endParaRPr lang="en-US" sz="2600" dirty="0" smtClean="0"/>
          </a:p>
          <a:p>
            <a:pPr lvl="1"/>
            <a:r>
              <a:rPr lang="en-US" sz="2600" dirty="0" smtClean="0"/>
              <a:t>Intensity of Rainfall Events (Volume/Time)</a:t>
            </a:r>
            <a:br>
              <a:rPr lang="en-US" sz="2600" dirty="0" smtClean="0"/>
            </a:br>
            <a:endParaRPr lang="en-US" sz="2600" dirty="0" smtClean="0"/>
          </a:p>
          <a:p>
            <a:pPr lvl="1"/>
            <a:r>
              <a:rPr lang="en-US" sz="2600" dirty="0" smtClean="0"/>
              <a:t>Duration </a:t>
            </a:r>
            <a:r>
              <a:rPr lang="en-US" sz="2600" dirty="0"/>
              <a:t>of Rainfall </a:t>
            </a:r>
            <a:r>
              <a:rPr lang="en-US" sz="2600" dirty="0" smtClean="0"/>
              <a:t>Events</a:t>
            </a:r>
            <a:br>
              <a:rPr lang="en-US" sz="2600" dirty="0" smtClean="0"/>
            </a:br>
            <a:endParaRPr lang="en-US" sz="2600" dirty="0" smtClean="0"/>
          </a:p>
          <a:p>
            <a:pPr lvl="1"/>
            <a:r>
              <a:rPr lang="en-US" sz="2600" dirty="0" smtClean="0"/>
              <a:t>Latency, Time Between Events, “Training”</a:t>
            </a:r>
            <a:endParaRPr lang="en-US" sz="2600" dirty="0"/>
          </a:p>
        </p:txBody>
      </p:sp>
    </p:spTree>
    <p:extLst>
      <p:ext uri="{BB962C8B-B14F-4D97-AF65-F5344CB8AC3E}">
        <p14:creationId xmlns:p14="http://schemas.microsoft.com/office/powerpoint/2010/main" val="3386784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lstStyle/>
          <a:p>
            <a:r>
              <a:rPr lang="en-US" dirty="0" smtClean="0"/>
              <a:t>Traditional Methods to Estimate  Precipitation on a Watershed</a:t>
            </a:r>
            <a:endParaRPr lang="en-US" dirty="0"/>
          </a:p>
        </p:txBody>
      </p:sp>
      <p:pic>
        <p:nvPicPr>
          <p:cNvPr id="6" name="Picture 5" descr="1. Arithmetc Mean&#10;2.Thiessen Polygon-weighted Mean&#10;3. Isohyetal &quot;Contour&quot; Lines" title="THree methods of estimating areal precipitation over a watersh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00" y="1447800"/>
            <a:ext cx="6680200" cy="5010150"/>
          </a:xfrm>
          <a:prstGeom prst="rect">
            <a:avLst/>
          </a:prstGeom>
        </p:spPr>
      </p:pic>
    </p:spTree>
    <p:extLst>
      <p:ext uri="{BB962C8B-B14F-4D97-AF65-F5344CB8AC3E}">
        <p14:creationId xmlns:p14="http://schemas.microsoft.com/office/powerpoint/2010/main" val="1001823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Spatial Scale - Fixed Watershed</a:t>
            </a:r>
            <a:br>
              <a:rPr lang="en-US" dirty="0" smtClean="0"/>
            </a:br>
            <a:r>
              <a:rPr lang="en-US" dirty="0" smtClean="0"/>
              <a:t>Different Sized Data Grids</a:t>
            </a:r>
            <a:endParaRPr lang="en-US" dirty="0"/>
          </a:p>
        </p:txBody>
      </p:sp>
      <p:pic>
        <p:nvPicPr>
          <p:cNvPr id="9" name="Picture 8"/>
          <p:cNvPicPr>
            <a:picLocks noChangeAspect="1"/>
          </p:cNvPicPr>
          <p:nvPr/>
        </p:nvPicPr>
        <p:blipFill>
          <a:blip r:embed="rId3"/>
          <a:stretch>
            <a:fillRect/>
          </a:stretch>
        </p:blipFill>
        <p:spPr>
          <a:xfrm>
            <a:off x="1981200" y="1255513"/>
            <a:ext cx="5867400" cy="4688087"/>
          </a:xfrm>
          <a:prstGeom prst="rect">
            <a:avLst/>
          </a:prstGeom>
        </p:spPr>
      </p:pic>
      <p:sp>
        <p:nvSpPr>
          <p:cNvPr id="4" name="TextBox 3"/>
          <p:cNvSpPr txBox="1"/>
          <p:nvPr/>
        </p:nvSpPr>
        <p:spPr>
          <a:xfrm>
            <a:off x="228600" y="6183868"/>
            <a:ext cx="8763000" cy="369332"/>
          </a:xfrm>
          <a:prstGeom prst="rect">
            <a:avLst/>
          </a:prstGeom>
          <a:noFill/>
        </p:spPr>
        <p:txBody>
          <a:bodyPr wrap="square" rtlCol="0">
            <a:spAutoFit/>
          </a:bodyPr>
          <a:lstStyle/>
          <a:p>
            <a:pPr algn="ctr"/>
            <a:r>
              <a:rPr lang="en-US" dirty="0" smtClean="0"/>
              <a:t>Grid size = 20 (n = 6), Grid size = 10 (n = 17), </a:t>
            </a:r>
            <a:r>
              <a:rPr lang="en-US" dirty="0"/>
              <a:t>Grid size = 5</a:t>
            </a:r>
            <a:r>
              <a:rPr lang="en-US" dirty="0" smtClean="0"/>
              <a:t> </a:t>
            </a:r>
            <a:r>
              <a:rPr lang="en-US" dirty="0"/>
              <a:t>(n = </a:t>
            </a:r>
            <a:r>
              <a:rPr lang="en-US" dirty="0" smtClean="0"/>
              <a:t>52)</a:t>
            </a:r>
            <a:endParaRPr lang="en-US" dirty="0"/>
          </a:p>
        </p:txBody>
      </p:sp>
    </p:spTree>
    <p:extLst>
      <p:ext uri="{BB962C8B-B14F-4D97-AF65-F5344CB8AC3E}">
        <p14:creationId xmlns:p14="http://schemas.microsoft.com/office/powerpoint/2010/main" val="2089373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ffectiveDate xmlns="8b31c874-b99a-4d42-8a7e-c9ac8ddcf610" xsi:nil="true"/>
  </documentManagement>
</p:properties>
</file>

<file path=customXml/item2.xml><?xml version="1.0" encoding="utf-8"?>
<EsriMapsInfo xmlns="ESRI.ArcGIS.Mapping.OfficeIntegration.PowerPointInfo">
  <Version>Version1</Version>
  <RequiresSignIn>False</RequiresSignIn>
</EsriMapsInfo>
</file>

<file path=customXml/item3.xml><?xml version="1.0" encoding="utf-8"?>
<ct:contentTypeSchema xmlns:ct="http://schemas.microsoft.com/office/2006/metadata/contentType" xmlns:ma="http://schemas.microsoft.com/office/2006/metadata/properties/metaAttributes" ct:_="" ma:_="" ma:contentTypeName="Document" ma:contentTypeID="0x010100DAE19A1C4C56A94FB4EB5539511B5B27" ma:contentTypeVersion="0" ma:contentTypeDescription="Create a new document." ma:contentTypeScope="" ma:versionID="1035b1e952fbfc6e7ebcacc850fd2a22">
  <xsd:schema xmlns:xsd="http://www.w3.org/2001/XMLSchema" xmlns:xs="http://www.w3.org/2001/XMLSchema" xmlns:p="http://schemas.microsoft.com/office/2006/metadata/properties" xmlns:ns1="http://schemas.microsoft.com/sharepoint/v3" xmlns:ns2="8b31c874-b99a-4d42-8a7e-c9ac8ddcf610" targetNamespace="http://schemas.microsoft.com/office/2006/metadata/properties" ma:root="true" ma:fieldsID="6abd6eba0cf898e1d58d7646ea888726" ns1:_="" ns2:_="">
    <xsd:import namespace="http://schemas.microsoft.com/sharepoint/v3"/>
    <xsd:import namespace="8b31c874-b99a-4d42-8a7e-c9ac8ddcf610"/>
    <xsd:element name="properties">
      <xsd:complexType>
        <xsd:sequence>
          <xsd:element name="documentManagement">
            <xsd:complexType>
              <xsd:all>
                <xsd:element ref="ns1:PublishingStartDate" minOccurs="0"/>
                <xsd:element ref="ns1:PublishingExpirationDate" minOccurs="0"/>
                <xsd:element ref="ns2:Effectiv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31c874-b99a-4d42-8a7e-c9ac8ddcf610" elementFormDefault="qualified">
    <xsd:import namespace="http://schemas.microsoft.com/office/2006/documentManagement/types"/>
    <xsd:import namespace="http://schemas.microsoft.com/office/infopath/2007/PartnerControls"/>
    <xsd:element name="EffectiveDate" ma:index="12" nillable="true" ma:displayName="Effective Date" ma:format="DateOnly" ma:internalName="Effectiv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1" ma:displayName="Description"/>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F70911E-58CB-4FE3-991E-37AF49D0AA24}">
  <ds:schemaRefs>
    <ds:schemaRef ds:uri="ESRI.ArcGIS.Mapping.OfficeIntegration.PowerPointInfo"/>
  </ds:schemaRefs>
</ds:datastoreItem>
</file>

<file path=customXml/itemProps10.xml><?xml version="1.0" encoding="utf-8"?>
<ds:datastoreItem xmlns:ds="http://schemas.openxmlformats.org/officeDocument/2006/customXml" ds:itemID="{180F63ED-D1A2-4AEA-823E-33BB6E341529}">
  <ds:schemaRefs>
    <ds:schemaRef ds:uri="http://schemas.microsoft.com/sharepoint/v3"/>
    <ds:schemaRef ds:uri="http://schemas.microsoft.com/office/infopath/2007/PartnerControls"/>
    <ds:schemaRef ds:uri="http://purl.org/dc/terms/"/>
    <ds:schemaRef ds:uri="8b31c874-b99a-4d42-8a7e-c9ac8ddcf610"/>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1D953EF-8126-40E9-B85E-2290ADE9A37B}">
  <ds:schemaRefs>
    <ds:schemaRef ds:uri="ESRI.ArcGIS.Mapping.OfficeIntegration.PowerPointInfo"/>
  </ds:schemaRefs>
</ds:datastoreItem>
</file>

<file path=customXml/itemProps3.xml><?xml version="1.0" encoding="utf-8"?>
<ds:datastoreItem xmlns:ds="http://schemas.openxmlformats.org/officeDocument/2006/customXml" ds:itemID="{CFF8D994-3E7C-4C9A-A76E-EE92F83DE8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b31c874-b99a-4d42-8a7e-c9ac8ddcf6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4CDCFF1-41A0-41F4-AEDB-7E294A75E8D4}">
  <ds:schemaRefs>
    <ds:schemaRef ds:uri="ESRI.ArcGIS.Mapping.OfficeIntegration.PowerPointInfo"/>
  </ds:schemaRefs>
</ds:datastoreItem>
</file>

<file path=customXml/itemProps5.xml><?xml version="1.0" encoding="utf-8"?>
<ds:datastoreItem xmlns:ds="http://schemas.openxmlformats.org/officeDocument/2006/customXml" ds:itemID="{D632AD7A-AA54-44E5-9C40-5A11CDFE3FE0}">
  <ds:schemaRefs>
    <ds:schemaRef ds:uri="ESRI.ArcGIS.Mapping.OfficeIntegration.PowerPointInfo"/>
  </ds:schemaRefs>
</ds:datastoreItem>
</file>

<file path=customXml/itemProps6.xml><?xml version="1.0" encoding="utf-8"?>
<ds:datastoreItem xmlns:ds="http://schemas.openxmlformats.org/officeDocument/2006/customXml" ds:itemID="{185E96BE-D239-4E21-BD8D-FF999913A68B}">
  <ds:schemaRefs>
    <ds:schemaRef ds:uri="ESRI.ArcGIS.Mapping.OfficeIntegration.PowerPointInfo"/>
  </ds:schemaRefs>
</ds:datastoreItem>
</file>

<file path=customXml/itemProps7.xml><?xml version="1.0" encoding="utf-8"?>
<ds:datastoreItem xmlns:ds="http://schemas.openxmlformats.org/officeDocument/2006/customXml" ds:itemID="{C4394D3A-F942-47CD-9988-50C3AD88105E}">
  <ds:schemaRefs>
    <ds:schemaRef ds:uri="ESRI.ArcGIS.Mapping.OfficeIntegration.PowerPointInfo"/>
  </ds:schemaRefs>
</ds:datastoreItem>
</file>

<file path=customXml/itemProps8.xml><?xml version="1.0" encoding="utf-8"?>
<ds:datastoreItem xmlns:ds="http://schemas.openxmlformats.org/officeDocument/2006/customXml" ds:itemID="{97DB2043-84DA-45A7-B015-2998519E6A1B}">
  <ds:schemaRefs>
    <ds:schemaRef ds:uri="http://schemas.microsoft.com/sharepoint/v3/contenttype/forms"/>
  </ds:schemaRefs>
</ds:datastoreItem>
</file>

<file path=customXml/itemProps9.xml><?xml version="1.0" encoding="utf-8"?>
<ds:datastoreItem xmlns:ds="http://schemas.openxmlformats.org/officeDocument/2006/customXml" ds:itemID="{5A2FAEA9-66BC-45DE-BC86-756F6E41FB8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11343</TotalTime>
  <Words>970</Words>
  <Application>Microsoft Office PowerPoint</Application>
  <PresentationFormat>On-screen Show (4:3)</PresentationFormat>
  <Paragraphs>111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Tahoma</vt:lpstr>
      <vt:lpstr>Office Theme</vt:lpstr>
      <vt:lpstr>The Spatial and Temporal Aspects  of Precipitation Applied to Transportation Applications</vt:lpstr>
      <vt:lpstr>Uses of Precipitation Data by State Transportation Agencies</vt:lpstr>
      <vt:lpstr>Model Components  q = f(x, y, z, p, t) + €</vt:lpstr>
      <vt:lpstr>Intrinsic Variability is a Watershed Characteristic    </vt:lpstr>
      <vt:lpstr>Nature of Precipitation Events </vt:lpstr>
      <vt:lpstr>Issues of Spatial Scale</vt:lpstr>
      <vt:lpstr>Issues of Temporal Scale</vt:lpstr>
      <vt:lpstr>Traditional Methods to Estimate  Precipitation on a Watershed</vt:lpstr>
      <vt:lpstr>Spatial Scale - Fixed Watershed Different Sized Data Grids</vt:lpstr>
      <vt:lpstr>Spatial Scale - Fixed Data Grid Different Sized Watersheds</vt:lpstr>
      <vt:lpstr>Conclusions</vt:lpstr>
      <vt:lpstr>For More Information</vt:lpstr>
    </vt:vector>
  </TitlesOfParts>
  <Company>LADOTD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Jim Mitchell</dc:creator>
  <cp:lastModifiedBy>Portier, Andrea M. (GSFC-612.0)[SCIENCE SYSTEMS AND APPLICATIONS INC]</cp:lastModifiedBy>
  <cp:revision>432</cp:revision>
  <dcterms:created xsi:type="dcterms:W3CDTF">2011-04-25T01:46:26Z</dcterms:created>
  <dcterms:modified xsi:type="dcterms:W3CDTF">2020-11-04T13:23:25Z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0x010100DAE19A1C4C56A94FB4EB5539511B5B27</vt:lpwstr>
  </property>
  <property fmtid="{D5CDD505-2E9C-101B-9397-08002B2CF9AE}" pid="3" name="TemplateUrl">
    <vt:lpwstr/>
  </property>
  <property fmtid="{D5CDD505-2E9C-101B-9397-08002B2CF9AE}" pid="4" name="Order">
    <vt:r8>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