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Masters/slideMaster26.xml" ContentType="application/vnd.openxmlformats-officedocument.presentationml.slideMaster+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theme/theme29.xml" ContentType="application/vnd.openxmlformats-officedocument.theme+xml"/>
  <Override PartName="/ppt/notesSlides/notesSlide16.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Masters/slideMaster27.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30.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theme/theme22.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Masters/slideMaster25.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slideMasters/slideMaster21.xml" ContentType="application/vnd.openxmlformats-officedocument.presentationml.slideMaster+xml"/>
  <Override PartName="/ppt/theme/theme24.xml" ContentType="application/vnd.openxmlformats-officedocument.theme+xml"/>
  <Override PartName="/ppt/notesSlides/notesSlide11.xml" ContentType="application/vnd.openxmlformats-officedocument.presentationml.notesSlide+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5" r:id="rId3"/>
    <p:sldMasterId id="2147483674" r:id="rId4"/>
    <p:sldMasterId id="2147483676" r:id="rId5"/>
    <p:sldMasterId id="2147483680" r:id="rId6"/>
    <p:sldMasterId id="2147483682" r:id="rId7"/>
    <p:sldMasterId id="2147483684" r:id="rId8"/>
    <p:sldMasterId id="2147483686" r:id="rId9"/>
    <p:sldMasterId id="2147483688" r:id="rId10"/>
    <p:sldMasterId id="2147483690" r:id="rId11"/>
    <p:sldMasterId id="2147483692" r:id="rId12"/>
    <p:sldMasterId id="2147483696" r:id="rId13"/>
    <p:sldMasterId id="2147483698" r:id="rId14"/>
    <p:sldMasterId id="2147483700" r:id="rId15"/>
    <p:sldMasterId id="2147483706" r:id="rId16"/>
    <p:sldMasterId id="2147483712" r:id="rId17"/>
    <p:sldMasterId id="2147483714" r:id="rId18"/>
    <p:sldMasterId id="2147483720" r:id="rId19"/>
    <p:sldMasterId id="2147483722" r:id="rId20"/>
    <p:sldMasterId id="2147483734" r:id="rId21"/>
    <p:sldMasterId id="2147483736" r:id="rId22"/>
    <p:sldMasterId id="2147483740" r:id="rId23"/>
    <p:sldMasterId id="2147483744" r:id="rId24"/>
    <p:sldMasterId id="2147483746" r:id="rId25"/>
    <p:sldMasterId id="2147483748" r:id="rId26"/>
    <p:sldMasterId id="2147483756" r:id="rId27"/>
    <p:sldMasterId id="2147483767" r:id="rId28"/>
    <p:sldMasterId id="2147483773" r:id="rId29"/>
    <p:sldMasterId id="2147483783" r:id="rId30"/>
    <p:sldMasterId id="2147483790" r:id="rId31"/>
  </p:sldMasterIdLst>
  <p:notesMasterIdLst>
    <p:notesMasterId r:id="rId71"/>
  </p:notesMasterIdLst>
  <p:sldIdLst>
    <p:sldId id="271" r:id="rId32"/>
    <p:sldId id="294" r:id="rId33"/>
    <p:sldId id="340" r:id="rId34"/>
    <p:sldId id="317" r:id="rId35"/>
    <p:sldId id="329" r:id="rId36"/>
    <p:sldId id="341" r:id="rId37"/>
    <p:sldId id="342" r:id="rId38"/>
    <p:sldId id="262" r:id="rId39"/>
    <p:sldId id="284" r:id="rId40"/>
    <p:sldId id="258" r:id="rId41"/>
    <p:sldId id="332" r:id="rId42"/>
    <p:sldId id="322" r:id="rId43"/>
    <p:sldId id="288" r:id="rId44"/>
    <p:sldId id="326" r:id="rId45"/>
    <p:sldId id="272" r:id="rId46"/>
    <p:sldId id="274" r:id="rId47"/>
    <p:sldId id="275" r:id="rId48"/>
    <p:sldId id="276" r:id="rId49"/>
    <p:sldId id="343" r:id="rId50"/>
    <p:sldId id="277" r:id="rId51"/>
    <p:sldId id="283" r:id="rId52"/>
    <p:sldId id="282" r:id="rId53"/>
    <p:sldId id="278" r:id="rId54"/>
    <p:sldId id="279" r:id="rId55"/>
    <p:sldId id="280" r:id="rId56"/>
    <p:sldId id="333" r:id="rId57"/>
    <p:sldId id="308" r:id="rId58"/>
    <p:sldId id="312" r:id="rId59"/>
    <p:sldId id="304" r:id="rId60"/>
    <p:sldId id="310" r:id="rId61"/>
    <p:sldId id="311" r:id="rId62"/>
    <p:sldId id="305" r:id="rId63"/>
    <p:sldId id="293" r:id="rId64"/>
    <p:sldId id="334" r:id="rId65"/>
    <p:sldId id="335" r:id="rId66"/>
    <p:sldId id="307" r:id="rId67"/>
    <p:sldId id="297" r:id="rId68"/>
    <p:sldId id="298" r:id="rId69"/>
    <p:sldId id="344"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p:cViewPr>
        <p:scale>
          <a:sx n="90" d="100"/>
          <a:sy n="90" d="100"/>
        </p:scale>
        <p:origin x="-1877" y="-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5" d="100"/>
          <a:sy n="65" d="100"/>
        </p:scale>
        <p:origin x="-3082" y="-8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8.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61" Type="http://schemas.openxmlformats.org/officeDocument/2006/relationships/slide" Target="slides/slide3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C20463-ADCF-48A4-AD56-43565208A602}" type="datetimeFigureOut">
              <a:rPr lang="en-US" smtClean="0"/>
              <a:pPr/>
              <a:t>11/12/2013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1A4BBB-072E-48C8-81A8-A1408298304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68310EB-F95A-4F82-82DF-1F1ED1FD8012}" type="slidenum">
              <a:rPr lang="en-US" smtClean="0">
                <a:solidFill>
                  <a:prstClr val="black"/>
                </a:solidFill>
              </a:rPr>
              <a:pPr>
                <a:def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1"/>
            <a:ext cx="5486400" cy="1539815"/>
          </a:xfrm>
        </p:spPr>
        <p:txBody>
          <a:bodyPr>
            <a:normAutofit/>
          </a:bodyPr>
          <a:lstStyle/>
          <a:p>
            <a:r>
              <a:rPr lang="en-US" dirty="0" smtClean="0"/>
              <a:t>The field campaigns we conduct are designed for traceability to algorithm needs.  That is, there are specific physical assumptions , approximations or methods made in the algorithms that require testing at the very least and a perhaps significant modification at the worst- these are tied to measurement of certain parameters.  The measurements in turn are tied to certain instruments that must be deployed- hence a field effort.  The traceability gives us a means to generate a “score card” after the field campaign and analysis of results is complete.</a:t>
            </a:r>
            <a:endParaRPr lang="en-US" dirty="0"/>
          </a:p>
        </p:txBody>
      </p:sp>
      <p:sp>
        <p:nvSpPr>
          <p:cNvPr id="4" name="Slide Number Placeholder 3"/>
          <p:cNvSpPr>
            <a:spLocks noGrp="1"/>
          </p:cNvSpPr>
          <p:nvPr>
            <p:ph type="sldNum" sz="quarter" idx="10"/>
          </p:nvPr>
        </p:nvSpPr>
        <p:spPr/>
        <p:txBody>
          <a:bodyPr/>
          <a:lstStyle/>
          <a:p>
            <a:fld id="{F3AD6987-7AEE-40BC-A3A0-C8E977FD5459}"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68310EB-F95A-4F82-82DF-1F1ED1FD8012}"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8310EB-F95A-4F82-82DF-1F1ED1FD8012}" type="slidenum">
              <a:rPr lang="en-US" smtClean="0">
                <a:solidFill>
                  <a:prstClr val="black"/>
                </a:solidFill>
              </a:rPr>
              <a:pPr>
                <a:defRPr/>
              </a:pPr>
              <a:t>16</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685800" y="4343400"/>
            <a:ext cx="5486400" cy="4184263"/>
          </a:xfrm>
        </p:spPr>
        <p:txBody>
          <a:bodyPr>
            <a:normAutofit/>
          </a:bodyPr>
          <a:lstStyle/>
          <a:p>
            <a:r>
              <a:rPr lang="en-US" dirty="0" smtClean="0"/>
              <a:t>Continue on top-down approach- instruments match this philosophy from both a particle and integrated remote sensing perspective.</a:t>
            </a:r>
            <a:endParaRPr lang="en-US" dirty="0"/>
          </a:p>
        </p:txBody>
      </p:sp>
      <p:sp>
        <p:nvSpPr>
          <p:cNvPr id="4" name="Slide Number Placeholder 3"/>
          <p:cNvSpPr>
            <a:spLocks noGrp="1"/>
          </p:cNvSpPr>
          <p:nvPr>
            <p:ph type="sldNum" sz="quarter" idx="10"/>
          </p:nvPr>
        </p:nvSpPr>
        <p:spPr/>
        <p:txBody>
          <a:bodyPr/>
          <a:lstStyle/>
          <a:p>
            <a:pPr>
              <a:defRPr/>
            </a:pPr>
            <a:fld id="{868310EB-F95A-4F82-82DF-1F1ED1FD8012}" type="slidenum">
              <a:rPr lang="en-US" smtClean="0">
                <a:solidFill>
                  <a:prstClr val="black"/>
                </a:solidFill>
              </a:rPr>
              <a:pPr>
                <a:defRPr/>
              </a:pPr>
              <a:t>17</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2291"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charset="0"/>
                <a:ea typeface="ＭＳ Ｐゴシック" pitchFamily="34" charset="-128"/>
              </a:rPr>
              <a:t>Start some data examples (select)- not all inclusive- too much to show…………..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Relative to the 20 May case- this is really for folks undertaking studies like Bill et al.- this is also a good case- mixed/lumpy stratiform, and can be well connected to ground observations.</a:t>
            </a:r>
            <a:endParaRPr lang="en-US" dirty="0"/>
          </a:p>
        </p:txBody>
      </p:sp>
      <p:sp>
        <p:nvSpPr>
          <p:cNvPr id="4" name="Slide Number Placeholder 3"/>
          <p:cNvSpPr>
            <a:spLocks noGrp="1"/>
          </p:cNvSpPr>
          <p:nvPr>
            <p:ph type="sldNum" sz="quarter" idx="10"/>
          </p:nvPr>
        </p:nvSpPr>
        <p:spPr/>
        <p:txBody>
          <a:bodyPr/>
          <a:lstStyle/>
          <a:p>
            <a:pPr>
              <a:defRPr/>
            </a:pPr>
            <a:fld id="{868310EB-F95A-4F82-82DF-1F1ED1FD8012}" type="slidenum">
              <a:rPr lang="en-US" smtClean="0">
                <a:solidFill>
                  <a:prstClr val="black"/>
                </a:solidFill>
              </a:rPr>
              <a:pPr>
                <a:defRPr/>
              </a:pPr>
              <a:t>19</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Initial focus case of several for MC3E- good airborne stacked sampling over robust surface measurement- read bullets</a:t>
            </a:r>
            <a:endParaRPr lang="en-US" dirty="0"/>
          </a:p>
        </p:txBody>
      </p:sp>
      <p:sp>
        <p:nvSpPr>
          <p:cNvPr id="4" name="Slide Number Placeholder 3"/>
          <p:cNvSpPr>
            <a:spLocks noGrp="1"/>
          </p:cNvSpPr>
          <p:nvPr>
            <p:ph type="sldNum" sz="quarter" idx="10"/>
          </p:nvPr>
        </p:nvSpPr>
        <p:spPr/>
        <p:txBody>
          <a:bodyPr/>
          <a:lstStyle/>
          <a:p>
            <a:fld id="{F3AD6987-7AEE-40BC-A3A0-C8E977FD5459}"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20 May case study by Olson et al. for combined algorithm assumptions related to ice scattering and water content retrievals.</a:t>
            </a:r>
          </a:p>
          <a:p>
            <a:r>
              <a:rPr lang="en-US" dirty="0" smtClean="0"/>
              <a:t>This</a:t>
            </a:r>
            <a:r>
              <a:rPr lang="en-US" baseline="0" dirty="0" smtClean="0"/>
              <a:t> is pretty basic, but it illustrates how we are testing the snow particle models using HIWRAP and CoSMIR.  The main point is that if light rain is present, then at higher microwave frequencies (greater than or equal to 89 GHz), the microwave emission from the earth’s surface and the rain layer are pretty much constant; i.e., the rain layer strongly absorbs microwaves at these frequencies, and variations of the rain water content don’t have a significant impact on</a:t>
            </a:r>
          </a:p>
          <a:p>
            <a:r>
              <a:rPr lang="en-US" baseline="0" dirty="0" smtClean="0"/>
              <a:t>the upwelling brightness temperatures at these frequencies.  Therefore, </a:t>
            </a:r>
            <a:r>
              <a:rPr lang="en-US" b="1" baseline="0" dirty="0" smtClean="0"/>
              <a:t>the observed changes in 89 and 165.5 GHz brightness temperatures are primarily due to scattering by snow particles;</a:t>
            </a:r>
            <a:r>
              <a:rPr lang="en-US" b="1" dirty="0" smtClean="0"/>
              <a:t> and how you deal with those relative to particle assumptions on scattering makes a huge difference- Emphasize Bill’s talk for the result!</a:t>
            </a:r>
          </a:p>
          <a:p>
            <a:r>
              <a:rPr lang="en-US" b="1" dirty="0" smtClean="0"/>
              <a:t>Olson, Grecu, Johnson, Kuo, Heymsfield…………</a:t>
            </a:r>
            <a:endParaRPr lang="en-US" b="1" dirty="0"/>
          </a:p>
        </p:txBody>
      </p:sp>
      <p:sp>
        <p:nvSpPr>
          <p:cNvPr id="4" name="Slide Number Placeholder 3"/>
          <p:cNvSpPr>
            <a:spLocks noGrp="1"/>
          </p:cNvSpPr>
          <p:nvPr>
            <p:ph type="sldNum" sz="quarter" idx="10"/>
          </p:nvPr>
        </p:nvSpPr>
        <p:spPr/>
        <p:txBody>
          <a:bodyPr/>
          <a:lstStyle/>
          <a:p>
            <a:fld id="{2A1F5977-DC1E-B440-9D4D-F1225C178EC9}"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Continuing from the last slide:</a:t>
            </a:r>
          </a:p>
          <a:p>
            <a:endParaRPr lang="en-US" baseline="0" dirty="0" smtClean="0"/>
          </a:p>
          <a:p>
            <a:r>
              <a:rPr lang="en-US" baseline="0" dirty="0" smtClean="0"/>
              <a:t>The </a:t>
            </a:r>
            <a:r>
              <a:rPr lang="en-US" baseline="0" dirty="0" err="1" smtClean="0"/>
              <a:t>Kuo</a:t>
            </a:r>
            <a:r>
              <a:rPr lang="en-US" baseline="0" dirty="0" smtClean="0"/>
              <a:t> aggregates lead to radar retrievals/simulations in better agreement with the observed TB’s.  I won’t go into the details here, but the increased scattering and reduced proportion of forward scatter (asymmetry parameter) of aggregates are factors. </a:t>
            </a:r>
          </a:p>
          <a:p>
            <a:r>
              <a:rPr lang="en-US" baseline="0" dirty="0" smtClean="0"/>
              <a:t>Changing the density of the spheres doesn’t greatly improve their agreement with observed TB’s. Residual discrepancies of the aggregate model could be due to density vs. size relation represented by </a:t>
            </a:r>
            <a:r>
              <a:rPr lang="en-US" baseline="0" dirty="0" err="1" smtClean="0"/>
              <a:t>Kuo’s</a:t>
            </a:r>
            <a:r>
              <a:rPr lang="en-US" baseline="0" dirty="0" smtClean="0"/>
              <a:t> aggregates, smaller ice particles (weakly reflective, but could have impact on bulk scattering and TB’s). Details of the melting layer (spheres currently used) generally have a smaller impact, but this could change a bit when we introduce Ben’s melting aggregate model.  We will also look at simulations of </a:t>
            </a:r>
            <a:r>
              <a:rPr lang="en-US" baseline="0" dirty="0" err="1" smtClean="0"/>
              <a:t>CoSMIR</a:t>
            </a:r>
            <a:r>
              <a:rPr lang="en-US" baseline="0" dirty="0" smtClean="0"/>
              <a:t> data at oblique (53 degrees) view, for which scattering effects are enhanced.  Ultimately, retrieved water contents and </a:t>
            </a:r>
            <a:r>
              <a:rPr lang="en-US" baseline="0" dirty="0" err="1" smtClean="0"/>
              <a:t>PSD’s</a:t>
            </a:r>
            <a:r>
              <a:rPr lang="en-US" baseline="0" dirty="0" smtClean="0"/>
              <a:t> will be compared to Citation microphysics data for rough validation.</a:t>
            </a:r>
            <a:endParaRPr lang="en-US" dirty="0"/>
          </a:p>
        </p:txBody>
      </p:sp>
      <p:sp>
        <p:nvSpPr>
          <p:cNvPr id="4" name="Slide Number Placeholder 3"/>
          <p:cNvSpPr>
            <a:spLocks noGrp="1"/>
          </p:cNvSpPr>
          <p:nvPr>
            <p:ph type="sldNum" sz="quarter" idx="10"/>
          </p:nvPr>
        </p:nvSpPr>
        <p:spPr/>
        <p:txBody>
          <a:bodyPr/>
          <a:lstStyle/>
          <a:p>
            <a:fld id="{2A1F5977-DC1E-B440-9D4D-F1225C178EC9}"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68310EB-F95A-4F82-82DF-1F1ED1FD8012}" type="slidenum">
              <a:rPr lang="en-US" smtClean="0">
                <a:solidFill>
                  <a:prstClr val="black"/>
                </a:solidFill>
              </a:rPr>
              <a:pPr>
                <a:defRPr/>
              </a:pPr>
              <a:t>23</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1A4BBB-072E-48C8-81A8-A1408298304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68310EB-F95A-4F82-82DF-1F1ED1FD8012}"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8310EB-F95A-4F82-82DF-1F1ED1FD8012}" type="slidenum">
              <a:rPr lang="en-US" smtClean="0">
                <a:solidFill>
                  <a:prstClr val="black"/>
                </a:solidFill>
              </a:rPr>
              <a:pPr>
                <a:defRPr/>
              </a:pPr>
              <a:t>25</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614780-6F44-4641-95F4-91A638FD786A}"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1A4BBB-072E-48C8-81A8-A14082983045}" type="slidenum">
              <a:rPr lang="en-US" smtClean="0"/>
              <a:pPr/>
              <a:t>35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1A4BBB-072E-48C8-81A8-A14082983045}" type="slidenum">
              <a:rPr lang="en-US" smtClean="0"/>
              <a:pPr/>
              <a:t>36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Comparison of precipitation</a:t>
            </a:r>
            <a:r>
              <a:rPr lang="en-US" baseline="0" dirty="0" smtClean="0"/>
              <a:t> products using the </a:t>
            </a:r>
            <a:r>
              <a:rPr lang="en-US" baseline="0" dirty="0" err="1" smtClean="0"/>
              <a:t>IFloodS</a:t>
            </a:r>
            <a:r>
              <a:rPr lang="en-US" baseline="0" dirty="0" smtClean="0"/>
              <a:t> Interpolated rain gauge data as a reference. For the lower basin, both PERSIANN-CCS and Stage IV precipitation have similar correlation values using the rain gauges as the reference, but Stage IV precipitation has a much higher correlation with the gauges in the upper basin than PERSIANN-CCS. The correlation values are taken from within the </a:t>
            </a:r>
            <a:r>
              <a:rPr lang="en-US" baseline="0" dirty="0" err="1" smtClean="0"/>
              <a:t>IFloodS</a:t>
            </a:r>
            <a:r>
              <a:rPr lang="en-US" baseline="0" dirty="0" smtClean="0"/>
              <a:t> experiment time period (</a:t>
            </a:r>
            <a:r>
              <a:rPr lang="en-US" baseline="0" dirty="0" smtClean="0">
                <a:latin typeface="Arial" pitchFamily="34" charset="0"/>
                <a:cs typeface="Arial" pitchFamily="34" charset="0"/>
              </a:rPr>
              <a:t>Apr 24</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 June 24</a:t>
            </a:r>
            <a:r>
              <a:rPr lang="en-US" baseline="30000" dirty="0" smtClean="0">
                <a:latin typeface="Arial" pitchFamily="34" charset="0"/>
                <a:cs typeface="Arial" pitchFamily="34" charset="0"/>
              </a:rPr>
              <a:t>th </a:t>
            </a:r>
            <a:r>
              <a:rPr lang="en-US" baseline="0" dirty="0" smtClean="0">
                <a:latin typeface="Arial" pitchFamily="34" charset="0"/>
                <a:cs typeface="Arial" pitchFamily="34" charset="0"/>
              </a:rPr>
              <a:t> 2013).  </a:t>
            </a:r>
          </a:p>
          <a:p>
            <a:r>
              <a:rPr lang="en-US" baseline="0" dirty="0" smtClean="0">
                <a:latin typeface="Arial" charset="0"/>
                <a:cs typeface="Arial" charset="0"/>
              </a:rPr>
              <a:t>Also included is a table of basin average precipitation statistics for the same time period, again, using the interpolated rain gauge data as a reference. </a:t>
            </a: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63F389E-24E2-4879-8827-4E53876B17DF}"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ECD480C-CFF7-4B67-BC63-24215E48D3B7}" type="slidenum">
              <a:rPr lang="en-US">
                <a:solidFill>
                  <a:prstClr val="black"/>
                </a:solidFill>
              </a:rPr>
              <a:pPr/>
              <a:t>38</a:t>
            </a:fld>
            <a:endParaRPr lang="en-US">
              <a:solidFill>
                <a:prstClr val="black"/>
              </a:solidFill>
            </a:endParaRPr>
          </a:p>
        </p:txBody>
      </p:sp>
      <p:sp>
        <p:nvSpPr>
          <p:cNvPr id="52227"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867" tIns="44934" rIns="89867" bIns="44934" anchor="b"/>
          <a:lstStyle/>
          <a:p>
            <a:pPr algn="r" defTabSz="898525"/>
            <a:fld id="{5463D0C6-B5D6-432B-B65E-2D8878D23B5B}" type="slidenum">
              <a:rPr lang="en-US" sz="1200">
                <a:solidFill>
                  <a:prstClr val="black"/>
                </a:solidFill>
                <a:latin typeface="Arial" pitchFamily="34" charset="0"/>
              </a:rPr>
              <a:pPr algn="r" defTabSz="898525"/>
              <a:t>38</a:t>
            </a:fld>
            <a:endParaRPr lang="en-US" sz="1200">
              <a:solidFill>
                <a:prstClr val="black"/>
              </a:solidFill>
              <a:latin typeface="Arial" pitchFamily="34" charset="0"/>
            </a:endParaRPr>
          </a:p>
        </p:txBody>
      </p:sp>
      <p:sp>
        <p:nvSpPr>
          <p:cNvPr id="52228" name="Rectangle 2"/>
          <p:cNvSpPr>
            <a:spLocks noGrp="1" noRot="1" noChangeAspect="1" noChangeArrowheads="1" noTextEdit="1"/>
          </p:cNvSpPr>
          <p:nvPr>
            <p:ph type="sldImg"/>
          </p:nvPr>
        </p:nvSpPr>
        <p:spPr>
          <a:xfrm>
            <a:off x="1143000" y="684213"/>
            <a:ext cx="4572000" cy="3429000"/>
          </a:xfrm>
          <a:ln/>
        </p:spPr>
      </p:sp>
      <p:sp>
        <p:nvSpPr>
          <p:cNvPr id="52229" name="Rectangle 3"/>
          <p:cNvSpPr>
            <a:spLocks noGrp="1" noChangeArrowheads="1"/>
          </p:cNvSpPr>
          <p:nvPr>
            <p:ph type="body" idx="1"/>
          </p:nvPr>
        </p:nvSpPr>
        <p:spPr>
          <a:xfrm>
            <a:off x="685800" y="4343400"/>
            <a:ext cx="5486400" cy="4116388"/>
          </a:xfrm>
          <a:noFill/>
          <a:ln/>
        </p:spPr>
        <p:txBody>
          <a:bodyPr lIns="89867" tIns="44934" rIns="89867" bIns="44934"/>
          <a:lstStyle/>
          <a:p>
            <a:pPr eaLnBrk="1" hangingPunct="1"/>
            <a:r>
              <a:rPr lang="en-US" dirty="0" smtClean="0">
                <a:latin typeface="Arial" pitchFamily="34" charset="0"/>
                <a:cs typeface="Arial" pitchFamily="34" charset="0"/>
              </a:rPr>
              <a:t>These are the</a:t>
            </a:r>
            <a:r>
              <a:rPr lang="en-US" baseline="0" dirty="0" smtClean="0">
                <a:latin typeface="Arial" pitchFamily="34" charset="0"/>
                <a:cs typeface="Arial" pitchFamily="34" charset="0"/>
              </a:rPr>
              <a:t> hydrographs from running HL-RDHM forced by </a:t>
            </a:r>
            <a:r>
              <a:rPr lang="en-US" baseline="0" dirty="0" err="1" smtClean="0">
                <a:latin typeface="Arial" pitchFamily="34" charset="0"/>
                <a:cs typeface="Arial" pitchFamily="34" charset="0"/>
              </a:rPr>
              <a:t>StageIV</a:t>
            </a:r>
            <a:r>
              <a:rPr lang="en-US" baseline="0" dirty="0" smtClean="0">
                <a:latin typeface="Arial" pitchFamily="34" charset="0"/>
                <a:cs typeface="Arial" pitchFamily="34" charset="0"/>
              </a:rPr>
              <a:t> rainfall, PERSIANN-CCS and interpolated </a:t>
            </a:r>
            <a:r>
              <a:rPr lang="en-US" baseline="0" dirty="0" err="1" smtClean="0">
                <a:latin typeface="Arial" pitchFamily="34" charset="0"/>
                <a:cs typeface="Arial" pitchFamily="34" charset="0"/>
              </a:rPr>
              <a:t>IFloodS</a:t>
            </a:r>
            <a:r>
              <a:rPr lang="en-US" baseline="0" dirty="0" smtClean="0">
                <a:latin typeface="Arial" pitchFamily="34" charset="0"/>
                <a:cs typeface="Arial" pitchFamily="34" charset="0"/>
              </a:rPr>
              <a:t> Rain Gauge data. The blue line is the observed hydrograph at the Garber stream gauge. This is run during the </a:t>
            </a:r>
            <a:r>
              <a:rPr lang="en-US" baseline="0" dirty="0" err="1" smtClean="0">
                <a:latin typeface="Arial" pitchFamily="34" charset="0"/>
                <a:cs typeface="Arial" pitchFamily="34" charset="0"/>
              </a:rPr>
              <a:t>IFloodS</a:t>
            </a:r>
            <a:r>
              <a:rPr lang="en-US" baseline="0" dirty="0" smtClean="0">
                <a:latin typeface="Arial" pitchFamily="34" charset="0"/>
                <a:cs typeface="Arial" pitchFamily="34" charset="0"/>
              </a:rPr>
              <a:t> experiment time frame when all precipitation products were available (Apr 24</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 June 24</a:t>
            </a:r>
            <a:r>
              <a:rPr lang="en-US" baseline="30000" dirty="0" smtClean="0">
                <a:latin typeface="Arial" pitchFamily="34" charset="0"/>
                <a:cs typeface="Arial" pitchFamily="34" charset="0"/>
              </a:rPr>
              <a:t>th </a:t>
            </a:r>
            <a:r>
              <a:rPr lang="en-US" baseline="0" dirty="0" smtClean="0">
                <a:latin typeface="Arial" pitchFamily="34" charset="0"/>
                <a:cs typeface="Arial" pitchFamily="34" charset="0"/>
              </a:rPr>
              <a:t> 2013). Dotted lines represent the stages of flooding at this location according to the National Weather Service.</a:t>
            </a:r>
            <a:endParaRPr lang="en-US" dirty="0"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8310EB-F95A-4F82-82DF-1F1ED1FD8012}"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in context of 3 approaches</a:t>
            </a:r>
          </a:p>
          <a:p>
            <a:r>
              <a:rPr lang="en-US" dirty="0" smtClean="0"/>
              <a:t>Direct Val efforts in U.S . Focused on NMQ (gridded continental) and VN (individual radar),</a:t>
            </a:r>
          </a:p>
          <a:p>
            <a:endParaRPr lang="en-US" dirty="0" smtClean="0"/>
          </a:p>
          <a:p>
            <a:r>
              <a:rPr lang="en-US" dirty="0" smtClean="0"/>
              <a:t>Physical </a:t>
            </a:r>
            <a:r>
              <a:rPr lang="en-US" dirty="0" err="1" smtClean="0"/>
              <a:t>val</a:t>
            </a:r>
            <a:r>
              <a:rPr lang="en-US" dirty="0" smtClean="0"/>
              <a:t> and integrated Val. via campaigns coming and completed</a:t>
            </a:r>
          </a:p>
          <a:p>
            <a:endParaRPr lang="en-US" dirty="0" smtClean="0"/>
          </a:p>
          <a:p>
            <a:r>
              <a:rPr lang="en-US" dirty="0" smtClean="0"/>
              <a:t>Cross-approach sites:  WFF (NPOL, D3R with supporting dense gauge and disdrometer; CSU-CHILL and FRONT, ARM-SGP, </a:t>
            </a:r>
            <a:endParaRPr lang="en-US" dirty="0"/>
          </a:p>
        </p:txBody>
      </p:sp>
      <p:sp>
        <p:nvSpPr>
          <p:cNvPr id="4" name="Slide Number Placeholder 3"/>
          <p:cNvSpPr>
            <a:spLocks noGrp="1"/>
          </p:cNvSpPr>
          <p:nvPr>
            <p:ph type="sldNum" sz="quarter" idx="10"/>
          </p:nvPr>
        </p:nvSpPr>
        <p:spPr/>
        <p:txBody>
          <a:bodyPr/>
          <a:lstStyle/>
          <a:p>
            <a:fld id="{1BFCB50C-0032-4245-B423-3227DA53013E}"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1A4BBB-072E-48C8-81A8-A1408298304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 NMQ system combines information from all ground-based radars comprising the NEXRAD network, mosaics reflectivity data onto a common 3D grid and estimates surface rainfall accumulations. </a:t>
            </a:r>
          </a:p>
          <a:p>
            <a:pPr eaLnBrk="1" hangingPunct="1">
              <a:spcBef>
                <a:spcPct val="0"/>
              </a:spcBef>
            </a:pPr>
            <a:r>
              <a:rPr lang="en-US" smtClean="0">
                <a:ea typeface="ＭＳ Ｐゴシック" pitchFamily="34" charset="-128"/>
              </a:rPr>
              <a:t>The uniqueness of the NMQ system lies in its resolution at 1-km</a:t>
            </a:r>
            <a:r>
              <a:rPr lang="en-US" baseline="30000" smtClean="0">
                <a:ea typeface="ＭＳ Ｐゴシック" pitchFamily="34" charset="-128"/>
              </a:rPr>
              <a:t>2</a:t>
            </a:r>
            <a:r>
              <a:rPr lang="en-US" smtClean="0">
                <a:ea typeface="ＭＳ Ｐゴシック" pitchFamily="34" charset="-128"/>
              </a:rPr>
              <a:t> horizontal resolution and 5 min. </a:t>
            </a:r>
          </a:p>
        </p:txBody>
      </p:sp>
      <p:sp>
        <p:nvSpPr>
          <p:cNvPr id="79875" name="Slide Number Placeholder 3"/>
          <p:cNvSpPr>
            <a:spLocks noGrp="1"/>
          </p:cNvSpPr>
          <p:nvPr>
            <p:ph type="sldNum" sz="quarter" idx="5"/>
          </p:nvPr>
        </p:nvSpPr>
        <p:spPr bwMode="auto">
          <a:noFill/>
          <a:ln>
            <a:miter lim="800000"/>
            <a:headEnd/>
            <a:tailEnd/>
          </a:ln>
        </p:spPr>
        <p:txBody>
          <a:bodyPr/>
          <a:lstStyle/>
          <a:p>
            <a:fld id="{3276A83C-AE70-403C-B694-FC51E566AB0A}" type="slidenum">
              <a:rPr lang="en-US">
                <a:solidFill>
                  <a:prstClr val="black"/>
                </a:solidFill>
              </a:rPr>
              <a:pPr/>
              <a:t>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w="9525"/>
        </p:spPr>
        <p:txBody>
          <a:bodyPr/>
          <a:lstStyle/>
          <a:p>
            <a:r>
              <a:rPr lang="en-US" smtClean="0">
                <a:latin typeface="Times New Roman" pitchFamily="18" charset="0"/>
              </a:rPr>
              <a:t>Significant </a:t>
            </a:r>
            <a:r>
              <a:rPr lang="en-US" altLang="en-US" smtClean="0">
                <a:latin typeface="Times New Roman" pitchFamily="18" charset="0"/>
              </a:rPr>
              <a:t>“</a:t>
            </a:r>
            <a:r>
              <a:rPr lang="en-US" smtClean="0">
                <a:latin typeface="Times New Roman" pitchFamily="18" charset="0"/>
              </a:rPr>
              <a:t>cooling</a:t>
            </a:r>
            <a:r>
              <a:rPr lang="en-US" altLang="en-US" smtClean="0">
                <a:latin typeface="Times New Roman" pitchFamily="18" charset="0"/>
              </a:rPr>
              <a:t>”</a:t>
            </a:r>
            <a:r>
              <a:rPr lang="en-US" smtClean="0">
                <a:latin typeface="Times New Roman" pitchFamily="18" charset="0"/>
              </a:rPr>
              <a:t> of the GR in Melbourne and Shrieveport radars. Long term differences in the +/- 1 to 2 dBZ range for comparisons of GR and PR.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r>
              <a:rPr lang="en-US" dirty="0" smtClean="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2654188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197029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3959021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9B44795-3C5D-4A81-A1DC-754EC2DBD7EB}" type="datetimeFigureOut">
              <a:rPr lang="en-US"/>
              <a:pPr/>
              <a:t>11/12/2013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252498A-8036-44B3-846D-6547602CABF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7" descr="Picture2.jpg"/>
          <p:cNvPicPr>
            <a:picLocks noChangeAspect="1"/>
          </p:cNvPicPr>
          <p:nvPr userDrawn="1"/>
        </p:nvPicPr>
        <p:blipFill>
          <a:blip r:embed="rId2"/>
          <a:srcRect/>
          <a:stretch>
            <a:fillRect/>
          </a:stretch>
        </p:blipFill>
        <p:spPr bwMode="auto">
          <a:xfrm>
            <a:off x="6350" y="0"/>
            <a:ext cx="9131300" cy="6858000"/>
          </a:xfrm>
          <a:prstGeom prst="rect">
            <a:avLst/>
          </a:prstGeom>
          <a:noFill/>
          <a:ln w="9525">
            <a:noFill/>
            <a:miter lim="800000"/>
            <a:headEnd/>
            <a:tailEnd/>
          </a:ln>
        </p:spPr>
      </p:pic>
      <p:sp>
        <p:nvSpPr>
          <p:cNvPr id="2" name="Title 1"/>
          <p:cNvSpPr>
            <a:spLocks noGrp="1"/>
          </p:cNvSpPr>
          <p:nvPr>
            <p:ph type="ctrTitle"/>
          </p:nvPr>
        </p:nvSpPr>
        <p:spPr>
          <a:xfrm>
            <a:off x="689317" y="168836"/>
            <a:ext cx="7772400" cy="1470025"/>
          </a:xfrm>
        </p:spPr>
        <p:txBody>
          <a:bodyPr/>
          <a:lstStyle>
            <a:lvl1pPr algn="ctr">
              <a:defRPr sz="3600"/>
            </a:lvl1pPr>
          </a:lstStyle>
          <a:p>
            <a:r>
              <a:rPr lang="en-US" smtClean="0"/>
              <a:t>Click to edit Master title style</a:t>
            </a:r>
            <a:endParaRPr lang="en-US"/>
          </a:p>
        </p:txBody>
      </p:sp>
      <p:sp>
        <p:nvSpPr>
          <p:cNvPr id="3" name="Subtitle 2"/>
          <p:cNvSpPr>
            <a:spLocks noGrp="1"/>
          </p:cNvSpPr>
          <p:nvPr>
            <p:ph type="subTitle" idx="1"/>
          </p:nvPr>
        </p:nvSpPr>
        <p:spPr>
          <a:xfrm>
            <a:off x="5401994" y="1821780"/>
            <a:ext cx="3460652" cy="3882683"/>
          </a:xfrm>
        </p:spPr>
        <p:txBody>
          <a:bodyPr/>
          <a:lstStyle>
            <a:lvl1pPr marL="0" indent="0" algn="ctr">
              <a:buNone/>
              <a:defRPr>
                <a:solidFill>
                  <a:srgbClr val="FFCC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18139C-DF25-4780-A073-76B3E6D9234A}" type="datetime1">
              <a:rPr lang="en-US"/>
              <a:pPr>
                <a:defRPr/>
              </a:pPr>
              <a:t>11/12/2013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5DBAD5-0797-4B25-96E3-9041057175E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1EB4C-61B5-4649-B732-1E0358A2BB06}"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40EA9A-D470-46BA-AE73-E2D1421E493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18139C-DF25-4780-A073-76B3E6D9234A}" type="datetime1">
              <a:rPr lang="en-US"/>
              <a:pPr>
                <a:defRPr/>
              </a:pPr>
              <a:t>11/12/2013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5DBAD5-0797-4B25-96E3-9041057175E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18139C-DF25-4780-A073-76B3E6D9234A}" type="datetime1">
              <a:rPr lang="en-US"/>
              <a:pPr>
                <a:defRPr/>
              </a:pPr>
              <a:t>11/12/2013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5DBAD5-0797-4B25-96E3-9041057175E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Tree>
  </p:cSld>
  <p:clrMapOvr>
    <a:masterClrMapping/>
  </p:clrMapOvr>
  <p:transition spd="med"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1EB4C-61B5-4649-B732-1E0358A2BB06}"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40EA9A-D470-46BA-AE73-E2D1421E493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94177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C0F5F1-CAF5-4A6B-A716-951C52FC1A96}" type="datetime1">
              <a:rPr lang="en-US"/>
              <a:pPr>
                <a:defRPr/>
              </a:pPr>
              <a:t>11/12/2013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7917AAF-0DA0-4EE7-9DCC-0C0DC285318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234343-2235-4FC6-B044-8940D006EB7F}"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46B28C-0EEE-4740-A444-F76B46C3311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C0F5F1-CAF5-4A6B-A716-951C52FC1A96}" type="datetime1">
              <a:rPr lang="en-US"/>
              <a:pPr>
                <a:defRPr/>
              </a:pPr>
              <a:t>11/12/2013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7917AAF-0DA0-4EE7-9DCC-0C0DC285318A}"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72CDD5-B15D-3346-BA4D-275F78FF7682}"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2F9DAC-23C9-B642-B861-59FF9C2443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72CDD5-B15D-3346-BA4D-275F78FF7682}"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2F9DAC-23C9-B642-B861-59FF9C2443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1EB4C-61B5-4649-B732-1E0358A2BB06}"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40EA9A-D470-46BA-AE73-E2D1421E493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Tree>
  </p:cSld>
  <p:clrMapOvr>
    <a:masterClrMapping/>
  </p:clrMapOvr>
  <p:transition spd="med"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EB60F-06A7-484C-A965-2FFFF9733070}"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F19CA6-3AA4-4820-99D7-E8CA269255D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B3E0E-3C03-4ADC-9CB4-CD3642EEC97A}"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396783-32B2-4A9E-A4AD-7B54A1559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14211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EB3E0E-3C03-4ADC-9CB4-CD3642EEC97A}" type="datetimeFigureOut">
              <a:rPr lang="en-US" smtClean="0">
                <a:solidFill>
                  <a:prstClr val="black">
                    <a:tint val="75000"/>
                  </a:prstClr>
                </a:solidFill>
              </a:rPr>
              <a:pPr/>
              <a:t>11/12/2013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396783-32B2-4A9E-A4AD-7B54A1559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52220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2500605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EB3E0E-3C03-4ADC-9CB4-CD3642EEC97A}" type="datetimeFigureOut">
              <a:rPr lang="en-US" smtClean="0">
                <a:solidFill>
                  <a:prstClr val="black">
                    <a:tint val="75000"/>
                  </a:prstClr>
                </a:solidFill>
              </a:rPr>
              <a:pPr/>
              <a:t>11/12/2013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396783-32B2-4A9E-A4AD-7B54A15592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52220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68596-7CF8-4E8B-911F-3B129CBAED8D}"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E67249-1AD2-4F1F-8938-851E31D068E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E53070-5456-497F-9B2A-7FE34B5A2B40}"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75CD0F-55B5-4946-B49D-1AE41C4FF36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68596-7CF8-4E8B-911F-3B129CBAED8D}"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E67249-1AD2-4F1F-8938-851E31D068E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EB60F-06A7-484C-A965-2FFFF9733070}"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F19CA6-3AA4-4820-99D7-E8CA269255D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EB60F-06A7-484C-A965-2FFFF9733070}"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F19CA6-3AA4-4820-99D7-E8CA269255D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EB60F-06A7-484C-A965-2FFFF9733070}"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F19CA6-3AA4-4820-99D7-E8CA269255D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EB60F-06A7-484C-A965-2FFFF9733070}"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F19CA6-3AA4-4820-99D7-E8CA269255D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D08D303-E45B-4C38-A9D4-99A78AB65EA2}"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B14028-B3CB-4BE7-91D2-DC02D2DDBBBA}" type="datetimeFigureOut">
              <a:rPr lang="en-US" smtClean="0">
                <a:solidFill>
                  <a:prstClr val="black">
                    <a:tint val="75000"/>
                  </a:prstClr>
                </a:solidFill>
              </a:rPr>
              <a:pPr/>
              <a:t>11/12/2013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E9ADA1-FFB7-4E33-90BB-63BA67E99D1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2344799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Tree>
  </p:cSld>
  <p:clrMapOvr>
    <a:masterClrMapping/>
  </p:clrMapOvr>
  <p:transition spd="med"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14028-B3CB-4BE7-91D2-DC02D2DDBBBA}" type="datetimeFigureOut">
              <a:rPr lang="en-US" smtClean="0">
                <a:solidFill>
                  <a:prstClr val="black">
                    <a:tint val="75000"/>
                  </a:prstClr>
                </a:solidFill>
              </a:rPr>
              <a:pPr/>
              <a:t>11/12/2013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E9ADA1-FFB7-4E33-90BB-63BA67E99D1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169426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136637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313524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347398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8090F8-17A9-F540-8EFD-0AABA0B8CCDE}" type="datetimeFigureOut">
              <a:rPr lang="en-US" smtClean="0"/>
              <a:pPr/>
              <a:t>11/12/2013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387404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6.xml"/><Relationship Id="rId1" Type="http://schemas.openxmlformats.org/officeDocument/2006/relationships/slideLayout" Target="../slideLayouts/slideLayout26.xml"/><Relationship Id="rId4" Type="http://schemas.openxmlformats.org/officeDocument/2006/relationships/image" Target="Hou_HD:Users:hou:Documents:Powerpoint07:" TargetMode="Externa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7.xml"/></Relationships>
</file>

<file path=ppt/slideMasters/_rels/slideMaster27.xml.rels><?xml version="1.0" encoding="UTF-8" standalone="yes"?>
<Relationships xmlns="http://schemas.openxmlformats.org/package/2006/relationships"><Relationship Id="rId3" Type="http://schemas.openxmlformats.org/officeDocument/2006/relationships/image" Target="Hou_HD:Users:hou:Documents:Powerpoint07:" TargetMode="External"/><Relationship Id="rId2" Type="http://schemas.openxmlformats.org/officeDocument/2006/relationships/image" Target="../media/image2.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image" Target="Hou_HD:Users:hou:Documents:Powerpoint07:" TargetMode="External"/><Relationship Id="rId2" Type="http://schemas.openxmlformats.org/officeDocument/2006/relationships/image" Target="../media/image2.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090F8-17A9-F540-8EFD-0AABA0B8CCDE}" type="datetimeFigureOut">
              <a:rPr lang="en-US" smtClean="0"/>
              <a:pPr/>
              <a:t>11/12/2013</a:t>
            </a:fld>
            <a:endParaRPr lang="en-US"/>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716D5-82A4-FF47-90CC-2BCB5208B01D}" type="slidenum">
              <a:rPr lang="en-US" smtClean="0"/>
              <a:pPr/>
              <a:t>‹#›</a:t>
            </a:fld>
            <a:endParaRPr lang="en-US"/>
          </a:p>
        </p:txBody>
      </p:sp>
    </p:spTree>
    <p:extLst>
      <p:ext uri="{BB962C8B-B14F-4D97-AF65-F5344CB8AC3E}">
        <p14:creationId xmlns:p14="http://schemas.microsoft.com/office/powerpoint/2010/main" xmlns="" val="69551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3"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1"/>
            <a:ext cx="8229600" cy="5324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fontAlgn="base">
              <a:spcBef>
                <a:spcPct val="0"/>
              </a:spcBef>
              <a:spcAft>
                <a:spcPct val="0"/>
              </a:spcAft>
              <a:defRPr/>
            </a:pPr>
            <a:fld id="{4012A78B-7863-4320-A710-467D23CF936D}" type="datetime1">
              <a:rPr lang="en-US"/>
              <a:pPr fontAlgn="base">
                <a:spcBef>
                  <a:spcPct val="0"/>
                </a:spcBef>
                <a:spcAft>
                  <a:spcPct val="0"/>
                </a:spcAft>
                <a:defRPr/>
              </a:pPr>
              <a:t>11/12/2013</a:t>
            </a:fld>
            <a:endParaRPr lang="en-US"/>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fontAlgn="base">
              <a:spcBef>
                <a:spcPct val="0"/>
              </a:spcBef>
              <a:spcAft>
                <a:spcPct val="0"/>
              </a:spcAft>
              <a:defRPr/>
            </a:pPr>
            <a:fld id="{608BCE73-8F19-4F04-8C16-871ED8755E1E}"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7234343-2235-4FC6-B044-8940D006EB7F}" type="datetimeFigureOut">
              <a:rPr lang="en-US" smtClean="0">
                <a:solidFill>
                  <a:prstClr val="black">
                    <a:tint val="75000"/>
                  </a:prstClr>
                </a:solidFill>
                <a:ea typeface="ＭＳ Ｐゴシック" charset="-128"/>
              </a:rPr>
              <a:pPr defTabSz="914400"/>
              <a:t>11/12/2013</a:t>
            </a:fld>
            <a:endParaRPr lang="en-US">
              <a:solidFill>
                <a:prstClr val="black">
                  <a:tint val="75000"/>
                </a:prstClr>
              </a:solidFill>
              <a:ea typeface="ＭＳ Ｐゴシック" charset="-128"/>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a typeface="ＭＳ Ｐゴシック" charset="-128"/>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C46B28C-0EEE-4740-A444-F76B46C33111}" type="slidenum">
              <a:rPr lang="en-US" smtClean="0">
                <a:solidFill>
                  <a:prstClr val="black">
                    <a:tint val="75000"/>
                  </a:prstClr>
                </a:solidFill>
                <a:ea typeface="ＭＳ Ｐゴシック" charset="-128"/>
              </a:rPr>
              <a:pPr defTabSz="914400"/>
              <a:t>‹#›</a:t>
            </a:fld>
            <a:endParaRPr lang="en-US">
              <a:solidFill>
                <a:prstClr val="black">
                  <a:tint val="75000"/>
                </a:prstClr>
              </a:solidFill>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3"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1"/>
            <a:ext cx="8229600" cy="5324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fontAlgn="base">
              <a:spcBef>
                <a:spcPct val="0"/>
              </a:spcBef>
              <a:spcAft>
                <a:spcPct val="0"/>
              </a:spcAft>
              <a:defRPr/>
            </a:pPr>
            <a:fld id="{4012A78B-7863-4320-A710-467D23CF936D}" type="datetime1">
              <a:rPr lang="en-US"/>
              <a:pPr fontAlgn="base">
                <a:spcBef>
                  <a:spcPct val="0"/>
                </a:spcBef>
                <a:spcAft>
                  <a:spcPct val="0"/>
                </a:spcAft>
                <a:defRPr/>
              </a:pPr>
              <a:t>11/12/2013</a:t>
            </a:fld>
            <a:endParaRPr lang="en-US"/>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fontAlgn="base">
              <a:spcBef>
                <a:spcPct val="0"/>
              </a:spcBef>
              <a:spcAft>
                <a:spcPct val="0"/>
              </a:spcAft>
              <a:defRPr/>
            </a:pPr>
            <a:fld id="{608BCE73-8F19-4F04-8C16-871ED8755E1E}"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2CDD5-B15D-3346-BA4D-275F78FF7682}" type="datetimeFigureOut">
              <a:rPr lang="en-US" smtClean="0">
                <a:solidFill>
                  <a:prstClr val="black">
                    <a:tint val="75000"/>
                  </a:prstClr>
                </a:solidFill>
                <a:ea typeface="ＭＳ Ｐゴシック" charset="-128"/>
              </a:rPr>
              <a:pPr/>
              <a:t>11/12/2013</a:t>
            </a:fld>
            <a:endParaRPr lang="en-US">
              <a:solidFill>
                <a:prstClr val="black">
                  <a:tint val="75000"/>
                </a:prstClr>
              </a:solidFill>
              <a:ea typeface="ＭＳ Ｐゴシック" charset="-128"/>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128"/>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F9DAC-23C9-B642-B861-59FF9C24435C}" type="slidenum">
              <a:rPr lang="en-US" smtClean="0">
                <a:solidFill>
                  <a:prstClr val="black">
                    <a:tint val="75000"/>
                  </a:prstClr>
                </a:solidFill>
                <a:ea typeface="ＭＳ Ｐゴシック" charset="-128"/>
              </a:rPr>
              <a:pPr/>
              <a:t>‹#›</a:t>
            </a:fld>
            <a:endParaRPr lang="en-US">
              <a:solidFill>
                <a:prstClr val="black">
                  <a:tint val="75000"/>
                </a:prstClr>
              </a:solidFill>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72CDD5-B15D-3346-BA4D-275F78FF7682}" type="datetimeFigureOut">
              <a:rPr lang="en-US" smtClean="0">
                <a:solidFill>
                  <a:prstClr val="black">
                    <a:tint val="75000"/>
                  </a:prstClr>
                </a:solidFill>
                <a:ea typeface="ＭＳ Ｐゴシック" charset="-128"/>
              </a:rPr>
              <a:pPr/>
              <a:t>11/12/2013</a:t>
            </a:fld>
            <a:endParaRPr lang="en-US">
              <a:solidFill>
                <a:prstClr val="black">
                  <a:tint val="75000"/>
                </a:prstClr>
              </a:solidFill>
              <a:ea typeface="ＭＳ Ｐゴシック" charset="-128"/>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128"/>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F9DAC-23C9-B642-B861-59FF9C24435C}" type="slidenum">
              <a:rPr lang="en-US" smtClean="0">
                <a:solidFill>
                  <a:prstClr val="black">
                    <a:tint val="75000"/>
                  </a:prstClr>
                </a:solidFill>
                <a:ea typeface="ＭＳ Ｐゴシック" charset="-128"/>
              </a:rPr>
              <a:pPr/>
              <a:t>‹#›</a:t>
            </a:fld>
            <a:endParaRPr lang="en-US">
              <a:solidFill>
                <a:prstClr val="black">
                  <a:tint val="75000"/>
                </a:prstClr>
              </a:solidFill>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71EB4C-61B5-4649-B732-1E0358A2BB06}"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940EA9A-D470-46BA-AE73-E2D1421E493F}"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204822" y="812800"/>
            <a:ext cx="87280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9" name="Rectangle 3"/>
          <p:cNvSpPr>
            <a:spLocks noGrp="1" noChangeArrowheads="1"/>
          </p:cNvSpPr>
          <p:nvPr>
            <p:ph type="title"/>
          </p:nvPr>
        </p:nvSpPr>
        <p:spPr bwMode="auto">
          <a:xfrm>
            <a:off x="177800" y="100013"/>
            <a:ext cx="8782050" cy="561976"/>
          </a:xfrm>
          <a:prstGeom prst="rect">
            <a:avLst/>
          </a:prstGeom>
          <a:solidFill>
            <a:srgbClr val="0000FF"/>
          </a:solid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4100" name="Picture 4" descr="Hou_HD:Users:hou:Documents:Powerpoint07:"/>
          <p:cNvPicPr>
            <a:picLocks noChangeAspect="1" noChangeArrowheads="1"/>
          </p:cNvPicPr>
          <p:nvPr/>
        </p:nvPicPr>
        <p:blipFill>
          <a:blip r:embed="rId3" r:link="rId4" cstate="print">
            <a:lum bright="-4000" contrast="28000"/>
          </a:blip>
          <a:srcRect/>
          <a:stretch>
            <a:fillRect/>
          </a:stretch>
        </p:blipFill>
        <p:spPr bwMode="auto">
          <a:xfrm>
            <a:off x="8328025" y="6219879"/>
            <a:ext cx="642938" cy="538163"/>
          </a:xfrm>
          <a:prstGeom prst="rect">
            <a:avLst/>
          </a:prstGeom>
          <a:noFill/>
          <a:ln w="9525">
            <a:noFill/>
            <a:miter lim="800000"/>
            <a:headEnd/>
            <a:tailEnd/>
          </a:ln>
        </p:spPr>
      </p:pic>
      <p:sp>
        <p:nvSpPr>
          <p:cNvPr id="680966" name="Text Box 6"/>
          <p:cNvSpPr txBox="1">
            <a:spLocks noChangeArrowheads="1"/>
          </p:cNvSpPr>
          <p:nvPr/>
        </p:nvSpPr>
        <p:spPr bwMode="auto">
          <a:xfrm>
            <a:off x="8813800" y="6565968"/>
            <a:ext cx="508000" cy="246221"/>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fld id="{47922693-D04A-4622-AE85-E083B1FE163E}" type="slidenum">
              <a:rPr lang="en-US" sz="1000" i="1">
                <a:solidFill>
                  <a:srgbClr val="000000"/>
                </a:solidFill>
                <a:latin typeface="Book Antiqua" pitchFamily="18" charset="0"/>
                <a:ea typeface="MS PGothic" pitchFamily="34" charset="-128"/>
                <a:cs typeface="Arial" charset="0"/>
              </a:rPr>
              <a:pPr defTabSz="914400" eaLnBrk="0" fontAlgn="base" hangingPunct="0">
                <a:spcBef>
                  <a:spcPct val="50000"/>
                </a:spcBef>
                <a:spcAft>
                  <a:spcPct val="0"/>
                </a:spcAft>
                <a:defRPr/>
              </a:pPr>
              <a:t>‹#›</a:t>
            </a:fld>
            <a:endParaRPr lang="en-US" sz="1000" i="1">
              <a:solidFill>
                <a:srgbClr val="000000"/>
              </a:solidFill>
              <a:latin typeface="Book Antiqua" pitchFamily="18" charset="0"/>
              <a:ea typeface="MS PGothic" pitchFamily="34" charset="-128"/>
              <a:cs typeface="Arial" charset="0"/>
            </a:endParaRPr>
          </a:p>
        </p:txBody>
      </p:sp>
      <p:sp>
        <p:nvSpPr>
          <p:cNvPr id="680967" name="Text Box 7"/>
          <p:cNvSpPr txBox="1">
            <a:spLocks noChangeArrowheads="1"/>
          </p:cNvSpPr>
          <p:nvPr userDrawn="1"/>
        </p:nvSpPr>
        <p:spPr bwMode="auto">
          <a:xfrm>
            <a:off x="8648700" y="6527853"/>
            <a:ext cx="508000" cy="307777"/>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fld id="{D4D703B3-8BEB-4AEC-9D61-112E2E11062B}" type="slidenum">
              <a:rPr lang="en-US" sz="1400" i="1">
                <a:solidFill>
                  <a:srgbClr val="000000"/>
                </a:solidFill>
                <a:latin typeface="Book Antiqua" pitchFamily="18" charset="0"/>
                <a:ea typeface="MS PGothic" pitchFamily="34" charset="-128"/>
                <a:cs typeface="Arial" charset="0"/>
              </a:rPr>
              <a:pPr defTabSz="914400" eaLnBrk="0" fontAlgn="base" hangingPunct="0">
                <a:spcBef>
                  <a:spcPct val="50000"/>
                </a:spcBef>
                <a:spcAft>
                  <a:spcPct val="0"/>
                </a:spcAft>
                <a:defRPr/>
              </a:pPr>
              <a:t>‹#›</a:t>
            </a:fld>
            <a:endParaRPr lang="en-US" sz="1400" i="1">
              <a:solidFill>
                <a:srgbClr val="000000"/>
              </a:solidFill>
              <a:latin typeface="Book Antiqua" pitchFamily="18" charset="0"/>
              <a:ea typeface="MS PGothic" pitchFamily="34" charset="-128"/>
              <a:cs typeface="Arial" charset="0"/>
            </a:endParaRPr>
          </a:p>
        </p:txBody>
      </p:sp>
    </p:spTree>
  </p:cSld>
  <p:clrMap bg1="lt1" tx1="dk1" bg2="lt2" tx2="dk2" accent1="accent1" accent2="accent2" accent3="accent3" accent4="accent4" accent5="accent5" accent6="accent6" hlink="hlink" folHlink="folHlink"/>
  <p:sldLayoutIdLst>
    <p:sldLayoutId id="2147483707" r:id="rId1"/>
  </p:sldLayoutIdLst>
  <p:transition spd="med" advClick="0"/>
  <p:timing>
    <p:tnLst>
      <p:par>
        <p:cTn id="1" dur="indefinite" restart="never" nodeType="tmRoot"/>
      </p:par>
    </p:tnLst>
  </p:timing>
  <p:txStyles>
    <p:titleStyle>
      <a:lvl1pPr algn="ctr" rtl="0" eaLnBrk="0" fontAlgn="base" hangingPunct="0">
        <a:lnSpc>
          <a:spcPct val="85000"/>
        </a:lnSpc>
        <a:spcBef>
          <a:spcPct val="0"/>
        </a:spcBef>
        <a:spcAft>
          <a:spcPct val="0"/>
        </a:spcAft>
        <a:defRPr sz="2400" i="1" u="sng">
          <a:solidFill>
            <a:srgbClr val="FFFFFF"/>
          </a:solidFill>
          <a:latin typeface="+mj-lt"/>
          <a:ea typeface="+mj-ea"/>
          <a:cs typeface="+mj-cs"/>
        </a:defRPr>
      </a:lvl1pPr>
      <a:lvl2pPr algn="ctr" rtl="0" eaLnBrk="0" fontAlgn="base" hangingPunct="0">
        <a:lnSpc>
          <a:spcPct val="85000"/>
        </a:lnSpc>
        <a:spcBef>
          <a:spcPct val="0"/>
        </a:spcBef>
        <a:spcAft>
          <a:spcPct val="0"/>
        </a:spcAft>
        <a:defRPr sz="2400" i="1" u="sng">
          <a:solidFill>
            <a:srgbClr val="FFFFFF"/>
          </a:solidFill>
          <a:latin typeface="Arial" charset="0"/>
        </a:defRPr>
      </a:lvl2pPr>
      <a:lvl3pPr algn="ctr" rtl="0" eaLnBrk="0" fontAlgn="base" hangingPunct="0">
        <a:lnSpc>
          <a:spcPct val="85000"/>
        </a:lnSpc>
        <a:spcBef>
          <a:spcPct val="0"/>
        </a:spcBef>
        <a:spcAft>
          <a:spcPct val="0"/>
        </a:spcAft>
        <a:defRPr sz="2400" i="1" u="sng">
          <a:solidFill>
            <a:srgbClr val="FFFFFF"/>
          </a:solidFill>
          <a:latin typeface="Arial" charset="0"/>
        </a:defRPr>
      </a:lvl3pPr>
      <a:lvl4pPr algn="ctr" rtl="0" eaLnBrk="0" fontAlgn="base" hangingPunct="0">
        <a:lnSpc>
          <a:spcPct val="85000"/>
        </a:lnSpc>
        <a:spcBef>
          <a:spcPct val="0"/>
        </a:spcBef>
        <a:spcAft>
          <a:spcPct val="0"/>
        </a:spcAft>
        <a:defRPr sz="2400" i="1" u="sng">
          <a:solidFill>
            <a:srgbClr val="FFFFFF"/>
          </a:solidFill>
          <a:latin typeface="Arial" charset="0"/>
        </a:defRPr>
      </a:lvl4pPr>
      <a:lvl5pPr algn="ctr" rtl="0" eaLnBrk="0" fontAlgn="base" hangingPunct="0">
        <a:lnSpc>
          <a:spcPct val="85000"/>
        </a:lnSpc>
        <a:spcBef>
          <a:spcPct val="0"/>
        </a:spcBef>
        <a:spcAft>
          <a:spcPct val="0"/>
        </a:spcAft>
        <a:defRPr sz="2400" i="1" u="sng">
          <a:solidFill>
            <a:srgbClr val="FFFFFF"/>
          </a:solidFill>
          <a:latin typeface="Arial" charset="0"/>
        </a:defRPr>
      </a:lvl5pPr>
      <a:lvl6pPr marL="457200" algn="ctr" rtl="0" eaLnBrk="0" fontAlgn="base" hangingPunct="0">
        <a:lnSpc>
          <a:spcPct val="85000"/>
        </a:lnSpc>
        <a:spcBef>
          <a:spcPct val="0"/>
        </a:spcBef>
        <a:spcAft>
          <a:spcPct val="0"/>
        </a:spcAft>
        <a:defRPr sz="2400" i="1" u="sng">
          <a:solidFill>
            <a:srgbClr val="FFFFFF"/>
          </a:solidFill>
          <a:latin typeface="Arial" charset="0"/>
        </a:defRPr>
      </a:lvl6pPr>
      <a:lvl7pPr marL="914400" algn="ctr" rtl="0" eaLnBrk="0" fontAlgn="base" hangingPunct="0">
        <a:lnSpc>
          <a:spcPct val="85000"/>
        </a:lnSpc>
        <a:spcBef>
          <a:spcPct val="0"/>
        </a:spcBef>
        <a:spcAft>
          <a:spcPct val="0"/>
        </a:spcAft>
        <a:defRPr sz="2400" i="1" u="sng">
          <a:solidFill>
            <a:srgbClr val="FFFFFF"/>
          </a:solidFill>
          <a:latin typeface="Arial" charset="0"/>
        </a:defRPr>
      </a:lvl7pPr>
      <a:lvl8pPr marL="1371600" algn="ctr" rtl="0" eaLnBrk="0" fontAlgn="base" hangingPunct="0">
        <a:lnSpc>
          <a:spcPct val="85000"/>
        </a:lnSpc>
        <a:spcBef>
          <a:spcPct val="0"/>
        </a:spcBef>
        <a:spcAft>
          <a:spcPct val="0"/>
        </a:spcAft>
        <a:defRPr sz="2400" i="1" u="sng">
          <a:solidFill>
            <a:srgbClr val="FFFFFF"/>
          </a:solidFill>
          <a:latin typeface="Arial" charset="0"/>
        </a:defRPr>
      </a:lvl8pPr>
      <a:lvl9pPr marL="1828800" algn="ctr" rtl="0" eaLnBrk="0" fontAlgn="base" hangingPunct="0">
        <a:lnSpc>
          <a:spcPct val="85000"/>
        </a:lnSpc>
        <a:spcBef>
          <a:spcPct val="0"/>
        </a:spcBef>
        <a:spcAft>
          <a:spcPct val="0"/>
        </a:spcAft>
        <a:defRPr sz="2400" i="1" u="sng">
          <a:solidFill>
            <a:srgbClr val="FFFFFF"/>
          </a:solidFill>
          <a:latin typeface="Arial"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b="1">
          <a:solidFill>
            <a:srgbClr val="003399"/>
          </a:solidFill>
          <a:latin typeface="+mn-lt"/>
          <a:ea typeface="+mn-ea"/>
          <a:cs typeface="+mn-cs"/>
        </a:defRPr>
      </a:lvl1pPr>
      <a:lvl2pPr marL="511175" indent="-2222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2pPr>
      <a:lvl3pPr marL="7969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3pPr>
      <a:lvl4pPr marL="1146175" indent="-2349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4pPr>
      <a:lvl5pPr marL="14319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5pPr>
      <a:lvl6pPr marL="18891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6pPr>
      <a:lvl7pPr marL="23463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7pPr>
      <a:lvl8pPr marL="28035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8pPr>
      <a:lvl9pPr marL="32607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FFEB60F-06A7-484C-A965-2FFFF9733070}"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EF19CA6-3AA4-4820-99D7-E8CA269255DE}"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0EB3E0E-3C03-4ADC-9CB4-CD3642EEC97A}"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2396783-32B2-4A9E-A4AD-7B54A155921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 xmlns:p14="http://schemas.microsoft.com/office/powerpoint/2010/main" val="2166446378"/>
      </p:ext>
    </p:extLst>
  </p:cSld>
  <p:clrMap bg1="lt1" tx1="dk1" bg2="lt2" tx2="dk2" accent1="accent1" accent2="accent2" accent3="accent3" accent4="accent4" accent5="accent5" accent6="accent6" hlink="hlink" folHlink="folHlink"/>
  <p:sldLayoutIdLst>
    <p:sldLayoutId id="2147483715"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0EB3E0E-3C03-4ADC-9CB4-CD3642EEC97A}"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2396783-32B2-4A9E-A4AD-7B54A155921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 xmlns:p14="http://schemas.microsoft.com/office/powerpoint/2010/main" val="2166446378"/>
      </p:ext>
    </p:extLst>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5000" b="-5000"/>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4"/>
            <a:ext cx="2133600" cy="365125"/>
          </a:xfrm>
          <a:prstGeom prst="rect">
            <a:avLst/>
          </a:prstGeom>
        </p:spPr>
        <p:txBody>
          <a:bodyPr vert="horz" wrap="square" lIns="91430" tIns="45715" rIns="91430" bIns="45715"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defTabSz="914400" fontAlgn="base">
              <a:spcBef>
                <a:spcPct val="0"/>
              </a:spcBef>
              <a:spcAft>
                <a:spcPct val="0"/>
              </a:spcAft>
            </a:pPr>
            <a:fld id="{4CF6B903-7439-4853-B91E-7BE625B51CB0}" type="datetimeFigureOut">
              <a:rPr lang="en-US" smtClean="0">
                <a:ea typeface="ＭＳ Ｐゴシック" pitchFamily="34" charset="-128"/>
              </a:rPr>
              <a:pPr defTabSz="914400" fontAlgn="base">
                <a:spcBef>
                  <a:spcPct val="0"/>
                </a:spcBef>
                <a:spcAft>
                  <a:spcPct val="0"/>
                </a:spcAft>
              </a:pPr>
              <a:t>11/12/2013</a:t>
            </a:fld>
            <a:endParaRPr lang="en-US" smtClean="0">
              <a:ea typeface="ＭＳ Ｐゴシック" pitchFamily="34" charset="-128"/>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wrap="square" lIns="91430" tIns="45715" rIns="91430" bIns="45715" numCol="1" anchor="ctr" anchorCtr="0" compatLnSpc="1">
            <a:prstTxWarp prst="textNoShape">
              <a:avLst/>
            </a:prstTxWarp>
          </a:bodyPr>
          <a:lstStyle>
            <a:lvl1pPr algn="ctr">
              <a:defRPr sz="1200">
                <a:solidFill>
                  <a:srgbClr val="898989"/>
                </a:solidFill>
                <a:latin typeface="Calibri" pitchFamily="34" charset="0"/>
                <a:ea typeface="+mn-ea"/>
                <a:cs typeface="Arial"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wrap="square" lIns="91430" tIns="45715" rIns="91430" bIns="45715"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defTabSz="914400" fontAlgn="base">
              <a:spcBef>
                <a:spcPct val="0"/>
              </a:spcBef>
              <a:spcAft>
                <a:spcPct val="0"/>
              </a:spcAft>
            </a:pPr>
            <a:fld id="{BE9E5B91-5FD3-4FBF-AB76-B33B4A413188}" type="slidenum">
              <a:rPr lang="en-US" smtClean="0">
                <a:ea typeface="ＭＳ Ｐゴシック" pitchFamily="34" charset="-128"/>
              </a:rPr>
              <a:pPr defTabSz="914400" fontAlgn="base">
                <a:spcBef>
                  <a:spcPct val="0"/>
                </a:spcBef>
                <a:spcAft>
                  <a:spcPct val="0"/>
                </a:spcAft>
              </a:pPr>
              <a:t>‹#›</a:t>
            </a:fld>
            <a:endParaRPr lang="en-US" smtClean="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0EB3E0E-3C03-4ADC-9CB4-CD3642EEC97A}"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2396783-32B2-4A9E-A4AD-7B54A155921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 xmlns:p14="http://schemas.microsoft.com/office/powerpoint/2010/main" val="2166446378"/>
      </p:ext>
    </p:extLst>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2C68596-7CF8-4E8B-911F-3B129CBAED8D}"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9E67249-1AD2-4F1F-8938-851E31D068EA}"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5" r:id="rId1"/>
    <p:sldLayoutId id="2147483758"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2C68596-7CF8-4E8B-911F-3B129CBAED8D}"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9E67249-1AD2-4F1F-8938-851E31D068EA}"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FFEB60F-06A7-484C-A965-2FFFF9733070}"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EF19CA6-3AA4-4820-99D7-E8CA269255DE}"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FFEB60F-06A7-484C-A965-2FFFF9733070}"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EF19CA6-3AA4-4820-99D7-E8CA269255DE}"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FFEB60F-06A7-484C-A965-2FFFF9733070}"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EF19CA6-3AA4-4820-99D7-E8CA269255DE}"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FFEB60F-06A7-484C-A965-2FFFF9733070}"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EF19CA6-3AA4-4820-99D7-E8CA269255DE}"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bwMode="auto">
          <a:xfrm>
            <a:off x="204788" y="812800"/>
            <a:ext cx="87280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3" name="Rectangle 3"/>
          <p:cNvSpPr>
            <a:spLocks noGrp="1" noChangeArrowheads="1"/>
          </p:cNvSpPr>
          <p:nvPr>
            <p:ph type="title"/>
          </p:nvPr>
        </p:nvSpPr>
        <p:spPr bwMode="auto">
          <a:xfrm>
            <a:off x="177800" y="100013"/>
            <a:ext cx="8782050" cy="561975"/>
          </a:xfrm>
          <a:prstGeom prst="rect">
            <a:avLst/>
          </a:prstGeom>
          <a:solidFill>
            <a:srgbClr val="0000FF"/>
          </a:solid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5124" name="Picture 4" descr="Hou_HD:Users:hou:Documents:Powerpoint07:"/>
          <p:cNvPicPr>
            <a:picLocks noChangeAspect="1" noChangeArrowheads="1"/>
          </p:cNvPicPr>
          <p:nvPr/>
        </p:nvPicPr>
        <p:blipFill>
          <a:blip r:embed="rId2" r:link="rId3" cstate="print">
            <a:lum bright="-4000" contrast="28000"/>
          </a:blip>
          <a:srcRect/>
          <a:stretch>
            <a:fillRect/>
          </a:stretch>
        </p:blipFill>
        <p:spPr bwMode="auto">
          <a:xfrm>
            <a:off x="8328025" y="6219825"/>
            <a:ext cx="642938" cy="538163"/>
          </a:xfrm>
          <a:prstGeom prst="rect">
            <a:avLst/>
          </a:prstGeom>
          <a:noFill/>
          <a:ln w="9525">
            <a:noFill/>
            <a:miter lim="800000"/>
            <a:headEnd/>
            <a:tailEnd/>
          </a:ln>
        </p:spPr>
      </p:pic>
      <p:sp>
        <p:nvSpPr>
          <p:cNvPr id="680966" name="Text Box 6"/>
          <p:cNvSpPr txBox="1">
            <a:spLocks noChangeArrowheads="1"/>
          </p:cNvSpPr>
          <p:nvPr/>
        </p:nvSpPr>
        <p:spPr bwMode="auto">
          <a:xfrm>
            <a:off x="8813800" y="6565900"/>
            <a:ext cx="508000" cy="244475"/>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fld id="{086691D0-D6B4-41BD-B904-8E325CD49472}" type="slidenum">
              <a:rPr lang="en-US" sz="1000" i="1">
                <a:solidFill>
                  <a:srgbClr val="000000"/>
                </a:solidFill>
                <a:latin typeface="Book Antiqua" pitchFamily="18" charset="0"/>
                <a:ea typeface="MS PGothic" pitchFamily="34" charset="-128"/>
                <a:cs typeface="Arial" charset="0"/>
              </a:rPr>
              <a:pPr defTabSz="914400" eaLnBrk="0" fontAlgn="base" hangingPunct="0">
                <a:spcBef>
                  <a:spcPct val="50000"/>
                </a:spcBef>
                <a:spcAft>
                  <a:spcPct val="0"/>
                </a:spcAft>
                <a:defRPr/>
              </a:pPr>
              <a:t>‹#›</a:t>
            </a:fld>
            <a:endParaRPr lang="en-US" sz="1000" i="1">
              <a:solidFill>
                <a:srgbClr val="000000"/>
              </a:solidFill>
              <a:latin typeface="Book Antiqua" pitchFamily="18" charset="0"/>
              <a:ea typeface="MS PGothic" pitchFamily="34" charset="-128"/>
              <a:cs typeface="Arial" charset="0"/>
            </a:endParaRPr>
          </a:p>
        </p:txBody>
      </p:sp>
      <p:sp>
        <p:nvSpPr>
          <p:cNvPr id="680967" name="Text Box 7"/>
          <p:cNvSpPr txBox="1">
            <a:spLocks noChangeArrowheads="1"/>
          </p:cNvSpPr>
          <p:nvPr userDrawn="1"/>
        </p:nvSpPr>
        <p:spPr bwMode="auto">
          <a:xfrm>
            <a:off x="8648700" y="6527800"/>
            <a:ext cx="508000" cy="30480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fld id="{EE2E211B-2F6E-48C3-B266-1907CEEA88EE}" type="slidenum">
              <a:rPr lang="en-US" sz="1400" i="1">
                <a:solidFill>
                  <a:srgbClr val="000000"/>
                </a:solidFill>
                <a:latin typeface="Book Antiqua" pitchFamily="18" charset="0"/>
                <a:ea typeface="MS PGothic" pitchFamily="34" charset="-128"/>
                <a:cs typeface="Arial" charset="0"/>
              </a:rPr>
              <a:pPr defTabSz="914400" eaLnBrk="0" fontAlgn="base" hangingPunct="0">
                <a:spcBef>
                  <a:spcPct val="50000"/>
                </a:spcBef>
                <a:spcAft>
                  <a:spcPct val="0"/>
                </a:spcAft>
                <a:defRPr/>
              </a:pPr>
              <a:t>‹#›</a:t>
            </a:fld>
            <a:endParaRPr lang="en-US" sz="1400" i="1">
              <a:solidFill>
                <a:srgbClr val="000000"/>
              </a:solidFill>
              <a:latin typeface="Book Antiqua" pitchFamily="18" charset="0"/>
              <a:ea typeface="MS PGothic" pitchFamily="34" charset="-128"/>
              <a:cs typeface="Arial" charset="0"/>
            </a:endParaRPr>
          </a:p>
        </p:txBody>
      </p:sp>
    </p:spTree>
  </p:cSld>
  <p:clrMap bg1="lt1" tx1="dk1" bg2="lt2" tx2="dk2" accent1="accent1" accent2="accent2" accent3="accent3" accent4="accent4" accent5="accent5" accent6="accent6" hlink="hlink" folHlink="folHlink"/>
  <p:transition spd="med" advClick="0"/>
  <p:timing>
    <p:tnLst>
      <p:par>
        <p:cTn id="1" dur="indefinite" restart="never" nodeType="tmRoot"/>
      </p:par>
    </p:tnLst>
  </p:timing>
  <p:txStyles>
    <p:titleStyle>
      <a:lvl1pPr algn="ctr" rtl="0" eaLnBrk="0" fontAlgn="base" hangingPunct="0">
        <a:lnSpc>
          <a:spcPct val="85000"/>
        </a:lnSpc>
        <a:spcBef>
          <a:spcPct val="0"/>
        </a:spcBef>
        <a:spcAft>
          <a:spcPct val="0"/>
        </a:spcAft>
        <a:defRPr sz="2400" i="1" u="sng">
          <a:solidFill>
            <a:srgbClr val="FFFFFF"/>
          </a:solidFill>
          <a:latin typeface="+mj-lt"/>
          <a:ea typeface="+mj-ea"/>
          <a:cs typeface="+mj-cs"/>
        </a:defRPr>
      </a:lvl1pPr>
      <a:lvl2pPr algn="ctr" rtl="0" eaLnBrk="0" fontAlgn="base" hangingPunct="0">
        <a:lnSpc>
          <a:spcPct val="85000"/>
        </a:lnSpc>
        <a:spcBef>
          <a:spcPct val="0"/>
        </a:spcBef>
        <a:spcAft>
          <a:spcPct val="0"/>
        </a:spcAft>
        <a:defRPr sz="2400" i="1" u="sng">
          <a:solidFill>
            <a:srgbClr val="FFFFFF"/>
          </a:solidFill>
          <a:latin typeface="Arial" charset="0"/>
        </a:defRPr>
      </a:lvl2pPr>
      <a:lvl3pPr algn="ctr" rtl="0" eaLnBrk="0" fontAlgn="base" hangingPunct="0">
        <a:lnSpc>
          <a:spcPct val="85000"/>
        </a:lnSpc>
        <a:spcBef>
          <a:spcPct val="0"/>
        </a:spcBef>
        <a:spcAft>
          <a:spcPct val="0"/>
        </a:spcAft>
        <a:defRPr sz="2400" i="1" u="sng">
          <a:solidFill>
            <a:srgbClr val="FFFFFF"/>
          </a:solidFill>
          <a:latin typeface="Arial" charset="0"/>
        </a:defRPr>
      </a:lvl3pPr>
      <a:lvl4pPr algn="ctr" rtl="0" eaLnBrk="0" fontAlgn="base" hangingPunct="0">
        <a:lnSpc>
          <a:spcPct val="85000"/>
        </a:lnSpc>
        <a:spcBef>
          <a:spcPct val="0"/>
        </a:spcBef>
        <a:spcAft>
          <a:spcPct val="0"/>
        </a:spcAft>
        <a:defRPr sz="2400" i="1" u="sng">
          <a:solidFill>
            <a:srgbClr val="FFFFFF"/>
          </a:solidFill>
          <a:latin typeface="Arial" charset="0"/>
        </a:defRPr>
      </a:lvl4pPr>
      <a:lvl5pPr algn="ctr" rtl="0" eaLnBrk="0" fontAlgn="base" hangingPunct="0">
        <a:lnSpc>
          <a:spcPct val="85000"/>
        </a:lnSpc>
        <a:spcBef>
          <a:spcPct val="0"/>
        </a:spcBef>
        <a:spcAft>
          <a:spcPct val="0"/>
        </a:spcAft>
        <a:defRPr sz="2400" i="1" u="sng">
          <a:solidFill>
            <a:srgbClr val="FFFFFF"/>
          </a:solidFill>
          <a:latin typeface="Arial" charset="0"/>
        </a:defRPr>
      </a:lvl5pPr>
      <a:lvl6pPr marL="457200" algn="ctr" rtl="0" eaLnBrk="0" fontAlgn="base" hangingPunct="0">
        <a:lnSpc>
          <a:spcPct val="85000"/>
        </a:lnSpc>
        <a:spcBef>
          <a:spcPct val="0"/>
        </a:spcBef>
        <a:spcAft>
          <a:spcPct val="0"/>
        </a:spcAft>
        <a:defRPr sz="2400" i="1" u="sng">
          <a:solidFill>
            <a:srgbClr val="FFFFFF"/>
          </a:solidFill>
          <a:latin typeface="Arial" charset="0"/>
        </a:defRPr>
      </a:lvl6pPr>
      <a:lvl7pPr marL="914400" algn="ctr" rtl="0" eaLnBrk="0" fontAlgn="base" hangingPunct="0">
        <a:lnSpc>
          <a:spcPct val="85000"/>
        </a:lnSpc>
        <a:spcBef>
          <a:spcPct val="0"/>
        </a:spcBef>
        <a:spcAft>
          <a:spcPct val="0"/>
        </a:spcAft>
        <a:defRPr sz="2400" i="1" u="sng">
          <a:solidFill>
            <a:srgbClr val="FFFFFF"/>
          </a:solidFill>
          <a:latin typeface="Arial" charset="0"/>
        </a:defRPr>
      </a:lvl7pPr>
      <a:lvl8pPr marL="1371600" algn="ctr" rtl="0" eaLnBrk="0" fontAlgn="base" hangingPunct="0">
        <a:lnSpc>
          <a:spcPct val="85000"/>
        </a:lnSpc>
        <a:spcBef>
          <a:spcPct val="0"/>
        </a:spcBef>
        <a:spcAft>
          <a:spcPct val="0"/>
        </a:spcAft>
        <a:defRPr sz="2400" i="1" u="sng">
          <a:solidFill>
            <a:srgbClr val="FFFFFF"/>
          </a:solidFill>
          <a:latin typeface="Arial" charset="0"/>
        </a:defRPr>
      </a:lvl8pPr>
      <a:lvl9pPr marL="1828800" algn="ctr" rtl="0" eaLnBrk="0" fontAlgn="base" hangingPunct="0">
        <a:lnSpc>
          <a:spcPct val="85000"/>
        </a:lnSpc>
        <a:spcBef>
          <a:spcPct val="0"/>
        </a:spcBef>
        <a:spcAft>
          <a:spcPct val="0"/>
        </a:spcAft>
        <a:defRPr sz="2400" i="1" u="sng">
          <a:solidFill>
            <a:srgbClr val="FFFFFF"/>
          </a:solidFill>
          <a:latin typeface="Arial"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b="1">
          <a:solidFill>
            <a:srgbClr val="003399"/>
          </a:solidFill>
          <a:latin typeface="+mn-lt"/>
          <a:ea typeface="+mn-ea"/>
          <a:cs typeface="+mn-cs"/>
        </a:defRPr>
      </a:lvl1pPr>
      <a:lvl2pPr marL="511175" indent="-2222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2pPr>
      <a:lvl3pPr marL="7969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3pPr>
      <a:lvl4pPr marL="1146175" indent="-2349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4pPr>
      <a:lvl5pPr marL="14319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5pPr>
      <a:lvl6pPr marL="18891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6pPr>
      <a:lvl7pPr marL="23463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7pPr>
      <a:lvl8pPr marL="28035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8pPr>
      <a:lvl9pPr marL="32607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281863" y="6634163"/>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latin typeface="Times New Roman" pitchFamily="18" charset="0"/>
              </a:defRPr>
            </a:lvl1pPr>
          </a:lstStyle>
          <a:p>
            <a:pPr defTabSz="914400" eaLnBrk="0" fontAlgn="base" hangingPunct="0">
              <a:spcBef>
                <a:spcPct val="0"/>
              </a:spcBef>
              <a:spcAft>
                <a:spcPct val="0"/>
              </a:spcAft>
              <a:defRPr/>
            </a:pPr>
            <a:fld id="{6776D17C-A321-42A9-BD4D-FF587AB9FDF4}" type="slidenum">
              <a:rPr lang="en-US">
                <a:solidFill>
                  <a:srgbClr val="000000"/>
                </a:solidFill>
                <a:ea typeface="ヒラギノ角ゴ Pro W3" pitchFamily="-84" charset="-128"/>
              </a:rPr>
              <a:pPr defTabSz="914400" eaLnBrk="0" fontAlgn="base" hangingPunct="0">
                <a:spcBef>
                  <a:spcPct val="0"/>
                </a:spcBef>
                <a:spcAft>
                  <a:spcPct val="0"/>
                </a:spcAft>
                <a:defRPr/>
              </a:pPr>
              <a:t>‹#›</a:t>
            </a:fld>
            <a:endParaRPr lang="en-US">
              <a:solidFill>
                <a:srgbClr val="000000"/>
              </a:solidFill>
              <a:ea typeface="ヒラギノ角ゴ Pro W3" pitchFamily="-84" charset="-128"/>
            </a:endParaRPr>
          </a:p>
        </p:txBody>
      </p:sp>
    </p:spTree>
  </p:cSld>
  <p:clrMap bg1="lt1" tx1="dk1" bg2="lt2" tx2="dk2" accent1="accent1" accent2="accent2" accent3="accent3" accent4="accent4" accent5="accent5" accent6="accent6" hlink="hlink" folHlink="folHlink"/>
  <p:sldLayoutIdLst>
    <p:sldLayoutId id="2147483768" r:id="rId1"/>
  </p:sldLayoutIdLst>
  <p:transition/>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MS PGothic" pitchFamily="34"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MS PGothic" pitchFamily="34"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MS PGothic" pitchFamily="34"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MS PGothic" pitchFamily="34" charset="-128"/>
          <a:cs typeface="ＭＳ Ｐゴシック" pitchFamily="-110"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SzPct val="100000"/>
        <a:buChar char="•"/>
        <a:tabLst>
          <a:tab pos="2628900" algn="l"/>
        </a:tabLst>
        <a:defRPr sz="3200">
          <a:solidFill>
            <a:schemeClr val="tx1"/>
          </a:solidFill>
          <a:latin typeface="+mn-lt"/>
          <a:ea typeface="MS PGothic" pitchFamily="34" charset="-128"/>
          <a:cs typeface="ＭＳ Ｐゴシック" pitchFamily="-110" charset="-128"/>
        </a:defRPr>
      </a:lvl1pPr>
      <a:lvl2pPr marL="742950" indent="-285750" algn="l" rtl="0" eaLnBrk="0" fontAlgn="base" hangingPunct="0">
        <a:spcBef>
          <a:spcPct val="20000"/>
        </a:spcBef>
        <a:spcAft>
          <a:spcPct val="0"/>
        </a:spcAft>
        <a:buSzPct val="100000"/>
        <a:buChar char="–"/>
        <a:tabLst>
          <a:tab pos="2628900" algn="l"/>
        </a:tabLst>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100000"/>
        <a:buChar char="–"/>
        <a:tabLst>
          <a:tab pos="2628900" algn="l"/>
        </a:tabLst>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SzPct val="100000"/>
        <a:buChar char="–"/>
        <a:tabLst>
          <a:tab pos="2628900" algn="l"/>
        </a:tabLst>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SzPct val="100000"/>
        <a:buChar char="•"/>
        <a:tabLst>
          <a:tab pos="2628900" algn="l"/>
        </a:tabLst>
        <a:defRPr sz="2000">
          <a:solidFill>
            <a:schemeClr val="tx1"/>
          </a:solidFill>
          <a:latin typeface="+mn-lt"/>
          <a:ea typeface="ヒラギノ角ゴ Pro W3" charset="-128"/>
          <a:cs typeface="ヒラギノ角ゴ Pro W3" charset="0"/>
        </a:defRPr>
      </a:lvl5pPr>
      <a:lvl6pPr marL="2514600" indent="-228600" algn="l" rtl="0" eaLnBrk="0" fontAlgn="base" hangingPunct="0">
        <a:spcBef>
          <a:spcPct val="20000"/>
        </a:spcBef>
        <a:spcAft>
          <a:spcPct val="0"/>
        </a:spcAft>
        <a:buSzPct val="100000"/>
        <a:buChar char="•"/>
        <a:tabLst>
          <a:tab pos="2628900" algn="l"/>
        </a:tabLst>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SzPct val="100000"/>
        <a:buChar char="•"/>
        <a:tabLst>
          <a:tab pos="2628900" algn="l"/>
        </a:tabLst>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SzPct val="100000"/>
        <a:buChar char="•"/>
        <a:tabLst>
          <a:tab pos="2628900" algn="l"/>
        </a:tabLst>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SzPct val="100000"/>
        <a:buChar char="•"/>
        <a:tabLst>
          <a:tab pos="2628900" algn="l"/>
        </a:tabLst>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B14028-B3CB-4BE7-91D2-DC02D2DDBBBA}"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E9ADA1-FFB7-4E33-90BB-63BA67E99D1F}"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bwMode="auto">
          <a:xfrm>
            <a:off x="204822" y="812800"/>
            <a:ext cx="87280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5" name="Rectangle 3"/>
          <p:cNvSpPr>
            <a:spLocks noGrp="1" noChangeArrowheads="1"/>
          </p:cNvSpPr>
          <p:nvPr>
            <p:ph type="title"/>
          </p:nvPr>
        </p:nvSpPr>
        <p:spPr bwMode="auto">
          <a:xfrm>
            <a:off x="177800" y="100013"/>
            <a:ext cx="8782050" cy="561976"/>
          </a:xfrm>
          <a:prstGeom prst="rect">
            <a:avLst/>
          </a:prstGeom>
          <a:solidFill>
            <a:srgbClr val="0000FF"/>
          </a:solid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3076" name="Picture 4" descr="Hou_HD:Users:hou:Documents:Powerpoint07:"/>
          <p:cNvPicPr>
            <a:picLocks noChangeAspect="1" noChangeArrowheads="1"/>
          </p:cNvPicPr>
          <p:nvPr/>
        </p:nvPicPr>
        <p:blipFill>
          <a:blip r:embed="rId2" r:link="rId3" cstate="print">
            <a:lum bright="-4000" contrast="28000"/>
          </a:blip>
          <a:srcRect/>
          <a:stretch>
            <a:fillRect/>
          </a:stretch>
        </p:blipFill>
        <p:spPr bwMode="auto">
          <a:xfrm>
            <a:off x="8328025" y="6219879"/>
            <a:ext cx="642938" cy="538163"/>
          </a:xfrm>
          <a:prstGeom prst="rect">
            <a:avLst/>
          </a:prstGeom>
          <a:noFill/>
          <a:ln w="9525">
            <a:noFill/>
            <a:miter lim="800000"/>
            <a:headEnd/>
            <a:tailEnd/>
          </a:ln>
        </p:spPr>
      </p:pic>
      <p:sp>
        <p:nvSpPr>
          <p:cNvPr id="703493" name="Text Box 5"/>
          <p:cNvSpPr txBox="1">
            <a:spLocks noChangeArrowheads="1"/>
          </p:cNvSpPr>
          <p:nvPr/>
        </p:nvSpPr>
        <p:spPr bwMode="auto">
          <a:xfrm>
            <a:off x="0" y="6486592"/>
            <a:ext cx="8320088" cy="246221"/>
          </a:xfrm>
          <a:prstGeom prst="rect">
            <a:avLst/>
          </a:prstGeom>
          <a:noFill/>
          <a:ln w="12700">
            <a:noFill/>
            <a:miter lim="800000"/>
            <a:headEnd/>
            <a:tailEnd/>
          </a:ln>
          <a:effectLst/>
        </p:spPr>
        <p:txBody>
          <a:bodyPr>
            <a:spAutoFit/>
          </a:bodyPr>
          <a:lstStyle/>
          <a:p>
            <a:pPr defTabSz="914400" eaLnBrk="0" fontAlgn="base" hangingPunct="0">
              <a:spcBef>
                <a:spcPct val="0"/>
              </a:spcBef>
              <a:spcAft>
                <a:spcPct val="0"/>
              </a:spcAft>
              <a:defRPr/>
            </a:pPr>
            <a:r>
              <a:rPr lang="en-US" sz="1000" b="1">
                <a:solidFill>
                  <a:srgbClr val="000000"/>
                </a:solidFill>
                <a:latin typeface="Book Antiqua" pitchFamily="18" charset="0"/>
                <a:ea typeface="MS PGothic" pitchFamily="34" charset="-128"/>
                <a:cs typeface="Arial" charset="0"/>
              </a:rPr>
              <a:t>  W. Petersen/M. Schwaller, </a:t>
            </a:r>
            <a:r>
              <a:rPr lang="en-US" sz="1000" b="1">
                <a:solidFill>
                  <a:srgbClr val="0000FF"/>
                </a:solidFill>
                <a:latin typeface="Book Antiqua" pitchFamily="18" charset="0"/>
                <a:ea typeface="MS PGothic" pitchFamily="34" charset="-128"/>
                <a:cs typeface="Arial" charset="0"/>
              </a:rPr>
              <a:t> PMM Science Team Meeting, August 4-7, 2008.  Fort Collins, Colorado         </a:t>
            </a:r>
            <a:endParaRPr lang="en-US" sz="900" b="1">
              <a:solidFill>
                <a:srgbClr val="0059DC"/>
              </a:solidFill>
              <a:latin typeface="Book Antiqua" pitchFamily="18" charset="0"/>
              <a:ea typeface="MS PGothic" pitchFamily="34" charset="-128"/>
              <a:cs typeface="Arial" charset="0"/>
            </a:endParaRPr>
          </a:p>
        </p:txBody>
      </p:sp>
      <p:sp>
        <p:nvSpPr>
          <p:cNvPr id="703494" name="Text Box 6"/>
          <p:cNvSpPr txBox="1">
            <a:spLocks noChangeArrowheads="1"/>
          </p:cNvSpPr>
          <p:nvPr/>
        </p:nvSpPr>
        <p:spPr bwMode="auto">
          <a:xfrm>
            <a:off x="8813800" y="6565968"/>
            <a:ext cx="508000" cy="246221"/>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fld id="{6AE8A5B1-82F7-469F-9CE9-0B0B8AC883B0}" type="slidenum">
              <a:rPr lang="en-US" sz="1000" i="1">
                <a:solidFill>
                  <a:srgbClr val="000000"/>
                </a:solidFill>
                <a:latin typeface="Book Antiqua" pitchFamily="18" charset="0"/>
                <a:ea typeface="MS PGothic" pitchFamily="34" charset="-128"/>
                <a:cs typeface="Arial" charset="0"/>
              </a:rPr>
              <a:pPr defTabSz="914400" eaLnBrk="0" fontAlgn="base" hangingPunct="0">
                <a:spcBef>
                  <a:spcPct val="50000"/>
                </a:spcBef>
                <a:spcAft>
                  <a:spcPct val="0"/>
                </a:spcAft>
                <a:defRPr/>
              </a:pPr>
              <a:t>‹#›</a:t>
            </a:fld>
            <a:endParaRPr lang="en-US" sz="1000" i="1">
              <a:solidFill>
                <a:srgbClr val="000000"/>
              </a:solidFill>
              <a:latin typeface="Book Antiqua" pitchFamily="18" charset="0"/>
              <a:ea typeface="MS PGothic" pitchFamily="34" charset="-128"/>
              <a:cs typeface="Arial" charset="0"/>
            </a:endParaRPr>
          </a:p>
        </p:txBody>
      </p:sp>
    </p:spTree>
  </p:cSld>
  <p:clrMap bg1="lt1" tx1="dk1" bg2="lt2" tx2="dk2" accent1="accent1" accent2="accent2" accent3="accent3" accent4="accent4" accent5="accent5" accent6="accent6" hlink="hlink" folHlink="folHlink"/>
  <p:transition spd="med" advClick="0"/>
  <p:timing>
    <p:tnLst>
      <p:par>
        <p:cTn id="1" dur="indefinite" restart="never" nodeType="tmRoot"/>
      </p:par>
    </p:tnLst>
  </p:timing>
  <p:txStyles>
    <p:titleStyle>
      <a:lvl1pPr algn="ctr" rtl="0" eaLnBrk="0" fontAlgn="base" hangingPunct="0">
        <a:lnSpc>
          <a:spcPct val="85000"/>
        </a:lnSpc>
        <a:spcBef>
          <a:spcPct val="0"/>
        </a:spcBef>
        <a:spcAft>
          <a:spcPct val="0"/>
        </a:spcAft>
        <a:defRPr sz="2400" i="1" u="sng">
          <a:solidFill>
            <a:srgbClr val="FFFFFF"/>
          </a:solidFill>
          <a:latin typeface="+mj-lt"/>
          <a:ea typeface="+mj-ea"/>
          <a:cs typeface="+mj-cs"/>
        </a:defRPr>
      </a:lvl1pPr>
      <a:lvl2pPr algn="ctr" rtl="0" eaLnBrk="0" fontAlgn="base" hangingPunct="0">
        <a:lnSpc>
          <a:spcPct val="85000"/>
        </a:lnSpc>
        <a:spcBef>
          <a:spcPct val="0"/>
        </a:spcBef>
        <a:spcAft>
          <a:spcPct val="0"/>
        </a:spcAft>
        <a:defRPr sz="2400" i="1" u="sng">
          <a:solidFill>
            <a:srgbClr val="FFFFFF"/>
          </a:solidFill>
          <a:latin typeface="Arial" charset="0"/>
        </a:defRPr>
      </a:lvl2pPr>
      <a:lvl3pPr algn="ctr" rtl="0" eaLnBrk="0" fontAlgn="base" hangingPunct="0">
        <a:lnSpc>
          <a:spcPct val="85000"/>
        </a:lnSpc>
        <a:spcBef>
          <a:spcPct val="0"/>
        </a:spcBef>
        <a:spcAft>
          <a:spcPct val="0"/>
        </a:spcAft>
        <a:defRPr sz="2400" i="1" u="sng">
          <a:solidFill>
            <a:srgbClr val="FFFFFF"/>
          </a:solidFill>
          <a:latin typeface="Arial" charset="0"/>
        </a:defRPr>
      </a:lvl3pPr>
      <a:lvl4pPr algn="ctr" rtl="0" eaLnBrk="0" fontAlgn="base" hangingPunct="0">
        <a:lnSpc>
          <a:spcPct val="85000"/>
        </a:lnSpc>
        <a:spcBef>
          <a:spcPct val="0"/>
        </a:spcBef>
        <a:spcAft>
          <a:spcPct val="0"/>
        </a:spcAft>
        <a:defRPr sz="2400" i="1" u="sng">
          <a:solidFill>
            <a:srgbClr val="FFFFFF"/>
          </a:solidFill>
          <a:latin typeface="Arial" charset="0"/>
        </a:defRPr>
      </a:lvl4pPr>
      <a:lvl5pPr algn="ctr" rtl="0" eaLnBrk="0" fontAlgn="base" hangingPunct="0">
        <a:lnSpc>
          <a:spcPct val="85000"/>
        </a:lnSpc>
        <a:spcBef>
          <a:spcPct val="0"/>
        </a:spcBef>
        <a:spcAft>
          <a:spcPct val="0"/>
        </a:spcAft>
        <a:defRPr sz="2400" i="1" u="sng">
          <a:solidFill>
            <a:srgbClr val="FFFFFF"/>
          </a:solidFill>
          <a:latin typeface="Arial" charset="0"/>
        </a:defRPr>
      </a:lvl5pPr>
      <a:lvl6pPr marL="457200" algn="ctr" rtl="0" eaLnBrk="0" fontAlgn="base" hangingPunct="0">
        <a:lnSpc>
          <a:spcPct val="85000"/>
        </a:lnSpc>
        <a:spcBef>
          <a:spcPct val="0"/>
        </a:spcBef>
        <a:spcAft>
          <a:spcPct val="0"/>
        </a:spcAft>
        <a:defRPr sz="2400" i="1" u="sng">
          <a:solidFill>
            <a:srgbClr val="FFFFFF"/>
          </a:solidFill>
          <a:latin typeface="Arial" charset="0"/>
        </a:defRPr>
      </a:lvl6pPr>
      <a:lvl7pPr marL="914400" algn="ctr" rtl="0" eaLnBrk="0" fontAlgn="base" hangingPunct="0">
        <a:lnSpc>
          <a:spcPct val="85000"/>
        </a:lnSpc>
        <a:spcBef>
          <a:spcPct val="0"/>
        </a:spcBef>
        <a:spcAft>
          <a:spcPct val="0"/>
        </a:spcAft>
        <a:defRPr sz="2400" i="1" u="sng">
          <a:solidFill>
            <a:srgbClr val="FFFFFF"/>
          </a:solidFill>
          <a:latin typeface="Arial" charset="0"/>
        </a:defRPr>
      </a:lvl7pPr>
      <a:lvl8pPr marL="1371600" algn="ctr" rtl="0" eaLnBrk="0" fontAlgn="base" hangingPunct="0">
        <a:lnSpc>
          <a:spcPct val="85000"/>
        </a:lnSpc>
        <a:spcBef>
          <a:spcPct val="0"/>
        </a:spcBef>
        <a:spcAft>
          <a:spcPct val="0"/>
        </a:spcAft>
        <a:defRPr sz="2400" i="1" u="sng">
          <a:solidFill>
            <a:srgbClr val="FFFFFF"/>
          </a:solidFill>
          <a:latin typeface="Arial" charset="0"/>
        </a:defRPr>
      </a:lvl8pPr>
      <a:lvl9pPr marL="1828800" algn="ctr" rtl="0" eaLnBrk="0" fontAlgn="base" hangingPunct="0">
        <a:lnSpc>
          <a:spcPct val="85000"/>
        </a:lnSpc>
        <a:spcBef>
          <a:spcPct val="0"/>
        </a:spcBef>
        <a:spcAft>
          <a:spcPct val="0"/>
        </a:spcAft>
        <a:defRPr sz="2400" i="1" u="sng">
          <a:solidFill>
            <a:srgbClr val="FFFFFF"/>
          </a:solidFill>
          <a:latin typeface="Arial"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b="1">
          <a:solidFill>
            <a:srgbClr val="003399"/>
          </a:solidFill>
          <a:latin typeface="+mn-lt"/>
          <a:ea typeface="+mn-ea"/>
          <a:cs typeface="+mn-cs"/>
        </a:defRPr>
      </a:lvl1pPr>
      <a:lvl2pPr marL="511175" indent="-2222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2pPr>
      <a:lvl3pPr marL="7969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3pPr>
      <a:lvl4pPr marL="1146175" indent="-2349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4pPr>
      <a:lvl5pPr marL="14319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5pPr>
      <a:lvl6pPr marL="18891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6pPr>
      <a:lvl7pPr marL="23463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7pPr>
      <a:lvl8pPr marL="28035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8pPr>
      <a:lvl9pPr marL="3260725" indent="-171450" algn="l" rtl="0" eaLnBrk="0" fontAlgn="base" hangingPunct="0">
        <a:lnSpc>
          <a:spcPct val="85000"/>
        </a:lnSpc>
        <a:spcBef>
          <a:spcPct val="35000"/>
        </a:spcBef>
        <a:spcAft>
          <a:spcPct val="0"/>
        </a:spcAft>
        <a:buClr>
          <a:srgbClr val="003399"/>
        </a:buClr>
        <a:buSzPct val="100000"/>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body" idx="1"/>
          </p:nvPr>
        </p:nvSpPr>
        <p:spPr bwMode="auto">
          <a:xfrm>
            <a:off x="204788" y="825500"/>
            <a:ext cx="87280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21"/>
          <p:cNvSpPr>
            <a:spLocks noGrp="1" noChangeArrowheads="1"/>
          </p:cNvSpPr>
          <p:nvPr>
            <p:ph type="title"/>
          </p:nvPr>
        </p:nvSpPr>
        <p:spPr bwMode="auto">
          <a:xfrm>
            <a:off x="177800" y="100013"/>
            <a:ext cx="8782050" cy="561975"/>
          </a:xfrm>
          <a:prstGeom prst="rect">
            <a:avLst/>
          </a:prstGeom>
          <a:solidFill>
            <a:srgbClr val="76C0FF"/>
          </a:solid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66" name="Text Box 42"/>
          <p:cNvSpPr txBox="1">
            <a:spLocks noChangeArrowheads="1"/>
          </p:cNvSpPr>
          <p:nvPr/>
        </p:nvSpPr>
        <p:spPr bwMode="auto">
          <a:xfrm>
            <a:off x="114300" y="6515100"/>
            <a:ext cx="4953000" cy="276225"/>
          </a:xfrm>
          <a:prstGeom prst="rect">
            <a:avLst/>
          </a:prstGeom>
          <a:noFill/>
          <a:ln w="12700">
            <a:noFill/>
            <a:miter lim="800000"/>
            <a:headEnd/>
            <a:tailEnd/>
          </a:ln>
          <a:effectLst/>
        </p:spPr>
        <p:txBody>
          <a:bodyPr>
            <a:spAutoFit/>
          </a:bodyPr>
          <a:lstStyle/>
          <a:p>
            <a:pPr defTabSz="914400" eaLnBrk="0" fontAlgn="base" hangingPunct="0">
              <a:spcBef>
                <a:spcPct val="0"/>
              </a:spcBef>
              <a:spcAft>
                <a:spcPct val="0"/>
              </a:spcAft>
              <a:defRPr/>
            </a:pPr>
            <a:r>
              <a:rPr lang="en-US" sz="1200" b="1">
                <a:solidFill>
                  <a:srgbClr val="4D00BF"/>
                </a:solidFill>
                <a:ea typeface="ＭＳ Ｐゴシック" charset="-128"/>
                <a:cs typeface="Arial" charset="0"/>
              </a:rPr>
              <a:t>2</a:t>
            </a:r>
            <a:r>
              <a:rPr lang="en-US" sz="1200" b="1" baseline="30000">
                <a:solidFill>
                  <a:srgbClr val="4D00BF"/>
                </a:solidFill>
                <a:ea typeface="ＭＳ Ｐゴシック" charset="-128"/>
                <a:cs typeface="Arial" charset="0"/>
              </a:rPr>
              <a:t>nd</a:t>
            </a:r>
            <a:r>
              <a:rPr lang="en-US" sz="1200" b="1">
                <a:solidFill>
                  <a:srgbClr val="4D00BF"/>
                </a:solidFill>
                <a:ea typeface="ＭＳ Ｐゴシック" charset="-128"/>
                <a:cs typeface="Arial" charset="0"/>
              </a:rPr>
              <a:t>  H-SAF Workshop, Zakopane, Poland, 16-18 March 2010</a:t>
            </a:r>
            <a:r>
              <a:rPr lang="en-US" sz="1200" b="1">
                <a:solidFill>
                  <a:srgbClr val="4D00BF"/>
                </a:solidFill>
                <a:latin typeface="Times New Roman" charset="0"/>
                <a:ea typeface="ＭＳ Ｐゴシック" charset="-128"/>
                <a:cs typeface="Arial" charset="0"/>
              </a:rPr>
              <a:t>                                          </a:t>
            </a:r>
            <a:endParaRPr lang="en-US" sz="1200" b="1">
              <a:solidFill>
                <a:srgbClr val="4D00BF"/>
              </a:solidFill>
              <a:ea typeface="ＭＳ Ｐゴシック" charset="-128"/>
              <a:cs typeface="Arial" charset="0"/>
            </a:endParaRPr>
          </a:p>
        </p:txBody>
      </p:sp>
      <p:sp>
        <p:nvSpPr>
          <p:cNvPr id="1073" name="Text Box 49"/>
          <p:cNvSpPr txBox="1">
            <a:spLocks noChangeArrowheads="1"/>
          </p:cNvSpPr>
          <p:nvPr/>
        </p:nvSpPr>
        <p:spPr bwMode="auto">
          <a:xfrm>
            <a:off x="8813800" y="6565900"/>
            <a:ext cx="508000" cy="244475"/>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fld id="{A2CE82A0-311F-4F8E-B046-4073979E5513}" type="slidenum">
              <a:rPr lang="en-US" sz="1000" b="1" i="1">
                <a:solidFill>
                  <a:srgbClr val="000000"/>
                </a:solidFill>
                <a:ea typeface="ＭＳ Ｐゴシック" charset="-128"/>
              </a:rPr>
              <a:pPr defTabSz="914400" eaLnBrk="0" fontAlgn="base" hangingPunct="0">
                <a:spcBef>
                  <a:spcPct val="50000"/>
                </a:spcBef>
                <a:spcAft>
                  <a:spcPct val="0"/>
                </a:spcAft>
                <a:defRPr/>
              </a:pPr>
              <a:t>‹#›</a:t>
            </a:fld>
            <a:endParaRPr lang="en-US" sz="1000" b="1" i="1">
              <a:solidFill>
                <a:srgbClr val="000000"/>
              </a:solidFill>
              <a:ea typeface="ＭＳ Ｐゴシック" charset="-128"/>
            </a:endParaRPr>
          </a:p>
        </p:txBody>
      </p:sp>
      <p:pic>
        <p:nvPicPr>
          <p:cNvPr id="1030" name="Picture 55"/>
          <p:cNvPicPr>
            <a:picLocks noChangeAspect="1" noChangeArrowheads="1"/>
          </p:cNvPicPr>
          <p:nvPr userDrawn="1"/>
        </p:nvPicPr>
        <p:blipFill>
          <a:blip r:embed="rId3" cstate="print"/>
          <a:srcRect/>
          <a:stretch>
            <a:fillRect/>
          </a:stretch>
        </p:blipFill>
        <p:spPr bwMode="auto">
          <a:xfrm>
            <a:off x="63500" y="68263"/>
            <a:ext cx="723900" cy="6175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4" r:id="rId1"/>
  </p:sldLayoutIdLst>
  <p:transition spd="med" advClick="0"/>
  <p:timing>
    <p:tnLst>
      <p:par>
        <p:cTn id="1" dur="indefinite" restart="never" nodeType="tmRoot"/>
      </p:par>
    </p:tnLst>
  </p:timing>
  <p:txStyles>
    <p:titleStyle>
      <a:lvl1pPr algn="ctr" rtl="0" eaLnBrk="0" fontAlgn="base" hangingPunct="0">
        <a:lnSpc>
          <a:spcPct val="85000"/>
        </a:lnSpc>
        <a:spcBef>
          <a:spcPct val="0"/>
        </a:spcBef>
        <a:spcAft>
          <a:spcPct val="0"/>
        </a:spcAft>
        <a:defRPr sz="2400" i="1">
          <a:solidFill>
            <a:srgbClr val="FFFFFF"/>
          </a:solidFill>
          <a:latin typeface="+mj-lt"/>
          <a:ea typeface="MS PGothic" pitchFamily="34" charset="-128"/>
          <a:cs typeface="ＭＳ Ｐゴシック" pitchFamily="-112" charset="-128"/>
        </a:defRPr>
      </a:lvl1pPr>
      <a:lvl2pPr algn="ctr" rtl="0" eaLnBrk="0" fontAlgn="base" hangingPunct="0">
        <a:lnSpc>
          <a:spcPct val="85000"/>
        </a:lnSpc>
        <a:spcBef>
          <a:spcPct val="0"/>
        </a:spcBef>
        <a:spcAft>
          <a:spcPct val="0"/>
        </a:spcAft>
        <a:defRPr sz="2400" i="1">
          <a:solidFill>
            <a:srgbClr val="FFFFFF"/>
          </a:solidFill>
          <a:latin typeface="Book Antiqua" pitchFamily="-112" charset="0"/>
          <a:ea typeface="MS PGothic" pitchFamily="34" charset="-128"/>
          <a:cs typeface="ＭＳ Ｐゴシック" pitchFamily="-112" charset="-128"/>
        </a:defRPr>
      </a:lvl2pPr>
      <a:lvl3pPr algn="ctr" rtl="0" eaLnBrk="0" fontAlgn="base" hangingPunct="0">
        <a:lnSpc>
          <a:spcPct val="85000"/>
        </a:lnSpc>
        <a:spcBef>
          <a:spcPct val="0"/>
        </a:spcBef>
        <a:spcAft>
          <a:spcPct val="0"/>
        </a:spcAft>
        <a:defRPr sz="2400" i="1">
          <a:solidFill>
            <a:srgbClr val="FFFFFF"/>
          </a:solidFill>
          <a:latin typeface="Book Antiqua" pitchFamily="-112" charset="0"/>
          <a:ea typeface="MS PGothic" pitchFamily="34" charset="-128"/>
          <a:cs typeface="ＭＳ Ｐゴシック" pitchFamily="-112" charset="-128"/>
        </a:defRPr>
      </a:lvl3pPr>
      <a:lvl4pPr algn="ctr" rtl="0" eaLnBrk="0" fontAlgn="base" hangingPunct="0">
        <a:lnSpc>
          <a:spcPct val="85000"/>
        </a:lnSpc>
        <a:spcBef>
          <a:spcPct val="0"/>
        </a:spcBef>
        <a:spcAft>
          <a:spcPct val="0"/>
        </a:spcAft>
        <a:defRPr sz="2400" i="1">
          <a:solidFill>
            <a:srgbClr val="FFFFFF"/>
          </a:solidFill>
          <a:latin typeface="Book Antiqua" pitchFamily="-112" charset="0"/>
          <a:ea typeface="MS PGothic" pitchFamily="34" charset="-128"/>
          <a:cs typeface="ＭＳ Ｐゴシック" pitchFamily="-112" charset="-128"/>
        </a:defRPr>
      </a:lvl4pPr>
      <a:lvl5pPr algn="ctr" rtl="0" eaLnBrk="0" fontAlgn="base" hangingPunct="0">
        <a:lnSpc>
          <a:spcPct val="85000"/>
        </a:lnSpc>
        <a:spcBef>
          <a:spcPct val="0"/>
        </a:spcBef>
        <a:spcAft>
          <a:spcPct val="0"/>
        </a:spcAft>
        <a:defRPr sz="2400" i="1">
          <a:solidFill>
            <a:srgbClr val="FFFFFF"/>
          </a:solidFill>
          <a:latin typeface="Book Antiqua" pitchFamily="-112" charset="0"/>
          <a:ea typeface="MS PGothic" pitchFamily="34" charset="-128"/>
          <a:cs typeface="ＭＳ Ｐゴシック" pitchFamily="-112" charset="-128"/>
        </a:defRPr>
      </a:lvl5pPr>
      <a:lvl6pPr marL="457200" algn="ctr" rtl="0" eaLnBrk="0" fontAlgn="base" hangingPunct="0">
        <a:lnSpc>
          <a:spcPct val="85000"/>
        </a:lnSpc>
        <a:spcBef>
          <a:spcPct val="0"/>
        </a:spcBef>
        <a:spcAft>
          <a:spcPct val="0"/>
        </a:spcAft>
        <a:defRPr sz="2400" i="1">
          <a:solidFill>
            <a:srgbClr val="FFFFFF"/>
          </a:solidFill>
          <a:latin typeface="Book Antiqua" pitchFamily="-112" charset="0"/>
        </a:defRPr>
      </a:lvl6pPr>
      <a:lvl7pPr marL="914400" algn="ctr" rtl="0" eaLnBrk="0" fontAlgn="base" hangingPunct="0">
        <a:lnSpc>
          <a:spcPct val="85000"/>
        </a:lnSpc>
        <a:spcBef>
          <a:spcPct val="0"/>
        </a:spcBef>
        <a:spcAft>
          <a:spcPct val="0"/>
        </a:spcAft>
        <a:defRPr sz="2400" i="1">
          <a:solidFill>
            <a:srgbClr val="FFFFFF"/>
          </a:solidFill>
          <a:latin typeface="Book Antiqua" pitchFamily="-112" charset="0"/>
        </a:defRPr>
      </a:lvl7pPr>
      <a:lvl8pPr marL="1371600" algn="ctr" rtl="0" eaLnBrk="0" fontAlgn="base" hangingPunct="0">
        <a:lnSpc>
          <a:spcPct val="85000"/>
        </a:lnSpc>
        <a:spcBef>
          <a:spcPct val="0"/>
        </a:spcBef>
        <a:spcAft>
          <a:spcPct val="0"/>
        </a:spcAft>
        <a:defRPr sz="2400" i="1">
          <a:solidFill>
            <a:srgbClr val="FFFFFF"/>
          </a:solidFill>
          <a:latin typeface="Book Antiqua" pitchFamily="-112" charset="0"/>
        </a:defRPr>
      </a:lvl8pPr>
      <a:lvl9pPr marL="1828800" algn="ctr" rtl="0" eaLnBrk="0" fontAlgn="base" hangingPunct="0">
        <a:lnSpc>
          <a:spcPct val="85000"/>
        </a:lnSpc>
        <a:spcBef>
          <a:spcPct val="0"/>
        </a:spcBef>
        <a:spcAft>
          <a:spcPct val="0"/>
        </a:spcAft>
        <a:defRPr sz="2400" i="1">
          <a:solidFill>
            <a:srgbClr val="FFFFFF"/>
          </a:solidFill>
          <a:latin typeface="Book Antiqua" pitchFamily="-112"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sz="2000" b="1" i="1">
          <a:solidFill>
            <a:srgbClr val="003399"/>
          </a:solidFill>
          <a:latin typeface="+mn-lt"/>
          <a:ea typeface="MS PGothic" pitchFamily="34" charset="-128"/>
          <a:cs typeface="ＭＳ Ｐゴシック" pitchFamily="-112" charset="-128"/>
        </a:defRPr>
      </a:lvl1pPr>
      <a:lvl2pPr marL="511175" indent="-222250" algn="l" rtl="0" eaLnBrk="0" fontAlgn="base" hangingPunct="0">
        <a:lnSpc>
          <a:spcPct val="85000"/>
        </a:lnSpc>
        <a:spcBef>
          <a:spcPct val="35000"/>
        </a:spcBef>
        <a:spcAft>
          <a:spcPct val="0"/>
        </a:spcAft>
        <a:buClr>
          <a:srgbClr val="003399"/>
        </a:buClr>
        <a:buSzPct val="100000"/>
        <a:buChar char="–"/>
        <a:defRPr sz="2800" i="1">
          <a:solidFill>
            <a:schemeClr val="bg1"/>
          </a:solidFill>
          <a:latin typeface="+mn-lt"/>
          <a:ea typeface="MS PGothic" pitchFamily="34" charset="-128"/>
        </a:defRPr>
      </a:lvl2pPr>
      <a:lvl3pPr marL="7969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MS PGothic" pitchFamily="34" charset="-128"/>
        </a:defRPr>
      </a:lvl3pPr>
      <a:lvl4pPr marL="1146175" indent="-2349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MS PGothic" pitchFamily="34" charset="-128"/>
        </a:defRPr>
      </a:lvl4pPr>
      <a:lvl5pPr marL="14319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MS PGothic" pitchFamily="34" charset="-128"/>
        </a:defRPr>
      </a:lvl5pPr>
      <a:lvl6pPr marL="18891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6pPr>
      <a:lvl7pPr marL="23463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7pPr>
      <a:lvl8pPr marL="28035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8pPr>
      <a:lvl9pPr marL="32607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B14028-B3CB-4BE7-91D2-DC02D2DDBBBA}" type="datetimeFigureOut">
              <a:rPr lang="en-US" smtClean="0">
                <a:solidFill>
                  <a:prstClr val="black">
                    <a:tint val="75000"/>
                  </a:prstClr>
                </a:solidFill>
              </a:rPr>
              <a:pPr defTabSz="914400"/>
              <a:t>11/12/2013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EE9ADA1-FFB7-4E33-90BB-63BA67E99D1F}"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4"/>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3"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1"/>
            <a:ext cx="8229600" cy="5324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fontAlgn="base">
              <a:spcBef>
                <a:spcPct val="0"/>
              </a:spcBef>
              <a:spcAft>
                <a:spcPct val="0"/>
              </a:spcAft>
              <a:defRPr/>
            </a:pPr>
            <a:fld id="{4012A78B-7863-4320-A710-467D23CF936D}" type="datetime1">
              <a:rPr lang="en-US"/>
              <a:pPr fontAlgn="base">
                <a:spcBef>
                  <a:spcPct val="0"/>
                </a:spcBef>
                <a:spcAft>
                  <a:spcPct val="0"/>
                </a:spcAft>
                <a:defRPr/>
              </a:pPr>
              <a:t>11/12/2013</a:t>
            </a:fld>
            <a:endParaRPr lang="en-US"/>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fontAlgn="base">
              <a:spcBef>
                <a:spcPct val="0"/>
              </a:spcBef>
              <a:spcAft>
                <a:spcPct val="0"/>
              </a:spcAft>
              <a:defRPr/>
            </a:pPr>
            <a:fld id="{608BCE73-8F19-4F04-8C16-871ED8755E1E}"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789" r:id="rId2"/>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71EB4C-61B5-4649-B732-1E0358A2BB06}" type="datetimeFigureOut">
              <a:rPr lang="en-US" smtClean="0">
                <a:solidFill>
                  <a:prstClr val="black">
                    <a:tint val="75000"/>
                  </a:prstClr>
                </a:solidFill>
                <a:ea typeface="ＭＳ Ｐゴシック" charset="-128"/>
              </a:rPr>
              <a:pPr defTabSz="914400"/>
              <a:t>11/12/2013</a:t>
            </a:fld>
            <a:endParaRPr lang="en-US">
              <a:solidFill>
                <a:prstClr val="black">
                  <a:tint val="75000"/>
                </a:prstClr>
              </a:solidFill>
              <a:ea typeface="ＭＳ Ｐゴシック" charset="-128"/>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a typeface="ＭＳ Ｐゴシック" charset="-128"/>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940EA9A-D470-46BA-AE73-E2D1421E493F}" type="slidenum">
              <a:rPr lang="en-US" smtClean="0">
                <a:solidFill>
                  <a:prstClr val="black">
                    <a:tint val="75000"/>
                  </a:prstClr>
                </a:solidFill>
                <a:ea typeface="ＭＳ Ｐゴシック" charset="-128"/>
              </a:rPr>
              <a:pPr defTabSz="914400"/>
              <a:t>‹#›</a:t>
            </a:fld>
            <a:endParaRPr lang="en-US">
              <a:solidFill>
                <a:prstClr val="black">
                  <a:tint val="75000"/>
                </a:prstClr>
              </a:solidFill>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3"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1"/>
            <a:ext cx="8229600" cy="5324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fontAlgn="base">
              <a:spcBef>
                <a:spcPct val="0"/>
              </a:spcBef>
              <a:spcAft>
                <a:spcPct val="0"/>
              </a:spcAft>
              <a:defRPr/>
            </a:pPr>
            <a:fld id="{4012A78B-7863-4320-A710-467D23CF936D}" type="datetime1">
              <a:rPr lang="en-US"/>
              <a:pPr fontAlgn="base">
                <a:spcBef>
                  <a:spcPct val="0"/>
                </a:spcBef>
                <a:spcAft>
                  <a:spcPct val="0"/>
                </a:spcAft>
                <a:defRPr/>
              </a:pPr>
              <a:t>11/12/2013</a:t>
            </a:fld>
            <a:endParaRPr lang="en-US"/>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fontAlgn="base">
              <a:spcBef>
                <a:spcPct val="0"/>
              </a:spcBef>
              <a:spcAft>
                <a:spcPct val="0"/>
              </a:spcAft>
              <a:defRPr/>
            </a:pPr>
            <a:fld id="{608BCE73-8F19-4F04-8C16-871ED8755E1E}"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userDrawn="1"/>
        </p:nvPicPr>
        <p:blipFill>
          <a:blip r:embed="rId3"/>
          <a:srcRect/>
          <a:stretch>
            <a:fillRect/>
          </a:stretch>
        </p:blipFill>
        <p:spPr bwMode="auto">
          <a:xfrm>
            <a:off x="9525" y="0"/>
            <a:ext cx="9124950" cy="6858000"/>
          </a:xfrm>
          <a:prstGeom prst="rect">
            <a:avLst/>
          </a:prstGeom>
          <a:noFill/>
          <a:ln w="9525">
            <a:noFill/>
            <a:miter lim="800000"/>
            <a:headEnd/>
            <a:tailEnd/>
          </a:ln>
        </p:spPr>
      </p:pic>
      <p:sp>
        <p:nvSpPr>
          <p:cNvPr id="2" name="Title Placeholder 1"/>
          <p:cNvSpPr>
            <a:spLocks noGrp="1"/>
          </p:cNvSpPr>
          <p:nvPr>
            <p:ph type="title"/>
          </p:nvPr>
        </p:nvSpPr>
        <p:spPr bwMode="auto">
          <a:xfrm>
            <a:off x="3251203"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619125" y="850901"/>
            <a:ext cx="8229600" cy="5324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fontAlgn="base">
              <a:spcBef>
                <a:spcPct val="0"/>
              </a:spcBef>
              <a:spcAft>
                <a:spcPct val="0"/>
              </a:spcAft>
              <a:defRPr/>
            </a:pPr>
            <a:fld id="{4012A78B-7863-4320-A710-467D23CF936D}" type="datetime1">
              <a:rPr lang="en-US"/>
              <a:pPr fontAlgn="base">
                <a:spcBef>
                  <a:spcPct val="0"/>
                </a:spcBef>
                <a:spcAft>
                  <a:spcPct val="0"/>
                </a:spcAft>
                <a:defRPr/>
              </a:pPr>
              <a:t>11/12/2013</a:t>
            </a:fld>
            <a:endParaRPr lang="en-US"/>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fontAlgn="base">
              <a:spcBef>
                <a:spcPct val="0"/>
              </a:spcBef>
              <a:spcAft>
                <a:spcPct val="0"/>
              </a:spcAft>
              <a:defRPr/>
            </a:pPr>
            <a:fld id="{608BCE73-8F19-4F04-8C16-871ED8755E1E}"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r" defTabSz="457200"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r" defTabSz="457200" rtl="0" eaLnBrk="0" fontAlgn="base" hangingPunct="0">
        <a:spcBef>
          <a:spcPct val="0"/>
        </a:spcBef>
        <a:spcAft>
          <a:spcPct val="0"/>
        </a:spcAft>
        <a:defRPr sz="2800" b="1">
          <a:solidFill>
            <a:schemeClr val="bg1"/>
          </a:solidFill>
          <a:latin typeface="Calibri" charset="0"/>
          <a:ea typeface="ＭＳ Ｐゴシック" charset="-128"/>
        </a:defRPr>
      </a:lvl2pPr>
      <a:lvl3pPr algn="r" defTabSz="457200" rtl="0" eaLnBrk="0" fontAlgn="base" hangingPunct="0">
        <a:spcBef>
          <a:spcPct val="0"/>
        </a:spcBef>
        <a:spcAft>
          <a:spcPct val="0"/>
        </a:spcAft>
        <a:defRPr sz="2800" b="1">
          <a:solidFill>
            <a:schemeClr val="bg1"/>
          </a:solidFill>
          <a:latin typeface="Calibri" charset="0"/>
          <a:ea typeface="ＭＳ Ｐゴシック" charset="-128"/>
        </a:defRPr>
      </a:lvl3pPr>
      <a:lvl4pPr algn="r" defTabSz="457200" rtl="0" eaLnBrk="0" fontAlgn="base" hangingPunct="0">
        <a:spcBef>
          <a:spcPct val="0"/>
        </a:spcBef>
        <a:spcAft>
          <a:spcPct val="0"/>
        </a:spcAft>
        <a:defRPr sz="2800" b="1">
          <a:solidFill>
            <a:schemeClr val="bg1"/>
          </a:solidFill>
          <a:latin typeface="Calibri" charset="0"/>
          <a:ea typeface="ＭＳ Ｐゴシック" charset="-128"/>
        </a:defRPr>
      </a:lvl4pPr>
      <a:lvl5pPr algn="r" defTabSz="457200" rtl="0" eaLnBrk="0" fontAlgn="base" hangingPunct="0">
        <a:spcBef>
          <a:spcPct val="0"/>
        </a:spcBef>
        <a:spcAft>
          <a:spcPct val="0"/>
        </a:spcAft>
        <a:defRPr sz="2800" b="1">
          <a:solidFill>
            <a:schemeClr val="bg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6"/>
          <p:cNvSpPr>
            <a:spLocks noGrp="1" noChangeArrowheads="1"/>
          </p:cNvSpPr>
          <p:nvPr>
            <p:ph type="body" idx="1"/>
          </p:nvPr>
        </p:nvSpPr>
        <p:spPr bwMode="auto">
          <a:xfrm>
            <a:off x="204822" y="825500"/>
            <a:ext cx="87280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5" name="Rectangle 21"/>
          <p:cNvSpPr>
            <a:spLocks noGrp="1" noChangeArrowheads="1"/>
          </p:cNvSpPr>
          <p:nvPr>
            <p:ph type="title"/>
          </p:nvPr>
        </p:nvSpPr>
        <p:spPr bwMode="auto">
          <a:xfrm>
            <a:off x="177800" y="100013"/>
            <a:ext cx="8782050" cy="561976"/>
          </a:xfrm>
          <a:prstGeom prst="rect">
            <a:avLst/>
          </a:prstGeom>
          <a:solidFill>
            <a:srgbClr val="76C0FF"/>
          </a:solid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66" name="Text Box 42"/>
          <p:cNvSpPr txBox="1">
            <a:spLocks noChangeArrowheads="1"/>
          </p:cNvSpPr>
          <p:nvPr/>
        </p:nvSpPr>
        <p:spPr bwMode="auto">
          <a:xfrm>
            <a:off x="114300" y="6515105"/>
            <a:ext cx="4953000" cy="276999"/>
          </a:xfrm>
          <a:prstGeom prst="rect">
            <a:avLst/>
          </a:prstGeom>
          <a:noFill/>
          <a:ln w="12700">
            <a:noFill/>
            <a:miter lim="800000"/>
            <a:headEnd/>
            <a:tailEnd/>
          </a:ln>
          <a:effectLst/>
        </p:spPr>
        <p:txBody>
          <a:bodyPr>
            <a:spAutoFit/>
          </a:bodyPr>
          <a:lstStyle/>
          <a:p>
            <a:pPr defTabSz="914400" eaLnBrk="0" fontAlgn="base" hangingPunct="0">
              <a:spcBef>
                <a:spcPct val="0"/>
              </a:spcBef>
              <a:spcAft>
                <a:spcPct val="0"/>
              </a:spcAft>
              <a:defRPr/>
            </a:pPr>
            <a:r>
              <a:rPr lang="en-US" sz="1200" b="1">
                <a:solidFill>
                  <a:srgbClr val="4D00BF"/>
                </a:solidFill>
                <a:ea typeface="ＭＳ Ｐゴシック" charset="-128"/>
                <a:cs typeface="Arial" charset="0"/>
              </a:rPr>
              <a:t>2</a:t>
            </a:r>
            <a:r>
              <a:rPr lang="en-US" sz="1200" b="1" baseline="30000">
                <a:solidFill>
                  <a:srgbClr val="4D00BF"/>
                </a:solidFill>
                <a:ea typeface="ＭＳ Ｐゴシック" charset="-128"/>
                <a:cs typeface="Arial" charset="0"/>
              </a:rPr>
              <a:t>nd</a:t>
            </a:r>
            <a:r>
              <a:rPr lang="en-US" sz="1200" b="1">
                <a:solidFill>
                  <a:srgbClr val="4D00BF"/>
                </a:solidFill>
                <a:ea typeface="ＭＳ Ｐゴシック" charset="-128"/>
                <a:cs typeface="Arial" charset="0"/>
              </a:rPr>
              <a:t>  H-SAF Workshop, Zakopane, Poland, 16-18 March 2010</a:t>
            </a:r>
            <a:r>
              <a:rPr lang="en-US" sz="1200" b="1">
                <a:solidFill>
                  <a:srgbClr val="4D00BF"/>
                </a:solidFill>
                <a:latin typeface="Times New Roman" charset="0"/>
                <a:ea typeface="ＭＳ Ｐゴシック" charset="-128"/>
                <a:cs typeface="Arial" charset="0"/>
              </a:rPr>
              <a:t>                                          </a:t>
            </a:r>
            <a:endParaRPr lang="en-US" sz="1200" b="1">
              <a:solidFill>
                <a:srgbClr val="4D00BF"/>
              </a:solidFill>
              <a:ea typeface="ＭＳ Ｐゴシック" charset="-128"/>
              <a:cs typeface="Arial" charset="0"/>
            </a:endParaRPr>
          </a:p>
        </p:txBody>
      </p:sp>
      <p:sp>
        <p:nvSpPr>
          <p:cNvPr id="1073" name="Text Box 49"/>
          <p:cNvSpPr txBox="1">
            <a:spLocks noChangeArrowheads="1"/>
          </p:cNvSpPr>
          <p:nvPr/>
        </p:nvSpPr>
        <p:spPr bwMode="auto">
          <a:xfrm>
            <a:off x="8813800" y="6565968"/>
            <a:ext cx="508000" cy="246221"/>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fld id="{44BE821A-036C-43A4-A7A1-45995445BD90}" type="slidenum">
              <a:rPr lang="en-US" sz="1000" b="1" i="1">
                <a:solidFill>
                  <a:srgbClr val="000000"/>
                </a:solidFill>
                <a:ea typeface="ＭＳ Ｐゴシック" charset="-128"/>
                <a:cs typeface="Arial" charset="0"/>
              </a:rPr>
              <a:pPr defTabSz="914400" eaLnBrk="0" fontAlgn="base" hangingPunct="0">
                <a:spcBef>
                  <a:spcPct val="50000"/>
                </a:spcBef>
                <a:spcAft>
                  <a:spcPct val="0"/>
                </a:spcAft>
                <a:defRPr/>
              </a:pPr>
              <a:t>‹#›</a:t>
            </a:fld>
            <a:endParaRPr lang="en-US" sz="1000" b="1" i="1">
              <a:solidFill>
                <a:srgbClr val="000000"/>
              </a:solidFill>
              <a:ea typeface="ＭＳ Ｐゴシック" charset="-128"/>
              <a:cs typeface="Arial" charset="0"/>
            </a:endParaRPr>
          </a:p>
        </p:txBody>
      </p:sp>
      <p:pic>
        <p:nvPicPr>
          <p:cNvPr id="3078" name="Picture 55"/>
          <p:cNvPicPr>
            <a:picLocks noChangeAspect="1" noChangeArrowheads="1"/>
          </p:cNvPicPr>
          <p:nvPr userDrawn="1"/>
        </p:nvPicPr>
        <p:blipFill>
          <a:blip r:embed="rId3" cstate="print"/>
          <a:srcRect/>
          <a:stretch>
            <a:fillRect/>
          </a:stretch>
        </p:blipFill>
        <p:spPr bwMode="auto">
          <a:xfrm>
            <a:off x="63500" y="68263"/>
            <a:ext cx="723900" cy="6175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Lst>
  <p:transition spd="med" advClick="0"/>
  <p:timing>
    <p:tnLst>
      <p:par>
        <p:cTn id="1" dur="indefinite" restart="never" nodeType="tmRoot"/>
      </p:par>
    </p:tnLst>
  </p:timing>
  <p:txStyles>
    <p:titleStyle>
      <a:lvl1pPr algn="ctr" rtl="0" eaLnBrk="0" fontAlgn="base" hangingPunct="0">
        <a:lnSpc>
          <a:spcPct val="85000"/>
        </a:lnSpc>
        <a:spcBef>
          <a:spcPct val="0"/>
        </a:spcBef>
        <a:spcAft>
          <a:spcPct val="0"/>
        </a:spcAft>
        <a:defRPr sz="2400" i="1">
          <a:solidFill>
            <a:srgbClr val="FFFFFF"/>
          </a:solidFill>
          <a:latin typeface="+mj-lt"/>
          <a:ea typeface="ＭＳ Ｐゴシック" pitchFamily="-112" charset="-128"/>
          <a:cs typeface="ＭＳ Ｐゴシック" pitchFamily="-112" charset="-128"/>
        </a:defRPr>
      </a:lvl1pPr>
      <a:lvl2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2pPr>
      <a:lvl3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3pPr>
      <a:lvl4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4pPr>
      <a:lvl5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5pPr>
      <a:lvl6pPr marL="457200" algn="ctr" rtl="0" eaLnBrk="0" fontAlgn="base" hangingPunct="0">
        <a:lnSpc>
          <a:spcPct val="85000"/>
        </a:lnSpc>
        <a:spcBef>
          <a:spcPct val="0"/>
        </a:spcBef>
        <a:spcAft>
          <a:spcPct val="0"/>
        </a:spcAft>
        <a:defRPr sz="2400" i="1">
          <a:solidFill>
            <a:srgbClr val="FFFFFF"/>
          </a:solidFill>
          <a:latin typeface="Book Antiqua" pitchFamily="-112" charset="0"/>
        </a:defRPr>
      </a:lvl6pPr>
      <a:lvl7pPr marL="914400" algn="ctr" rtl="0" eaLnBrk="0" fontAlgn="base" hangingPunct="0">
        <a:lnSpc>
          <a:spcPct val="85000"/>
        </a:lnSpc>
        <a:spcBef>
          <a:spcPct val="0"/>
        </a:spcBef>
        <a:spcAft>
          <a:spcPct val="0"/>
        </a:spcAft>
        <a:defRPr sz="2400" i="1">
          <a:solidFill>
            <a:srgbClr val="FFFFFF"/>
          </a:solidFill>
          <a:latin typeface="Book Antiqua" pitchFamily="-112" charset="0"/>
        </a:defRPr>
      </a:lvl7pPr>
      <a:lvl8pPr marL="1371600" algn="ctr" rtl="0" eaLnBrk="0" fontAlgn="base" hangingPunct="0">
        <a:lnSpc>
          <a:spcPct val="85000"/>
        </a:lnSpc>
        <a:spcBef>
          <a:spcPct val="0"/>
        </a:spcBef>
        <a:spcAft>
          <a:spcPct val="0"/>
        </a:spcAft>
        <a:defRPr sz="2400" i="1">
          <a:solidFill>
            <a:srgbClr val="FFFFFF"/>
          </a:solidFill>
          <a:latin typeface="Book Antiqua" pitchFamily="-112" charset="0"/>
        </a:defRPr>
      </a:lvl8pPr>
      <a:lvl9pPr marL="1828800" algn="ctr" rtl="0" eaLnBrk="0" fontAlgn="base" hangingPunct="0">
        <a:lnSpc>
          <a:spcPct val="85000"/>
        </a:lnSpc>
        <a:spcBef>
          <a:spcPct val="0"/>
        </a:spcBef>
        <a:spcAft>
          <a:spcPct val="0"/>
        </a:spcAft>
        <a:defRPr sz="2400" i="1">
          <a:solidFill>
            <a:srgbClr val="FFFFFF"/>
          </a:solidFill>
          <a:latin typeface="Book Antiqua" pitchFamily="-112"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sz="2000" b="1" i="1">
          <a:solidFill>
            <a:srgbClr val="003399"/>
          </a:solidFill>
          <a:latin typeface="+mn-lt"/>
          <a:ea typeface="ＭＳ Ｐゴシック" pitchFamily="-112" charset="-128"/>
          <a:cs typeface="ＭＳ Ｐゴシック" pitchFamily="-112" charset="-128"/>
        </a:defRPr>
      </a:lvl1pPr>
      <a:lvl2pPr marL="511175" indent="-222250" algn="l" rtl="0" eaLnBrk="0" fontAlgn="base" hangingPunct="0">
        <a:lnSpc>
          <a:spcPct val="85000"/>
        </a:lnSpc>
        <a:spcBef>
          <a:spcPct val="35000"/>
        </a:spcBef>
        <a:spcAft>
          <a:spcPct val="0"/>
        </a:spcAft>
        <a:buClr>
          <a:srgbClr val="003399"/>
        </a:buClr>
        <a:buSzPct val="100000"/>
        <a:buChar char="–"/>
        <a:defRPr sz="2800" i="1">
          <a:solidFill>
            <a:schemeClr val="bg1"/>
          </a:solidFill>
          <a:latin typeface="+mn-lt"/>
          <a:ea typeface="ＭＳ Ｐゴシック" pitchFamily="-112" charset="-128"/>
        </a:defRPr>
      </a:lvl2pPr>
      <a:lvl3pPr marL="7969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3pPr>
      <a:lvl4pPr marL="1146175" indent="-2349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4pPr>
      <a:lvl5pPr marL="14319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5pPr>
      <a:lvl6pPr marL="18891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6pPr>
      <a:lvl7pPr marL="23463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7pPr>
      <a:lvl8pPr marL="28035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8pPr>
      <a:lvl9pPr marL="3260725" indent="-171450" algn="l" rtl="0" eaLnBrk="0" fontAlgn="base" hangingPunct="0">
        <a:lnSpc>
          <a:spcPct val="85000"/>
        </a:lnSpc>
        <a:spcBef>
          <a:spcPct val="35000"/>
        </a:spcBef>
        <a:spcAft>
          <a:spcPct val="0"/>
        </a:spcAft>
        <a:buClr>
          <a:srgbClr val="003399"/>
        </a:buClr>
        <a:buSzPct val="100000"/>
        <a:buChar char="•"/>
        <a:defRPr sz="1600" i="1">
          <a:solidFill>
            <a:schemeClr val="bg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71EB4C-61B5-4649-B732-1E0358A2BB06}" type="datetimeFigureOut">
              <a:rPr lang="en-US" smtClean="0">
                <a:solidFill>
                  <a:prstClr val="black">
                    <a:tint val="75000"/>
                  </a:prstClr>
                </a:solidFill>
                <a:ea typeface="ＭＳ Ｐゴシック" charset="-128"/>
              </a:rPr>
              <a:pPr defTabSz="914400"/>
              <a:t>11/12/2013</a:t>
            </a:fld>
            <a:endParaRPr lang="en-US">
              <a:solidFill>
                <a:prstClr val="black">
                  <a:tint val="75000"/>
                </a:prstClr>
              </a:solidFill>
              <a:ea typeface="ＭＳ Ｐゴシック" charset="-128"/>
            </a:endParaRPr>
          </a:p>
        </p:txBody>
      </p:sp>
      <p:sp>
        <p:nvSpPr>
          <p:cNvPr id="5" name="Footer Placeholder 4"/>
          <p:cNvSpPr>
            <a:spLocks noGrp="1"/>
          </p:cNvSpPr>
          <p:nvPr>
            <p:ph type="ftr" sz="quarter" idx="3"/>
          </p:nvPr>
        </p:nvSpPr>
        <p:spPr>
          <a:xfrm>
            <a:off x="3124200" y="635640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a typeface="ＭＳ Ｐゴシック" charset="-128"/>
            </a:endParaRPr>
          </a:p>
        </p:txBody>
      </p:sp>
      <p:sp>
        <p:nvSpPr>
          <p:cNvPr id="6" name="Slide Number Placeholder 5"/>
          <p:cNvSpPr>
            <a:spLocks noGrp="1"/>
          </p:cNvSpPr>
          <p:nvPr>
            <p:ph type="sldNum" sz="quarter" idx="4"/>
          </p:nvPr>
        </p:nvSpPr>
        <p:spPr>
          <a:xfrm>
            <a:off x="6553200" y="63564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940EA9A-D470-46BA-AE73-E2D1421E493F}" type="slidenum">
              <a:rPr lang="en-US" smtClean="0">
                <a:solidFill>
                  <a:prstClr val="black">
                    <a:tint val="75000"/>
                  </a:prstClr>
                </a:solidFill>
                <a:ea typeface="ＭＳ Ｐゴシック" charset="-128"/>
              </a:rPr>
              <a:pPr defTabSz="914400"/>
              <a:t>‹#›</a:t>
            </a:fld>
            <a:endParaRPr lang="en-US">
              <a:solidFill>
                <a:prstClr val="black">
                  <a:tint val="75000"/>
                </a:prstClr>
              </a:solidFill>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2.tiff"/><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9.png"/><Relationship Id="rId1" Type="http://schemas.openxmlformats.org/officeDocument/2006/relationships/slideLayout" Target="../slideLayouts/slideLayout31.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image" Target="../media/image84.jpe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5.png"/><Relationship Id="rId1" Type="http://schemas.openxmlformats.org/officeDocument/2006/relationships/slideLayout" Target="../slideLayouts/slideLayout37.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6.pn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7.tiff"/><Relationship Id="rId1" Type="http://schemas.openxmlformats.org/officeDocument/2006/relationships/slideLayout" Target="../slideLayouts/slideLayout35.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8.jpeg"/><Relationship Id="rId1" Type="http://schemas.openxmlformats.org/officeDocument/2006/relationships/slideLayout" Target="../slideLayouts/slideLayout36.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0.png"/><Relationship Id="rId1" Type="http://schemas.openxmlformats.org/officeDocument/2006/relationships/slideLayout" Target="../slideLayouts/slideLayout33.xml"/><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9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1.xm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9467" y="95120"/>
            <a:ext cx="7050165" cy="1470025"/>
          </a:xfrm>
        </p:spPr>
        <p:txBody>
          <a:bodyPr/>
          <a:lstStyle/>
          <a:p>
            <a:r>
              <a:rPr lang="en-US" sz="2400" dirty="0" smtClean="0"/>
              <a:t>Overview of GPM Ground Validation</a:t>
            </a:r>
            <a:r>
              <a:rPr lang="en-US" sz="2800" dirty="0" smtClean="0"/>
              <a:t/>
            </a:r>
            <a:br>
              <a:rPr lang="en-US" sz="2800" dirty="0" smtClean="0"/>
            </a:br>
            <a:r>
              <a:rPr lang="en-US" sz="1800" dirty="0" smtClean="0"/>
              <a:t>Walter A. Petersen, NASA GSFC/Wallops Flight Facility</a:t>
            </a:r>
            <a:br>
              <a:rPr lang="en-US" sz="1800" dirty="0" smtClean="0"/>
            </a:br>
            <a:r>
              <a:rPr lang="en-US" sz="1800" dirty="0" smtClean="0"/>
              <a:t>walt.petersen@nasa.gov</a:t>
            </a:r>
            <a:endParaRPr lang="en-US" sz="2800" dirty="0"/>
          </a:p>
        </p:txBody>
      </p:sp>
      <p:sp>
        <p:nvSpPr>
          <p:cNvPr id="3" name="Subtitle 2"/>
          <p:cNvSpPr>
            <a:spLocks noGrp="1"/>
          </p:cNvSpPr>
          <p:nvPr>
            <p:ph type="subTitle" idx="1"/>
          </p:nvPr>
        </p:nvSpPr>
        <p:spPr>
          <a:xfrm>
            <a:off x="5277640" y="1930400"/>
            <a:ext cx="3742006" cy="2567356"/>
          </a:xfrm>
        </p:spPr>
        <p:txBody>
          <a:bodyPr/>
          <a:lstStyle/>
          <a:p>
            <a:r>
              <a:rPr lang="en-US" b="1" dirty="0" smtClean="0">
                <a:solidFill>
                  <a:schemeClr val="bg1"/>
                </a:solidFill>
              </a:rPr>
              <a:t>Outline</a:t>
            </a:r>
          </a:p>
          <a:p>
            <a:pPr algn="l">
              <a:buFont typeface="Arial" pitchFamily="34" charset="0"/>
              <a:buChar char="•"/>
            </a:pPr>
            <a:r>
              <a:rPr lang="en-US" sz="2000" dirty="0" smtClean="0">
                <a:solidFill>
                  <a:schemeClr val="bg1"/>
                </a:solidFill>
              </a:rPr>
              <a:t>GPM GV Science Framework</a:t>
            </a:r>
          </a:p>
          <a:p>
            <a:pPr algn="l">
              <a:buFont typeface="Arial" pitchFamily="34" charset="0"/>
              <a:buChar char="•"/>
            </a:pPr>
            <a:r>
              <a:rPr lang="en-US" sz="2000" dirty="0" smtClean="0">
                <a:solidFill>
                  <a:schemeClr val="bg1"/>
                </a:solidFill>
              </a:rPr>
              <a:t>Direct Validation (NMQ, VN)</a:t>
            </a:r>
          </a:p>
          <a:p>
            <a:pPr algn="l">
              <a:buFont typeface="Arial" pitchFamily="34" charset="0"/>
              <a:buChar char="•"/>
            </a:pPr>
            <a:r>
              <a:rPr lang="en-US" sz="2000" dirty="0" smtClean="0">
                <a:solidFill>
                  <a:schemeClr val="bg1"/>
                </a:solidFill>
              </a:rPr>
              <a:t>Physical Validation (Field Efforts)</a:t>
            </a:r>
          </a:p>
          <a:p>
            <a:pPr algn="l">
              <a:buFont typeface="Arial" pitchFamily="34" charset="0"/>
              <a:buChar char="•"/>
            </a:pPr>
            <a:r>
              <a:rPr lang="en-US" sz="2000" dirty="0" smtClean="0">
                <a:solidFill>
                  <a:schemeClr val="bg1"/>
                </a:solidFill>
              </a:rPr>
              <a:t>Integrated </a:t>
            </a:r>
            <a:r>
              <a:rPr lang="en-US" sz="2000" dirty="0" smtClean="0">
                <a:solidFill>
                  <a:schemeClr val="bg1"/>
                </a:solidFill>
              </a:rPr>
              <a:t>Validation (IFloodS)</a:t>
            </a:r>
          </a:p>
          <a:p>
            <a:pPr algn="l">
              <a:buFont typeface="Arial" pitchFamily="34" charset="0"/>
              <a:buChar char="•"/>
            </a:pPr>
            <a:r>
              <a:rPr lang="en-US" sz="2000" dirty="0" smtClean="0">
                <a:solidFill>
                  <a:schemeClr val="bg1"/>
                </a:solidFill>
              </a:rPr>
              <a:t>Summary</a:t>
            </a:r>
          </a:p>
          <a:p>
            <a:endParaRPr lang="en-US" dirty="0">
              <a:solidFill>
                <a:schemeClr val="bg1"/>
              </a:solidFill>
            </a:endParaRPr>
          </a:p>
        </p:txBody>
      </p:sp>
      <p:sp>
        <p:nvSpPr>
          <p:cNvPr id="4" name="TextBox 3"/>
          <p:cNvSpPr txBox="1"/>
          <p:nvPr/>
        </p:nvSpPr>
        <p:spPr>
          <a:xfrm>
            <a:off x="5277640" y="5949484"/>
            <a:ext cx="3898900" cy="523220"/>
          </a:xfrm>
          <a:prstGeom prst="rect">
            <a:avLst/>
          </a:prstGeom>
          <a:noFill/>
        </p:spPr>
        <p:txBody>
          <a:bodyPr wrap="square" rtlCol="0">
            <a:spAutoFit/>
          </a:bodyPr>
          <a:lstStyle/>
          <a:p>
            <a:pPr fontAlgn="base">
              <a:spcBef>
                <a:spcPct val="0"/>
              </a:spcBef>
              <a:spcAft>
                <a:spcPct val="0"/>
              </a:spcAft>
            </a:pPr>
            <a:r>
              <a:rPr lang="en-US" sz="1400" b="1" dirty="0" smtClean="0">
                <a:solidFill>
                  <a:prstClr val="white"/>
                </a:solidFill>
                <a:latin typeface="Arial" charset="0"/>
                <a:ea typeface="ＭＳ Ｐゴシック" charset="-128"/>
              </a:rPr>
              <a:t>Acknowledgement:  Matt Schwaller</a:t>
            </a:r>
          </a:p>
          <a:p>
            <a:pPr fontAlgn="base">
              <a:spcBef>
                <a:spcPct val="0"/>
              </a:spcBef>
              <a:spcAft>
                <a:spcPct val="0"/>
              </a:spcAft>
            </a:pPr>
            <a:r>
              <a:rPr lang="en-US" sz="1400" b="1" dirty="0" smtClean="0">
                <a:solidFill>
                  <a:prstClr val="white"/>
                </a:solidFill>
                <a:latin typeface="Arial" charset="0"/>
                <a:ea typeface="ＭＳ Ｐゴシック" charset="-128"/>
              </a:rPr>
              <a:t>NASA GSFC and GPM Flight Project</a:t>
            </a:r>
            <a:endParaRPr lang="en-US" sz="1400" b="1" dirty="0">
              <a:solidFill>
                <a:prstClr val="white"/>
              </a:solidFill>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42"/>
            <a:ext cx="8229600" cy="868362"/>
          </a:xfrm>
        </p:spPr>
        <p:txBody>
          <a:bodyPr>
            <a:normAutofit fontScale="90000"/>
          </a:bodyPr>
          <a:lstStyle/>
          <a:p>
            <a:pPr marL="0" indent="0"/>
            <a:r>
              <a:rPr lang="en-US" sz="2800" dirty="0" smtClean="0">
                <a:latin typeface="Arial"/>
                <a:cs typeface="Arial"/>
              </a:rPr>
              <a:t>Synergy of Satellite Validation as QPE Application/Utility</a:t>
            </a:r>
            <a:br>
              <a:rPr lang="en-US" sz="2800" dirty="0" smtClean="0">
                <a:latin typeface="Arial"/>
                <a:cs typeface="Arial"/>
              </a:rPr>
            </a:br>
            <a:r>
              <a:rPr lang="en-US" sz="2800" dirty="0" smtClean="0">
                <a:latin typeface="Arial"/>
                <a:cs typeface="Arial"/>
              </a:rPr>
              <a:t>Correcting low level radar Vertical Profile of Reflectivity: (VPR)  </a:t>
            </a:r>
          </a:p>
        </p:txBody>
      </p:sp>
      <p:grpSp>
        <p:nvGrpSpPr>
          <p:cNvPr id="29" name="Group 28"/>
          <p:cNvGrpSpPr/>
          <p:nvPr/>
        </p:nvGrpSpPr>
        <p:grpSpPr>
          <a:xfrm>
            <a:off x="193528" y="1242199"/>
            <a:ext cx="8826747" cy="4865132"/>
            <a:chOff x="193528" y="1242199"/>
            <a:chExt cx="8826747" cy="4865132"/>
          </a:xfrm>
        </p:grpSpPr>
        <p:sp>
          <p:nvSpPr>
            <p:cNvPr id="9" name="TextBox 8"/>
            <p:cNvSpPr txBox="1"/>
            <p:nvPr/>
          </p:nvSpPr>
          <p:spPr>
            <a:xfrm>
              <a:off x="5912266" y="5628477"/>
              <a:ext cx="609599" cy="338554"/>
            </a:xfrm>
            <a:prstGeom prst="rect">
              <a:avLst/>
            </a:prstGeom>
            <a:noFill/>
          </p:spPr>
          <p:txBody>
            <a:bodyPr wrap="square" rtlCol="0">
              <a:spAutoFit/>
            </a:bodyPr>
            <a:lstStyle/>
            <a:p>
              <a:pPr algn="ctr"/>
              <a:r>
                <a:rPr lang="en-US" sz="800" b="1" dirty="0" smtClean="0"/>
                <a:t>Corrected by</a:t>
              </a:r>
              <a:endParaRPr lang="en-US" sz="800" b="1" dirty="0"/>
            </a:p>
          </p:txBody>
        </p:sp>
        <p:pic>
          <p:nvPicPr>
            <p:cNvPr id="3" name="Picture 2"/>
            <p:cNvPicPr>
              <a:picLocks noChangeAspect="1"/>
            </p:cNvPicPr>
            <p:nvPr/>
          </p:nvPicPr>
          <p:blipFill>
            <a:blip r:embed="rId2" cstate="print"/>
            <a:stretch>
              <a:fillRect/>
            </a:stretch>
          </p:blipFill>
          <p:spPr>
            <a:xfrm>
              <a:off x="193528" y="1889343"/>
              <a:ext cx="4732954" cy="4071424"/>
            </a:xfrm>
            <a:prstGeom prst="rect">
              <a:avLst/>
            </a:prstGeom>
          </p:spPr>
        </p:pic>
        <p:grpSp>
          <p:nvGrpSpPr>
            <p:cNvPr id="32" name="Group 31"/>
            <p:cNvGrpSpPr/>
            <p:nvPr/>
          </p:nvGrpSpPr>
          <p:grpSpPr>
            <a:xfrm>
              <a:off x="5912241" y="1242199"/>
              <a:ext cx="2438400" cy="4865132"/>
              <a:chOff x="6248400" y="1676400"/>
              <a:chExt cx="2438400" cy="4865132"/>
            </a:xfrm>
          </p:grpSpPr>
          <p:cxnSp>
            <p:nvCxnSpPr>
              <p:cNvPr id="97" name="Straight Arrow Connector 96"/>
              <p:cNvCxnSpPr/>
              <p:nvPr/>
            </p:nvCxnSpPr>
            <p:spPr>
              <a:xfrm>
                <a:off x="8077200" y="6236732"/>
                <a:ext cx="177378" cy="58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6248400" y="3112532"/>
                <a:ext cx="1066800" cy="762000"/>
              </a:xfrm>
              <a:prstGeom prst="rect">
                <a:avLst/>
              </a:prstGeom>
              <a:solidFill>
                <a:schemeClr val="accent1">
                  <a:lumMod val="40000"/>
                  <a:lumOff val="60000"/>
                </a:schemeClr>
              </a:solidFill>
              <a:ln>
                <a:solidFill>
                  <a:schemeClr val="tx1"/>
                </a:solidFill>
              </a:ln>
              <a:scene3d>
                <a:camera prst="orthographicFront"/>
                <a:lightRig rig="threePt" dir="t"/>
              </a:scene3d>
              <a:sp3d>
                <a:bevelT w="101600" prst="riblet"/>
                <a:bevelB w="0" h="0" prst="slope"/>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Physical model</a:t>
                </a:r>
              </a:p>
            </p:txBody>
          </p:sp>
          <p:cxnSp>
            <p:nvCxnSpPr>
              <p:cNvPr id="88" name="Straight Arrow Connector 87"/>
              <p:cNvCxnSpPr>
                <a:stCxn id="20" idx="2"/>
                <a:endCxn id="89" idx="0"/>
              </p:cNvCxnSpPr>
              <p:nvPr/>
            </p:nvCxnSpPr>
            <p:spPr>
              <a:xfrm>
                <a:off x="7467600" y="2045732"/>
                <a:ext cx="0" cy="2286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6934200" y="2274332"/>
                <a:ext cx="1066800" cy="6096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Ku-Band VPR</a:t>
                </a:r>
                <a:endParaRPr lang="en-US" dirty="0">
                  <a:solidFill>
                    <a:srgbClr val="000000"/>
                  </a:solidFill>
                </a:endParaRPr>
              </a:p>
            </p:txBody>
          </p:sp>
          <p:sp>
            <p:nvSpPr>
              <p:cNvPr id="90" name="Rectangle 89"/>
              <p:cNvSpPr/>
              <p:nvPr/>
            </p:nvSpPr>
            <p:spPr>
              <a:xfrm>
                <a:off x="6934200" y="4103132"/>
                <a:ext cx="1066800" cy="6096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S-Band VPR</a:t>
                </a:r>
                <a:endParaRPr lang="en-US" dirty="0">
                  <a:solidFill>
                    <a:srgbClr val="000000"/>
                  </a:solidFill>
                </a:endParaRPr>
              </a:p>
            </p:txBody>
          </p:sp>
          <p:sp>
            <p:nvSpPr>
              <p:cNvPr id="91" name="Rectangle 90"/>
              <p:cNvSpPr/>
              <p:nvPr/>
            </p:nvSpPr>
            <p:spPr>
              <a:xfrm>
                <a:off x="7620000" y="3112532"/>
                <a:ext cx="1066800" cy="762000"/>
              </a:xfrm>
              <a:prstGeom prst="rect">
                <a:avLst/>
              </a:prstGeom>
              <a:solidFill>
                <a:schemeClr val="accent1">
                  <a:lumMod val="40000"/>
                  <a:lumOff val="60000"/>
                </a:schemeClr>
              </a:solidFill>
              <a:ln>
                <a:solidFill>
                  <a:schemeClr val="tx1"/>
                </a:solidFill>
              </a:ln>
              <a:scene3d>
                <a:camera prst="orthographicFront"/>
                <a:lightRig rig="threePt" dir="t"/>
              </a:scene3d>
              <a:sp3d>
                <a:bevelT w="101600" prst="riblet"/>
                <a:bevelB w="0" h="0" prst="slop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solidFill>
                      <a:schemeClr val="tx1"/>
                    </a:solidFill>
                  </a:rPr>
                  <a:t>Empirical model</a:t>
                </a:r>
              </a:p>
            </p:txBody>
          </p:sp>
          <p:sp>
            <p:nvSpPr>
              <p:cNvPr id="99" name="Rectangle 98"/>
              <p:cNvSpPr/>
              <p:nvPr/>
            </p:nvSpPr>
            <p:spPr>
              <a:xfrm>
                <a:off x="6858000" y="5931932"/>
                <a:ext cx="1219200" cy="6096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solidFill>
                      <a:srgbClr val="000000"/>
                    </a:solidFill>
                  </a:rPr>
                  <a:t>Representative </a:t>
                </a:r>
                <a:r>
                  <a:rPr lang="en-US" dirty="0" smtClean="0">
                    <a:solidFill>
                      <a:srgbClr val="000000"/>
                    </a:solidFill>
                  </a:rPr>
                  <a:t>AVPR</a:t>
                </a:r>
                <a:endParaRPr lang="en-US" dirty="0">
                  <a:solidFill>
                    <a:srgbClr val="000000"/>
                  </a:solidFill>
                </a:endParaRPr>
              </a:p>
            </p:txBody>
          </p:sp>
          <p:sp>
            <p:nvSpPr>
              <p:cNvPr id="101" name="Rectangle 100"/>
              <p:cNvSpPr/>
              <p:nvPr/>
            </p:nvSpPr>
            <p:spPr>
              <a:xfrm>
                <a:off x="6934200" y="4941332"/>
                <a:ext cx="1066800" cy="762000"/>
              </a:xfrm>
              <a:prstGeom prst="rect">
                <a:avLst/>
              </a:prstGeom>
              <a:solidFill>
                <a:schemeClr val="accent1">
                  <a:lumMod val="40000"/>
                  <a:lumOff val="60000"/>
                </a:schemeClr>
              </a:solidFill>
              <a:ln>
                <a:solidFill>
                  <a:schemeClr val="tx1"/>
                </a:solidFill>
              </a:ln>
              <a:scene3d>
                <a:camera prst="orthographicFront"/>
                <a:lightRig rig="threePt" dir="t"/>
              </a:scene3d>
              <a:sp3d>
                <a:bevelT w="101600" prst="riblet"/>
                <a:bevelB w="0" h="0" prst="slop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solidFill>
                      <a:schemeClr val="tx1"/>
                    </a:solidFill>
                  </a:rPr>
                  <a:t>Range correction</a:t>
                </a:r>
              </a:p>
            </p:txBody>
          </p:sp>
          <p:cxnSp>
            <p:nvCxnSpPr>
              <p:cNvPr id="102" name="Elbow Connector 101"/>
              <p:cNvCxnSpPr>
                <a:stCxn id="89" idx="2"/>
                <a:endCxn id="86" idx="0"/>
              </p:cNvCxnSpPr>
              <p:nvPr/>
            </p:nvCxnSpPr>
            <p:spPr>
              <a:xfrm rot="5400000">
                <a:off x="7010400" y="2655332"/>
                <a:ext cx="228600" cy="685800"/>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Elbow Connector 102"/>
              <p:cNvCxnSpPr>
                <a:stCxn id="89" idx="2"/>
                <a:endCxn id="91" idx="0"/>
              </p:cNvCxnSpPr>
              <p:nvPr/>
            </p:nvCxnSpPr>
            <p:spPr>
              <a:xfrm rot="16200000" flipH="1">
                <a:off x="7696200" y="2655332"/>
                <a:ext cx="228600" cy="685800"/>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Elbow Connector 104"/>
              <p:cNvCxnSpPr>
                <a:stCxn id="86" idx="2"/>
                <a:endCxn id="90" idx="0"/>
              </p:cNvCxnSpPr>
              <p:nvPr/>
            </p:nvCxnSpPr>
            <p:spPr>
              <a:xfrm rot="16200000" flipH="1">
                <a:off x="7010400" y="3645932"/>
                <a:ext cx="228600" cy="685800"/>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Elbow Connector 107"/>
              <p:cNvCxnSpPr>
                <a:stCxn id="91" idx="2"/>
                <a:endCxn id="90" idx="0"/>
              </p:cNvCxnSpPr>
              <p:nvPr/>
            </p:nvCxnSpPr>
            <p:spPr>
              <a:xfrm rot="5400000">
                <a:off x="7696200" y="3645932"/>
                <a:ext cx="228600" cy="685800"/>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stCxn id="90" idx="2"/>
                <a:endCxn id="101" idx="0"/>
              </p:cNvCxnSpPr>
              <p:nvPr/>
            </p:nvCxnSpPr>
            <p:spPr>
              <a:xfrm>
                <a:off x="7467600" y="4712732"/>
                <a:ext cx="0" cy="2286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101" idx="2"/>
                <a:endCxn id="99" idx="0"/>
              </p:cNvCxnSpPr>
              <p:nvPr/>
            </p:nvCxnSpPr>
            <p:spPr>
              <a:xfrm>
                <a:off x="7467600" y="5703332"/>
                <a:ext cx="0" cy="2286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010400" y="1676400"/>
                <a:ext cx="914400" cy="369332"/>
              </a:xfrm>
              <a:prstGeom prst="rect">
                <a:avLst/>
              </a:prstGeom>
              <a:noFill/>
            </p:spPr>
            <p:txBody>
              <a:bodyPr wrap="square" rtlCol="0">
                <a:spAutoFit/>
              </a:bodyPr>
              <a:lstStyle/>
              <a:p>
                <a:r>
                  <a:rPr lang="en-US" dirty="0" smtClean="0"/>
                  <a:t>TRMM</a:t>
                </a:r>
                <a:endParaRPr lang="en-US" dirty="0"/>
              </a:p>
            </p:txBody>
          </p:sp>
        </p:grpSp>
        <p:grpSp>
          <p:nvGrpSpPr>
            <p:cNvPr id="26" name="Group 25"/>
            <p:cNvGrpSpPr/>
            <p:nvPr/>
          </p:nvGrpSpPr>
          <p:grpSpPr>
            <a:xfrm>
              <a:off x="4391983" y="3068140"/>
              <a:ext cx="819193" cy="2209800"/>
              <a:chOff x="5048207" y="3810000"/>
              <a:chExt cx="819193" cy="2209800"/>
            </a:xfrm>
          </p:grpSpPr>
          <p:sp>
            <p:nvSpPr>
              <p:cNvPr id="95" name="TextBox 94"/>
              <p:cNvSpPr txBox="1"/>
              <p:nvPr/>
            </p:nvSpPr>
            <p:spPr>
              <a:xfrm>
                <a:off x="5053473" y="3810000"/>
                <a:ext cx="559769" cy="369332"/>
              </a:xfrm>
              <a:prstGeom prst="rect">
                <a:avLst/>
              </a:prstGeom>
              <a:noFill/>
            </p:spPr>
            <p:txBody>
              <a:bodyPr wrap="none" rtlCol="0">
                <a:spAutoFit/>
              </a:bodyPr>
              <a:lstStyle/>
              <a:p>
                <a:r>
                  <a:rPr lang="en-US" dirty="0" smtClean="0"/>
                  <a:t>VPR</a:t>
                </a:r>
                <a:endParaRPr lang="en-US" dirty="0"/>
              </a:p>
            </p:txBody>
          </p:sp>
          <p:sp>
            <p:nvSpPr>
              <p:cNvPr id="25" name="Freeform 24"/>
              <p:cNvSpPr/>
              <p:nvPr/>
            </p:nvSpPr>
            <p:spPr>
              <a:xfrm>
                <a:off x="5048207" y="3877675"/>
                <a:ext cx="819193" cy="2142125"/>
              </a:xfrm>
              <a:custGeom>
                <a:avLst/>
                <a:gdLst>
                  <a:gd name="connsiteX0" fmla="*/ 0 w 819193"/>
                  <a:gd name="connsiteY0" fmla="*/ 0 h 2142125"/>
                  <a:gd name="connsiteX1" fmla="*/ 84667 w 819193"/>
                  <a:gd name="connsiteY1" fmla="*/ 330200 h 2142125"/>
                  <a:gd name="connsiteX2" fmla="*/ 220133 w 819193"/>
                  <a:gd name="connsiteY2" fmla="*/ 550333 h 2142125"/>
                  <a:gd name="connsiteX3" fmla="*/ 406400 w 819193"/>
                  <a:gd name="connsiteY3" fmla="*/ 821266 h 2142125"/>
                  <a:gd name="connsiteX4" fmla="*/ 465667 w 819193"/>
                  <a:gd name="connsiteY4" fmla="*/ 897466 h 2142125"/>
                  <a:gd name="connsiteX5" fmla="*/ 770467 w 819193"/>
                  <a:gd name="connsiteY5" fmla="*/ 1007533 h 2142125"/>
                  <a:gd name="connsiteX6" fmla="*/ 812800 w 819193"/>
                  <a:gd name="connsiteY6" fmla="*/ 1032933 h 2142125"/>
                  <a:gd name="connsiteX7" fmla="*/ 812800 w 819193"/>
                  <a:gd name="connsiteY7" fmla="*/ 1075266 h 2142125"/>
                  <a:gd name="connsiteX8" fmla="*/ 753533 w 819193"/>
                  <a:gd name="connsiteY8" fmla="*/ 1100666 h 2142125"/>
                  <a:gd name="connsiteX9" fmla="*/ 550333 w 819193"/>
                  <a:gd name="connsiteY9" fmla="*/ 1185333 h 2142125"/>
                  <a:gd name="connsiteX10" fmla="*/ 499533 w 819193"/>
                  <a:gd name="connsiteY10" fmla="*/ 1236133 h 2142125"/>
                  <a:gd name="connsiteX11" fmla="*/ 482600 w 819193"/>
                  <a:gd name="connsiteY11" fmla="*/ 1371600 h 2142125"/>
                  <a:gd name="connsiteX12" fmla="*/ 482600 w 819193"/>
                  <a:gd name="connsiteY12" fmla="*/ 1549400 h 2142125"/>
                  <a:gd name="connsiteX13" fmla="*/ 474133 w 819193"/>
                  <a:gd name="connsiteY13" fmla="*/ 2048933 h 2142125"/>
                  <a:gd name="connsiteX14" fmla="*/ 491067 w 819193"/>
                  <a:gd name="connsiteY14" fmla="*/ 2142066 h 214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9193" h="2142125">
                    <a:moveTo>
                      <a:pt x="0" y="0"/>
                    </a:moveTo>
                    <a:cubicBezTo>
                      <a:pt x="23989" y="119239"/>
                      <a:pt x="47978" y="238478"/>
                      <a:pt x="84667" y="330200"/>
                    </a:cubicBezTo>
                    <a:cubicBezTo>
                      <a:pt x="121356" y="421922"/>
                      <a:pt x="166511" y="468489"/>
                      <a:pt x="220133" y="550333"/>
                    </a:cubicBezTo>
                    <a:cubicBezTo>
                      <a:pt x="273755" y="632177"/>
                      <a:pt x="365478" y="763411"/>
                      <a:pt x="406400" y="821266"/>
                    </a:cubicBezTo>
                    <a:cubicBezTo>
                      <a:pt x="447322" y="879121"/>
                      <a:pt x="404989" y="866422"/>
                      <a:pt x="465667" y="897466"/>
                    </a:cubicBezTo>
                    <a:cubicBezTo>
                      <a:pt x="526345" y="928510"/>
                      <a:pt x="712612" y="984955"/>
                      <a:pt x="770467" y="1007533"/>
                    </a:cubicBezTo>
                    <a:cubicBezTo>
                      <a:pt x="828323" y="1030111"/>
                      <a:pt x="805745" y="1021644"/>
                      <a:pt x="812800" y="1032933"/>
                    </a:cubicBezTo>
                    <a:cubicBezTo>
                      <a:pt x="819855" y="1044222"/>
                      <a:pt x="822678" y="1063977"/>
                      <a:pt x="812800" y="1075266"/>
                    </a:cubicBezTo>
                    <a:cubicBezTo>
                      <a:pt x="802922" y="1086555"/>
                      <a:pt x="753533" y="1100666"/>
                      <a:pt x="753533" y="1100666"/>
                    </a:cubicBezTo>
                    <a:cubicBezTo>
                      <a:pt x="709789" y="1119010"/>
                      <a:pt x="592666" y="1162755"/>
                      <a:pt x="550333" y="1185333"/>
                    </a:cubicBezTo>
                    <a:cubicBezTo>
                      <a:pt x="508000" y="1207911"/>
                      <a:pt x="510822" y="1205089"/>
                      <a:pt x="499533" y="1236133"/>
                    </a:cubicBezTo>
                    <a:cubicBezTo>
                      <a:pt x="488244" y="1267177"/>
                      <a:pt x="485422" y="1319389"/>
                      <a:pt x="482600" y="1371600"/>
                    </a:cubicBezTo>
                    <a:cubicBezTo>
                      <a:pt x="479778" y="1423811"/>
                      <a:pt x="484011" y="1436511"/>
                      <a:pt x="482600" y="1549400"/>
                    </a:cubicBezTo>
                    <a:cubicBezTo>
                      <a:pt x="481189" y="1662289"/>
                      <a:pt x="472722" y="1950155"/>
                      <a:pt x="474133" y="2048933"/>
                    </a:cubicBezTo>
                    <a:cubicBezTo>
                      <a:pt x="475544" y="2147711"/>
                      <a:pt x="491067" y="2142066"/>
                      <a:pt x="491067" y="214206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3" name="TextBox 32"/>
            <p:cNvSpPr txBox="1"/>
            <p:nvPr/>
          </p:nvSpPr>
          <p:spPr>
            <a:xfrm>
              <a:off x="304800" y="1532288"/>
              <a:ext cx="2895600" cy="1200329"/>
            </a:xfrm>
            <a:prstGeom prst="rect">
              <a:avLst/>
            </a:prstGeom>
            <a:noFill/>
            <a:ln>
              <a:solidFill>
                <a:schemeClr val="tx1"/>
              </a:solidFill>
            </a:ln>
          </p:spPr>
          <p:txBody>
            <a:bodyPr wrap="square" rtlCol="0">
              <a:spAutoFit/>
            </a:bodyPr>
            <a:lstStyle/>
            <a:p>
              <a:r>
                <a:rPr lang="en-US" dirty="0" smtClean="0">
                  <a:latin typeface="Times New Roman"/>
                  <a:cs typeface="Times New Roman"/>
                </a:rPr>
                <a:t>Determine the representative VPR from TRMM (GPM) and apply it to ground radar for near surface QPE</a:t>
              </a:r>
              <a:endParaRPr lang="en-US" dirty="0">
                <a:latin typeface="Times New Roman"/>
                <a:cs typeface="Times New Roman"/>
              </a:endParaRPr>
            </a:p>
          </p:txBody>
        </p:sp>
        <p:cxnSp>
          <p:nvCxnSpPr>
            <p:cNvPr id="27" name="Straight Arrow Connector 26"/>
            <p:cNvCxnSpPr/>
            <p:nvPr/>
          </p:nvCxnSpPr>
          <p:spPr>
            <a:xfrm>
              <a:off x="5994841" y="5808364"/>
              <a:ext cx="5270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918419" y="5497783"/>
              <a:ext cx="1101856" cy="587089"/>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Enhanced QPE</a:t>
              </a:r>
              <a:endParaRPr lang="en-US" dirty="0">
                <a:solidFill>
                  <a:srgbClr val="000000"/>
                </a:solidFill>
              </a:endParaRPr>
            </a:p>
          </p:txBody>
        </p:sp>
        <p:sp>
          <p:nvSpPr>
            <p:cNvPr id="34" name="TextBox 33"/>
            <p:cNvSpPr txBox="1"/>
            <p:nvPr/>
          </p:nvSpPr>
          <p:spPr>
            <a:xfrm>
              <a:off x="5183156" y="5453928"/>
              <a:ext cx="914400" cy="646331"/>
            </a:xfrm>
            <a:prstGeom prst="rect">
              <a:avLst/>
            </a:prstGeom>
            <a:noFill/>
          </p:spPr>
          <p:txBody>
            <a:bodyPr wrap="square" rtlCol="0">
              <a:spAutoFit/>
            </a:bodyPr>
            <a:lstStyle/>
            <a:p>
              <a:r>
                <a:rPr lang="en-US" dirty="0" smtClean="0"/>
                <a:t>Ground Radar</a:t>
              </a:r>
              <a:endParaRPr lang="en-US" dirty="0"/>
            </a:p>
          </p:txBody>
        </p:sp>
      </p:grpSp>
      <p:sp>
        <p:nvSpPr>
          <p:cNvPr id="28" name="Rectangle 27"/>
          <p:cNvSpPr/>
          <p:nvPr/>
        </p:nvSpPr>
        <p:spPr>
          <a:xfrm>
            <a:off x="4403" y="6509730"/>
            <a:ext cx="4786331" cy="338554"/>
          </a:xfrm>
          <a:prstGeom prst="rect">
            <a:avLst/>
          </a:prstGeom>
        </p:spPr>
        <p:txBody>
          <a:bodyPr wrap="square">
            <a:spAutoFit/>
          </a:bodyPr>
          <a:lstStyle/>
          <a:p>
            <a:r>
              <a:rPr lang="en-US" sz="1600" b="1" dirty="0" smtClean="0">
                <a:latin typeface="Times New Roman"/>
                <a:cs typeface="Times New Roman"/>
              </a:rPr>
              <a:t>Courtesy B. Wen, U. Oklahoma</a:t>
            </a:r>
            <a:endParaRPr lang="en-US" sz="1600" b="1" dirty="0">
              <a:latin typeface="Times New Roman"/>
              <a:cs typeface="Times New Roman"/>
            </a:endParaRPr>
          </a:p>
        </p:txBody>
      </p:sp>
    </p:spTree>
    <p:extLst>
      <p:ext uri="{BB962C8B-B14F-4D97-AF65-F5344CB8AC3E}">
        <p14:creationId xmlns:p14="http://schemas.microsoft.com/office/powerpoint/2010/main" xmlns="" val="2147959728"/>
      </p:ext>
    </p:extLst>
  </p:cSld>
  <p:clrMapOvr>
    <a:masterClrMapping/>
  </p:clrMapOvr>
  <p:transition advTm="15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9" descr="PR_averaging2crop2.png"/>
          <p:cNvPicPr>
            <a:picLocks noChangeAspect="1"/>
          </p:cNvPicPr>
          <p:nvPr/>
        </p:nvPicPr>
        <p:blipFill>
          <a:blip r:embed="rId3" cstate="print"/>
          <a:srcRect/>
          <a:stretch>
            <a:fillRect/>
          </a:stretch>
        </p:blipFill>
        <p:spPr bwMode="auto">
          <a:xfrm>
            <a:off x="0" y="1906824"/>
            <a:ext cx="2724150" cy="1708150"/>
          </a:xfrm>
          <a:prstGeom prst="rect">
            <a:avLst/>
          </a:prstGeom>
          <a:noFill/>
          <a:ln w="9525">
            <a:noFill/>
            <a:miter lim="800000"/>
            <a:headEnd/>
            <a:tailEnd/>
          </a:ln>
        </p:spPr>
      </p:pic>
      <p:sp>
        <p:nvSpPr>
          <p:cNvPr id="8204" name="TextBox 13"/>
          <p:cNvSpPr txBox="1">
            <a:spLocks noChangeArrowheads="1"/>
          </p:cNvSpPr>
          <p:nvPr/>
        </p:nvSpPr>
        <p:spPr bwMode="auto">
          <a:xfrm>
            <a:off x="3352021" y="2007355"/>
            <a:ext cx="2317264" cy="3139321"/>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u="sng" dirty="0" smtClean="0">
                <a:solidFill>
                  <a:srgbClr val="000000"/>
                </a:solidFill>
                <a:latin typeface="Arial" charset="0"/>
                <a:ea typeface="MS PGothic" pitchFamily="34" charset="-128"/>
                <a:cs typeface="Arial" charset="0"/>
              </a:rPr>
              <a:t>Products: </a:t>
            </a:r>
          </a:p>
          <a:p>
            <a:pPr defTabSz="914400" eaLnBrk="0" fontAlgn="base" hangingPunct="0">
              <a:spcBef>
                <a:spcPct val="0"/>
              </a:spcBef>
              <a:spcAft>
                <a:spcPct val="0"/>
              </a:spcAft>
            </a:pPr>
            <a:endParaRPr lang="en-US" dirty="0" smtClean="0">
              <a:solidFill>
                <a:srgbClr val="000000"/>
              </a:solidFill>
              <a:latin typeface="Arial" charset="0"/>
              <a:ea typeface="MS PGothic" pitchFamily="34" charset="-128"/>
              <a:cs typeface="Arial" charset="0"/>
            </a:endParaRPr>
          </a:p>
          <a:p>
            <a:pPr defTabSz="914400" eaLnBrk="0" fontAlgn="base" hangingPunct="0">
              <a:spcBef>
                <a:spcPct val="0"/>
              </a:spcBef>
              <a:spcAft>
                <a:spcPct val="0"/>
              </a:spcAft>
            </a:pPr>
            <a:r>
              <a:rPr lang="en-US" dirty="0" smtClean="0">
                <a:solidFill>
                  <a:srgbClr val="000000"/>
                </a:solidFill>
                <a:latin typeface="Arial" charset="0"/>
                <a:ea typeface="MS PGothic" pitchFamily="34" charset="-128"/>
                <a:cs typeface="Arial" charset="0"/>
              </a:rPr>
              <a:t>Horizontal and vertical cross-section comparisons of Z, R, dual-pol (e.g., HID)</a:t>
            </a:r>
          </a:p>
          <a:p>
            <a:pPr defTabSz="914400" eaLnBrk="0" fontAlgn="base" hangingPunct="0">
              <a:spcBef>
                <a:spcPct val="0"/>
              </a:spcBef>
              <a:spcAft>
                <a:spcPct val="0"/>
              </a:spcAft>
            </a:pPr>
            <a:endParaRPr lang="en-US" dirty="0" smtClean="0">
              <a:solidFill>
                <a:srgbClr val="000000"/>
              </a:solidFill>
              <a:latin typeface="Arial" charset="0"/>
              <a:ea typeface="MS PGothic" pitchFamily="34" charset="-128"/>
              <a:cs typeface="Arial" charset="0"/>
            </a:endParaRPr>
          </a:p>
          <a:p>
            <a:pPr defTabSz="914400" eaLnBrk="0" fontAlgn="base" hangingPunct="0">
              <a:spcBef>
                <a:spcPct val="0"/>
              </a:spcBef>
              <a:spcAft>
                <a:spcPct val="0"/>
              </a:spcAft>
            </a:pPr>
            <a:r>
              <a:rPr lang="en-US" dirty="0" smtClean="0">
                <a:solidFill>
                  <a:srgbClr val="000000"/>
                </a:solidFill>
                <a:latin typeface="Arial" charset="0"/>
                <a:ea typeface="MS PGothic" pitchFamily="34" charset="-128"/>
                <a:cs typeface="Arial" charset="0"/>
              </a:rPr>
              <a:t>Volume statistics on rain rate (2A25, 2A12) reflectivity……</a:t>
            </a:r>
          </a:p>
        </p:txBody>
      </p:sp>
      <p:sp>
        <p:nvSpPr>
          <p:cNvPr id="8194" name="Rectangle 4"/>
          <p:cNvSpPr>
            <a:spLocks noChangeArrowheads="1"/>
          </p:cNvSpPr>
          <p:nvPr/>
        </p:nvSpPr>
        <p:spPr bwMode="auto">
          <a:xfrm>
            <a:off x="233363" y="5021263"/>
            <a:ext cx="549275" cy="92075"/>
          </a:xfrm>
          <a:prstGeom prst="rect">
            <a:avLst/>
          </a:prstGeom>
          <a:noFill/>
          <a:ln w="12700">
            <a:noFill/>
            <a:miter lim="800000"/>
            <a:headEnd/>
            <a:tailEnd/>
          </a:ln>
        </p:spPr>
        <p:txBody>
          <a:bodyPr vert="eaVert" wrap="none" anchor="ctr">
            <a:spAutoFit/>
          </a:bodyPr>
          <a:lstStyle/>
          <a:p>
            <a:pPr algn="ctr" defTabSz="914400" eaLnBrk="0" fontAlgn="base" hangingPunct="0">
              <a:spcBef>
                <a:spcPct val="0"/>
              </a:spcBef>
              <a:spcAft>
                <a:spcPct val="0"/>
              </a:spcAft>
            </a:pPr>
            <a:endParaRPr lang="en-US" sz="2400" smtClean="0">
              <a:solidFill>
                <a:srgbClr val="000000"/>
              </a:solidFill>
              <a:ea typeface="MS PGothic" pitchFamily="34" charset="-128"/>
            </a:endParaRPr>
          </a:p>
        </p:txBody>
      </p:sp>
      <p:sp>
        <p:nvSpPr>
          <p:cNvPr id="8195" name="Text Box 1028"/>
          <p:cNvSpPr txBox="1">
            <a:spLocks noChangeArrowheads="1"/>
          </p:cNvSpPr>
          <p:nvPr/>
        </p:nvSpPr>
        <p:spPr bwMode="auto">
          <a:xfrm>
            <a:off x="2184400" y="5829300"/>
            <a:ext cx="4673600" cy="715963"/>
          </a:xfrm>
          <a:prstGeom prst="rect">
            <a:avLst/>
          </a:prstGeom>
          <a:noFill/>
          <a:ln w="12700">
            <a:noFill/>
            <a:miter lim="800000"/>
            <a:headEnd/>
            <a:tailEnd/>
          </a:ln>
        </p:spPr>
        <p:txBody>
          <a:bodyPr anchor="ctr">
            <a:spAutoFit/>
          </a:bodyPr>
          <a:lstStyle/>
          <a:p>
            <a:pPr algn="ctr" defTabSz="914400" eaLnBrk="0" fontAlgn="base" hangingPunct="0">
              <a:lnSpc>
                <a:spcPct val="110000"/>
              </a:lnSpc>
              <a:spcBef>
                <a:spcPct val="0"/>
              </a:spcBef>
              <a:spcAft>
                <a:spcPct val="0"/>
              </a:spcAft>
            </a:pPr>
            <a:r>
              <a:rPr lang="en-US" sz="2400" smtClean="0">
                <a:solidFill>
                  <a:srgbClr val="FFFFFF"/>
                </a:solidFill>
                <a:latin typeface="Times New Roman" pitchFamily="18" charset="0"/>
                <a:ea typeface="MS PGothic" pitchFamily="34" charset="-128"/>
              </a:rPr>
              <a:t>Arthur Y. Hou</a:t>
            </a:r>
          </a:p>
          <a:p>
            <a:pPr algn="ctr" defTabSz="914400" eaLnBrk="0" fontAlgn="base" hangingPunct="0">
              <a:lnSpc>
                <a:spcPct val="110000"/>
              </a:lnSpc>
              <a:spcBef>
                <a:spcPct val="0"/>
              </a:spcBef>
              <a:spcAft>
                <a:spcPct val="0"/>
              </a:spcAft>
            </a:pPr>
            <a:r>
              <a:rPr lang="en-US" sz="1300" i="1" smtClean="0">
                <a:solidFill>
                  <a:srgbClr val="FFFFFF"/>
                </a:solidFill>
                <a:latin typeface="Times New Roman" pitchFamily="18" charset="0"/>
                <a:ea typeface="MS PGothic" pitchFamily="34" charset="-128"/>
              </a:rPr>
              <a:t>NASA Goddard Space Flight Center</a:t>
            </a:r>
          </a:p>
        </p:txBody>
      </p:sp>
      <p:pic>
        <p:nvPicPr>
          <p:cNvPr id="8196" name="Picture 55"/>
          <p:cNvPicPr>
            <a:picLocks noChangeAspect="1" noChangeArrowheads="1"/>
          </p:cNvPicPr>
          <p:nvPr/>
        </p:nvPicPr>
        <p:blipFill>
          <a:blip r:embed="rId4" cstate="print"/>
          <a:srcRect/>
          <a:stretch>
            <a:fillRect/>
          </a:stretch>
        </p:blipFill>
        <p:spPr bwMode="auto">
          <a:xfrm>
            <a:off x="19050" y="66675"/>
            <a:ext cx="825500" cy="703262"/>
          </a:xfrm>
          <a:prstGeom prst="rect">
            <a:avLst/>
          </a:prstGeom>
          <a:noFill/>
          <a:ln w="9525">
            <a:noFill/>
            <a:miter lim="800000"/>
            <a:headEnd/>
            <a:tailEnd/>
          </a:ln>
        </p:spPr>
      </p:pic>
      <p:sp>
        <p:nvSpPr>
          <p:cNvPr id="8197" name="Text Box 1027"/>
          <p:cNvSpPr txBox="1">
            <a:spLocks noChangeArrowheads="1"/>
          </p:cNvSpPr>
          <p:nvPr/>
        </p:nvSpPr>
        <p:spPr bwMode="auto">
          <a:xfrm>
            <a:off x="962024" y="78729"/>
            <a:ext cx="7086601" cy="461665"/>
          </a:xfrm>
          <a:prstGeom prst="rect">
            <a:avLst/>
          </a:prstGeom>
          <a:solidFill>
            <a:srgbClr val="0000CC"/>
          </a:solidFill>
          <a:ln w="12700">
            <a:noFill/>
            <a:miter lim="800000"/>
            <a:headEnd/>
            <a:tailEnd/>
          </a:ln>
        </p:spPr>
        <p:txBody>
          <a:bodyPr wrap="square" anchor="ctr">
            <a:spAutoFit/>
          </a:bodyPr>
          <a:lstStyle/>
          <a:p>
            <a:pPr algn="ctr" defTabSz="914400" eaLnBrk="0" fontAlgn="base" hangingPunct="0">
              <a:spcBef>
                <a:spcPct val="0"/>
              </a:spcBef>
              <a:spcAft>
                <a:spcPct val="0"/>
              </a:spcAft>
            </a:pPr>
            <a:r>
              <a:rPr lang="en-US" sz="2400" b="1" i="1" u="sng" dirty="0" smtClean="0">
                <a:solidFill>
                  <a:srgbClr val="FFFFFF"/>
                </a:solidFill>
                <a:latin typeface="Arial" charset="0"/>
                <a:ea typeface="MS PGothic" pitchFamily="34" charset="-128"/>
                <a:cs typeface="Arial" charset="0"/>
              </a:rPr>
              <a:t>GPM Direct Validation:  Developing our Tools</a:t>
            </a:r>
            <a:endParaRPr lang="en-US" sz="2400" i="1" u="sng" dirty="0" smtClean="0">
              <a:solidFill>
                <a:srgbClr val="FFFFFF"/>
              </a:solidFill>
              <a:latin typeface="Arial" charset="0"/>
              <a:ea typeface="MS PGothic" pitchFamily="34" charset="-128"/>
              <a:cs typeface="Arial" charset="0"/>
            </a:endParaRPr>
          </a:p>
        </p:txBody>
      </p:sp>
      <p:sp>
        <p:nvSpPr>
          <p:cNvPr id="8202" name="TextBox 11"/>
          <p:cNvSpPr txBox="1">
            <a:spLocks noChangeArrowheads="1"/>
          </p:cNvSpPr>
          <p:nvPr/>
        </p:nvSpPr>
        <p:spPr bwMode="auto">
          <a:xfrm>
            <a:off x="419100" y="881289"/>
            <a:ext cx="8320088" cy="923330"/>
          </a:xfrm>
          <a:prstGeom prst="rect">
            <a:avLst/>
          </a:prstGeom>
          <a:noFill/>
          <a:ln w="9525">
            <a:noFill/>
            <a:miter lim="800000"/>
            <a:headEnd/>
            <a:tailEnd/>
          </a:ln>
        </p:spPr>
        <p:txBody>
          <a:bodyPr>
            <a:spAutoFit/>
          </a:bodyPr>
          <a:lstStyle/>
          <a:p>
            <a:pPr marL="228600" indent="-228600" defTabSz="914400" eaLnBrk="0" fontAlgn="base" hangingPunct="0">
              <a:spcBef>
                <a:spcPct val="0"/>
              </a:spcBef>
              <a:spcAft>
                <a:spcPct val="0"/>
              </a:spcAft>
              <a:buFont typeface="Arial" charset="0"/>
              <a:buChar char="•"/>
            </a:pPr>
            <a:r>
              <a:rPr lang="en-US" b="1" dirty="0" smtClean="0">
                <a:solidFill>
                  <a:srgbClr val="FF0000"/>
                </a:solidFill>
                <a:latin typeface="Arial" charset="0"/>
                <a:ea typeface="MS PGothic" pitchFamily="34" charset="-128"/>
                <a:cs typeface="Arial" charset="0"/>
              </a:rPr>
              <a:t>Reflectivity:  </a:t>
            </a:r>
            <a:r>
              <a:rPr lang="en-US" dirty="0" smtClean="0">
                <a:solidFill>
                  <a:srgbClr val="000000"/>
                </a:solidFill>
                <a:latin typeface="Arial" charset="0"/>
                <a:ea typeface="MS PGothic" pitchFamily="34" charset="-128"/>
                <a:cs typeface="Arial" charset="0"/>
              </a:rPr>
              <a:t>Geometrically matches ground, spaceborne radar (statistics</a:t>
            </a:r>
            <a:r>
              <a:rPr lang="en-US" dirty="0" smtClean="0">
                <a:solidFill>
                  <a:srgbClr val="000000"/>
                </a:solidFill>
                <a:latin typeface="Arial" charset="0"/>
                <a:ea typeface="MS PGothic" pitchFamily="34" charset="-128"/>
                <a:cs typeface="Arial" charset="0"/>
              </a:rPr>
              <a:t>); prototype for 21 radars in SE U.S. (TRMM matching since 2007)</a:t>
            </a:r>
            <a:endParaRPr lang="en-US" dirty="0" smtClean="0">
              <a:solidFill>
                <a:srgbClr val="000000"/>
              </a:solidFill>
              <a:latin typeface="Arial" charset="0"/>
              <a:ea typeface="MS PGothic" pitchFamily="34" charset="-128"/>
              <a:cs typeface="Arial" charset="0"/>
            </a:endParaRPr>
          </a:p>
          <a:p>
            <a:pPr marL="228600" indent="-228600" defTabSz="914400" eaLnBrk="0" fontAlgn="base" hangingPunct="0">
              <a:spcBef>
                <a:spcPct val="0"/>
              </a:spcBef>
              <a:spcAft>
                <a:spcPct val="0"/>
              </a:spcAft>
              <a:buFont typeface="Arial" charset="0"/>
              <a:buChar char="•"/>
            </a:pPr>
            <a:r>
              <a:rPr lang="en-US" b="1" dirty="0" smtClean="0">
                <a:solidFill>
                  <a:srgbClr val="FF0000"/>
                </a:solidFill>
                <a:latin typeface="Arial" charset="0"/>
                <a:ea typeface="MS PGothic" pitchFamily="34" charset="-128"/>
                <a:cs typeface="Arial" charset="0"/>
              </a:rPr>
              <a:t>Radiometer: </a:t>
            </a:r>
            <a:r>
              <a:rPr lang="en-US" dirty="0" smtClean="0">
                <a:latin typeface="Arial" charset="0"/>
                <a:ea typeface="MS PGothic" pitchFamily="34" charset="-128"/>
                <a:cs typeface="Arial" charset="0"/>
              </a:rPr>
              <a:t>TMI</a:t>
            </a:r>
            <a:r>
              <a:rPr lang="en-US" b="1" dirty="0" smtClean="0">
                <a:solidFill>
                  <a:srgbClr val="FF0000"/>
                </a:solidFill>
                <a:latin typeface="Arial" charset="0"/>
                <a:ea typeface="MS PGothic" pitchFamily="34" charset="-128"/>
                <a:cs typeface="Arial" charset="0"/>
              </a:rPr>
              <a:t> </a:t>
            </a:r>
            <a:r>
              <a:rPr lang="en-US" dirty="0" smtClean="0">
                <a:solidFill>
                  <a:schemeClr val="bg1"/>
                </a:solidFill>
                <a:latin typeface="Arial" charset="0"/>
                <a:ea typeface="MS PGothic" pitchFamily="34" charset="-128"/>
                <a:cs typeface="Arial" charset="0"/>
              </a:rPr>
              <a:t>2A12 Rain rate profile</a:t>
            </a:r>
          </a:p>
        </p:txBody>
      </p:sp>
      <p:sp>
        <p:nvSpPr>
          <p:cNvPr id="8205" name="TextBox 14"/>
          <p:cNvSpPr txBox="1">
            <a:spLocks noChangeArrowheads="1"/>
          </p:cNvSpPr>
          <p:nvPr/>
        </p:nvSpPr>
        <p:spPr bwMode="auto">
          <a:xfrm>
            <a:off x="342900" y="5826127"/>
            <a:ext cx="8620125" cy="707886"/>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2000" dirty="0" smtClean="0">
                <a:solidFill>
                  <a:srgbClr val="000000"/>
                </a:solidFill>
                <a:latin typeface="Arial" charset="0"/>
                <a:ea typeface="MS PGothic" pitchFamily="34" charset="-128"/>
                <a:cs typeface="Arial" charset="0"/>
              </a:rPr>
              <a:t>Scalable and radar-platform adaptive tool: Also in use by GPM partners in Korea, Taiwan, Australia, </a:t>
            </a:r>
            <a:r>
              <a:rPr lang="en-US" sz="2000" dirty="0" smtClean="0">
                <a:solidFill>
                  <a:srgbClr val="000000"/>
                </a:solidFill>
                <a:latin typeface="Arial" charset="0"/>
                <a:ea typeface="MS PGothic" pitchFamily="34" charset="-128"/>
                <a:cs typeface="Arial" charset="0"/>
              </a:rPr>
              <a:t>Europe</a:t>
            </a:r>
            <a:endParaRPr lang="en-US" sz="2000" dirty="0" smtClean="0">
              <a:solidFill>
                <a:srgbClr val="000000"/>
              </a:solidFill>
              <a:latin typeface="Arial" charset="0"/>
              <a:ea typeface="MS PGothic" pitchFamily="34" charset="-128"/>
              <a:cs typeface="Arial" charset="0"/>
            </a:endParaRPr>
          </a:p>
        </p:txBody>
      </p:sp>
      <p:pic>
        <p:nvPicPr>
          <p:cNvPr id="19" name="Picture 18" descr="coreconstellation-tn.gif"/>
          <p:cNvPicPr>
            <a:picLocks noChangeAspect="1"/>
          </p:cNvPicPr>
          <p:nvPr/>
        </p:nvPicPr>
        <p:blipFill>
          <a:blip r:embed="rId5" cstate="print"/>
          <a:srcRect l="4800" t="9600" r="4800" b="9600"/>
          <a:stretch>
            <a:fillRect/>
          </a:stretch>
        </p:blipFill>
        <p:spPr>
          <a:xfrm>
            <a:off x="8181032" y="9524"/>
            <a:ext cx="905818" cy="809625"/>
          </a:xfrm>
          <a:prstGeom prst="rect">
            <a:avLst/>
          </a:prstGeom>
        </p:spPr>
      </p:pic>
      <p:sp>
        <p:nvSpPr>
          <p:cNvPr id="8198" name="TextBox 7"/>
          <p:cNvSpPr txBox="1">
            <a:spLocks noChangeArrowheads="1"/>
          </p:cNvSpPr>
          <p:nvPr/>
        </p:nvSpPr>
        <p:spPr bwMode="auto">
          <a:xfrm>
            <a:off x="228600" y="514350"/>
            <a:ext cx="8696325" cy="3108543"/>
          </a:xfrm>
          <a:prstGeom prst="rect">
            <a:avLst/>
          </a:prstGeom>
          <a:noFill/>
          <a:ln w="9525">
            <a:noFill/>
            <a:miter lim="800000"/>
            <a:headEnd/>
            <a:tailEnd/>
          </a:ln>
        </p:spPr>
        <p:txBody>
          <a:bodyPr>
            <a:spAutoFit/>
          </a:bodyPr>
          <a:lstStyle/>
          <a:p>
            <a:pPr marL="2743200" indent="-2743200" algn="ctr" defTabSz="914400" eaLnBrk="0" fontAlgn="base" hangingPunct="0">
              <a:spcBef>
                <a:spcPct val="0"/>
              </a:spcBef>
              <a:spcAft>
                <a:spcPts val="1200"/>
              </a:spcAft>
            </a:pPr>
            <a:r>
              <a:rPr lang="en-US" b="1" dirty="0" smtClean="0">
                <a:solidFill>
                  <a:srgbClr val="0000FF"/>
                </a:solidFill>
                <a:latin typeface="Arial" charset="0"/>
                <a:ea typeface="MS PGothic" pitchFamily="34" charset="-128"/>
                <a:cs typeface="Arial" charset="0"/>
              </a:rPr>
              <a:t>Pixels:  GPM Project Office Validation Network (VN) Software</a:t>
            </a:r>
          </a:p>
          <a:p>
            <a:pPr marL="2743200" lvl="2" indent="-2743200" defTabSz="914400" eaLnBrk="0" fontAlgn="base" hangingPunct="0">
              <a:spcBef>
                <a:spcPct val="0"/>
              </a:spcBef>
              <a:spcAft>
                <a:spcPct val="0"/>
              </a:spcAft>
            </a:pPr>
            <a:r>
              <a:rPr lang="en-US" sz="2400" dirty="0" smtClean="0">
                <a:solidFill>
                  <a:srgbClr val="000000"/>
                </a:solidFill>
                <a:ea typeface="MS PGothic" pitchFamily="34" charset="-128"/>
              </a:rPr>
              <a:t> </a:t>
            </a:r>
          </a:p>
          <a:p>
            <a:pPr marL="2743200" indent="-2743200" defTabSz="914400" eaLnBrk="0" fontAlgn="base" hangingPunct="0">
              <a:spcBef>
                <a:spcPct val="0"/>
              </a:spcBef>
              <a:spcAft>
                <a:spcPct val="0"/>
              </a:spcAft>
            </a:pPr>
            <a:endParaRPr lang="en-US" b="1" dirty="0" smtClean="0">
              <a:solidFill>
                <a:srgbClr val="0000FF"/>
              </a:solidFill>
              <a:latin typeface="Arial" charset="0"/>
              <a:ea typeface="MS PGothic" pitchFamily="34" charset="-128"/>
              <a:cs typeface="Arial" charset="0"/>
            </a:endParaRPr>
          </a:p>
          <a:p>
            <a:pPr marL="2743200" indent="-2743200" defTabSz="914400" eaLnBrk="0" fontAlgn="base" hangingPunct="0">
              <a:spcBef>
                <a:spcPct val="0"/>
              </a:spcBef>
              <a:spcAft>
                <a:spcPct val="0"/>
              </a:spcAft>
            </a:pPr>
            <a:endParaRPr lang="en-US" b="1" dirty="0" smtClean="0">
              <a:solidFill>
                <a:srgbClr val="0000FF"/>
              </a:solidFill>
              <a:latin typeface="Arial" charset="0"/>
              <a:ea typeface="MS PGothic" pitchFamily="34" charset="-128"/>
              <a:cs typeface="Arial" charset="0"/>
            </a:endParaRPr>
          </a:p>
          <a:p>
            <a:pPr marL="2743200" indent="-2743200" defTabSz="914400" eaLnBrk="0" fontAlgn="base" hangingPunct="0">
              <a:spcBef>
                <a:spcPct val="0"/>
              </a:spcBef>
              <a:spcAft>
                <a:spcPct val="0"/>
              </a:spcAft>
            </a:pPr>
            <a:endParaRPr lang="en-US" b="1" dirty="0" smtClean="0">
              <a:solidFill>
                <a:srgbClr val="0000FF"/>
              </a:solidFill>
              <a:latin typeface="Arial" charset="0"/>
              <a:ea typeface="MS PGothic" pitchFamily="34" charset="-128"/>
              <a:cs typeface="Arial" charset="0"/>
            </a:endParaRPr>
          </a:p>
          <a:p>
            <a:pPr marL="2743200" indent="-2743200" defTabSz="914400" eaLnBrk="0" fontAlgn="base" hangingPunct="0">
              <a:spcBef>
                <a:spcPct val="0"/>
              </a:spcBef>
              <a:spcAft>
                <a:spcPct val="0"/>
              </a:spcAft>
            </a:pPr>
            <a:endParaRPr lang="en-US" b="1" dirty="0" smtClean="0">
              <a:solidFill>
                <a:srgbClr val="0000FF"/>
              </a:solidFill>
              <a:latin typeface="Arial" charset="0"/>
              <a:ea typeface="MS PGothic" pitchFamily="34" charset="-128"/>
              <a:cs typeface="Arial" charset="0"/>
            </a:endParaRPr>
          </a:p>
          <a:p>
            <a:pPr marL="2743200" indent="-2743200" defTabSz="914400" eaLnBrk="0" fontAlgn="base" hangingPunct="0">
              <a:spcBef>
                <a:spcPct val="0"/>
              </a:spcBef>
              <a:spcAft>
                <a:spcPct val="0"/>
              </a:spcAft>
            </a:pPr>
            <a:endParaRPr lang="en-US" b="1" dirty="0" smtClean="0">
              <a:solidFill>
                <a:srgbClr val="0000FF"/>
              </a:solidFill>
              <a:latin typeface="Arial" charset="0"/>
              <a:ea typeface="MS PGothic" pitchFamily="34" charset="-128"/>
              <a:cs typeface="Arial" charset="0"/>
            </a:endParaRPr>
          </a:p>
          <a:p>
            <a:pPr marL="2743200" indent="-2743200" defTabSz="914400" eaLnBrk="0" fontAlgn="base" hangingPunct="0">
              <a:spcBef>
                <a:spcPct val="0"/>
              </a:spcBef>
              <a:spcAft>
                <a:spcPct val="0"/>
              </a:spcAft>
            </a:pPr>
            <a:endParaRPr lang="en-US" b="1" dirty="0" smtClean="0">
              <a:solidFill>
                <a:srgbClr val="0000FF"/>
              </a:solidFill>
              <a:latin typeface="Arial" charset="0"/>
              <a:ea typeface="MS PGothic" pitchFamily="34" charset="-128"/>
              <a:cs typeface="Arial" charset="0"/>
            </a:endParaRPr>
          </a:p>
          <a:p>
            <a:pPr marL="2743200" indent="-2743200" defTabSz="914400" eaLnBrk="0" fontAlgn="base" hangingPunct="0">
              <a:spcBef>
                <a:spcPct val="0"/>
              </a:spcBef>
              <a:spcAft>
                <a:spcPct val="0"/>
              </a:spcAft>
            </a:pPr>
            <a:endParaRPr lang="en-US" b="1" dirty="0" smtClean="0">
              <a:solidFill>
                <a:srgbClr val="0000FF"/>
              </a:solidFill>
              <a:latin typeface="Arial" charset="0"/>
              <a:ea typeface="MS PGothic" pitchFamily="34" charset="-128"/>
              <a:cs typeface="Arial" charset="0"/>
            </a:endParaRPr>
          </a:p>
          <a:p>
            <a:pPr marL="2743200" indent="-2743200" defTabSz="914400" eaLnBrk="0" fontAlgn="base" hangingPunct="0">
              <a:spcBef>
                <a:spcPct val="0"/>
              </a:spcBef>
              <a:spcAft>
                <a:spcPct val="0"/>
              </a:spcAft>
            </a:pPr>
            <a:endParaRPr lang="en-US" b="1" dirty="0" smtClean="0">
              <a:solidFill>
                <a:srgbClr val="0000FF"/>
              </a:solidFill>
              <a:latin typeface="Arial" charset="0"/>
              <a:ea typeface="MS PGothic" pitchFamily="34" charset="-128"/>
              <a:cs typeface="Arial" charset="0"/>
            </a:endParaRPr>
          </a:p>
        </p:txBody>
      </p:sp>
      <p:pic>
        <p:nvPicPr>
          <p:cNvPr id="1026" name="Picture 2"/>
          <p:cNvPicPr>
            <a:picLocks noChangeAspect="1" noChangeArrowheads="1"/>
          </p:cNvPicPr>
          <p:nvPr/>
        </p:nvPicPr>
        <p:blipFill>
          <a:blip r:embed="rId6" cstate="print"/>
          <a:srcRect l="36141"/>
          <a:stretch>
            <a:fillRect/>
          </a:stretch>
        </p:blipFill>
        <p:spPr bwMode="auto">
          <a:xfrm>
            <a:off x="5576014" y="1576751"/>
            <a:ext cx="3554207" cy="4140200"/>
          </a:xfrm>
          <a:prstGeom prst="rect">
            <a:avLst/>
          </a:prstGeom>
          <a:noFill/>
          <a:ln w="9525">
            <a:noFill/>
            <a:miter lim="800000"/>
            <a:headEnd/>
            <a:tailEnd/>
          </a:ln>
          <a:effectLst/>
        </p:spPr>
      </p:pic>
      <p:pic>
        <p:nvPicPr>
          <p:cNvPr id="13" name="Picture 11" descr="nexrad.tiff"/>
          <p:cNvPicPr>
            <a:picLocks noChangeAspect="1"/>
          </p:cNvPicPr>
          <p:nvPr/>
        </p:nvPicPr>
        <p:blipFill>
          <a:blip r:embed="rId7"/>
          <a:srcRect/>
          <a:stretch>
            <a:fillRect/>
          </a:stretch>
        </p:blipFill>
        <p:spPr bwMode="auto">
          <a:xfrm>
            <a:off x="168700" y="3754418"/>
            <a:ext cx="2506891" cy="1796527"/>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bwMode="auto">
          <a:xfrm>
            <a:off x="673100" y="58738"/>
            <a:ext cx="8229600" cy="1143000"/>
          </a:xfrm>
          <a:noFill/>
          <a:ln>
            <a:miter lim="800000"/>
            <a:headEnd/>
            <a:tailEnd/>
          </a:ln>
        </p:spPr>
        <p:txBody>
          <a:bodyPr wrap="square" lIns="91440" tIns="45720" rIns="91440" bIns="45720" numCol="1" anchor="ctr" anchorCtr="0" compatLnSpc="1">
            <a:prstTxWarp prst="textNoShape">
              <a:avLst/>
            </a:prstTxWarp>
          </a:bodyPr>
          <a:lstStyle/>
          <a:p>
            <a:r>
              <a:rPr lang="en-US" sz="2400" smtClean="0">
                <a:latin typeface="Arial" pitchFamily="34" charset="0"/>
              </a:rPr>
              <a:t>Validation Network</a:t>
            </a:r>
            <a:r>
              <a:rPr lang="en-US" sz="2800" b="1" smtClean="0">
                <a:latin typeface="Arial" pitchFamily="34" charset="0"/>
              </a:rPr>
              <a:t/>
            </a:r>
            <a:br>
              <a:rPr lang="en-US" sz="2800" b="1" smtClean="0">
                <a:latin typeface="Arial" pitchFamily="34" charset="0"/>
              </a:rPr>
            </a:br>
            <a:r>
              <a:rPr lang="en-US" sz="2800" b="1" smtClean="0">
                <a:latin typeface="Arial" pitchFamily="34" charset="0"/>
              </a:rPr>
              <a:t>Database Mining: GR bias trends vs. PR</a:t>
            </a:r>
          </a:p>
        </p:txBody>
      </p:sp>
      <p:sp>
        <p:nvSpPr>
          <p:cNvPr id="11267" name="Line 6"/>
          <p:cNvSpPr>
            <a:spLocks noChangeShapeType="1"/>
          </p:cNvSpPr>
          <p:nvPr/>
        </p:nvSpPr>
        <p:spPr bwMode="auto">
          <a:xfrm>
            <a:off x="1335088" y="1085850"/>
            <a:ext cx="6927850" cy="0"/>
          </a:xfrm>
          <a:prstGeom prst="line">
            <a:avLst/>
          </a:prstGeom>
          <a:noFill/>
          <a:ln w="57150" cmpd="thickThin">
            <a:solidFill>
              <a:schemeClr val="tx1"/>
            </a:solidFill>
            <a:round/>
            <a:headEnd/>
            <a:tailEnd/>
          </a:ln>
        </p:spPr>
        <p:txBody>
          <a:bodyPr wrap="none" anchor="ctr"/>
          <a:lstStyle/>
          <a:p>
            <a:pPr defTabSz="914400" eaLnBrk="0" fontAlgn="base" hangingPunct="0">
              <a:spcBef>
                <a:spcPct val="0"/>
              </a:spcBef>
              <a:spcAft>
                <a:spcPct val="0"/>
              </a:spcAft>
            </a:pPr>
            <a:endParaRPr lang="en-US" sz="4000" smtClean="0">
              <a:solidFill>
                <a:srgbClr val="000000"/>
              </a:solidFill>
              <a:latin typeface="Arial" pitchFamily="34" charset="0"/>
              <a:ea typeface="ヒラギノ角ゴ Pro W3" pitchFamily="-84" charset="-128"/>
            </a:endParaRPr>
          </a:p>
        </p:txBody>
      </p:sp>
      <p:sp>
        <p:nvSpPr>
          <p:cNvPr id="11268" name="Text Box 7"/>
          <p:cNvSpPr txBox="1">
            <a:spLocks noChangeArrowheads="1"/>
          </p:cNvSpPr>
          <p:nvPr/>
        </p:nvSpPr>
        <p:spPr bwMode="auto">
          <a:xfrm>
            <a:off x="201613" y="784225"/>
            <a:ext cx="885825" cy="46196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400" b="1" smtClean="0">
                <a:solidFill>
                  <a:srgbClr val="000000"/>
                </a:solidFill>
                <a:latin typeface="Arial" pitchFamily="34" charset="0"/>
                <a:ea typeface="ヒラギノ角ゴ Pro W3" pitchFamily="-84" charset="-128"/>
              </a:rPr>
              <a:t>GPM</a:t>
            </a:r>
            <a:endParaRPr lang="en-US" sz="2800" b="1" smtClean="0">
              <a:solidFill>
                <a:srgbClr val="000000"/>
              </a:solidFill>
              <a:latin typeface="Arial" pitchFamily="34" charset="0"/>
              <a:ea typeface="ヒラギノ角ゴ Pro W3" pitchFamily="-84" charset="-128"/>
            </a:endParaRPr>
          </a:p>
        </p:txBody>
      </p:sp>
      <p:pic>
        <p:nvPicPr>
          <p:cNvPr id="11269" name="Picture 7" descr="GPM_logo.PNG"/>
          <p:cNvPicPr>
            <a:picLocks noChangeAspect="1"/>
          </p:cNvPicPr>
          <p:nvPr/>
        </p:nvPicPr>
        <p:blipFill>
          <a:blip r:embed="rId3"/>
          <a:srcRect/>
          <a:stretch>
            <a:fillRect/>
          </a:stretch>
        </p:blipFill>
        <p:spPr bwMode="auto">
          <a:xfrm>
            <a:off x="165100" y="76200"/>
            <a:ext cx="914400" cy="790575"/>
          </a:xfrm>
          <a:prstGeom prst="rect">
            <a:avLst/>
          </a:prstGeom>
          <a:noFill/>
          <a:ln w="9525">
            <a:noFill/>
            <a:miter lim="800000"/>
            <a:headEnd/>
            <a:tailEnd/>
          </a:ln>
        </p:spPr>
      </p:pic>
      <p:sp>
        <p:nvSpPr>
          <p:cNvPr id="11270" name="TextBox 11"/>
          <p:cNvSpPr txBox="1">
            <a:spLocks noChangeArrowheads="1"/>
          </p:cNvSpPr>
          <p:nvPr/>
        </p:nvSpPr>
        <p:spPr bwMode="auto">
          <a:xfrm>
            <a:off x="2032000" y="3721100"/>
            <a:ext cx="2309813" cy="33813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smtClean="0">
                <a:solidFill>
                  <a:srgbClr val="FFFFFF"/>
                </a:solidFill>
                <a:latin typeface="Arial" pitchFamily="34" charset="0"/>
                <a:ea typeface="ヒラギノ角ゴ Pro W3" pitchFamily="-84" charset="-128"/>
              </a:rPr>
              <a:t>NPOL and D3R in Iowa</a:t>
            </a:r>
          </a:p>
        </p:txBody>
      </p:sp>
      <p:pic>
        <p:nvPicPr>
          <p:cNvPr id="11271" name="Picture 1" descr="TimeSeriesCropv7s2ku_smoothed_by_3_GR-PR.png"/>
          <p:cNvPicPr>
            <a:picLocks noChangeAspect="1"/>
          </p:cNvPicPr>
          <p:nvPr/>
        </p:nvPicPr>
        <p:blipFill>
          <a:blip r:embed="rId4"/>
          <a:srcRect/>
          <a:stretch>
            <a:fillRect/>
          </a:stretch>
        </p:blipFill>
        <p:spPr bwMode="auto">
          <a:xfrm>
            <a:off x="555625" y="1581150"/>
            <a:ext cx="7847013" cy="5189538"/>
          </a:xfrm>
          <a:prstGeom prst="rect">
            <a:avLst/>
          </a:prstGeom>
          <a:noFill/>
          <a:ln w="9525">
            <a:noFill/>
            <a:miter lim="800000"/>
            <a:headEnd/>
            <a:tailEnd/>
          </a:ln>
        </p:spPr>
      </p:pic>
      <p:sp>
        <p:nvSpPr>
          <p:cNvPr id="11272" name="TextBox 2"/>
          <p:cNvSpPr txBox="1">
            <a:spLocks noChangeArrowheads="1"/>
          </p:cNvSpPr>
          <p:nvPr/>
        </p:nvSpPr>
        <p:spPr bwMode="auto">
          <a:xfrm>
            <a:off x="1054100" y="5907088"/>
            <a:ext cx="2251075" cy="4016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000" smtClean="0">
                <a:solidFill>
                  <a:srgbClr val="FF0000"/>
                </a:solidFill>
                <a:latin typeface="Arial" pitchFamily="34" charset="0"/>
                <a:ea typeface="ヒラギノ角ゴ Pro W3" pitchFamily="-84" charset="-128"/>
              </a:rPr>
              <a:t>Dual-pol transition</a:t>
            </a:r>
          </a:p>
        </p:txBody>
      </p:sp>
      <p:cxnSp>
        <p:nvCxnSpPr>
          <p:cNvPr id="11273" name="Straight Arrow Connector 48"/>
          <p:cNvCxnSpPr>
            <a:cxnSpLocks noChangeShapeType="1"/>
          </p:cNvCxnSpPr>
          <p:nvPr/>
        </p:nvCxnSpPr>
        <p:spPr bwMode="auto">
          <a:xfrm flipV="1">
            <a:off x="2462213" y="4556125"/>
            <a:ext cx="460375" cy="1425575"/>
          </a:xfrm>
          <a:prstGeom prst="straightConnector1">
            <a:avLst/>
          </a:prstGeom>
          <a:noFill/>
          <a:ln w="25400">
            <a:solidFill>
              <a:srgbClr val="FF0000"/>
            </a:solidFill>
            <a:round/>
            <a:headEnd/>
            <a:tailEnd type="arrow" w="med" len="med"/>
          </a:ln>
        </p:spPr>
      </p:cxnSp>
      <p:cxnSp>
        <p:nvCxnSpPr>
          <p:cNvPr id="11274" name="Straight Arrow Connector 51"/>
          <p:cNvCxnSpPr>
            <a:cxnSpLocks noChangeShapeType="1"/>
          </p:cNvCxnSpPr>
          <p:nvPr/>
        </p:nvCxnSpPr>
        <p:spPr bwMode="auto">
          <a:xfrm>
            <a:off x="3257550" y="6137275"/>
            <a:ext cx="552450" cy="9525"/>
          </a:xfrm>
          <a:prstGeom prst="straightConnector1">
            <a:avLst/>
          </a:prstGeom>
          <a:noFill/>
          <a:ln w="25400">
            <a:solidFill>
              <a:srgbClr val="FF0000"/>
            </a:solidFill>
            <a:round/>
            <a:headEnd/>
            <a:tailEnd type="arrow" w="med" len="med"/>
          </a:ln>
        </p:spPr>
      </p:cxnSp>
      <p:sp>
        <p:nvSpPr>
          <p:cNvPr id="11275" name="TextBox 19474"/>
          <p:cNvSpPr txBox="1">
            <a:spLocks noChangeArrowheads="1"/>
          </p:cNvSpPr>
          <p:nvPr/>
        </p:nvSpPr>
        <p:spPr bwMode="auto">
          <a:xfrm>
            <a:off x="668338" y="1212850"/>
            <a:ext cx="7699375" cy="4000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000" smtClean="0">
                <a:solidFill>
                  <a:srgbClr val="000000"/>
                </a:solidFill>
                <a:latin typeface="Arial" pitchFamily="34" charset="0"/>
                <a:ea typeface="ヒラギノ角ゴ Pro W3" pitchFamily="-84" charset="-128"/>
              </a:rPr>
              <a:t>Stratiform rain, above 0°C level, 100% </a:t>
            </a:r>
            <a:r>
              <a:rPr lang="en-US" altLang="en-US" sz="2000" smtClean="0">
                <a:solidFill>
                  <a:srgbClr val="000000"/>
                </a:solidFill>
                <a:latin typeface="Arial" pitchFamily="34" charset="0"/>
                <a:ea typeface="ヒラギノ角ゴ Pro W3" pitchFamily="-84" charset="-128"/>
              </a:rPr>
              <a:t>“</a:t>
            </a:r>
            <a:r>
              <a:rPr lang="en-US" sz="2000" smtClean="0">
                <a:solidFill>
                  <a:srgbClr val="000000"/>
                </a:solidFill>
                <a:latin typeface="Arial" pitchFamily="34" charset="0"/>
                <a:ea typeface="ヒラギノ角ゴ Pro W3" pitchFamily="-84" charset="-128"/>
              </a:rPr>
              <a:t>beam fill</a:t>
            </a:r>
            <a:r>
              <a:rPr lang="en-US" altLang="en-US" sz="2000" smtClean="0">
                <a:solidFill>
                  <a:srgbClr val="000000"/>
                </a:solidFill>
                <a:latin typeface="Arial" pitchFamily="34" charset="0"/>
                <a:ea typeface="ヒラギノ角ゴ Pro W3" pitchFamily="-84" charset="-128"/>
              </a:rPr>
              <a:t>”</a:t>
            </a:r>
            <a:r>
              <a:rPr lang="en-US" sz="2000" smtClean="0">
                <a:solidFill>
                  <a:srgbClr val="000000"/>
                </a:solidFill>
                <a:latin typeface="Arial" pitchFamily="34" charset="0"/>
                <a:ea typeface="ヒラギノ角ゴ Pro W3" pitchFamily="-84" charset="-128"/>
              </a:rPr>
              <a:t>, Ku-adjusted GR</a:t>
            </a:r>
          </a:p>
        </p:txBody>
      </p:sp>
      <p:sp>
        <p:nvSpPr>
          <p:cNvPr id="11276" name="TextBox 19474"/>
          <p:cNvSpPr txBox="1">
            <a:spLocks noChangeArrowheads="1"/>
          </p:cNvSpPr>
          <p:nvPr/>
        </p:nvSpPr>
        <p:spPr bwMode="auto">
          <a:xfrm>
            <a:off x="93663" y="2114550"/>
            <a:ext cx="731837" cy="33813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smtClean="0">
                <a:solidFill>
                  <a:srgbClr val="000000"/>
                </a:solidFill>
                <a:latin typeface="Arial" pitchFamily="34" charset="0"/>
                <a:ea typeface="ヒラギノ角ゴ Pro W3" pitchFamily="-84" charset="-128"/>
              </a:rPr>
              <a:t>KLCH</a:t>
            </a:r>
          </a:p>
        </p:txBody>
      </p:sp>
      <p:sp>
        <p:nvSpPr>
          <p:cNvPr id="11277" name="TextBox 19474"/>
          <p:cNvSpPr txBox="1">
            <a:spLocks noChangeArrowheads="1"/>
          </p:cNvSpPr>
          <p:nvPr/>
        </p:nvSpPr>
        <p:spPr bwMode="auto">
          <a:xfrm>
            <a:off x="93663" y="5537200"/>
            <a:ext cx="747712" cy="33813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smtClean="0">
                <a:solidFill>
                  <a:srgbClr val="000000"/>
                </a:solidFill>
                <a:latin typeface="Arial" pitchFamily="34" charset="0"/>
                <a:ea typeface="ヒラギノ角ゴ Pro W3" pitchFamily="-84" charset="-128"/>
              </a:rPr>
              <a:t>KSHV</a:t>
            </a:r>
          </a:p>
        </p:txBody>
      </p:sp>
      <p:sp>
        <p:nvSpPr>
          <p:cNvPr id="11278" name="TextBox 19474"/>
          <p:cNvSpPr txBox="1">
            <a:spLocks noChangeArrowheads="1"/>
          </p:cNvSpPr>
          <p:nvPr/>
        </p:nvSpPr>
        <p:spPr bwMode="auto">
          <a:xfrm>
            <a:off x="8288338" y="5537200"/>
            <a:ext cx="777875" cy="33813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smtClean="0">
                <a:solidFill>
                  <a:srgbClr val="000000"/>
                </a:solidFill>
                <a:latin typeface="Arial" pitchFamily="34" charset="0"/>
                <a:ea typeface="ヒラギノ角ゴ Pro W3" pitchFamily="-84" charset="-128"/>
              </a:rPr>
              <a:t>KTBW</a:t>
            </a:r>
          </a:p>
        </p:txBody>
      </p:sp>
      <p:sp>
        <p:nvSpPr>
          <p:cNvPr id="11279" name="TextBox 19474"/>
          <p:cNvSpPr txBox="1">
            <a:spLocks noChangeArrowheads="1"/>
          </p:cNvSpPr>
          <p:nvPr/>
        </p:nvSpPr>
        <p:spPr bwMode="auto">
          <a:xfrm>
            <a:off x="8288338" y="3860800"/>
            <a:ext cx="788987" cy="33813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smtClean="0">
                <a:solidFill>
                  <a:srgbClr val="000000"/>
                </a:solidFill>
                <a:latin typeface="Arial" pitchFamily="34" charset="0"/>
                <a:ea typeface="ヒラギノ角ゴ Pro W3" pitchFamily="-84" charset="-128"/>
              </a:rPr>
              <a:t>KMOB</a:t>
            </a:r>
          </a:p>
        </p:txBody>
      </p:sp>
      <p:sp>
        <p:nvSpPr>
          <p:cNvPr id="11280" name="TextBox 19474"/>
          <p:cNvSpPr txBox="1">
            <a:spLocks noChangeArrowheads="1"/>
          </p:cNvSpPr>
          <p:nvPr/>
        </p:nvSpPr>
        <p:spPr bwMode="auto">
          <a:xfrm>
            <a:off x="8288338" y="2114550"/>
            <a:ext cx="633412" cy="33813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smtClean="0">
                <a:solidFill>
                  <a:srgbClr val="000000"/>
                </a:solidFill>
                <a:latin typeface="Arial" pitchFamily="34" charset="0"/>
                <a:ea typeface="ヒラギノ角ゴ Pro W3" pitchFamily="-84" charset="-128"/>
              </a:rPr>
              <a:t>KLIX</a:t>
            </a:r>
          </a:p>
        </p:txBody>
      </p:sp>
      <p:sp>
        <p:nvSpPr>
          <p:cNvPr id="11281" name="TextBox 19474"/>
          <p:cNvSpPr txBox="1">
            <a:spLocks noChangeArrowheads="1"/>
          </p:cNvSpPr>
          <p:nvPr/>
        </p:nvSpPr>
        <p:spPr bwMode="auto">
          <a:xfrm>
            <a:off x="93663" y="3860800"/>
            <a:ext cx="742950" cy="33813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smtClean="0">
                <a:solidFill>
                  <a:srgbClr val="000000"/>
                </a:solidFill>
                <a:latin typeface="Arial" pitchFamily="34" charset="0"/>
                <a:ea typeface="ヒラギノ角ゴ Pro W3" pitchFamily="-84" charset="-128"/>
              </a:rPr>
              <a:t>KMLB</a:t>
            </a:r>
          </a:p>
        </p:txBody>
      </p:sp>
      <p:sp>
        <p:nvSpPr>
          <p:cNvPr id="18" name="Oval 17"/>
          <p:cNvSpPr/>
          <p:nvPr/>
        </p:nvSpPr>
        <p:spPr bwMode="auto">
          <a:xfrm>
            <a:off x="3081867" y="4013200"/>
            <a:ext cx="1422400" cy="567267"/>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110" charset="0"/>
            </a:endParaRPr>
          </a:p>
        </p:txBody>
      </p:sp>
      <p:sp>
        <p:nvSpPr>
          <p:cNvPr id="19" name="Oval 18"/>
          <p:cNvSpPr/>
          <p:nvPr/>
        </p:nvSpPr>
        <p:spPr bwMode="auto">
          <a:xfrm rot="2412588">
            <a:off x="3268134" y="5520267"/>
            <a:ext cx="1422400" cy="567267"/>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itchFamily="-110"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2" name="TextBox 12"/>
          <p:cNvSpPr txBox="1">
            <a:spLocks noChangeArrowheads="1"/>
          </p:cNvSpPr>
          <p:nvPr/>
        </p:nvSpPr>
        <p:spPr bwMode="auto">
          <a:xfrm>
            <a:off x="919873" y="709421"/>
            <a:ext cx="7677450" cy="461665"/>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2400" b="1" i="1" u="sng" dirty="0" smtClean="0">
                <a:solidFill>
                  <a:srgbClr val="FFFF00"/>
                </a:solidFill>
              </a:rPr>
              <a:t>Getting the Physics Right: GPM Physical Validation</a:t>
            </a:r>
          </a:p>
        </p:txBody>
      </p:sp>
      <p:grpSp>
        <p:nvGrpSpPr>
          <p:cNvPr id="2" name="Group 17"/>
          <p:cNvGrpSpPr>
            <a:grpSpLocks/>
          </p:cNvGrpSpPr>
          <p:nvPr/>
        </p:nvGrpSpPr>
        <p:grpSpPr bwMode="auto">
          <a:xfrm>
            <a:off x="0" y="0"/>
            <a:ext cx="9144000" cy="616954"/>
            <a:chOff x="0" y="0"/>
            <a:chExt cx="9144001" cy="873247"/>
          </a:xfrm>
        </p:grpSpPr>
        <p:grpSp>
          <p:nvGrpSpPr>
            <p:cNvPr id="3" name="Group 15"/>
            <p:cNvGrpSpPr>
              <a:grpSpLocks/>
            </p:cNvGrpSpPr>
            <p:nvPr/>
          </p:nvGrpSpPr>
          <p:grpSpPr bwMode="auto">
            <a:xfrm>
              <a:off x="0" y="0"/>
              <a:ext cx="9144001" cy="763398"/>
              <a:chOff x="0" y="0"/>
              <a:chExt cx="9144001" cy="763398"/>
            </a:xfrm>
          </p:grpSpPr>
          <p:pic>
            <p:nvPicPr>
              <p:cNvPr id="22547" name="Picture 13" descr="GPM_GV_Banner.jpg"/>
              <p:cNvPicPr>
                <a:picLocks noChangeAspect="1"/>
              </p:cNvPicPr>
              <p:nvPr/>
            </p:nvPicPr>
            <p:blipFill>
              <a:blip r:embed="rId3" cstate="print"/>
              <a:srcRect/>
              <a:stretch>
                <a:fillRect/>
              </a:stretch>
            </p:blipFill>
            <p:spPr bwMode="auto">
              <a:xfrm>
                <a:off x="0" y="0"/>
                <a:ext cx="4605624" cy="763398"/>
              </a:xfrm>
              <a:prstGeom prst="rect">
                <a:avLst/>
              </a:prstGeom>
              <a:noFill/>
              <a:ln w="9525">
                <a:noFill/>
                <a:miter lim="800000"/>
                <a:headEnd/>
                <a:tailEnd/>
              </a:ln>
            </p:spPr>
          </p:pic>
          <p:pic>
            <p:nvPicPr>
              <p:cNvPr id="22548" name="Picture 14" descr="GPM_GV_Banner.jpg"/>
              <p:cNvPicPr>
                <a:picLocks noChangeAspect="1"/>
              </p:cNvPicPr>
              <p:nvPr/>
            </p:nvPicPr>
            <p:blipFill>
              <a:blip r:embed="rId3" cstate="print"/>
              <a:srcRect/>
              <a:stretch>
                <a:fillRect/>
              </a:stretch>
            </p:blipFill>
            <p:spPr bwMode="auto">
              <a:xfrm>
                <a:off x="4588779" y="0"/>
                <a:ext cx="4555222" cy="761996"/>
              </a:xfrm>
              <a:prstGeom prst="rect">
                <a:avLst/>
              </a:prstGeom>
              <a:noFill/>
              <a:ln w="9525">
                <a:noFill/>
                <a:miter lim="800000"/>
                <a:headEnd/>
                <a:tailEnd/>
              </a:ln>
            </p:spPr>
          </p:pic>
        </p:grpSp>
        <p:sp>
          <p:nvSpPr>
            <p:cNvPr id="22546" name="Text Box 7"/>
            <p:cNvSpPr txBox="1">
              <a:spLocks noChangeArrowheads="1"/>
            </p:cNvSpPr>
            <p:nvPr/>
          </p:nvSpPr>
          <p:spPr bwMode="auto">
            <a:xfrm>
              <a:off x="0" y="394052"/>
              <a:ext cx="2474752" cy="479195"/>
            </a:xfrm>
            <a:prstGeom prst="rect">
              <a:avLst/>
            </a:prstGeom>
            <a:noFill/>
            <a:ln w="12700">
              <a:noFill/>
              <a:miter lim="800000"/>
              <a:headEnd/>
              <a:tailEnd/>
            </a:ln>
          </p:spPr>
          <p:txBody>
            <a:bodyPr>
              <a:spAutoFit/>
            </a:bodyPr>
            <a:lstStyle/>
            <a:p>
              <a:pPr defTabSz="914400" eaLnBrk="0" fontAlgn="base" hangingPunct="0">
                <a:spcBef>
                  <a:spcPct val="50000"/>
                </a:spcBef>
                <a:spcAft>
                  <a:spcPct val="0"/>
                </a:spcAft>
              </a:pPr>
              <a:r>
                <a:rPr lang="en-US" sz="1600" b="1" i="1" dirty="0" smtClean="0">
                  <a:solidFill>
                    <a:srgbClr val="FFFFFF"/>
                  </a:solidFill>
                  <a:ea typeface="MS PGothic" pitchFamily="34" charset="-128"/>
                  <a:cs typeface="Arial" pitchFamily="34" charset="0"/>
                </a:rPr>
                <a:t>GPM Ground Validation</a:t>
              </a:r>
            </a:p>
          </p:txBody>
        </p:sp>
      </p:grpSp>
      <p:pic>
        <p:nvPicPr>
          <p:cNvPr id="22534" name="Picture 55"/>
          <p:cNvPicPr>
            <a:picLocks noChangeAspect="1" noChangeArrowheads="1"/>
          </p:cNvPicPr>
          <p:nvPr/>
        </p:nvPicPr>
        <p:blipFill>
          <a:blip r:embed="rId4" cstate="print"/>
          <a:srcRect/>
          <a:stretch>
            <a:fillRect/>
          </a:stretch>
        </p:blipFill>
        <p:spPr bwMode="auto">
          <a:xfrm>
            <a:off x="0" y="584201"/>
            <a:ext cx="825500" cy="703264"/>
          </a:xfrm>
          <a:prstGeom prst="rect">
            <a:avLst/>
          </a:prstGeom>
          <a:noFill/>
          <a:ln w="9525">
            <a:noFill/>
            <a:miter lim="800000"/>
            <a:headEnd/>
            <a:tailEnd/>
          </a:ln>
        </p:spPr>
      </p:pic>
      <p:sp>
        <p:nvSpPr>
          <p:cNvPr id="22536" name="TextBox 19"/>
          <p:cNvSpPr txBox="1">
            <a:spLocks noChangeArrowheads="1"/>
          </p:cNvSpPr>
          <p:nvPr/>
        </p:nvSpPr>
        <p:spPr bwMode="auto">
          <a:xfrm>
            <a:off x="163666" y="4884424"/>
            <a:ext cx="8902700" cy="1631216"/>
          </a:xfrm>
          <a:prstGeom prst="rect">
            <a:avLst/>
          </a:prstGeom>
          <a:noFill/>
          <a:ln w="9525">
            <a:noFill/>
            <a:miter lim="800000"/>
            <a:headEnd/>
            <a:tailEnd/>
          </a:ln>
        </p:spPr>
        <p:txBody>
          <a:bodyPr>
            <a:spAutoFit/>
          </a:bodyPr>
          <a:lstStyle/>
          <a:p>
            <a:pPr marL="177800" indent="-177800" defTabSz="914400" fontAlgn="base">
              <a:spcBef>
                <a:spcPct val="0"/>
              </a:spcBef>
              <a:spcAft>
                <a:spcPts val="1200"/>
              </a:spcAft>
              <a:buFont typeface="Arial" pitchFamily="34" charset="0"/>
              <a:buChar char="•"/>
            </a:pPr>
            <a:r>
              <a:rPr lang="en-US" b="1" dirty="0" smtClean="0">
                <a:solidFill>
                  <a:srgbClr val="FFFFFF"/>
                </a:solidFill>
              </a:rPr>
              <a:t>Fundamental to any application, GPM </a:t>
            </a:r>
            <a:r>
              <a:rPr lang="en-US" b="1" dirty="0" smtClean="0">
                <a:solidFill>
                  <a:srgbClr val="FFFFFF"/>
                </a:solidFill>
              </a:rPr>
              <a:t>must produce accurate precipitation estimates over a broad range of warm and cold season conditions- difficult proposition!</a:t>
            </a:r>
          </a:p>
          <a:p>
            <a:pPr marL="177800" indent="-177800" algn="ctr" defTabSz="914400" fontAlgn="base">
              <a:spcBef>
                <a:spcPct val="0"/>
              </a:spcBef>
              <a:spcAft>
                <a:spcPts val="1200"/>
              </a:spcAft>
            </a:pPr>
            <a:r>
              <a:rPr lang="en-US" b="1" i="1" dirty="0" smtClean="0">
                <a:solidFill>
                  <a:srgbClr val="FFFF00"/>
                </a:solidFill>
              </a:rPr>
              <a:t>GPM Ground Validation field measurements are conducted to test and improve satellite-based remote sensing and estimation of precipitation.    </a:t>
            </a:r>
          </a:p>
        </p:txBody>
      </p:sp>
      <p:grpSp>
        <p:nvGrpSpPr>
          <p:cNvPr id="4" name="Group 40"/>
          <p:cNvGrpSpPr/>
          <p:nvPr/>
        </p:nvGrpSpPr>
        <p:grpSpPr>
          <a:xfrm>
            <a:off x="1122235" y="1427848"/>
            <a:ext cx="7378898" cy="3338420"/>
            <a:chOff x="912685" y="1380223"/>
            <a:chExt cx="7378898" cy="3338420"/>
          </a:xfrm>
        </p:grpSpPr>
        <p:pic>
          <p:nvPicPr>
            <p:cNvPr id="65542" name="Picture 6"/>
            <p:cNvPicPr>
              <a:picLocks noChangeArrowheads="1"/>
            </p:cNvPicPr>
            <p:nvPr/>
          </p:nvPicPr>
          <p:blipFill>
            <a:blip r:embed="rId5" cstate="print"/>
            <a:srcRect/>
            <a:stretch>
              <a:fillRect/>
            </a:stretch>
          </p:blipFill>
          <p:spPr bwMode="auto">
            <a:xfrm>
              <a:off x="912685" y="1380223"/>
              <a:ext cx="3465576" cy="3337560"/>
            </a:xfrm>
            <a:prstGeom prst="rect">
              <a:avLst/>
            </a:prstGeom>
            <a:noFill/>
            <a:ln w="9525">
              <a:noFill/>
              <a:miter lim="800000"/>
              <a:headEnd/>
              <a:tailEnd/>
            </a:ln>
            <a:effectLst/>
          </p:spPr>
        </p:pic>
        <p:pic>
          <p:nvPicPr>
            <p:cNvPr id="22535" name="Picture 18" descr="gpm_snow.bmp"/>
            <p:cNvPicPr>
              <a:picLocks noChangeAspect="1"/>
            </p:cNvPicPr>
            <p:nvPr/>
          </p:nvPicPr>
          <p:blipFill>
            <a:blip r:embed="rId6" cstate="print"/>
            <a:srcRect/>
            <a:stretch>
              <a:fillRect/>
            </a:stretch>
          </p:blipFill>
          <p:spPr bwMode="auto">
            <a:xfrm>
              <a:off x="4554747" y="1383802"/>
              <a:ext cx="3462511" cy="3334841"/>
            </a:xfrm>
            <a:prstGeom prst="rect">
              <a:avLst/>
            </a:prstGeom>
            <a:noFill/>
            <a:ln w="0">
              <a:noFill/>
              <a:miter lim="800000"/>
              <a:headEnd/>
              <a:tailEnd/>
            </a:ln>
            <a:effectLst/>
          </p:spPr>
        </p:pic>
        <p:sp>
          <p:nvSpPr>
            <p:cNvPr id="22539" name="TextBox 24"/>
            <p:cNvSpPr txBox="1">
              <a:spLocks noChangeArrowheads="1"/>
            </p:cNvSpPr>
            <p:nvPr/>
          </p:nvSpPr>
          <p:spPr bwMode="auto">
            <a:xfrm>
              <a:off x="960408" y="1407795"/>
              <a:ext cx="2619554" cy="646331"/>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b="1" dirty="0" smtClean="0">
                  <a:solidFill>
                    <a:srgbClr val="FFFFFF"/>
                  </a:solidFill>
                </a:rPr>
                <a:t>Warm season</a:t>
              </a:r>
            </a:p>
            <a:p>
              <a:pPr defTabSz="914400" fontAlgn="base">
                <a:spcBef>
                  <a:spcPct val="0"/>
                </a:spcBef>
                <a:spcAft>
                  <a:spcPct val="0"/>
                </a:spcAft>
              </a:pPr>
              <a:r>
                <a:rPr lang="en-US" b="1" dirty="0" smtClean="0">
                  <a:solidFill>
                    <a:srgbClr val="FFFFFF"/>
                  </a:solidFill>
                </a:rPr>
                <a:t>Rain</a:t>
              </a:r>
            </a:p>
          </p:txBody>
        </p:sp>
        <p:sp>
          <p:nvSpPr>
            <p:cNvPr id="22540" name="TextBox 25"/>
            <p:cNvSpPr txBox="1">
              <a:spLocks noChangeArrowheads="1"/>
            </p:cNvSpPr>
            <p:nvPr/>
          </p:nvSpPr>
          <p:spPr bwMode="auto">
            <a:xfrm>
              <a:off x="6462783" y="1431518"/>
              <a:ext cx="1828800" cy="646331"/>
            </a:xfrm>
            <a:prstGeom prst="rect">
              <a:avLst/>
            </a:prstGeom>
            <a:noFill/>
            <a:ln w="9525">
              <a:noFill/>
              <a:miter lim="800000"/>
              <a:headEnd/>
              <a:tailEnd/>
            </a:ln>
          </p:spPr>
          <p:txBody>
            <a:bodyPr>
              <a:spAutoFit/>
            </a:bodyPr>
            <a:lstStyle/>
            <a:p>
              <a:pPr defTabSz="914400" fontAlgn="base">
                <a:spcBef>
                  <a:spcPct val="0"/>
                </a:spcBef>
                <a:spcAft>
                  <a:spcPct val="0"/>
                </a:spcAft>
              </a:pPr>
              <a:r>
                <a:rPr lang="en-US" b="1" dirty="0" smtClean="0">
                  <a:solidFill>
                    <a:srgbClr val="FFFFFF"/>
                  </a:solidFill>
                </a:rPr>
                <a:t>Cold season Snow/ice</a:t>
              </a:r>
            </a:p>
          </p:txBody>
        </p:sp>
        <p:pic>
          <p:nvPicPr>
            <p:cNvPr id="65538" name="Picture 2"/>
            <p:cNvPicPr>
              <a:picLocks noChangeAspect="1" noChangeArrowheads="1"/>
            </p:cNvPicPr>
            <p:nvPr/>
          </p:nvPicPr>
          <p:blipFill>
            <a:blip r:embed="rId7" cstate="print"/>
            <a:srcRect/>
            <a:stretch>
              <a:fillRect/>
            </a:stretch>
          </p:blipFill>
          <p:spPr bwMode="auto">
            <a:xfrm>
              <a:off x="7323826" y="2837199"/>
              <a:ext cx="616222" cy="1048942"/>
            </a:xfrm>
            <a:prstGeom prst="rect">
              <a:avLst/>
            </a:prstGeom>
            <a:noFill/>
            <a:ln w="9525">
              <a:noFill/>
              <a:miter lim="800000"/>
              <a:headEnd/>
              <a:tailEnd/>
            </a:ln>
            <a:effectLst/>
          </p:spPr>
        </p:pic>
        <p:sp>
          <p:nvSpPr>
            <p:cNvPr id="40" name="Rectangle 39"/>
            <p:cNvSpPr/>
            <p:nvPr/>
          </p:nvSpPr>
          <p:spPr bwMode="auto">
            <a:xfrm>
              <a:off x="914400" y="1388853"/>
              <a:ext cx="3467819" cy="3321170"/>
            </a:xfrm>
            <a:prstGeom prst="rect">
              <a:avLst/>
            </a:prstGeom>
            <a:noFill/>
            <a:ln w="127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smtClean="0">
                <a:solidFill>
                  <a:srgbClr val="000000"/>
                </a:solidFill>
              </a:endParaRPr>
            </a:p>
          </p:txBody>
        </p:sp>
      </p:grpSp>
    </p:spTree>
  </p:cSld>
  <p:clrMapOvr>
    <a:masterClrMapping/>
  </p:clrMapOvr>
  <p:transition spd="med" advClick="0" advTm="8009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2000">
              <a:srgbClr val="002060"/>
            </a:gs>
            <a:gs pos="72000">
              <a:schemeClr val="accent1">
                <a:lumMod val="40000"/>
                <a:lumOff val="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904874" y="0"/>
            <a:ext cx="8239125" cy="461665"/>
          </a:xfrm>
          <a:prstGeom prst="rect">
            <a:avLst/>
          </a:prstGeom>
          <a:noFill/>
        </p:spPr>
        <p:txBody>
          <a:bodyPr wrap="square" rtlCol="0">
            <a:spAutoFit/>
          </a:bodyPr>
          <a:lstStyle/>
          <a:p>
            <a:pPr defTabSz="914400"/>
            <a:r>
              <a:rPr lang="en-US" sz="2400" b="1" i="1" u="sng" dirty="0" smtClean="0">
                <a:solidFill>
                  <a:prstClr val="white"/>
                </a:solidFill>
                <a:latin typeface="Arial" pitchFamily="34" charset="0"/>
                <a:cs typeface="Arial" pitchFamily="34" charset="0"/>
              </a:rPr>
              <a:t>Field Campaigns and </a:t>
            </a:r>
            <a:r>
              <a:rPr lang="en-US" sz="2400" b="1" i="1" u="sng" dirty="0">
                <a:solidFill>
                  <a:prstClr val="white"/>
                </a:solidFill>
                <a:latin typeface="Arial" pitchFamily="34" charset="0"/>
                <a:cs typeface="Arial" pitchFamily="34" charset="0"/>
              </a:rPr>
              <a:t>Algorithm </a:t>
            </a:r>
            <a:r>
              <a:rPr lang="en-US" sz="2400" b="1" i="1" u="sng" dirty="0" smtClean="0">
                <a:solidFill>
                  <a:prstClr val="white"/>
                </a:solidFill>
                <a:latin typeface="Arial" pitchFamily="34" charset="0"/>
                <a:cs typeface="Arial" pitchFamily="34" charset="0"/>
              </a:rPr>
              <a:t>Needs: “Traceability” </a:t>
            </a:r>
            <a:endParaRPr lang="en-US" sz="2400" b="1" i="1" u="sng" dirty="0">
              <a:solidFill>
                <a:prstClr val="white"/>
              </a:solidFill>
              <a:latin typeface="Arial" pitchFamily="34" charset="0"/>
              <a:cs typeface="Arial" pitchFamily="34" charset="0"/>
            </a:endParaRPr>
          </a:p>
        </p:txBody>
      </p:sp>
      <p:pic>
        <p:nvPicPr>
          <p:cNvPr id="3075" name="Picture 3"/>
          <p:cNvPicPr>
            <a:picLocks noChangeAspect="1" noChangeArrowheads="1"/>
          </p:cNvPicPr>
          <p:nvPr/>
        </p:nvPicPr>
        <p:blipFill>
          <a:blip r:embed="rId3" cstate="print"/>
          <a:srcRect l="911" r="911" b="3740"/>
          <a:stretch>
            <a:fillRect/>
          </a:stretch>
        </p:blipFill>
        <p:spPr bwMode="auto">
          <a:xfrm>
            <a:off x="24881" y="711529"/>
            <a:ext cx="6184775" cy="2954742"/>
          </a:xfrm>
          <a:prstGeom prst="rect">
            <a:avLst/>
          </a:prstGeom>
          <a:noFill/>
          <a:ln w="9525">
            <a:noFill/>
            <a:miter lim="800000"/>
            <a:headEnd/>
            <a:tailEnd/>
          </a:ln>
          <a:effectLst/>
        </p:spPr>
      </p:pic>
      <p:sp>
        <p:nvSpPr>
          <p:cNvPr id="7" name="TextBox 6"/>
          <p:cNvSpPr txBox="1"/>
          <p:nvPr/>
        </p:nvSpPr>
        <p:spPr>
          <a:xfrm>
            <a:off x="6686550" y="779629"/>
            <a:ext cx="2619375" cy="1754326"/>
          </a:xfrm>
          <a:prstGeom prst="rect">
            <a:avLst/>
          </a:prstGeom>
          <a:noFill/>
        </p:spPr>
        <p:txBody>
          <a:bodyPr wrap="square" rtlCol="0">
            <a:spAutoFit/>
          </a:bodyPr>
          <a:lstStyle/>
          <a:p>
            <a:pPr marL="115888" indent="-115888" defTabSz="914400">
              <a:buFont typeface="Arial" pitchFamily="34" charset="0"/>
              <a:buChar char="•"/>
            </a:pPr>
            <a:r>
              <a:rPr lang="en-US" b="1" dirty="0" smtClean="0">
                <a:solidFill>
                  <a:prstClr val="white"/>
                </a:solidFill>
                <a:latin typeface="Arial" pitchFamily="34" charset="0"/>
                <a:cs typeface="Arial" pitchFamily="34" charset="0"/>
              </a:rPr>
              <a:t>Improving algorithm physics / testing assumptions requires   observations of relevant parameters</a:t>
            </a:r>
            <a:endParaRPr lang="en-US" b="1" dirty="0">
              <a:solidFill>
                <a:prstClr val="white"/>
              </a:solidFill>
              <a:latin typeface="Arial" pitchFamily="34" charset="0"/>
              <a:cs typeface="Arial" pitchFamily="34" charset="0"/>
            </a:endParaRPr>
          </a:p>
        </p:txBody>
      </p:sp>
      <p:sp>
        <p:nvSpPr>
          <p:cNvPr id="9" name="TextBox 8"/>
          <p:cNvSpPr txBox="1"/>
          <p:nvPr/>
        </p:nvSpPr>
        <p:spPr>
          <a:xfrm>
            <a:off x="180975" y="4441067"/>
            <a:ext cx="3171825" cy="923330"/>
          </a:xfrm>
          <a:prstGeom prst="rect">
            <a:avLst/>
          </a:prstGeom>
          <a:noFill/>
        </p:spPr>
        <p:txBody>
          <a:bodyPr wrap="square" rtlCol="0">
            <a:spAutoFit/>
          </a:bodyPr>
          <a:lstStyle/>
          <a:p>
            <a:pPr defTabSz="914400"/>
            <a:r>
              <a:rPr lang="en-US" b="1" dirty="0" smtClean="0">
                <a:solidFill>
                  <a:srgbClr val="002060"/>
                </a:solidFill>
                <a:latin typeface="Arial" pitchFamily="34" charset="0"/>
                <a:cs typeface="Arial" pitchFamily="34" charset="0"/>
              </a:rPr>
              <a:t>The required observations drive instrument selection and deployments</a:t>
            </a:r>
            <a:endParaRPr lang="en-US" b="1" dirty="0">
              <a:solidFill>
                <a:srgbClr val="002060"/>
              </a:solidFill>
              <a:latin typeface="Arial" pitchFamily="34" charset="0"/>
              <a:cs typeface="Arial" pitchFamily="34" charset="0"/>
            </a:endParaRPr>
          </a:p>
        </p:txBody>
      </p:sp>
      <p:pic>
        <p:nvPicPr>
          <p:cNvPr id="1028" name="Picture 4"/>
          <p:cNvPicPr>
            <a:picLocks noChangeAspect="1" noChangeArrowheads="1"/>
          </p:cNvPicPr>
          <p:nvPr/>
        </p:nvPicPr>
        <p:blipFill>
          <a:blip r:embed="rId4" cstate="print"/>
          <a:srcRect/>
          <a:stretch>
            <a:fillRect/>
          </a:stretch>
        </p:blipFill>
        <p:spPr bwMode="auto">
          <a:xfrm>
            <a:off x="3352800" y="3601685"/>
            <a:ext cx="5871379" cy="3370615"/>
          </a:xfrm>
          <a:prstGeom prst="rect">
            <a:avLst/>
          </a:prstGeom>
          <a:noFill/>
          <a:ln w="9525">
            <a:noFill/>
            <a:miter lim="800000"/>
            <a:headEnd/>
            <a:tailEnd/>
          </a:ln>
          <a:effectLst/>
        </p:spPr>
      </p:pic>
      <p:pic>
        <p:nvPicPr>
          <p:cNvPr id="11" name="Picture 55"/>
          <p:cNvPicPr>
            <a:picLocks noChangeAspect="1" noChangeArrowheads="1"/>
          </p:cNvPicPr>
          <p:nvPr/>
        </p:nvPicPr>
        <p:blipFill>
          <a:blip r:embed="rId5" cstate="print"/>
          <a:srcRect/>
          <a:stretch>
            <a:fillRect/>
          </a:stretch>
        </p:blipFill>
        <p:spPr bwMode="auto">
          <a:xfrm>
            <a:off x="0" y="3277"/>
            <a:ext cx="825500" cy="703262"/>
          </a:xfrm>
          <a:prstGeom prst="rect">
            <a:avLst/>
          </a:prstGeom>
          <a:noFill/>
          <a:ln w="9525">
            <a:noFill/>
            <a:miter lim="800000"/>
            <a:headEnd/>
            <a:tailEnd/>
          </a:ln>
        </p:spPr>
      </p:pic>
      <p:sp>
        <p:nvSpPr>
          <p:cNvPr id="13" name="Down Arrow 12"/>
          <p:cNvSpPr/>
          <p:nvPr/>
        </p:nvSpPr>
        <p:spPr>
          <a:xfrm>
            <a:off x="6953250" y="2768600"/>
            <a:ext cx="649406" cy="784224"/>
          </a:xfrm>
          <a:prstGeom prst="downArrow">
            <a:avLst/>
          </a:prstGeom>
          <a:gradFill flip="none" rotWithShape="1">
            <a:gsLst>
              <a:gs pos="31000">
                <a:schemeClr val="accent1">
                  <a:lumMod val="60000"/>
                  <a:lumOff val="40000"/>
                </a:schemeClr>
              </a:gs>
              <a:gs pos="93000">
                <a:schemeClr val="bg1">
                  <a:lumMod val="95000"/>
                </a:schemeClr>
              </a:gs>
              <a:gs pos="100000">
                <a:schemeClr val="bg1">
                  <a:lumMod val="85000"/>
                  <a:shade val="100000"/>
                  <a:satMod val="115000"/>
                </a:schemeClr>
              </a:gs>
            </a:gsLst>
            <a:lin ang="5400000" scaled="1"/>
            <a:tileRect/>
          </a:grad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5" name="Down Arrow 14"/>
          <p:cNvSpPr/>
          <p:nvPr/>
        </p:nvSpPr>
        <p:spPr>
          <a:xfrm rot="16200000">
            <a:off x="2614401" y="4824626"/>
            <a:ext cx="819153" cy="1228299"/>
          </a:xfrm>
          <a:prstGeom prst="downArrow">
            <a:avLst/>
          </a:prstGeom>
          <a:gradFill flip="none" rotWithShape="1">
            <a:gsLst>
              <a:gs pos="31000">
                <a:schemeClr val="accent1">
                  <a:lumMod val="60000"/>
                  <a:lumOff val="40000"/>
                </a:schemeClr>
              </a:gs>
              <a:gs pos="93000">
                <a:schemeClr val="bg1">
                  <a:lumMod val="95000"/>
                </a:schemeClr>
              </a:gs>
              <a:gs pos="100000">
                <a:schemeClr val="bg1">
                  <a:lumMod val="85000"/>
                  <a:shade val="100000"/>
                  <a:satMod val="115000"/>
                </a:schemeClr>
              </a:gs>
            </a:gsLst>
            <a:lin ang="5400000" scaled="1"/>
            <a:tileRect/>
          </a:grad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Oval 15"/>
          <p:cNvSpPr/>
          <p:nvPr/>
        </p:nvSpPr>
        <p:spPr>
          <a:xfrm>
            <a:off x="1857375" y="828675"/>
            <a:ext cx="4419600" cy="4762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8" name="Oval 17"/>
          <p:cNvSpPr/>
          <p:nvPr/>
        </p:nvSpPr>
        <p:spPr>
          <a:xfrm>
            <a:off x="5534025" y="3552825"/>
            <a:ext cx="3619500" cy="4857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Down Arrow 19"/>
          <p:cNvSpPr/>
          <p:nvPr/>
        </p:nvSpPr>
        <p:spPr>
          <a:xfrm rot="16200000">
            <a:off x="6227399" y="779092"/>
            <a:ext cx="523876" cy="546837"/>
          </a:xfrm>
          <a:prstGeom prst="downArrow">
            <a:avLst/>
          </a:prstGeom>
          <a:gradFill flip="none" rotWithShape="1">
            <a:gsLst>
              <a:gs pos="31000">
                <a:schemeClr val="accent1">
                  <a:lumMod val="60000"/>
                  <a:lumOff val="40000"/>
                </a:schemeClr>
              </a:gs>
              <a:gs pos="93000">
                <a:schemeClr val="bg1">
                  <a:lumMod val="95000"/>
                </a:schemeClr>
              </a:gs>
              <a:gs pos="100000">
                <a:schemeClr val="bg1">
                  <a:lumMod val="85000"/>
                  <a:shade val="100000"/>
                  <a:satMod val="115000"/>
                </a:schemeClr>
              </a:gs>
            </a:gsLst>
            <a:lin ang="5400000" scaled="1"/>
            <a:tileRect/>
          </a:grad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Text Box 5"/>
          <p:cNvSpPr txBox="1">
            <a:spLocks noChangeArrowheads="1"/>
          </p:cNvSpPr>
          <p:nvPr/>
        </p:nvSpPr>
        <p:spPr bwMode="auto">
          <a:xfrm>
            <a:off x="0" y="6556375"/>
            <a:ext cx="4368800" cy="26193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1100" b="1" dirty="0" smtClean="0">
                <a:solidFill>
                  <a:srgbClr val="000066"/>
                </a:solidFill>
                <a:latin typeface="Arial" charset="0"/>
                <a:ea typeface="MS PGothic" pitchFamily="34" charset="-128"/>
                <a:cs typeface="Arial" charset="0"/>
              </a:rPr>
              <a:t>walt.petersen@nasa.gov </a:t>
            </a:r>
            <a:endParaRPr lang="en-US" sz="1100" b="1" dirty="0">
              <a:solidFill>
                <a:srgbClr val="000066"/>
              </a:solidFill>
              <a:latin typeface="Arial" charset="0"/>
              <a:ea typeface="MS PGothic" pitchFamily="34" charset="-128"/>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7"/>
          <p:cNvGrpSpPr>
            <a:grpSpLocks/>
          </p:cNvGrpSpPr>
          <p:nvPr/>
        </p:nvGrpSpPr>
        <p:grpSpPr bwMode="auto">
          <a:xfrm>
            <a:off x="0" y="0"/>
            <a:ext cx="9144000" cy="731520"/>
            <a:chOff x="0" y="0"/>
            <a:chExt cx="9144001" cy="763398"/>
          </a:xfrm>
        </p:grpSpPr>
        <p:grpSp>
          <p:nvGrpSpPr>
            <p:cNvPr id="3" name="Group 15"/>
            <p:cNvGrpSpPr>
              <a:grpSpLocks/>
            </p:cNvGrpSpPr>
            <p:nvPr/>
          </p:nvGrpSpPr>
          <p:grpSpPr bwMode="auto">
            <a:xfrm>
              <a:off x="0" y="0"/>
              <a:ext cx="9144001" cy="763398"/>
              <a:chOff x="0" y="0"/>
              <a:chExt cx="9144001" cy="763398"/>
            </a:xfrm>
          </p:grpSpPr>
          <p:pic>
            <p:nvPicPr>
              <p:cNvPr id="6" name="Picture 13" descr="GPM_GV_Banner.jpg"/>
              <p:cNvPicPr>
                <a:picLocks noChangeAspect="1"/>
              </p:cNvPicPr>
              <p:nvPr/>
            </p:nvPicPr>
            <p:blipFill>
              <a:blip r:embed="rId3" cstate="print"/>
              <a:srcRect/>
              <a:stretch>
                <a:fillRect/>
              </a:stretch>
            </p:blipFill>
            <p:spPr bwMode="auto">
              <a:xfrm>
                <a:off x="0" y="0"/>
                <a:ext cx="4605624" cy="763398"/>
              </a:xfrm>
              <a:prstGeom prst="rect">
                <a:avLst/>
              </a:prstGeom>
              <a:noFill/>
              <a:ln w="9525">
                <a:noFill/>
                <a:miter lim="800000"/>
                <a:headEnd/>
                <a:tailEnd/>
              </a:ln>
            </p:spPr>
          </p:pic>
          <p:pic>
            <p:nvPicPr>
              <p:cNvPr id="7" name="Picture 14" descr="GPM_GV_Banner.jpg"/>
              <p:cNvPicPr>
                <a:picLocks noChangeAspect="1"/>
              </p:cNvPicPr>
              <p:nvPr/>
            </p:nvPicPr>
            <p:blipFill>
              <a:blip r:embed="rId3" cstate="print"/>
              <a:srcRect/>
              <a:stretch>
                <a:fillRect/>
              </a:stretch>
            </p:blipFill>
            <p:spPr bwMode="auto">
              <a:xfrm>
                <a:off x="4588779" y="0"/>
                <a:ext cx="4555222" cy="761996"/>
              </a:xfrm>
              <a:prstGeom prst="rect">
                <a:avLst/>
              </a:prstGeom>
              <a:noFill/>
              <a:ln w="9525">
                <a:noFill/>
                <a:miter lim="800000"/>
                <a:headEnd/>
                <a:tailEnd/>
              </a:ln>
            </p:spPr>
          </p:pic>
        </p:grpSp>
        <p:sp>
          <p:nvSpPr>
            <p:cNvPr id="5" name="Text Box 7"/>
            <p:cNvSpPr txBox="1">
              <a:spLocks noChangeArrowheads="1"/>
            </p:cNvSpPr>
            <p:nvPr/>
          </p:nvSpPr>
          <p:spPr bwMode="auto">
            <a:xfrm>
              <a:off x="0" y="394052"/>
              <a:ext cx="2474752" cy="353307"/>
            </a:xfrm>
            <a:prstGeom prst="rect">
              <a:avLst/>
            </a:prstGeom>
            <a:noFill/>
            <a:ln w="12700">
              <a:noFill/>
              <a:miter lim="800000"/>
              <a:headEnd/>
              <a:tailEnd/>
            </a:ln>
          </p:spPr>
          <p:txBody>
            <a:bodyPr>
              <a:spAutoFit/>
            </a:bodyPr>
            <a:lstStyle/>
            <a:p>
              <a:pPr defTabSz="914400" eaLnBrk="0" fontAlgn="base" hangingPunct="0">
                <a:spcBef>
                  <a:spcPct val="50000"/>
                </a:spcBef>
                <a:spcAft>
                  <a:spcPct val="0"/>
                </a:spcAft>
              </a:pPr>
              <a:r>
                <a:rPr lang="en-US" sz="1600" b="1" i="1" dirty="0" smtClean="0">
                  <a:solidFill>
                    <a:srgbClr val="FFFFFF"/>
                  </a:solidFill>
                  <a:ea typeface="MS PGothic" pitchFamily="34" charset="-128"/>
                  <a:cs typeface="Arial" pitchFamily="34" charset="0"/>
                </a:rPr>
                <a:t>GPM Ground Validation</a:t>
              </a:r>
            </a:p>
          </p:txBody>
        </p:sp>
      </p:grpSp>
      <p:sp>
        <p:nvSpPr>
          <p:cNvPr id="43" name="TextBox 42"/>
          <p:cNvSpPr txBox="1"/>
          <p:nvPr/>
        </p:nvSpPr>
        <p:spPr>
          <a:xfrm>
            <a:off x="0" y="750766"/>
            <a:ext cx="8822130" cy="800219"/>
          </a:xfrm>
          <a:prstGeom prst="rect">
            <a:avLst/>
          </a:prstGeom>
          <a:noFill/>
        </p:spPr>
        <p:txBody>
          <a:bodyPr wrap="square" rtlCol="0">
            <a:spAutoFit/>
          </a:bodyPr>
          <a:lstStyle/>
          <a:p>
            <a:pPr algn="ctr" defTabSz="914400"/>
            <a:r>
              <a:rPr lang="en-US" sz="2800" b="1" dirty="0" smtClean="0">
                <a:solidFill>
                  <a:prstClr val="white"/>
                </a:solidFill>
                <a:ea typeface="ＭＳ Ｐゴシック" charset="-128"/>
              </a:rPr>
              <a:t>Physical Process Validation:  Field Campaigns</a:t>
            </a:r>
          </a:p>
          <a:p>
            <a:pPr algn="ctr" defTabSz="914400"/>
            <a:r>
              <a:rPr lang="en-US" b="1" dirty="0" smtClean="0">
                <a:solidFill>
                  <a:prstClr val="white"/>
                </a:solidFill>
                <a:ea typeface="ＭＳ Ｐゴシック" charset="-128"/>
              </a:rPr>
              <a:t> </a:t>
            </a:r>
            <a:endParaRPr lang="en-US" b="1" dirty="0">
              <a:solidFill>
                <a:prstClr val="white"/>
              </a:solidFill>
              <a:ea typeface="ＭＳ Ｐゴシック" charset="-128"/>
            </a:endParaRPr>
          </a:p>
        </p:txBody>
      </p:sp>
      <p:pic>
        <p:nvPicPr>
          <p:cNvPr id="77828" name="Picture 4" descr="http://www.hymex.org/images/logo_hmx.png"/>
          <p:cNvPicPr>
            <a:picLocks noChangeAspect="1" noChangeArrowheads="1"/>
          </p:cNvPicPr>
          <p:nvPr/>
        </p:nvPicPr>
        <p:blipFill>
          <a:blip r:embed="rId4"/>
          <a:srcRect r="79560"/>
          <a:stretch>
            <a:fillRect/>
          </a:stretch>
        </p:blipFill>
        <p:spPr bwMode="auto">
          <a:xfrm>
            <a:off x="7105549" y="3212802"/>
            <a:ext cx="1341018" cy="737195"/>
          </a:xfrm>
          <a:prstGeom prst="rect">
            <a:avLst/>
          </a:prstGeom>
          <a:noFill/>
        </p:spPr>
      </p:pic>
      <p:pic>
        <p:nvPicPr>
          <p:cNvPr id="77829" name="Picture 5"/>
          <p:cNvPicPr>
            <a:picLocks noChangeAspect="1" noChangeArrowheads="1"/>
          </p:cNvPicPr>
          <p:nvPr/>
        </p:nvPicPr>
        <p:blipFill>
          <a:blip r:embed="rId5"/>
          <a:srcRect/>
          <a:stretch>
            <a:fillRect/>
          </a:stretch>
        </p:blipFill>
        <p:spPr bwMode="auto">
          <a:xfrm>
            <a:off x="5849156" y="1912844"/>
            <a:ext cx="3254032" cy="479612"/>
          </a:xfrm>
          <a:prstGeom prst="rect">
            <a:avLst/>
          </a:prstGeom>
          <a:noFill/>
          <a:ln w="9525">
            <a:noFill/>
            <a:miter lim="800000"/>
            <a:headEnd/>
            <a:tailEnd/>
          </a:ln>
        </p:spPr>
      </p:pic>
      <p:sp>
        <p:nvSpPr>
          <p:cNvPr id="28" name="TextBox 27"/>
          <p:cNvSpPr txBox="1"/>
          <p:nvPr/>
        </p:nvSpPr>
        <p:spPr>
          <a:xfrm>
            <a:off x="1170432" y="1163789"/>
            <a:ext cx="6605626" cy="646331"/>
          </a:xfrm>
          <a:prstGeom prst="rect">
            <a:avLst/>
          </a:prstGeom>
          <a:noFill/>
        </p:spPr>
        <p:txBody>
          <a:bodyPr wrap="square" rtlCol="0">
            <a:spAutoFit/>
          </a:bodyPr>
          <a:lstStyle/>
          <a:p>
            <a:pPr fontAlgn="base">
              <a:spcBef>
                <a:spcPct val="0"/>
              </a:spcBef>
              <a:spcAft>
                <a:spcPct val="0"/>
              </a:spcAft>
            </a:pPr>
            <a:r>
              <a:rPr lang="en-US" i="1" dirty="0" smtClean="0">
                <a:solidFill>
                  <a:prstClr val="white"/>
                </a:solidFill>
                <a:latin typeface="Arial" charset="0"/>
                <a:ea typeface="ＭＳ Ｐゴシック" charset="-128"/>
              </a:rPr>
              <a:t>“Cloud system and microphysical studies geared toward testing and refinement of physically-based retrieval algorithms”</a:t>
            </a:r>
            <a:endParaRPr lang="en-US" i="1" dirty="0">
              <a:solidFill>
                <a:prstClr val="white"/>
              </a:solidFill>
              <a:latin typeface="Arial" charset="0"/>
              <a:ea typeface="ＭＳ Ｐゴシック" charset="-128"/>
            </a:endParaRPr>
          </a:p>
        </p:txBody>
      </p:sp>
      <p:pic>
        <p:nvPicPr>
          <p:cNvPr id="19" name="Picture 2"/>
          <p:cNvPicPr>
            <a:picLocks noChangeAspect="1" noChangeArrowheads="1"/>
          </p:cNvPicPr>
          <p:nvPr/>
        </p:nvPicPr>
        <p:blipFill>
          <a:blip r:embed="rId6" cstate="print"/>
          <a:srcRect/>
          <a:stretch>
            <a:fillRect/>
          </a:stretch>
        </p:blipFill>
        <p:spPr bwMode="auto">
          <a:xfrm>
            <a:off x="40382" y="1969667"/>
            <a:ext cx="7065168" cy="4319512"/>
          </a:xfrm>
          <a:prstGeom prst="rect">
            <a:avLst/>
          </a:prstGeom>
          <a:noFill/>
          <a:ln w="9525">
            <a:noFill/>
            <a:miter lim="800000"/>
            <a:headEnd/>
            <a:tailEnd/>
          </a:ln>
          <a:effectLst/>
        </p:spPr>
      </p:pic>
      <p:grpSp>
        <p:nvGrpSpPr>
          <p:cNvPr id="20" name="Group 19"/>
          <p:cNvGrpSpPr/>
          <p:nvPr/>
        </p:nvGrpSpPr>
        <p:grpSpPr>
          <a:xfrm>
            <a:off x="6356432" y="4956473"/>
            <a:ext cx="2465698" cy="726992"/>
            <a:chOff x="108357" y="4935778"/>
            <a:chExt cx="2465698" cy="726992"/>
          </a:xfrm>
        </p:grpSpPr>
        <p:sp>
          <p:nvSpPr>
            <p:cNvPr id="21" name="TextBox 20"/>
            <p:cNvSpPr txBox="1"/>
            <p:nvPr/>
          </p:nvSpPr>
          <p:spPr>
            <a:xfrm>
              <a:off x="762313" y="5139550"/>
              <a:ext cx="1154269" cy="523220"/>
            </a:xfrm>
            <a:prstGeom prst="rect">
              <a:avLst/>
            </a:prstGeom>
            <a:noFill/>
          </p:spPr>
          <p:txBody>
            <a:bodyPr wrap="square" rtlCol="0">
              <a:spAutoFit/>
            </a:bodyPr>
            <a:lstStyle/>
            <a:p>
              <a:r>
                <a:rPr lang="en-US" sz="2800" b="1" i="1" dirty="0" smtClean="0">
                  <a:solidFill>
                    <a:schemeClr val="bg1"/>
                  </a:solidFill>
                  <a:latin typeface="+mn-lt"/>
                </a:rPr>
                <a:t>C3VP</a:t>
              </a:r>
              <a:endParaRPr lang="en-US" sz="2800" b="1" i="1" dirty="0">
                <a:solidFill>
                  <a:schemeClr val="bg1"/>
                </a:solidFill>
                <a:latin typeface="+mn-lt"/>
              </a:endParaRPr>
            </a:p>
          </p:txBody>
        </p:sp>
        <p:pic>
          <p:nvPicPr>
            <p:cNvPr id="22" name="Picture 7"/>
            <p:cNvPicPr>
              <a:picLocks noChangeAspect="1" noChangeArrowheads="1"/>
            </p:cNvPicPr>
            <p:nvPr/>
          </p:nvPicPr>
          <p:blipFill>
            <a:blip r:embed="rId7"/>
            <a:srcRect r="33548"/>
            <a:stretch>
              <a:fillRect/>
            </a:stretch>
          </p:blipFill>
          <p:spPr bwMode="auto">
            <a:xfrm>
              <a:off x="108357" y="4935778"/>
              <a:ext cx="2465698" cy="19949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946275" y="47629"/>
            <a:ext cx="5816600" cy="492125"/>
          </a:xfrm>
        </p:spPr>
        <p:txBody>
          <a:bodyPr/>
          <a:lstStyle/>
          <a:p>
            <a:pPr algn="ctr"/>
            <a:r>
              <a:rPr lang="en-US" dirty="0" smtClean="0"/>
              <a:t>Science Approach to Data Collection</a:t>
            </a:r>
            <a:endParaRPr lang="en-US" dirty="0"/>
          </a:p>
        </p:txBody>
      </p:sp>
      <p:pic>
        <p:nvPicPr>
          <p:cNvPr id="21" name="Picture 20" descr="fig1.tif"/>
          <p:cNvPicPr>
            <a:picLocks noChangeAspect="1"/>
          </p:cNvPicPr>
          <p:nvPr/>
        </p:nvPicPr>
        <p:blipFill>
          <a:blip r:embed="rId3"/>
          <a:stretch>
            <a:fillRect/>
          </a:stretch>
        </p:blipFill>
        <p:spPr>
          <a:xfrm>
            <a:off x="5129743" y="2978117"/>
            <a:ext cx="3856786" cy="3441736"/>
          </a:xfrm>
          <a:prstGeom prst="rect">
            <a:avLst/>
          </a:prstGeom>
        </p:spPr>
      </p:pic>
      <p:sp>
        <p:nvSpPr>
          <p:cNvPr id="22" name="TextBox 21"/>
          <p:cNvSpPr txBox="1"/>
          <p:nvPr/>
        </p:nvSpPr>
        <p:spPr>
          <a:xfrm>
            <a:off x="5184776" y="897467"/>
            <a:ext cx="3959224" cy="1754326"/>
          </a:xfrm>
          <a:prstGeom prst="rect">
            <a:avLst/>
          </a:prstGeom>
          <a:noFill/>
        </p:spPr>
        <p:txBody>
          <a:bodyPr wrap="square" rtlCol="0">
            <a:spAutoFit/>
          </a:bodyPr>
          <a:lstStyle/>
          <a:p>
            <a:pPr fontAlgn="base">
              <a:spcBef>
                <a:spcPct val="0"/>
              </a:spcBef>
              <a:spcAft>
                <a:spcPct val="0"/>
              </a:spcAft>
            </a:pPr>
            <a:r>
              <a:rPr lang="en-US" b="1" dirty="0" smtClean="0">
                <a:solidFill>
                  <a:srgbClr val="0000FF"/>
                </a:solidFill>
                <a:latin typeface="Arial" charset="0"/>
                <a:ea typeface="ＭＳ Ｐゴシック" charset="-128"/>
              </a:rPr>
              <a:t>“Building the Column”</a:t>
            </a:r>
          </a:p>
          <a:p>
            <a:pPr fontAlgn="base">
              <a:spcBef>
                <a:spcPct val="0"/>
              </a:spcBef>
              <a:spcAft>
                <a:spcPct val="0"/>
              </a:spcAft>
            </a:pPr>
            <a:endParaRPr lang="en-US" dirty="0" smtClean="0">
              <a:solidFill>
                <a:prstClr val="black"/>
              </a:solidFill>
              <a:latin typeface="Arial" charset="0"/>
              <a:ea typeface="ＭＳ Ｐゴシック" charset="-128"/>
            </a:endParaRPr>
          </a:p>
          <a:p>
            <a:pPr fontAlgn="base">
              <a:spcBef>
                <a:spcPct val="0"/>
              </a:spcBef>
              <a:spcAft>
                <a:spcPct val="0"/>
              </a:spcAft>
            </a:pPr>
            <a:r>
              <a:rPr lang="en-US" dirty="0" smtClean="0">
                <a:solidFill>
                  <a:prstClr val="black"/>
                </a:solidFill>
                <a:latin typeface="Arial" charset="0"/>
                <a:ea typeface="ＭＳ Ｐゴシック" charset="-128"/>
              </a:rPr>
              <a:t>Connecting the physical “dots” for precipitation process ground to cloud top, coupled to GPM satellite simulator measurements.   </a:t>
            </a:r>
            <a:endParaRPr lang="en-US" dirty="0">
              <a:solidFill>
                <a:prstClr val="black"/>
              </a:solidFill>
              <a:latin typeface="Arial" charset="0"/>
              <a:ea typeface="ＭＳ Ｐゴシック" charset="-128"/>
            </a:endParaRPr>
          </a:p>
        </p:txBody>
      </p:sp>
      <p:sp>
        <p:nvSpPr>
          <p:cNvPr id="23" name="TextBox 22"/>
          <p:cNvSpPr txBox="1"/>
          <p:nvPr/>
        </p:nvSpPr>
        <p:spPr>
          <a:xfrm>
            <a:off x="514378" y="3783543"/>
            <a:ext cx="4749799" cy="3093154"/>
          </a:xfrm>
          <a:prstGeom prst="rect">
            <a:avLst/>
          </a:prstGeom>
          <a:noFill/>
        </p:spPr>
        <p:txBody>
          <a:bodyPr wrap="square" rtlCol="0">
            <a:spAutoFit/>
          </a:bodyPr>
          <a:lstStyle/>
          <a:p>
            <a:pPr fontAlgn="base">
              <a:spcBef>
                <a:spcPct val="0"/>
              </a:spcBef>
              <a:spcAft>
                <a:spcPct val="0"/>
              </a:spcAft>
            </a:pPr>
            <a:r>
              <a:rPr lang="en-US" b="1" i="1" dirty="0" smtClean="0">
                <a:solidFill>
                  <a:srgbClr val="0000FF"/>
                </a:solidFill>
                <a:latin typeface="Arial" charset="0"/>
                <a:ea typeface="ＭＳ Ｐゴシック" charset="-128"/>
              </a:rPr>
              <a:t>Example</a:t>
            </a:r>
            <a:r>
              <a:rPr lang="en-US" b="1" dirty="0" smtClean="0">
                <a:solidFill>
                  <a:srgbClr val="0000FF"/>
                </a:solidFill>
                <a:latin typeface="Arial" charset="0"/>
                <a:ea typeface="ＭＳ Ｐゴシック" charset="-128"/>
              </a:rPr>
              <a:t> “Dream Scenario” </a:t>
            </a:r>
            <a:r>
              <a:rPr lang="en-US" dirty="0" smtClean="0">
                <a:solidFill>
                  <a:prstClr val="black"/>
                </a:solidFill>
                <a:latin typeface="Arial" charset="0"/>
                <a:ea typeface="ＭＳ Ｐゴシック" charset="-128"/>
              </a:rPr>
              <a:t>from MC3E</a:t>
            </a:r>
          </a:p>
          <a:p>
            <a:pPr marL="228600" indent="-228600" fontAlgn="base">
              <a:spcBef>
                <a:spcPct val="0"/>
              </a:spcBef>
              <a:spcAft>
                <a:spcPts val="600"/>
              </a:spcAft>
              <a:buFont typeface="Arial" pitchFamily="34" charset="0"/>
              <a:buChar char="•"/>
            </a:pPr>
            <a:r>
              <a:rPr lang="en-US" b="1" i="1" dirty="0" smtClean="0">
                <a:solidFill>
                  <a:prstClr val="black"/>
                </a:solidFill>
                <a:latin typeface="Arial" charset="0"/>
                <a:ea typeface="ＭＳ Ｐゴシック" charset="-128"/>
              </a:rPr>
              <a:t>Satellite view</a:t>
            </a:r>
            <a:r>
              <a:rPr lang="en-US" dirty="0" smtClean="0">
                <a:solidFill>
                  <a:prstClr val="black"/>
                </a:solidFill>
                <a:latin typeface="Arial" charset="0"/>
                <a:ea typeface="ＭＳ Ｐゴシック" charset="-128"/>
              </a:rPr>
              <a:t>: High Altitude ER-2 (“satellite simulator”; HIWRAP, CoSMIR, AMPR)</a:t>
            </a:r>
          </a:p>
          <a:p>
            <a:pPr marL="228600" indent="-228600" fontAlgn="base">
              <a:spcBef>
                <a:spcPct val="0"/>
              </a:spcBef>
              <a:spcAft>
                <a:spcPts val="600"/>
              </a:spcAft>
              <a:buFont typeface="Arial" pitchFamily="34" charset="0"/>
              <a:buChar char="•"/>
            </a:pPr>
            <a:r>
              <a:rPr lang="en-US" b="1" i="1" dirty="0" smtClean="0">
                <a:solidFill>
                  <a:prstClr val="black"/>
                </a:solidFill>
                <a:latin typeface="Arial" charset="0"/>
                <a:ea typeface="ＭＳ Ｐゴシック" charset="-128"/>
              </a:rPr>
              <a:t>Column</a:t>
            </a:r>
            <a:r>
              <a:rPr lang="en-US" dirty="0" smtClean="0">
                <a:solidFill>
                  <a:prstClr val="black"/>
                </a:solidFill>
                <a:latin typeface="Arial" charset="0"/>
                <a:ea typeface="ＭＳ Ｐゴシック" charset="-128"/>
              </a:rPr>
              <a:t>:  UND Citation Microphysics </a:t>
            </a:r>
          </a:p>
          <a:p>
            <a:pPr marL="228600" indent="-228600" fontAlgn="base">
              <a:spcBef>
                <a:spcPct val="0"/>
              </a:spcBef>
              <a:spcAft>
                <a:spcPts val="600"/>
              </a:spcAft>
              <a:buFont typeface="Arial" pitchFamily="34" charset="0"/>
              <a:buChar char="•"/>
            </a:pPr>
            <a:r>
              <a:rPr lang="en-US" b="1" i="1" dirty="0" smtClean="0">
                <a:solidFill>
                  <a:prstClr val="black"/>
                </a:solidFill>
                <a:latin typeface="Arial" charset="0"/>
                <a:ea typeface="ＭＳ Ｐゴシック" charset="-128"/>
              </a:rPr>
              <a:t>3-D Domain</a:t>
            </a:r>
            <a:r>
              <a:rPr lang="en-US" dirty="0" smtClean="0">
                <a:solidFill>
                  <a:prstClr val="black"/>
                </a:solidFill>
                <a:latin typeface="Arial" charset="0"/>
                <a:ea typeface="ＭＳ Ｐゴシック" charset="-128"/>
              </a:rPr>
              <a:t>: Multi-frequency/polarimetric radar</a:t>
            </a:r>
          </a:p>
          <a:p>
            <a:pPr marL="228600" indent="-228600" fontAlgn="base">
              <a:spcBef>
                <a:spcPct val="0"/>
              </a:spcBef>
              <a:spcAft>
                <a:spcPct val="0"/>
              </a:spcAft>
              <a:buFont typeface="Arial" pitchFamily="34" charset="0"/>
              <a:buChar char="•"/>
            </a:pPr>
            <a:r>
              <a:rPr lang="en-US" b="1" i="1" dirty="0" smtClean="0">
                <a:solidFill>
                  <a:prstClr val="black"/>
                </a:solidFill>
                <a:latin typeface="Arial" charset="0"/>
                <a:ea typeface="ＭＳ Ｐゴシック" charset="-128"/>
              </a:rPr>
              <a:t>Ground reference</a:t>
            </a:r>
            <a:r>
              <a:rPr lang="en-US" dirty="0" smtClean="0">
                <a:solidFill>
                  <a:prstClr val="black"/>
                </a:solidFill>
                <a:latin typeface="Arial" charset="0"/>
                <a:ea typeface="ＭＳ Ｐゴシック" charset="-128"/>
              </a:rPr>
              <a:t>: Dense networks of disdrometers (DSD) and rain gauge measurements</a:t>
            </a:r>
            <a:endParaRPr lang="en-US" dirty="0">
              <a:solidFill>
                <a:prstClr val="black"/>
              </a:solidFill>
              <a:latin typeface="Arial" charset="0"/>
              <a:ea typeface="ＭＳ Ｐゴシック" charset="-128"/>
            </a:endParaRPr>
          </a:p>
        </p:txBody>
      </p:sp>
      <p:pic>
        <p:nvPicPr>
          <p:cNvPr id="1026" name="Picture 2"/>
          <p:cNvPicPr>
            <a:picLocks noChangeAspect="1" noChangeArrowheads="1"/>
          </p:cNvPicPr>
          <p:nvPr/>
        </p:nvPicPr>
        <p:blipFill>
          <a:blip r:embed="rId4"/>
          <a:srcRect/>
          <a:stretch>
            <a:fillRect/>
          </a:stretch>
        </p:blipFill>
        <p:spPr bwMode="auto">
          <a:xfrm>
            <a:off x="631852" y="748963"/>
            <a:ext cx="4105248" cy="3034580"/>
          </a:xfrm>
          <a:prstGeom prst="rect">
            <a:avLst/>
          </a:prstGeom>
          <a:solidFill>
            <a:schemeClr val="accent1">
              <a:lumMod val="20000"/>
              <a:lumOff val="80000"/>
            </a:schemeClr>
          </a:solidFill>
          <a:ln w="15875">
            <a:solidFill>
              <a:srgbClr val="002060"/>
            </a:solid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srcRect/>
          <a:stretch>
            <a:fillRect/>
          </a:stretch>
        </p:blipFill>
        <p:spPr bwMode="auto">
          <a:xfrm>
            <a:off x="4247196" y="4927601"/>
            <a:ext cx="3938408" cy="1955800"/>
          </a:xfrm>
          <a:prstGeom prst="rect">
            <a:avLst/>
          </a:prstGeom>
          <a:noFill/>
          <a:ln w="9525">
            <a:noFill/>
            <a:miter lim="800000"/>
            <a:headEnd/>
            <a:tailEnd/>
          </a:ln>
          <a:effectLst/>
        </p:spPr>
      </p:pic>
      <p:sp>
        <p:nvSpPr>
          <p:cNvPr id="26" name="Title 25"/>
          <p:cNvSpPr>
            <a:spLocks noGrp="1"/>
          </p:cNvSpPr>
          <p:nvPr>
            <p:ph type="title"/>
          </p:nvPr>
        </p:nvSpPr>
        <p:spPr>
          <a:xfrm>
            <a:off x="1047751" y="98425"/>
            <a:ext cx="7132638" cy="492125"/>
          </a:xfrm>
        </p:spPr>
        <p:txBody>
          <a:bodyPr/>
          <a:lstStyle/>
          <a:p>
            <a:pPr algn="ctr"/>
            <a:r>
              <a:rPr lang="en-US" dirty="0" smtClean="0"/>
              <a:t>High Altitude to Ground:  Instruments</a:t>
            </a:r>
            <a:endParaRPr lang="en-US" dirty="0"/>
          </a:p>
        </p:txBody>
      </p:sp>
      <p:sp>
        <p:nvSpPr>
          <p:cNvPr id="4" name="TextBox 8"/>
          <p:cNvSpPr txBox="1">
            <a:spLocks noChangeArrowheads="1"/>
          </p:cNvSpPr>
          <p:nvPr/>
        </p:nvSpPr>
        <p:spPr bwMode="auto">
          <a:xfrm>
            <a:off x="409611" y="575075"/>
            <a:ext cx="5667375" cy="6378669"/>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b="1" dirty="0" smtClean="0">
                <a:solidFill>
                  <a:srgbClr val="0000FF"/>
                </a:solidFill>
                <a:latin typeface="Arial" charset="0"/>
                <a:ea typeface="ＭＳ Ｐゴシック" charset="-128"/>
              </a:rPr>
              <a:t>Airborne</a:t>
            </a:r>
          </a:p>
          <a:p>
            <a:pPr eaLnBrk="0" fontAlgn="base" hangingPunct="0">
              <a:spcBef>
                <a:spcPct val="0"/>
              </a:spcBef>
              <a:spcAft>
                <a:spcPct val="0"/>
              </a:spcAft>
              <a:defRPr/>
            </a:pPr>
            <a:r>
              <a:rPr lang="en-US" dirty="0" smtClean="0">
                <a:solidFill>
                  <a:srgbClr val="FF0000"/>
                </a:solidFill>
                <a:latin typeface="Arial" charset="0"/>
                <a:ea typeface="ＭＳ Ｐゴシック" charset="-128"/>
              </a:rPr>
              <a:t>View from the top- Satellite “simulators”</a:t>
            </a:r>
            <a:endParaRPr lang="en-US" b="1" dirty="0" smtClean="0">
              <a:solidFill>
                <a:srgbClr val="FF0000"/>
              </a:solidFill>
              <a:latin typeface="Arial" charset="0"/>
              <a:ea typeface="ＭＳ Ｐゴシック" charset="-128"/>
            </a:endParaRPr>
          </a:p>
          <a:p>
            <a:pPr marL="400050" indent="-228600" eaLnBrk="0" fontAlgn="base" hangingPunct="0">
              <a:lnSpc>
                <a:spcPts val="2100"/>
              </a:lnSpc>
              <a:spcBef>
                <a:spcPct val="0"/>
              </a:spcBef>
              <a:spcAft>
                <a:spcPct val="0"/>
              </a:spcAft>
              <a:buFont typeface="Arial" charset="0"/>
              <a:buChar char="•"/>
              <a:defRPr/>
            </a:pPr>
            <a:r>
              <a:rPr lang="en-US" dirty="0" smtClean="0">
                <a:solidFill>
                  <a:prstClr val="black"/>
                </a:solidFill>
                <a:latin typeface="Arial" charset="0"/>
                <a:ea typeface="ＭＳ Ｐゴシック" charset="-128"/>
              </a:rPr>
              <a:t>CoSMIR, AMPR  Radiometers  </a:t>
            </a:r>
            <a:endParaRPr lang="en-US" b="1" dirty="0" smtClean="0">
              <a:solidFill>
                <a:prstClr val="black"/>
              </a:solidFill>
              <a:latin typeface="Arial" charset="0"/>
              <a:ea typeface="ＭＳ Ｐゴシック" charset="-128"/>
            </a:endParaRPr>
          </a:p>
          <a:p>
            <a:pPr marL="400050" indent="-228600" eaLnBrk="0" fontAlgn="base" hangingPunct="0">
              <a:lnSpc>
                <a:spcPts val="2100"/>
              </a:lnSpc>
              <a:spcBef>
                <a:spcPct val="0"/>
              </a:spcBef>
              <a:spcAft>
                <a:spcPct val="0"/>
              </a:spcAft>
              <a:buFont typeface="Arial" charset="0"/>
              <a:buChar char="•"/>
              <a:defRPr/>
            </a:pPr>
            <a:r>
              <a:rPr lang="en-US" dirty="0" smtClean="0">
                <a:solidFill>
                  <a:prstClr val="black"/>
                </a:solidFill>
                <a:latin typeface="Arial" charset="0"/>
                <a:ea typeface="ＭＳ Ｐゴシック" charset="-128"/>
              </a:rPr>
              <a:t>HIWRAP, APR-2, Ka-Ku Radars</a:t>
            </a:r>
          </a:p>
          <a:p>
            <a:pPr marL="228600" indent="-228600" eaLnBrk="0" fontAlgn="base" hangingPunct="0">
              <a:lnSpc>
                <a:spcPts val="2100"/>
              </a:lnSpc>
              <a:spcBef>
                <a:spcPct val="0"/>
              </a:spcBef>
              <a:spcAft>
                <a:spcPct val="0"/>
              </a:spcAft>
              <a:defRPr/>
            </a:pPr>
            <a:r>
              <a:rPr lang="en-US" dirty="0" smtClean="0">
                <a:solidFill>
                  <a:srgbClr val="FF0000"/>
                </a:solidFill>
                <a:latin typeface="Arial" charset="0"/>
                <a:ea typeface="ＭＳ Ｐゴシック" charset="-128"/>
              </a:rPr>
              <a:t>Column microphysics</a:t>
            </a:r>
          </a:p>
          <a:p>
            <a:pPr marL="400050" indent="-228600" eaLnBrk="0" fontAlgn="base" hangingPunct="0">
              <a:lnSpc>
                <a:spcPts val="2100"/>
              </a:lnSpc>
              <a:spcBef>
                <a:spcPct val="0"/>
              </a:spcBef>
              <a:spcAft>
                <a:spcPts val="600"/>
              </a:spcAft>
              <a:buFont typeface="Arial" charset="0"/>
              <a:buChar char="•"/>
              <a:defRPr/>
            </a:pPr>
            <a:r>
              <a:rPr lang="en-US" dirty="0" smtClean="0">
                <a:solidFill>
                  <a:prstClr val="black"/>
                </a:solidFill>
                <a:latin typeface="Arial" charset="0"/>
                <a:ea typeface="ＭＳ Ｐゴシック" charset="-128"/>
              </a:rPr>
              <a:t>Cloud Microphysics Suite (e.g., 2D-C/P/S, CIP,CPI,CDP, HVPS-3, </a:t>
            </a:r>
            <a:r>
              <a:rPr lang="en-US" dirty="0" err="1" smtClean="0">
                <a:solidFill>
                  <a:prstClr val="black"/>
                </a:solidFill>
                <a:latin typeface="Arial" charset="0"/>
                <a:ea typeface="ＭＳ Ｐゴシック" charset="-128"/>
              </a:rPr>
              <a:t>Nevzorov</a:t>
            </a:r>
            <a:r>
              <a:rPr lang="en-US" dirty="0" smtClean="0">
                <a:solidFill>
                  <a:prstClr val="black"/>
                </a:solidFill>
                <a:latin typeface="Arial" charset="0"/>
                <a:ea typeface="ＭＳ Ｐゴシック" charset="-128"/>
              </a:rPr>
              <a:t>, King)</a:t>
            </a:r>
            <a:endParaRPr lang="en-US" b="1" dirty="0" smtClean="0">
              <a:solidFill>
                <a:srgbClr val="0000FF"/>
              </a:solidFill>
              <a:latin typeface="Arial" charset="0"/>
              <a:ea typeface="ＭＳ Ｐゴシック" charset="-128"/>
            </a:endParaRPr>
          </a:p>
          <a:p>
            <a:pPr eaLnBrk="0" fontAlgn="base" hangingPunct="0">
              <a:spcBef>
                <a:spcPct val="0"/>
              </a:spcBef>
              <a:spcAft>
                <a:spcPct val="0"/>
              </a:spcAft>
              <a:defRPr/>
            </a:pPr>
            <a:r>
              <a:rPr lang="en-US" b="1" dirty="0" smtClean="0">
                <a:solidFill>
                  <a:srgbClr val="0000FF"/>
                </a:solidFill>
                <a:latin typeface="Arial" charset="0"/>
                <a:ea typeface="ＭＳ Ｐゴシック" charset="-128"/>
              </a:rPr>
              <a:t>Ground: Dual-pol/Dual-Freq. Radar</a:t>
            </a:r>
            <a:endParaRPr lang="en-US" b="1" dirty="0">
              <a:solidFill>
                <a:srgbClr val="0000FF"/>
              </a:solidFill>
              <a:latin typeface="Arial" charset="0"/>
              <a:ea typeface="ＭＳ Ｐゴシック" charset="-128"/>
            </a:endParaRPr>
          </a:p>
          <a:p>
            <a:pPr eaLnBrk="0" fontAlgn="base" hangingPunct="0">
              <a:spcBef>
                <a:spcPct val="0"/>
              </a:spcBef>
              <a:spcAft>
                <a:spcPct val="0"/>
              </a:spcAft>
              <a:defRPr/>
            </a:pPr>
            <a:r>
              <a:rPr lang="en-US" dirty="0" smtClean="0">
                <a:solidFill>
                  <a:srgbClr val="FF0000"/>
                </a:solidFill>
                <a:latin typeface="Arial" charset="0"/>
                <a:ea typeface="ＭＳ Ｐゴシック" charset="-128"/>
              </a:rPr>
              <a:t>Column precipitation microphysics, rates, DSD</a:t>
            </a:r>
          </a:p>
          <a:p>
            <a:pPr marL="109538" indent="-109538" eaLnBrk="0" fontAlgn="base" hangingPunct="0">
              <a:spcBef>
                <a:spcPct val="0"/>
              </a:spcBef>
              <a:spcAft>
                <a:spcPct val="0"/>
              </a:spcAft>
              <a:buFont typeface="Arial" pitchFamily="34" charset="0"/>
              <a:buChar char="•"/>
              <a:defRPr/>
            </a:pPr>
            <a:r>
              <a:rPr lang="en-US" dirty="0" smtClean="0">
                <a:solidFill>
                  <a:prstClr val="black"/>
                </a:solidFill>
                <a:latin typeface="Arial" charset="0"/>
                <a:ea typeface="ＭＳ Ｐゴシック" charset="-128"/>
              </a:rPr>
              <a:t>Scanning: W, Ka, Ku, X, C, S </a:t>
            </a:r>
          </a:p>
          <a:p>
            <a:pPr marL="395288" lvl="1" indent="-109538" eaLnBrk="0" fontAlgn="base" hangingPunct="0">
              <a:spcBef>
                <a:spcPct val="0"/>
              </a:spcBef>
              <a:spcAft>
                <a:spcPct val="0"/>
              </a:spcAft>
              <a:buFont typeface="Arial" pitchFamily="34" charset="0"/>
              <a:buChar char="•"/>
              <a:defRPr/>
            </a:pPr>
            <a:r>
              <a:rPr lang="en-US" dirty="0" smtClean="0">
                <a:solidFill>
                  <a:prstClr val="black"/>
                </a:solidFill>
                <a:latin typeface="Arial" charset="0"/>
                <a:ea typeface="ＭＳ Ｐゴシック" charset="-128"/>
              </a:rPr>
              <a:t>E.g., NPOL, D3R, King City, X/C-SAPR</a:t>
            </a:r>
            <a:endParaRPr lang="en-US" dirty="0">
              <a:solidFill>
                <a:prstClr val="black"/>
              </a:solidFill>
              <a:latin typeface="Arial" charset="0"/>
              <a:ea typeface="ＭＳ Ｐゴシック" charset="-128"/>
            </a:endParaRPr>
          </a:p>
          <a:p>
            <a:pPr marL="109538" indent="-109538" eaLnBrk="0" fontAlgn="base" hangingPunct="0">
              <a:spcBef>
                <a:spcPct val="0"/>
              </a:spcBef>
              <a:spcAft>
                <a:spcPts val="600"/>
              </a:spcAft>
              <a:buFont typeface="Arial" pitchFamily="34" charset="0"/>
              <a:buChar char="•"/>
              <a:defRPr/>
            </a:pPr>
            <a:r>
              <a:rPr lang="en-US" dirty="0" smtClean="0">
                <a:solidFill>
                  <a:prstClr val="black"/>
                </a:solidFill>
                <a:latin typeface="Arial" charset="0"/>
                <a:ea typeface="ＭＳ Ｐゴシック" charset="-128"/>
              </a:rPr>
              <a:t>Profiling: W, K, X-band, S/UHF</a:t>
            </a:r>
          </a:p>
          <a:p>
            <a:pPr marL="109538" indent="-109538" eaLnBrk="0" fontAlgn="base" hangingPunct="0">
              <a:spcBef>
                <a:spcPct val="0"/>
              </a:spcBef>
              <a:defRPr/>
            </a:pPr>
            <a:r>
              <a:rPr lang="en-US" b="1" dirty="0" smtClean="0">
                <a:solidFill>
                  <a:srgbClr val="0000FF"/>
                </a:solidFill>
                <a:latin typeface="Arial" charset="0"/>
                <a:ea typeface="ＭＳ Ｐゴシック" charset="-128"/>
              </a:rPr>
              <a:t>Radiometer (ADMIRARI/DPR)</a:t>
            </a:r>
          </a:p>
          <a:p>
            <a:pPr marL="109538" indent="-109538" eaLnBrk="0" fontAlgn="base" hangingPunct="0">
              <a:spcBef>
                <a:spcPct val="0"/>
              </a:spcBef>
              <a:defRPr/>
            </a:pPr>
            <a:r>
              <a:rPr lang="en-US" dirty="0" smtClean="0">
                <a:solidFill>
                  <a:srgbClr val="FF0000"/>
                </a:solidFill>
                <a:latin typeface="Arial" charset="0"/>
                <a:ea typeface="ＭＳ Ｐゴシック" charset="-128"/>
              </a:rPr>
              <a:t>Column TB, Water Path</a:t>
            </a:r>
          </a:p>
          <a:p>
            <a:pPr marL="401638" indent="-109538" eaLnBrk="0" fontAlgn="base" hangingPunct="0">
              <a:spcBef>
                <a:spcPct val="0"/>
              </a:spcBef>
              <a:spcAft>
                <a:spcPts val="600"/>
              </a:spcAft>
              <a:buFont typeface="Arial" pitchFamily="34" charset="0"/>
              <a:buChar char="•"/>
              <a:defRPr/>
            </a:pPr>
            <a:r>
              <a:rPr lang="en-US" dirty="0" smtClean="0">
                <a:solidFill>
                  <a:prstClr val="black"/>
                </a:solidFill>
                <a:latin typeface="Arial" charset="0"/>
                <a:ea typeface="ＭＳ Ｐゴシック" charset="-128"/>
              </a:rPr>
              <a:t>ADMIRARI (10-37 GHz), DPR (89-150GHz) </a:t>
            </a:r>
            <a:endParaRPr lang="en-US" dirty="0">
              <a:solidFill>
                <a:prstClr val="black"/>
              </a:solidFill>
              <a:latin typeface="Arial" charset="0"/>
              <a:ea typeface="ＭＳ Ｐゴシック" charset="-128"/>
            </a:endParaRPr>
          </a:p>
          <a:p>
            <a:pPr eaLnBrk="0" fontAlgn="base" hangingPunct="0">
              <a:spcBef>
                <a:spcPct val="0"/>
              </a:spcBef>
              <a:spcAft>
                <a:spcPct val="0"/>
              </a:spcAft>
              <a:defRPr/>
            </a:pPr>
            <a:r>
              <a:rPr lang="en-US" b="1" dirty="0" smtClean="0">
                <a:solidFill>
                  <a:srgbClr val="0000FF"/>
                </a:solidFill>
                <a:latin typeface="Arial" charset="0"/>
                <a:ea typeface="ＭＳ Ｐゴシック" charset="-128"/>
              </a:rPr>
              <a:t>Precipitation Rates / DSD</a:t>
            </a:r>
          </a:p>
          <a:p>
            <a:pPr eaLnBrk="0" fontAlgn="base" hangingPunct="0">
              <a:spcBef>
                <a:spcPct val="0"/>
              </a:spcBef>
              <a:spcAft>
                <a:spcPct val="0"/>
              </a:spcAft>
              <a:defRPr/>
            </a:pPr>
            <a:r>
              <a:rPr lang="en-US" dirty="0" smtClean="0">
                <a:solidFill>
                  <a:srgbClr val="FF0000"/>
                </a:solidFill>
                <a:latin typeface="Arial" charset="0"/>
                <a:ea typeface="ＭＳ Ｐゴシック" charset="-128"/>
              </a:rPr>
              <a:t>Connect/Reference column to surface </a:t>
            </a:r>
            <a:endParaRPr lang="en-US" b="1" dirty="0" smtClean="0">
              <a:solidFill>
                <a:srgbClr val="FF0000"/>
              </a:solidFill>
              <a:latin typeface="Arial" charset="0"/>
              <a:ea typeface="ＭＳ Ｐゴシック" charset="-128"/>
            </a:endParaRPr>
          </a:p>
          <a:p>
            <a:pPr marL="228600" eaLnBrk="0" fontAlgn="base" hangingPunct="0">
              <a:spcBef>
                <a:spcPct val="0"/>
              </a:spcBef>
              <a:spcAft>
                <a:spcPct val="0"/>
              </a:spcAft>
              <a:buFont typeface="Arial" charset="0"/>
              <a:buChar char="•"/>
              <a:defRPr/>
            </a:pPr>
            <a:r>
              <a:rPr lang="en-US" dirty="0" smtClean="0">
                <a:solidFill>
                  <a:prstClr val="black"/>
                </a:solidFill>
                <a:latin typeface="Arial" charset="0"/>
                <a:ea typeface="ＭＳ Ｐゴシック" charset="-128"/>
              </a:rPr>
              <a:t> Disdrometers (2DVD,Parsivel, JW))</a:t>
            </a:r>
            <a:endParaRPr lang="en-US" dirty="0">
              <a:solidFill>
                <a:prstClr val="black"/>
              </a:solidFill>
              <a:latin typeface="Arial" charset="0"/>
              <a:ea typeface="ＭＳ Ｐゴシック" charset="-128"/>
            </a:endParaRPr>
          </a:p>
          <a:p>
            <a:pPr marL="228600" eaLnBrk="0" fontAlgn="base" hangingPunct="0">
              <a:spcBef>
                <a:spcPct val="0"/>
              </a:spcBef>
              <a:spcAft>
                <a:spcPct val="0"/>
              </a:spcAft>
              <a:buFont typeface="Arial" charset="0"/>
              <a:buChar char="•"/>
              <a:defRPr/>
            </a:pPr>
            <a:r>
              <a:rPr lang="en-US" dirty="0" smtClean="0">
                <a:solidFill>
                  <a:prstClr val="black"/>
                </a:solidFill>
                <a:latin typeface="Arial" charset="0"/>
                <a:ea typeface="ＭＳ Ｐゴシック" charset="-128"/>
              </a:rPr>
              <a:t> </a:t>
            </a:r>
            <a:r>
              <a:rPr lang="en-US" dirty="0" err="1" smtClean="0">
                <a:solidFill>
                  <a:prstClr val="black"/>
                </a:solidFill>
                <a:latin typeface="Arial" charset="0"/>
                <a:ea typeface="ＭＳ Ｐゴシック" charset="-128"/>
              </a:rPr>
              <a:t>MetOne</a:t>
            </a:r>
            <a:r>
              <a:rPr lang="en-US" dirty="0" smtClean="0">
                <a:solidFill>
                  <a:prstClr val="black"/>
                </a:solidFill>
                <a:latin typeface="Arial" charset="0"/>
                <a:ea typeface="ＭＳ Ｐゴシック" charset="-128"/>
              </a:rPr>
              <a:t> </a:t>
            </a:r>
            <a:r>
              <a:rPr lang="en-US" dirty="0">
                <a:solidFill>
                  <a:prstClr val="black"/>
                </a:solidFill>
                <a:latin typeface="Arial" charset="0"/>
                <a:ea typeface="ＭＳ Ｐゴシック" charset="-128"/>
              </a:rPr>
              <a:t>rain </a:t>
            </a:r>
            <a:r>
              <a:rPr lang="en-US" dirty="0" smtClean="0">
                <a:solidFill>
                  <a:prstClr val="black"/>
                </a:solidFill>
                <a:latin typeface="Arial" charset="0"/>
                <a:ea typeface="ＭＳ Ｐゴシック" charset="-128"/>
              </a:rPr>
              <a:t>gauges, dual-gauge</a:t>
            </a:r>
            <a:endParaRPr lang="en-US" dirty="0">
              <a:solidFill>
                <a:prstClr val="black"/>
              </a:solidFill>
              <a:latin typeface="Arial" charset="0"/>
              <a:ea typeface="ＭＳ Ｐゴシック" charset="-128"/>
            </a:endParaRPr>
          </a:p>
          <a:p>
            <a:pPr marL="228600" eaLnBrk="0" fontAlgn="base" hangingPunct="0">
              <a:spcBef>
                <a:spcPct val="0"/>
              </a:spcBef>
              <a:spcAft>
                <a:spcPct val="0"/>
              </a:spcAft>
              <a:buFont typeface="Arial" charset="0"/>
              <a:buChar char="•"/>
              <a:defRPr/>
            </a:pPr>
            <a:r>
              <a:rPr lang="en-US" dirty="0">
                <a:solidFill>
                  <a:prstClr val="black"/>
                </a:solidFill>
                <a:latin typeface="Arial" charset="0"/>
                <a:ea typeface="ＭＳ Ｐゴシック" charset="-128"/>
              </a:rPr>
              <a:t> </a:t>
            </a:r>
            <a:r>
              <a:rPr lang="en-US" dirty="0" smtClean="0">
                <a:solidFill>
                  <a:prstClr val="black"/>
                </a:solidFill>
                <a:latin typeface="Arial" charset="0"/>
                <a:ea typeface="ＭＳ Ｐゴシック" charset="-128"/>
              </a:rPr>
              <a:t>All </a:t>
            </a:r>
            <a:r>
              <a:rPr lang="en-US" dirty="0">
                <a:solidFill>
                  <a:prstClr val="black"/>
                </a:solidFill>
                <a:latin typeface="Arial" charset="0"/>
                <a:ea typeface="ＭＳ Ｐゴシック" charset="-128"/>
              </a:rPr>
              <a:t>weather </a:t>
            </a:r>
            <a:r>
              <a:rPr lang="en-US" dirty="0" smtClean="0">
                <a:solidFill>
                  <a:prstClr val="black"/>
                </a:solidFill>
                <a:latin typeface="Arial" charset="0"/>
                <a:ea typeface="ＭＳ Ｐゴシック" charset="-128"/>
              </a:rPr>
              <a:t>hot-plates</a:t>
            </a:r>
            <a:endParaRPr lang="en-US" dirty="0">
              <a:solidFill>
                <a:prstClr val="black"/>
              </a:solidFill>
              <a:latin typeface="Arial" charset="0"/>
              <a:ea typeface="ＭＳ Ｐゴシック" charset="-128"/>
            </a:endParaRPr>
          </a:p>
          <a:p>
            <a:pPr marL="228600" eaLnBrk="0" fontAlgn="base" hangingPunct="0">
              <a:spcBef>
                <a:spcPct val="0"/>
              </a:spcBef>
              <a:spcAft>
                <a:spcPct val="0"/>
              </a:spcAft>
              <a:buFont typeface="Arial" charset="0"/>
              <a:buChar char="•"/>
              <a:defRPr/>
            </a:pPr>
            <a:r>
              <a:rPr lang="en-US" dirty="0">
                <a:solidFill>
                  <a:prstClr val="black"/>
                </a:solidFill>
                <a:latin typeface="Arial" charset="0"/>
                <a:ea typeface="ＭＳ Ｐゴシック" charset="-128"/>
              </a:rPr>
              <a:t> </a:t>
            </a:r>
            <a:r>
              <a:rPr lang="en-US" dirty="0" smtClean="0">
                <a:solidFill>
                  <a:prstClr val="black"/>
                </a:solidFill>
                <a:latin typeface="Arial" charset="0"/>
                <a:ea typeface="ＭＳ Ｐゴシック" charset="-128"/>
              </a:rPr>
              <a:t>OTT </a:t>
            </a:r>
            <a:r>
              <a:rPr lang="en-US" dirty="0">
                <a:solidFill>
                  <a:prstClr val="black"/>
                </a:solidFill>
                <a:latin typeface="Arial" charset="0"/>
                <a:ea typeface="ＭＳ Ｐゴシック" charset="-128"/>
              </a:rPr>
              <a:t>Pluvio</a:t>
            </a:r>
            <a:r>
              <a:rPr lang="en-US" baseline="30000" dirty="0">
                <a:solidFill>
                  <a:prstClr val="black"/>
                </a:solidFill>
                <a:latin typeface="Arial" charset="0"/>
                <a:ea typeface="ＭＳ Ｐゴシック" charset="-128"/>
              </a:rPr>
              <a:t>2</a:t>
            </a:r>
            <a:r>
              <a:rPr lang="en-US" dirty="0">
                <a:solidFill>
                  <a:prstClr val="black"/>
                </a:solidFill>
                <a:latin typeface="Arial" charset="0"/>
                <a:ea typeface="ＭＳ Ｐゴシック" charset="-128"/>
              </a:rPr>
              <a:t> weighing </a:t>
            </a:r>
            <a:r>
              <a:rPr lang="en-US" dirty="0" smtClean="0">
                <a:solidFill>
                  <a:prstClr val="black"/>
                </a:solidFill>
                <a:latin typeface="Arial" charset="0"/>
                <a:ea typeface="ＭＳ Ｐゴシック" charset="-128"/>
              </a:rPr>
              <a:t>gauges</a:t>
            </a:r>
          </a:p>
          <a:p>
            <a:pPr marL="228600" eaLnBrk="0" fontAlgn="base" hangingPunct="0">
              <a:spcBef>
                <a:spcPct val="0"/>
              </a:spcBef>
              <a:spcAft>
                <a:spcPts val="600"/>
              </a:spcAft>
              <a:buFont typeface="Arial" charset="0"/>
              <a:buChar char="•"/>
              <a:defRPr/>
            </a:pPr>
            <a:r>
              <a:rPr lang="en-US" dirty="0" smtClean="0">
                <a:solidFill>
                  <a:prstClr val="black"/>
                </a:solidFill>
                <a:latin typeface="Arial" charset="0"/>
                <a:ea typeface="ＭＳ Ｐゴシック" charset="-128"/>
              </a:rPr>
              <a:t> Precipitation Video Imager</a:t>
            </a:r>
          </a:p>
        </p:txBody>
      </p:sp>
      <p:pic>
        <p:nvPicPr>
          <p:cNvPr id="12" name="Picture 55"/>
          <p:cNvPicPr>
            <a:picLocks noChangeAspect="1" noChangeArrowheads="1"/>
          </p:cNvPicPr>
          <p:nvPr/>
        </p:nvPicPr>
        <p:blipFill>
          <a:blip r:embed="rId4" cstate="print"/>
          <a:srcRect/>
          <a:stretch>
            <a:fillRect/>
          </a:stretch>
        </p:blipFill>
        <p:spPr bwMode="auto">
          <a:xfrm>
            <a:off x="8318500" y="6154738"/>
            <a:ext cx="825500" cy="703262"/>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5511800" y="2226965"/>
            <a:ext cx="2895600" cy="1490098"/>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5808681" y="590550"/>
            <a:ext cx="2261853" cy="1606550"/>
          </a:xfrm>
          <a:prstGeom prst="rect">
            <a:avLst/>
          </a:prstGeom>
          <a:noFill/>
          <a:ln w="9525">
            <a:noFill/>
            <a:miter lim="800000"/>
            <a:headEnd/>
            <a:tailEnd/>
          </a:ln>
          <a:effectLst/>
        </p:spPr>
      </p:pic>
      <p:grpSp>
        <p:nvGrpSpPr>
          <p:cNvPr id="2" name="Group 41"/>
          <p:cNvGrpSpPr/>
          <p:nvPr/>
        </p:nvGrpSpPr>
        <p:grpSpPr>
          <a:xfrm>
            <a:off x="6184900" y="3721103"/>
            <a:ext cx="2057400" cy="1262380"/>
            <a:chOff x="6667500" y="3759200"/>
            <a:chExt cx="2057400" cy="1262380"/>
          </a:xfrm>
        </p:grpSpPr>
        <p:pic>
          <p:nvPicPr>
            <p:cNvPr id="1030" name="Picture 6"/>
            <p:cNvPicPr>
              <a:picLocks noChangeAspect="1" noChangeArrowheads="1"/>
            </p:cNvPicPr>
            <p:nvPr/>
          </p:nvPicPr>
          <p:blipFill>
            <a:blip r:embed="rId7"/>
            <a:srcRect t="19998"/>
            <a:stretch>
              <a:fillRect/>
            </a:stretch>
          </p:blipFill>
          <p:spPr bwMode="auto">
            <a:xfrm>
              <a:off x="6667500" y="3825227"/>
              <a:ext cx="1993900" cy="1196353"/>
            </a:xfrm>
            <a:prstGeom prst="rect">
              <a:avLst/>
            </a:prstGeom>
            <a:noFill/>
            <a:ln w="9525">
              <a:noFill/>
              <a:miter lim="800000"/>
              <a:headEnd/>
              <a:tailEnd/>
            </a:ln>
            <a:effectLst/>
          </p:spPr>
        </p:pic>
        <p:sp>
          <p:nvSpPr>
            <p:cNvPr id="40" name="TextBox 39"/>
            <p:cNvSpPr txBox="1"/>
            <p:nvPr/>
          </p:nvSpPr>
          <p:spPr>
            <a:xfrm>
              <a:off x="6718300" y="3759200"/>
              <a:ext cx="1079500" cy="307777"/>
            </a:xfrm>
            <a:prstGeom prst="rect">
              <a:avLst/>
            </a:prstGeom>
            <a:noFill/>
          </p:spPr>
          <p:txBody>
            <a:bodyPr wrap="square" rtlCol="0">
              <a:spAutoFit/>
            </a:bodyPr>
            <a:lstStyle/>
            <a:p>
              <a:pPr fontAlgn="base">
                <a:spcBef>
                  <a:spcPct val="0"/>
                </a:spcBef>
                <a:spcAft>
                  <a:spcPct val="0"/>
                </a:spcAft>
              </a:pPr>
              <a:r>
                <a:rPr lang="en-US" sz="1400" b="1" i="1" dirty="0" smtClean="0">
                  <a:solidFill>
                    <a:prstClr val="white"/>
                  </a:solidFill>
                  <a:latin typeface="Arial" charset="0"/>
                  <a:ea typeface="ＭＳ Ｐゴシック" charset="-128"/>
                </a:rPr>
                <a:t>ADMIRARI</a:t>
              </a:r>
              <a:endParaRPr lang="en-US" sz="1400" b="1" i="1" dirty="0">
                <a:solidFill>
                  <a:prstClr val="white"/>
                </a:solidFill>
                <a:latin typeface="Arial" charset="0"/>
                <a:ea typeface="ＭＳ Ｐゴシック" charset="-128"/>
              </a:endParaRPr>
            </a:p>
          </p:txBody>
        </p:sp>
        <p:sp>
          <p:nvSpPr>
            <p:cNvPr id="41" name="TextBox 40"/>
            <p:cNvSpPr txBox="1"/>
            <p:nvPr/>
          </p:nvSpPr>
          <p:spPr>
            <a:xfrm>
              <a:off x="7899400" y="3873500"/>
              <a:ext cx="825500" cy="307777"/>
            </a:xfrm>
            <a:prstGeom prst="rect">
              <a:avLst/>
            </a:prstGeom>
            <a:noFill/>
          </p:spPr>
          <p:txBody>
            <a:bodyPr wrap="square" rtlCol="0">
              <a:spAutoFit/>
            </a:bodyPr>
            <a:lstStyle/>
            <a:p>
              <a:pPr fontAlgn="base">
                <a:spcBef>
                  <a:spcPct val="0"/>
                </a:spcBef>
                <a:spcAft>
                  <a:spcPct val="0"/>
                </a:spcAft>
              </a:pPr>
              <a:r>
                <a:rPr lang="en-US" sz="1400" b="1" i="1" dirty="0" smtClean="0">
                  <a:solidFill>
                    <a:prstClr val="white"/>
                  </a:solidFill>
                  <a:latin typeface="Arial" charset="0"/>
                  <a:ea typeface="ＭＳ Ｐゴシック" charset="-128"/>
                </a:rPr>
                <a:t>DPR</a:t>
              </a:r>
              <a:endParaRPr lang="en-US" sz="1400" b="1" i="1" dirty="0">
                <a:solidFill>
                  <a:prstClr val="white"/>
                </a:solidFill>
                <a:latin typeface="Arial" charset="0"/>
                <a:ea typeface="ＭＳ Ｐゴシック" charset="-128"/>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7000">
              <a:schemeClr val="bg1"/>
            </a:gs>
            <a:gs pos="83000">
              <a:schemeClr val="tx2">
                <a:lumMod val="7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173" name="Text Box 1027"/>
          <p:cNvSpPr txBox="1">
            <a:spLocks noChangeArrowheads="1"/>
          </p:cNvSpPr>
          <p:nvPr/>
        </p:nvSpPr>
        <p:spPr bwMode="auto">
          <a:xfrm>
            <a:off x="593867" y="248648"/>
            <a:ext cx="8550133" cy="769441"/>
          </a:xfrm>
          <a:prstGeom prst="rect">
            <a:avLst/>
          </a:prstGeom>
          <a:noFill/>
          <a:ln w="12700">
            <a:noFill/>
            <a:miter lim="800000"/>
            <a:headEnd/>
            <a:tailEnd/>
          </a:ln>
        </p:spPr>
        <p:txBody>
          <a:bodyPr wrap="square" anchor="ctr">
            <a:spAutoFit/>
          </a:bodyPr>
          <a:lstStyle/>
          <a:p>
            <a:pPr algn="ctr" defTabSz="914400" eaLnBrk="0" fontAlgn="base" hangingPunct="0">
              <a:spcBef>
                <a:spcPct val="0"/>
              </a:spcBef>
              <a:spcAft>
                <a:spcPct val="0"/>
              </a:spcAft>
            </a:pPr>
            <a:r>
              <a:rPr lang="en-US" sz="2200" b="1" dirty="0">
                <a:solidFill>
                  <a:srgbClr val="FFFF00"/>
                </a:solidFill>
                <a:latin typeface="Arial" charset="0"/>
                <a:ea typeface="ＭＳ Ｐゴシック" pitchFamily="34" charset="-128"/>
                <a:cs typeface="Arial" charset="0"/>
              </a:rPr>
              <a:t>Mid-latitude Continental Convective Clouds </a:t>
            </a:r>
            <a:r>
              <a:rPr lang="en-US" sz="2200" b="1" dirty="0" smtClean="0">
                <a:solidFill>
                  <a:srgbClr val="FFFF00"/>
                </a:solidFill>
                <a:latin typeface="Arial" charset="0"/>
                <a:ea typeface="ＭＳ Ｐゴシック" pitchFamily="34" charset="-128"/>
                <a:cs typeface="Arial" charset="0"/>
              </a:rPr>
              <a:t>Experiment</a:t>
            </a:r>
          </a:p>
          <a:p>
            <a:pPr algn="ctr" defTabSz="914400" eaLnBrk="0" fontAlgn="base" hangingPunct="0">
              <a:spcBef>
                <a:spcPct val="0"/>
              </a:spcBef>
              <a:spcAft>
                <a:spcPct val="0"/>
              </a:spcAft>
            </a:pPr>
            <a:r>
              <a:rPr lang="en-US" sz="2200" b="1" dirty="0" smtClean="0">
                <a:solidFill>
                  <a:srgbClr val="FFFF00"/>
                </a:solidFill>
                <a:latin typeface="Arial" charset="0"/>
                <a:ea typeface="ＭＳ Ｐゴシック" pitchFamily="34" charset="-128"/>
                <a:cs typeface="Arial" charset="0"/>
              </a:rPr>
              <a:t>  </a:t>
            </a:r>
            <a:r>
              <a:rPr lang="en-US" sz="2200" b="1" dirty="0">
                <a:solidFill>
                  <a:srgbClr val="FFFF00"/>
                </a:solidFill>
                <a:latin typeface="Arial" charset="0"/>
                <a:ea typeface="ＭＳ Ｐゴシック" pitchFamily="34" charset="-128"/>
                <a:cs typeface="Arial" charset="0"/>
              </a:rPr>
              <a:t>April 22 – June 6, 2011 </a:t>
            </a:r>
          </a:p>
        </p:txBody>
      </p:sp>
      <p:sp>
        <p:nvSpPr>
          <p:cNvPr id="7170" name="Rectangle 4"/>
          <p:cNvSpPr>
            <a:spLocks noChangeArrowheads="1"/>
          </p:cNvSpPr>
          <p:nvPr/>
        </p:nvSpPr>
        <p:spPr bwMode="auto">
          <a:xfrm>
            <a:off x="202427" y="5135402"/>
            <a:ext cx="553998" cy="92398"/>
          </a:xfrm>
          <a:prstGeom prst="rect">
            <a:avLst/>
          </a:prstGeom>
          <a:noFill/>
          <a:ln w="12700">
            <a:noFill/>
            <a:miter lim="800000"/>
            <a:headEnd/>
            <a:tailEnd/>
          </a:ln>
        </p:spPr>
        <p:txBody>
          <a:bodyPr vert="eaVert" wrap="none" anchor="ctr">
            <a:spAutoFit/>
          </a:bodyPr>
          <a:lstStyle/>
          <a:p>
            <a:pPr algn="ctr" defTabSz="914400" eaLnBrk="0" fontAlgn="base" hangingPunct="0">
              <a:spcBef>
                <a:spcPct val="0"/>
              </a:spcBef>
              <a:spcAft>
                <a:spcPct val="0"/>
              </a:spcAft>
            </a:pPr>
            <a:endParaRPr lang="en-US" sz="2400">
              <a:solidFill>
                <a:srgbClr val="000000"/>
              </a:solidFill>
              <a:ea typeface="ＭＳ Ｐゴシック" pitchFamily="34" charset="-128"/>
              <a:cs typeface="Arial" charset="0"/>
            </a:endParaRPr>
          </a:p>
        </p:txBody>
      </p:sp>
      <p:pic>
        <p:nvPicPr>
          <p:cNvPr id="69633" name="Picture 1"/>
          <p:cNvPicPr>
            <a:picLocks noChangeAspect="1" noChangeArrowheads="1"/>
          </p:cNvPicPr>
          <p:nvPr/>
        </p:nvPicPr>
        <p:blipFill>
          <a:blip r:embed="rId3" cstate="print"/>
          <a:srcRect/>
          <a:stretch>
            <a:fillRect/>
          </a:stretch>
        </p:blipFill>
        <p:spPr bwMode="auto">
          <a:xfrm>
            <a:off x="430724" y="1075268"/>
            <a:ext cx="2888221" cy="2763538"/>
          </a:xfrm>
          <a:prstGeom prst="rect">
            <a:avLst/>
          </a:prstGeom>
          <a:noFill/>
          <a:ln w="9525">
            <a:noFill/>
            <a:miter lim="800000"/>
            <a:headEnd/>
            <a:tailEnd/>
          </a:ln>
          <a:effectLst/>
        </p:spPr>
      </p:pic>
      <p:sp>
        <p:nvSpPr>
          <p:cNvPr id="10" name="TextBox 9"/>
          <p:cNvSpPr txBox="1">
            <a:spLocks noChangeArrowheads="1"/>
          </p:cNvSpPr>
          <p:nvPr/>
        </p:nvSpPr>
        <p:spPr bwMode="auto">
          <a:xfrm>
            <a:off x="185859" y="3942571"/>
            <a:ext cx="4800600" cy="2492990"/>
          </a:xfrm>
          <a:prstGeom prst="rect">
            <a:avLst/>
          </a:prstGeom>
          <a:solidFill>
            <a:schemeClr val="bg2">
              <a:lumMod val="75000"/>
              <a:alpha val="20000"/>
            </a:schemeClr>
          </a:solidFill>
          <a:ln w="9525">
            <a:noFill/>
            <a:miter lim="800000"/>
            <a:headEnd/>
            <a:tailEnd/>
          </a:ln>
        </p:spPr>
        <p:txBody>
          <a:bodyPr wrap="square" lIns="45720" tIns="0" rIns="0" bIns="0">
            <a:spAutoFit/>
          </a:bodyPr>
          <a:lstStyle/>
          <a:p>
            <a:pPr marL="233363" indent="-233363" defTabSz="914400" eaLnBrk="0" fontAlgn="base" hangingPunct="0">
              <a:spcBef>
                <a:spcPct val="0"/>
              </a:spcBef>
              <a:spcAft>
                <a:spcPct val="0"/>
              </a:spcAft>
            </a:pPr>
            <a:r>
              <a:rPr lang="en-US" b="1" u="sng" dirty="0">
                <a:solidFill>
                  <a:srgbClr val="FFFFFF"/>
                </a:solidFill>
                <a:latin typeface="Arial" charset="0"/>
                <a:ea typeface="MS PGothic" pitchFamily="34" charset="-128"/>
                <a:cs typeface="Arial" charset="0"/>
              </a:rPr>
              <a:t>Sampling Strategy: </a:t>
            </a:r>
          </a:p>
          <a:p>
            <a:pPr marL="233363" indent="-233363" defTabSz="914400" eaLnBrk="0" fontAlgn="base" hangingPunct="0">
              <a:spcBef>
                <a:spcPct val="0"/>
              </a:spcBef>
              <a:spcAft>
                <a:spcPct val="0"/>
              </a:spcAft>
              <a:buFont typeface="Arial" pitchFamily="34" charset="0"/>
              <a:buChar char="•"/>
            </a:pPr>
            <a:r>
              <a:rPr lang="en-US" b="1" dirty="0">
                <a:solidFill>
                  <a:srgbClr val="FFFFFF"/>
                </a:solidFill>
                <a:latin typeface="Arial" charset="0"/>
                <a:ea typeface="MS PGothic" pitchFamily="34" charset="-128"/>
                <a:cs typeface="Arial" charset="0"/>
              </a:rPr>
              <a:t>ER-2 </a:t>
            </a:r>
            <a:r>
              <a:rPr lang="en-US" b="1" dirty="0" smtClean="0">
                <a:solidFill>
                  <a:srgbClr val="FFFFFF"/>
                </a:solidFill>
                <a:latin typeface="Arial" charset="0"/>
                <a:ea typeface="MS PGothic" pitchFamily="34" charset="-128"/>
                <a:cs typeface="Arial" charset="0"/>
              </a:rPr>
              <a:t>(satellite </a:t>
            </a:r>
            <a:r>
              <a:rPr lang="en-US" b="1" dirty="0">
                <a:solidFill>
                  <a:srgbClr val="FFFFFF"/>
                </a:solidFill>
                <a:latin typeface="Arial" charset="0"/>
                <a:ea typeface="MS PGothic" pitchFamily="34" charset="-128"/>
                <a:cs typeface="Arial" charset="0"/>
              </a:rPr>
              <a:t>“proxy</a:t>
            </a:r>
            <a:r>
              <a:rPr lang="en-US" b="1" dirty="0" smtClean="0">
                <a:solidFill>
                  <a:srgbClr val="FFFFFF"/>
                </a:solidFill>
                <a:latin typeface="Arial" charset="0"/>
                <a:ea typeface="MS PGothic" pitchFamily="34" charset="-128"/>
                <a:cs typeface="Arial" charset="0"/>
              </a:rPr>
              <a:t>”; HIWRAP, CoSMIR, AMPR) </a:t>
            </a:r>
            <a:r>
              <a:rPr lang="en-US" b="1" dirty="0">
                <a:solidFill>
                  <a:srgbClr val="FFFFFF"/>
                </a:solidFill>
                <a:latin typeface="Arial" charset="0"/>
                <a:ea typeface="MS PGothic" pitchFamily="34" charset="-128"/>
                <a:cs typeface="Arial" charset="0"/>
              </a:rPr>
              <a:t>stacked over UND-Citation (in situ microphysics)</a:t>
            </a:r>
          </a:p>
          <a:p>
            <a:pPr marL="233363" indent="-233363" defTabSz="914400" eaLnBrk="0" fontAlgn="base" hangingPunct="0">
              <a:spcBef>
                <a:spcPct val="0"/>
              </a:spcBef>
              <a:spcAft>
                <a:spcPct val="0"/>
              </a:spcAft>
              <a:buFont typeface="Arial" pitchFamily="34" charset="0"/>
              <a:buChar char="•"/>
            </a:pPr>
            <a:r>
              <a:rPr lang="en-US" b="1" dirty="0">
                <a:solidFill>
                  <a:srgbClr val="FFFFFF"/>
                </a:solidFill>
                <a:latin typeface="Arial" charset="0"/>
                <a:ea typeface="MS PGothic" pitchFamily="34" charset="-128"/>
                <a:cs typeface="Arial" charset="0"/>
              </a:rPr>
              <a:t>Coincident </a:t>
            </a:r>
            <a:r>
              <a:rPr lang="en-US" b="1" dirty="0" smtClean="0">
                <a:solidFill>
                  <a:srgbClr val="FFFFFF"/>
                </a:solidFill>
                <a:latin typeface="Arial" charset="0"/>
                <a:ea typeface="MS PGothic" pitchFamily="34" charset="-128"/>
                <a:cs typeface="Arial" charset="0"/>
              </a:rPr>
              <a:t> and targeted ground-based multi-frequency/dual-pol radar (S/C/X/Ku-Ka/W), profiler, disdrometer/gauges</a:t>
            </a:r>
            <a:endParaRPr lang="en-US" b="1" dirty="0">
              <a:solidFill>
                <a:srgbClr val="FFFFFF"/>
              </a:solidFill>
              <a:latin typeface="Arial" charset="0"/>
              <a:ea typeface="MS PGothic" pitchFamily="34" charset="-128"/>
              <a:cs typeface="Arial" charset="0"/>
            </a:endParaRPr>
          </a:p>
          <a:p>
            <a:pPr marL="233363" indent="-233363" defTabSz="914400" eaLnBrk="0" fontAlgn="base" hangingPunct="0">
              <a:spcBef>
                <a:spcPct val="0"/>
              </a:spcBef>
              <a:spcAft>
                <a:spcPct val="0"/>
              </a:spcAft>
              <a:buFont typeface="Arial" pitchFamily="34" charset="0"/>
              <a:buChar char="•"/>
            </a:pPr>
            <a:r>
              <a:rPr lang="en-US" b="1" dirty="0" smtClean="0">
                <a:solidFill>
                  <a:srgbClr val="FFFFFF"/>
                </a:solidFill>
                <a:latin typeface="Arial" charset="0"/>
                <a:ea typeface="MS PGothic" pitchFamily="34" charset="-128"/>
                <a:cs typeface="Arial" charset="0"/>
              </a:rPr>
              <a:t>Column precipitation physics for a variety of precipitation types</a:t>
            </a:r>
            <a:endParaRPr lang="en-US" b="1" dirty="0">
              <a:solidFill>
                <a:srgbClr val="FFFFFF"/>
              </a:solidFill>
              <a:latin typeface="Arial" charset="0"/>
              <a:ea typeface="MS PGothic" pitchFamily="34" charset="-128"/>
              <a:cs typeface="Arial" charset="0"/>
            </a:endParaRPr>
          </a:p>
        </p:txBody>
      </p:sp>
      <p:sp>
        <p:nvSpPr>
          <p:cNvPr id="11" name="TextBox 13"/>
          <p:cNvSpPr txBox="1">
            <a:spLocks noChangeArrowheads="1"/>
          </p:cNvSpPr>
          <p:nvPr/>
        </p:nvSpPr>
        <p:spPr bwMode="auto">
          <a:xfrm>
            <a:off x="3400425" y="1037291"/>
            <a:ext cx="5743575" cy="2431435"/>
          </a:xfrm>
          <a:prstGeom prst="rect">
            <a:avLst/>
          </a:prstGeom>
          <a:noFill/>
          <a:ln w="9525">
            <a:noFill/>
            <a:miter lim="800000"/>
            <a:headEnd/>
            <a:tailEnd/>
          </a:ln>
        </p:spPr>
        <p:txBody>
          <a:bodyPr wrap="square">
            <a:spAutoFit/>
          </a:bodyPr>
          <a:lstStyle/>
          <a:p>
            <a:pPr marL="0" lvl="2" defTabSz="914400" eaLnBrk="0" fontAlgn="base" hangingPunct="0">
              <a:spcBef>
                <a:spcPct val="0"/>
              </a:spcBef>
              <a:spcAft>
                <a:spcPts val="600"/>
              </a:spcAft>
            </a:pPr>
            <a:r>
              <a:rPr lang="en-US" sz="2000" b="1" u="sng" dirty="0">
                <a:solidFill>
                  <a:srgbClr val="F8F8F8"/>
                </a:solidFill>
                <a:latin typeface="Arial" charset="0"/>
                <a:ea typeface="MS PGothic" pitchFamily="34" charset="-128"/>
                <a:cs typeface="Arial" charset="0"/>
              </a:rPr>
              <a:t>Location:</a:t>
            </a:r>
            <a:r>
              <a:rPr lang="en-US" sz="2000" b="1" dirty="0">
                <a:solidFill>
                  <a:srgbClr val="F8F8F8"/>
                </a:solidFill>
                <a:latin typeface="Arial" charset="0"/>
                <a:ea typeface="MS PGothic" pitchFamily="34" charset="-128"/>
                <a:cs typeface="Arial" charset="0"/>
              </a:rPr>
              <a:t> </a:t>
            </a:r>
            <a:r>
              <a:rPr lang="en-US" sz="2000" b="1" dirty="0" smtClean="0">
                <a:solidFill>
                  <a:srgbClr val="F8F8F8"/>
                </a:solidFill>
                <a:latin typeface="Arial" charset="0"/>
                <a:ea typeface="MS PGothic" pitchFamily="34" charset="-128"/>
                <a:cs typeface="Arial" charset="0"/>
              </a:rPr>
              <a:t>DOE-ARM SGP Central </a:t>
            </a:r>
            <a:r>
              <a:rPr lang="en-US" sz="2000" b="1" dirty="0">
                <a:solidFill>
                  <a:srgbClr val="F8F8F8"/>
                </a:solidFill>
                <a:latin typeface="Arial" charset="0"/>
                <a:ea typeface="MS PGothic" pitchFamily="34" charset="-128"/>
                <a:cs typeface="Arial" charset="0"/>
              </a:rPr>
              <a:t>Facility, N. </a:t>
            </a:r>
            <a:r>
              <a:rPr lang="en-US" sz="2000" b="1" dirty="0" smtClean="0">
                <a:solidFill>
                  <a:srgbClr val="F8F8F8"/>
                </a:solidFill>
                <a:latin typeface="Arial" charset="0"/>
                <a:ea typeface="MS PGothic" pitchFamily="34" charset="-128"/>
                <a:cs typeface="Arial" charset="0"/>
              </a:rPr>
              <a:t>Oklahoma and NE Colorado (CSU CHILL)</a:t>
            </a:r>
            <a:endParaRPr lang="en-US" sz="2000" b="1" dirty="0">
              <a:solidFill>
                <a:srgbClr val="F8F8F8"/>
              </a:solidFill>
              <a:latin typeface="Arial" charset="0"/>
              <a:ea typeface="MS PGothic" pitchFamily="34" charset="-128"/>
              <a:cs typeface="Arial" charset="0"/>
            </a:endParaRPr>
          </a:p>
          <a:p>
            <a:pPr marL="0" lvl="2" defTabSz="914400" eaLnBrk="0" fontAlgn="base" hangingPunct="0">
              <a:spcBef>
                <a:spcPct val="0"/>
              </a:spcBef>
              <a:spcAft>
                <a:spcPts val="1200"/>
              </a:spcAft>
            </a:pPr>
            <a:r>
              <a:rPr lang="en-US" sz="2000" b="1" u="sng" dirty="0">
                <a:solidFill>
                  <a:srgbClr val="F8F8F8"/>
                </a:solidFill>
                <a:latin typeface="Arial" charset="0"/>
                <a:ea typeface="MS PGothic" pitchFamily="34" charset="-128"/>
                <a:cs typeface="Arial" charset="0"/>
              </a:rPr>
              <a:t>Overarching Objectives: </a:t>
            </a:r>
          </a:p>
          <a:p>
            <a:pPr marL="171450" lvl="2" indent="-171450" defTabSz="914400" eaLnBrk="0" fontAlgn="base" hangingPunct="0">
              <a:spcBef>
                <a:spcPct val="0"/>
              </a:spcBef>
              <a:spcAft>
                <a:spcPts val="600"/>
              </a:spcAft>
              <a:buFont typeface="Arial" pitchFamily="34" charset="0"/>
              <a:buChar char="•"/>
            </a:pPr>
            <a:r>
              <a:rPr lang="en-US" b="1" dirty="0">
                <a:solidFill>
                  <a:srgbClr val="F8F8F8"/>
                </a:solidFill>
                <a:latin typeface="Arial" charset="0"/>
                <a:ea typeface="MS PGothic" pitchFamily="34" charset="-128"/>
                <a:cs typeface="Arial" charset="0"/>
              </a:rPr>
              <a:t>GPM: Improved physically-based rainfall retrieval algorithms over mid-latitude land surfaces</a:t>
            </a:r>
          </a:p>
          <a:p>
            <a:pPr marL="171450" lvl="2" indent="-171450" defTabSz="914400" eaLnBrk="0" fontAlgn="base" hangingPunct="0">
              <a:spcBef>
                <a:spcPct val="0"/>
              </a:spcBef>
              <a:spcAft>
                <a:spcPct val="0"/>
              </a:spcAft>
              <a:buFont typeface="Arial" pitchFamily="34" charset="0"/>
              <a:buChar char="•"/>
            </a:pPr>
            <a:r>
              <a:rPr lang="en-US" b="1" dirty="0">
                <a:solidFill>
                  <a:srgbClr val="F8F8F8"/>
                </a:solidFill>
                <a:latin typeface="Arial" charset="0"/>
                <a:ea typeface="MS PGothic" pitchFamily="34" charset="-128"/>
                <a:cs typeface="Arial" charset="0"/>
              </a:rPr>
              <a:t>DOE: Improved simulation of convective cloud properties (initiation, dynamics, microphysics)</a:t>
            </a:r>
          </a:p>
        </p:txBody>
      </p:sp>
      <p:grpSp>
        <p:nvGrpSpPr>
          <p:cNvPr id="2" name="Group 13"/>
          <p:cNvGrpSpPr/>
          <p:nvPr/>
        </p:nvGrpSpPr>
        <p:grpSpPr>
          <a:xfrm>
            <a:off x="5164669" y="3793068"/>
            <a:ext cx="3979335" cy="2920999"/>
            <a:chOff x="4944062" y="3372180"/>
            <a:chExt cx="4199938" cy="3148018"/>
          </a:xfrm>
        </p:grpSpPr>
        <p:pic>
          <p:nvPicPr>
            <p:cNvPr id="9" name="Picture 9"/>
            <p:cNvPicPr>
              <a:picLocks noChangeAspect="1" noChangeArrowheads="1"/>
            </p:cNvPicPr>
            <p:nvPr/>
          </p:nvPicPr>
          <p:blipFill>
            <a:blip r:embed="rId4" cstate="print"/>
            <a:srcRect t="4161" b="6241"/>
            <a:stretch>
              <a:fillRect/>
            </a:stretch>
          </p:blipFill>
          <p:spPr bwMode="auto">
            <a:xfrm>
              <a:off x="4944062" y="3372180"/>
              <a:ext cx="4199938" cy="3148018"/>
            </a:xfrm>
            <a:prstGeom prst="rect">
              <a:avLst/>
            </a:prstGeom>
            <a:noFill/>
            <a:ln w="12700" algn="ctr">
              <a:noFill/>
              <a:miter lim="800000"/>
              <a:headEnd/>
              <a:tailEnd/>
            </a:ln>
          </p:spPr>
        </p:pic>
        <p:sp>
          <p:nvSpPr>
            <p:cNvPr id="12" name="TextBox 11"/>
            <p:cNvSpPr txBox="1"/>
            <p:nvPr/>
          </p:nvSpPr>
          <p:spPr bwMode="auto">
            <a:xfrm>
              <a:off x="6638924" y="3708916"/>
              <a:ext cx="2460395" cy="265357"/>
            </a:xfrm>
            <a:prstGeom prst="rect">
              <a:avLst/>
            </a:prstGeom>
            <a:noFill/>
            <a:ln w="9525">
              <a:noFill/>
              <a:miter lim="800000"/>
              <a:headEnd/>
              <a:tailEnd/>
            </a:ln>
          </p:spPr>
          <p:txBody>
            <a:bodyPr wrap="square" lIns="45720" tIns="0" rIns="0" bIns="0" rtlCol="0">
              <a:spAutoFit/>
            </a:bodyPr>
            <a:lstStyle/>
            <a:p>
              <a:pPr marL="342900" indent="-342900" defTabSz="914400" fontAlgn="base">
                <a:spcBef>
                  <a:spcPct val="0"/>
                </a:spcBef>
              </a:pPr>
              <a:r>
                <a:rPr lang="en-US" sz="1600" b="1" i="1" dirty="0">
                  <a:solidFill>
                    <a:srgbClr val="FFFFFF"/>
                  </a:solidFill>
                  <a:latin typeface="Arial" pitchFamily="34" charset="0"/>
                  <a:ea typeface="MS PGothic" pitchFamily="34" charset="-128"/>
                  <a:cs typeface="Arial" pitchFamily="34" charset="0"/>
                </a:rPr>
                <a:t>The “Dream Scenario”</a:t>
              </a:r>
            </a:p>
          </p:txBody>
        </p:sp>
      </p:grpSp>
      <p:pic>
        <p:nvPicPr>
          <p:cNvPr id="13" name="Picture 12" descr="mc3e_graphic_blackbg.tif"/>
          <p:cNvPicPr>
            <a:picLocks noChangeAspect="1"/>
          </p:cNvPicPr>
          <p:nvPr/>
        </p:nvPicPr>
        <p:blipFill>
          <a:blip r:embed="rId5" cstate="print"/>
          <a:srcRect r="1567"/>
          <a:stretch>
            <a:fillRect/>
          </a:stretch>
        </p:blipFill>
        <p:spPr>
          <a:xfrm>
            <a:off x="32" y="3"/>
            <a:ext cx="999067" cy="996680"/>
          </a:xfrm>
          <a:prstGeom prst="rect">
            <a:avLst/>
          </a:prstGeom>
        </p:spPr>
      </p:pic>
    </p:spTree>
  </p:cSld>
  <p:clrMapOvr>
    <a:masterClrMapping/>
  </p:clrMapOvr>
  <p:transition spd="med"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728932" y="852652"/>
            <a:ext cx="3541143" cy="3143324"/>
          </a:xfrm>
          <a:prstGeom prst="rect">
            <a:avLst/>
          </a:prstGeom>
          <a:noFill/>
          <a:ln w="9525">
            <a:noFill/>
            <a:miter lim="800000"/>
            <a:headEnd/>
            <a:tailEnd/>
          </a:ln>
        </p:spPr>
      </p:pic>
      <p:sp>
        <p:nvSpPr>
          <p:cNvPr id="4" name="TextBox 2"/>
          <p:cNvSpPr txBox="1">
            <a:spLocks noChangeArrowheads="1"/>
          </p:cNvSpPr>
          <p:nvPr/>
        </p:nvSpPr>
        <p:spPr bwMode="auto">
          <a:xfrm>
            <a:off x="174799" y="658887"/>
            <a:ext cx="1089133" cy="369322"/>
          </a:xfrm>
          <a:prstGeom prst="rect">
            <a:avLst/>
          </a:prstGeom>
          <a:noFill/>
          <a:ln w="9525">
            <a:noFill/>
            <a:miter lim="800000"/>
            <a:headEnd/>
            <a:tailEnd/>
          </a:ln>
        </p:spPr>
        <p:txBody>
          <a:bodyPr>
            <a:spAutoFit/>
          </a:bodyPr>
          <a:lstStyle/>
          <a:p>
            <a:pPr defTabSz="914400"/>
            <a:r>
              <a:rPr lang="en-US" b="1">
                <a:solidFill>
                  <a:prstClr val="white"/>
                </a:solidFill>
                <a:ea typeface="ＭＳ Ｐゴシック" charset="-128"/>
              </a:rPr>
              <a:t>1743 UTC</a:t>
            </a:r>
          </a:p>
        </p:txBody>
      </p:sp>
      <p:sp>
        <p:nvSpPr>
          <p:cNvPr id="6" name="TextBox 5"/>
          <p:cNvSpPr txBox="1">
            <a:spLocks noChangeArrowheads="1"/>
          </p:cNvSpPr>
          <p:nvPr/>
        </p:nvSpPr>
        <p:spPr bwMode="auto">
          <a:xfrm>
            <a:off x="769620" y="459282"/>
            <a:ext cx="8016240" cy="461665"/>
          </a:xfrm>
          <a:prstGeom prst="rect">
            <a:avLst/>
          </a:prstGeom>
          <a:noFill/>
          <a:ln w="9525">
            <a:noFill/>
            <a:miter lim="800000"/>
            <a:headEnd/>
            <a:tailEnd/>
          </a:ln>
        </p:spPr>
        <p:txBody>
          <a:bodyPr wrap="square">
            <a:spAutoFit/>
          </a:bodyPr>
          <a:lstStyle/>
          <a:p>
            <a:pPr defTabSz="914400"/>
            <a:r>
              <a:rPr lang="en-US" sz="2400" b="1" dirty="0">
                <a:solidFill>
                  <a:prstClr val="black"/>
                </a:solidFill>
                <a:ea typeface="ＭＳ Ｐゴシック" charset="-128"/>
              </a:rPr>
              <a:t>“Lumpy” mixed </a:t>
            </a:r>
            <a:r>
              <a:rPr lang="en-US" sz="2400" b="1" dirty="0" smtClean="0">
                <a:solidFill>
                  <a:prstClr val="black"/>
                </a:solidFill>
                <a:ea typeface="ＭＳ Ｐゴシック" charset="-128"/>
              </a:rPr>
              <a:t>stratiform-convective sampling……………</a:t>
            </a:r>
            <a:endParaRPr lang="en-US" sz="2400" b="1" dirty="0">
              <a:solidFill>
                <a:prstClr val="black"/>
              </a:solidFill>
              <a:ea typeface="ＭＳ Ｐゴシック" charset="-128"/>
            </a:endParaRPr>
          </a:p>
        </p:txBody>
      </p:sp>
      <p:grpSp>
        <p:nvGrpSpPr>
          <p:cNvPr id="3" name="Group 15"/>
          <p:cNvGrpSpPr/>
          <p:nvPr/>
        </p:nvGrpSpPr>
        <p:grpSpPr>
          <a:xfrm>
            <a:off x="119286" y="4395367"/>
            <a:ext cx="4693920" cy="2034327"/>
            <a:chOff x="1082041" y="4244340"/>
            <a:chExt cx="4597797" cy="1979072"/>
          </a:xfrm>
        </p:grpSpPr>
        <p:pic>
          <p:nvPicPr>
            <p:cNvPr id="1027" name="Picture 3"/>
            <p:cNvPicPr>
              <a:picLocks noChangeAspect="1" noChangeArrowheads="1"/>
            </p:cNvPicPr>
            <p:nvPr/>
          </p:nvPicPr>
          <p:blipFill>
            <a:blip r:embed="rId4" cstate="print"/>
            <a:srcRect/>
            <a:stretch>
              <a:fillRect/>
            </a:stretch>
          </p:blipFill>
          <p:spPr bwMode="auto">
            <a:xfrm>
              <a:off x="1082041" y="4244340"/>
              <a:ext cx="4265294" cy="1979072"/>
            </a:xfrm>
            <a:prstGeom prst="rect">
              <a:avLst/>
            </a:prstGeom>
            <a:noFill/>
            <a:ln w="9525">
              <a:noFill/>
              <a:miter lim="800000"/>
              <a:headEnd/>
              <a:tailEnd/>
            </a:ln>
          </p:spPr>
        </p:pic>
        <p:sp>
          <p:nvSpPr>
            <p:cNvPr id="11" name="TextBox 10"/>
            <p:cNvSpPr txBox="1"/>
            <p:nvPr/>
          </p:nvSpPr>
          <p:spPr>
            <a:xfrm>
              <a:off x="4483498" y="4273786"/>
              <a:ext cx="1196340" cy="369332"/>
            </a:xfrm>
            <a:prstGeom prst="rect">
              <a:avLst/>
            </a:prstGeom>
            <a:noFill/>
          </p:spPr>
          <p:txBody>
            <a:bodyPr wrap="square" rtlCol="0">
              <a:spAutoFit/>
            </a:bodyPr>
            <a:lstStyle/>
            <a:p>
              <a:pPr defTabSz="914400"/>
              <a:r>
                <a:rPr lang="en-US" b="1" dirty="0" smtClean="0">
                  <a:solidFill>
                    <a:prstClr val="black"/>
                  </a:solidFill>
                  <a:ea typeface="ＭＳ Ｐゴシック" charset="-128"/>
                </a:rPr>
                <a:t>NPOL</a:t>
              </a:r>
              <a:endParaRPr lang="en-US" b="1" dirty="0">
                <a:solidFill>
                  <a:prstClr val="black"/>
                </a:solidFill>
                <a:ea typeface="ＭＳ Ｐゴシック" charset="-128"/>
              </a:endParaRPr>
            </a:p>
          </p:txBody>
        </p:sp>
      </p:grpSp>
      <p:sp>
        <p:nvSpPr>
          <p:cNvPr id="14" name="TextBox 13"/>
          <p:cNvSpPr txBox="1"/>
          <p:nvPr/>
        </p:nvSpPr>
        <p:spPr>
          <a:xfrm>
            <a:off x="0" y="103116"/>
            <a:ext cx="9143999" cy="461665"/>
          </a:xfrm>
          <a:prstGeom prst="rect">
            <a:avLst/>
          </a:prstGeom>
          <a:noFill/>
        </p:spPr>
        <p:txBody>
          <a:bodyPr wrap="square" rtlCol="0">
            <a:spAutoFit/>
          </a:bodyPr>
          <a:lstStyle/>
          <a:p>
            <a:pPr algn="ctr" defTabSz="914400">
              <a:spcAft>
                <a:spcPts val="600"/>
              </a:spcAft>
            </a:pPr>
            <a:r>
              <a:rPr lang="en-US" sz="2400" b="1" dirty="0" smtClean="0">
                <a:solidFill>
                  <a:srgbClr val="000000"/>
                </a:solidFill>
                <a:latin typeface="Arial" pitchFamily="34" charset="0"/>
                <a:ea typeface="ＭＳ Ｐゴシック" charset="-128"/>
                <a:cs typeface="Arial" pitchFamily="34" charset="0"/>
              </a:rPr>
              <a:t>Example Operations and Observations</a:t>
            </a:r>
            <a:r>
              <a:rPr lang="en-US" sz="2400" dirty="0" smtClean="0">
                <a:solidFill>
                  <a:srgbClr val="000000"/>
                </a:solidFill>
                <a:ea typeface="ＭＳ Ｐゴシック" charset="-128"/>
              </a:rPr>
              <a:t>: </a:t>
            </a:r>
            <a:r>
              <a:rPr lang="en-US" sz="2400" b="1" dirty="0" smtClean="0">
                <a:solidFill>
                  <a:srgbClr val="000000"/>
                </a:solidFill>
                <a:latin typeface="Arial" pitchFamily="34" charset="0"/>
                <a:ea typeface="ＭＳ Ｐゴシック" charset="-128"/>
                <a:cs typeface="Arial" pitchFamily="34" charset="0"/>
              </a:rPr>
              <a:t>11 May 2011</a:t>
            </a:r>
            <a:endParaRPr lang="en-US" sz="2400" dirty="0">
              <a:solidFill>
                <a:srgbClr val="000000"/>
              </a:solidFill>
              <a:ea typeface="ＭＳ Ｐゴシック" charset="-128"/>
            </a:endParaRPr>
          </a:p>
        </p:txBody>
      </p:sp>
      <p:sp>
        <p:nvSpPr>
          <p:cNvPr id="17" name="TextBox 16"/>
          <p:cNvSpPr txBox="1"/>
          <p:nvPr/>
        </p:nvSpPr>
        <p:spPr>
          <a:xfrm>
            <a:off x="387566" y="6275563"/>
            <a:ext cx="3726180" cy="461665"/>
          </a:xfrm>
          <a:prstGeom prst="rect">
            <a:avLst/>
          </a:prstGeom>
          <a:noFill/>
        </p:spPr>
        <p:txBody>
          <a:bodyPr wrap="square" rtlCol="0">
            <a:spAutoFit/>
          </a:bodyPr>
          <a:lstStyle/>
          <a:p>
            <a:pPr defTabSz="914400"/>
            <a:r>
              <a:rPr lang="en-US" sz="2400" b="1" dirty="0" smtClean="0">
                <a:solidFill>
                  <a:prstClr val="black"/>
                </a:solidFill>
                <a:ea typeface="ＭＳ Ｐゴシック" charset="-128"/>
              </a:rPr>
              <a:t>Regime physics and </a:t>
            </a:r>
            <a:r>
              <a:rPr lang="en-US" sz="2400" b="1" dirty="0" err="1" smtClean="0">
                <a:solidFill>
                  <a:prstClr val="black"/>
                </a:solidFill>
                <a:ea typeface="ＭＳ Ｐゴシック" charset="-128"/>
              </a:rPr>
              <a:t>D</a:t>
            </a:r>
            <a:r>
              <a:rPr lang="en-US" sz="2400" b="1" baseline="-25000" dirty="0" err="1" smtClean="0">
                <a:solidFill>
                  <a:prstClr val="black"/>
                </a:solidFill>
                <a:ea typeface="ＭＳ Ｐゴシック" charset="-128"/>
              </a:rPr>
              <a:t>max</a:t>
            </a:r>
            <a:r>
              <a:rPr lang="en-US" sz="2400" b="1" dirty="0" smtClean="0">
                <a:solidFill>
                  <a:prstClr val="black"/>
                </a:solidFill>
                <a:ea typeface="ＭＳ Ｐゴシック" charset="-128"/>
              </a:rPr>
              <a:t>?</a:t>
            </a:r>
            <a:r>
              <a:rPr lang="en-US" sz="2400" b="1" baseline="-25000" dirty="0" smtClean="0">
                <a:solidFill>
                  <a:prstClr val="black"/>
                </a:solidFill>
                <a:ea typeface="ＭＳ Ｐゴシック" charset="-128"/>
              </a:rPr>
              <a:t> </a:t>
            </a:r>
          </a:p>
        </p:txBody>
      </p:sp>
      <p:grpSp>
        <p:nvGrpSpPr>
          <p:cNvPr id="5" name="Group 21"/>
          <p:cNvGrpSpPr/>
          <p:nvPr/>
        </p:nvGrpSpPr>
        <p:grpSpPr>
          <a:xfrm>
            <a:off x="5169630" y="5218032"/>
            <a:ext cx="2929906" cy="1699994"/>
            <a:chOff x="6050280" y="4724400"/>
            <a:chExt cx="2929906" cy="1699994"/>
          </a:xfrm>
        </p:grpSpPr>
        <p:grpSp>
          <p:nvGrpSpPr>
            <p:cNvPr id="8" name="Group 14"/>
            <p:cNvGrpSpPr/>
            <p:nvPr/>
          </p:nvGrpSpPr>
          <p:grpSpPr>
            <a:xfrm>
              <a:off x="6050280" y="4724400"/>
              <a:ext cx="2929906" cy="1440180"/>
              <a:chOff x="5306741" y="4658995"/>
              <a:chExt cx="3269585" cy="1642745"/>
            </a:xfrm>
          </p:grpSpPr>
          <p:pic>
            <p:nvPicPr>
              <p:cNvPr id="7" name="Picture 3" descr="SN_38 5-11-11 Big Drop.png"/>
              <p:cNvPicPr>
                <a:picLocks noChangeAspect="1"/>
              </p:cNvPicPr>
              <p:nvPr/>
            </p:nvPicPr>
            <p:blipFill>
              <a:blip r:embed="rId5" cstate="print"/>
              <a:srcRect/>
              <a:stretch>
                <a:fillRect/>
              </a:stretch>
            </p:blipFill>
            <p:spPr bwMode="auto">
              <a:xfrm>
                <a:off x="5306741" y="4658995"/>
                <a:ext cx="3269585" cy="1642745"/>
              </a:xfrm>
              <a:prstGeom prst="rect">
                <a:avLst/>
              </a:prstGeom>
              <a:noFill/>
              <a:ln w="9525">
                <a:noFill/>
                <a:miter lim="800000"/>
                <a:headEnd/>
                <a:tailEnd/>
              </a:ln>
            </p:spPr>
          </p:pic>
          <p:sp>
            <p:nvSpPr>
              <p:cNvPr id="12" name="TextBox 11"/>
              <p:cNvSpPr txBox="1"/>
              <p:nvPr/>
            </p:nvSpPr>
            <p:spPr>
              <a:xfrm>
                <a:off x="6057900" y="5341620"/>
                <a:ext cx="830580" cy="369332"/>
              </a:xfrm>
              <a:prstGeom prst="rect">
                <a:avLst/>
              </a:prstGeom>
              <a:noFill/>
            </p:spPr>
            <p:txBody>
              <a:bodyPr wrap="square" rtlCol="0">
                <a:spAutoFit/>
              </a:bodyPr>
              <a:lstStyle/>
              <a:p>
                <a:pPr defTabSz="914400"/>
                <a:r>
                  <a:rPr lang="en-US" b="1" dirty="0" smtClean="0">
                    <a:solidFill>
                      <a:prstClr val="black"/>
                    </a:solidFill>
                    <a:ea typeface="ＭＳ Ｐゴシック" charset="-128"/>
                  </a:rPr>
                  <a:t>2DVD</a:t>
                </a:r>
                <a:endParaRPr lang="en-US" b="1" dirty="0">
                  <a:solidFill>
                    <a:prstClr val="black"/>
                  </a:solidFill>
                  <a:ea typeface="ＭＳ Ｐゴシック" charset="-128"/>
                </a:endParaRPr>
              </a:p>
            </p:txBody>
          </p:sp>
        </p:grpSp>
        <p:cxnSp>
          <p:nvCxnSpPr>
            <p:cNvPr id="19" name="Straight Connector 18"/>
            <p:cNvCxnSpPr/>
            <p:nvPr/>
          </p:nvCxnSpPr>
          <p:spPr>
            <a:xfrm>
              <a:off x="6268720" y="6055360"/>
              <a:ext cx="83312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28280" y="6085840"/>
              <a:ext cx="665480" cy="338554"/>
            </a:xfrm>
            <a:prstGeom prst="rect">
              <a:avLst/>
            </a:prstGeom>
            <a:noFill/>
          </p:spPr>
          <p:txBody>
            <a:bodyPr wrap="square" rtlCol="0">
              <a:spAutoFit/>
            </a:bodyPr>
            <a:lstStyle/>
            <a:p>
              <a:pPr defTabSz="914400"/>
              <a:r>
                <a:rPr lang="en-US" sz="1600" dirty="0" smtClean="0">
                  <a:solidFill>
                    <a:prstClr val="black"/>
                  </a:solidFill>
                  <a:ea typeface="ＭＳ Ｐゴシック" charset="-128"/>
                </a:rPr>
                <a:t>6 mm</a:t>
              </a:r>
              <a:endParaRPr lang="en-US" sz="1600" dirty="0">
                <a:solidFill>
                  <a:prstClr val="black"/>
                </a:solidFill>
                <a:ea typeface="ＭＳ Ｐゴシック" charset="-128"/>
              </a:endParaRPr>
            </a:p>
          </p:txBody>
        </p:sp>
        <p:sp>
          <p:nvSpPr>
            <p:cNvPr id="21" name="TextBox 20"/>
            <p:cNvSpPr txBox="1"/>
            <p:nvPr/>
          </p:nvSpPr>
          <p:spPr>
            <a:xfrm>
              <a:off x="6456680" y="6075680"/>
              <a:ext cx="665480" cy="338554"/>
            </a:xfrm>
            <a:prstGeom prst="rect">
              <a:avLst/>
            </a:prstGeom>
            <a:noFill/>
          </p:spPr>
          <p:txBody>
            <a:bodyPr wrap="square" rtlCol="0">
              <a:spAutoFit/>
            </a:bodyPr>
            <a:lstStyle/>
            <a:p>
              <a:pPr defTabSz="914400"/>
              <a:r>
                <a:rPr lang="en-US" sz="1600" dirty="0" smtClean="0">
                  <a:solidFill>
                    <a:prstClr val="black"/>
                  </a:solidFill>
                  <a:ea typeface="ＭＳ Ｐゴシック" charset="-128"/>
                </a:rPr>
                <a:t>8mm</a:t>
              </a:r>
              <a:endParaRPr lang="en-US" sz="1600" dirty="0">
                <a:solidFill>
                  <a:prstClr val="black"/>
                </a:solidFill>
                <a:ea typeface="ＭＳ Ｐゴシック" charset="-128"/>
              </a:endParaRPr>
            </a:p>
          </p:txBody>
        </p:sp>
        <p:cxnSp>
          <p:nvCxnSpPr>
            <p:cNvPr id="26" name="Straight Connector 25"/>
            <p:cNvCxnSpPr/>
            <p:nvPr/>
          </p:nvCxnSpPr>
          <p:spPr>
            <a:xfrm>
              <a:off x="7741920" y="6065520"/>
              <a:ext cx="61976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9" name="Picture 55"/>
          <p:cNvPicPr>
            <a:picLocks noChangeAspect="1" noChangeArrowheads="1"/>
          </p:cNvPicPr>
          <p:nvPr/>
        </p:nvPicPr>
        <p:blipFill>
          <a:blip r:embed="rId6" cstate="print"/>
          <a:srcRect/>
          <a:stretch>
            <a:fillRect/>
          </a:stretch>
        </p:blipFill>
        <p:spPr bwMode="auto">
          <a:xfrm>
            <a:off x="0" y="0"/>
            <a:ext cx="790094" cy="673099"/>
          </a:xfrm>
          <a:prstGeom prst="rect">
            <a:avLst/>
          </a:prstGeom>
          <a:noFill/>
          <a:ln w="9525">
            <a:noFill/>
            <a:miter lim="800000"/>
            <a:headEnd/>
            <a:tailEnd/>
          </a:ln>
        </p:spPr>
      </p:pic>
      <p:sp>
        <p:nvSpPr>
          <p:cNvPr id="10" name="TextBox 9"/>
          <p:cNvSpPr txBox="1">
            <a:spLocks noChangeArrowheads="1"/>
          </p:cNvSpPr>
          <p:nvPr/>
        </p:nvSpPr>
        <p:spPr bwMode="auto">
          <a:xfrm>
            <a:off x="5024491" y="4579247"/>
            <a:ext cx="3678452" cy="707886"/>
          </a:xfrm>
          <a:prstGeom prst="rect">
            <a:avLst/>
          </a:prstGeom>
          <a:noFill/>
          <a:ln w="9525">
            <a:noFill/>
            <a:miter lim="800000"/>
            <a:headEnd/>
            <a:tailEnd/>
          </a:ln>
        </p:spPr>
        <p:txBody>
          <a:bodyPr wrap="square">
            <a:spAutoFit/>
          </a:bodyPr>
          <a:lstStyle/>
          <a:p>
            <a:pPr defTabSz="914400"/>
            <a:r>
              <a:rPr lang="en-US" sz="2000" b="1" dirty="0" smtClean="0">
                <a:solidFill>
                  <a:prstClr val="black"/>
                </a:solidFill>
                <a:ea typeface="ＭＳ Ｐゴシック" charset="-128"/>
              </a:rPr>
              <a:t>large-drop </a:t>
            </a:r>
            <a:r>
              <a:rPr lang="en-US" sz="2000" b="1" dirty="0" smtClean="0">
                <a:solidFill>
                  <a:prstClr val="black"/>
                </a:solidFill>
                <a:ea typeface="ＭＳ Ｐゴシック" charset="-128"/>
              </a:rPr>
              <a:t>microphysics and drop size distributions</a:t>
            </a:r>
            <a:endParaRPr lang="en-US" sz="2000" b="1" dirty="0" smtClean="0">
              <a:solidFill>
                <a:prstClr val="black"/>
              </a:solidFill>
              <a:ea typeface="ＭＳ Ｐゴシック" charset="-128"/>
            </a:endParaRPr>
          </a:p>
        </p:txBody>
      </p:sp>
      <p:pic>
        <p:nvPicPr>
          <p:cNvPr id="23" name="Picture 22" descr="1647-1656.png"/>
          <p:cNvPicPr>
            <a:picLocks noChangeAspect="1"/>
          </p:cNvPicPr>
          <p:nvPr/>
        </p:nvPicPr>
        <p:blipFill>
          <a:blip r:embed="rId7"/>
          <a:srcRect t="1727"/>
          <a:stretch>
            <a:fillRect/>
          </a:stretch>
        </p:blipFill>
        <p:spPr>
          <a:xfrm>
            <a:off x="4757785" y="860813"/>
            <a:ext cx="2867966" cy="3821582"/>
          </a:xfrm>
          <a:prstGeom prst="rect">
            <a:avLst/>
          </a:prstGeom>
        </p:spPr>
      </p:pic>
      <p:sp>
        <p:nvSpPr>
          <p:cNvPr id="24" name="TextBox 23"/>
          <p:cNvSpPr txBox="1"/>
          <p:nvPr/>
        </p:nvSpPr>
        <p:spPr>
          <a:xfrm>
            <a:off x="7591245" y="1190445"/>
            <a:ext cx="1440612" cy="2585323"/>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ea typeface="ＭＳ Ｐゴシック" charset="-128"/>
              </a:rPr>
              <a:t>HIWRAP</a:t>
            </a:r>
          </a:p>
          <a:p>
            <a:pPr fontAlgn="base">
              <a:spcBef>
                <a:spcPct val="0"/>
              </a:spcBef>
              <a:spcAft>
                <a:spcPct val="0"/>
              </a:spcAft>
            </a:pPr>
            <a:r>
              <a:rPr lang="en-US" dirty="0" err="1" smtClean="0">
                <a:solidFill>
                  <a:prstClr val="black"/>
                </a:solidFill>
                <a:latin typeface="Arial" charset="0"/>
                <a:ea typeface="ＭＳ Ｐゴシック" charset="-128"/>
              </a:rPr>
              <a:t>CoSMIR</a:t>
            </a:r>
            <a:endParaRPr lang="en-US" dirty="0" smtClean="0">
              <a:solidFill>
                <a:prstClr val="black"/>
              </a:solidFill>
              <a:latin typeface="Arial" charset="0"/>
              <a:ea typeface="ＭＳ Ｐゴシック" charset="-128"/>
            </a:endParaRPr>
          </a:p>
          <a:p>
            <a:pPr fontAlgn="base">
              <a:spcBef>
                <a:spcPct val="0"/>
              </a:spcBef>
              <a:spcAft>
                <a:spcPct val="0"/>
              </a:spcAft>
            </a:pPr>
            <a:r>
              <a:rPr lang="en-US" dirty="0" smtClean="0">
                <a:solidFill>
                  <a:prstClr val="black"/>
                </a:solidFill>
                <a:latin typeface="Arial" charset="0"/>
                <a:ea typeface="ＭＳ Ｐゴシック" charset="-128"/>
              </a:rPr>
              <a:t>AMPR</a:t>
            </a:r>
          </a:p>
          <a:p>
            <a:pPr fontAlgn="base">
              <a:spcBef>
                <a:spcPct val="0"/>
              </a:spcBef>
              <a:spcAft>
                <a:spcPct val="0"/>
              </a:spcAft>
            </a:pPr>
            <a:r>
              <a:rPr lang="en-US" dirty="0" smtClean="0">
                <a:solidFill>
                  <a:prstClr val="black"/>
                </a:solidFill>
                <a:latin typeface="Arial" charset="0"/>
                <a:ea typeface="ＭＳ Ｐゴシック" charset="-128"/>
              </a:rPr>
              <a:t>Ka-Ku and</a:t>
            </a:r>
          </a:p>
          <a:p>
            <a:pPr fontAlgn="base">
              <a:spcBef>
                <a:spcPct val="0"/>
              </a:spcBef>
              <a:spcAft>
                <a:spcPct val="0"/>
              </a:spcAft>
            </a:pPr>
            <a:r>
              <a:rPr lang="en-US" dirty="0" smtClean="0">
                <a:solidFill>
                  <a:prstClr val="black"/>
                </a:solidFill>
                <a:latin typeface="Arial" charset="0"/>
                <a:ea typeface="ＭＳ Ｐゴシック" charset="-128"/>
              </a:rPr>
              <a:t>10-183 </a:t>
            </a:r>
            <a:r>
              <a:rPr lang="en-US" dirty="0" smtClean="0">
                <a:solidFill>
                  <a:prstClr val="black"/>
                </a:solidFill>
                <a:latin typeface="Arial" charset="0"/>
                <a:ea typeface="ＭＳ Ｐゴシック" charset="-128"/>
              </a:rPr>
              <a:t>GHz</a:t>
            </a:r>
          </a:p>
          <a:p>
            <a:pPr fontAlgn="base">
              <a:spcBef>
                <a:spcPct val="0"/>
              </a:spcBef>
              <a:spcAft>
                <a:spcPct val="0"/>
              </a:spcAft>
            </a:pPr>
            <a:endParaRPr lang="en-US" dirty="0" smtClean="0">
              <a:solidFill>
                <a:prstClr val="black"/>
              </a:solidFill>
              <a:latin typeface="Arial" charset="0"/>
              <a:ea typeface="ＭＳ Ｐゴシック" charset="-128"/>
            </a:endParaRPr>
          </a:p>
          <a:p>
            <a:pPr fontAlgn="base">
              <a:spcBef>
                <a:spcPct val="0"/>
              </a:spcBef>
              <a:spcAft>
                <a:spcPct val="0"/>
              </a:spcAft>
            </a:pPr>
            <a:endParaRPr lang="en-US" dirty="0" smtClean="0">
              <a:solidFill>
                <a:prstClr val="black"/>
              </a:solidFill>
              <a:latin typeface="Arial" charset="0"/>
              <a:ea typeface="ＭＳ Ｐゴシック" charset="-128"/>
            </a:endParaRPr>
          </a:p>
          <a:p>
            <a:pPr fontAlgn="base">
              <a:spcBef>
                <a:spcPct val="0"/>
              </a:spcBef>
              <a:spcAft>
                <a:spcPct val="0"/>
              </a:spcAft>
            </a:pPr>
            <a:endParaRPr lang="en-US" dirty="0" smtClean="0">
              <a:solidFill>
                <a:prstClr val="black"/>
              </a:solidFill>
              <a:latin typeface="Arial" charset="0"/>
              <a:ea typeface="ＭＳ Ｐゴシック" charset="-128"/>
            </a:endParaRPr>
          </a:p>
          <a:p>
            <a:pPr fontAlgn="base">
              <a:spcBef>
                <a:spcPct val="0"/>
              </a:spcBef>
              <a:spcAft>
                <a:spcPct val="0"/>
              </a:spcAft>
            </a:pPr>
            <a:r>
              <a:rPr lang="en-US" dirty="0" smtClean="0">
                <a:solidFill>
                  <a:prstClr val="black"/>
                </a:solidFill>
                <a:latin typeface="Arial" charset="0"/>
                <a:ea typeface="ＭＳ Ｐゴシック" charset="-128"/>
              </a:rPr>
              <a:t>TB’s</a:t>
            </a:r>
            <a:endParaRPr lang="en-US" dirty="0">
              <a:solidFill>
                <a:prstClr val="black"/>
              </a:solidFill>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0500" y="0"/>
            <a:ext cx="8953500" cy="954107"/>
          </a:xfrm>
          <a:prstGeom prst="rect">
            <a:avLst/>
          </a:prstGeom>
          <a:noFill/>
        </p:spPr>
        <p:txBody>
          <a:bodyPr wrap="square" rtlCol="0">
            <a:spAutoFit/>
          </a:bodyPr>
          <a:lstStyle/>
          <a:p>
            <a:r>
              <a:rPr lang="en-US" sz="2800" b="1" dirty="0" smtClean="0"/>
              <a:t>Comparison of </a:t>
            </a:r>
            <a:r>
              <a:rPr lang="en-US" sz="2800" b="1" dirty="0" smtClean="0"/>
              <a:t>Q</a:t>
            </a:r>
            <a:r>
              <a:rPr lang="en-US" sz="2800" b="1" dirty="0" smtClean="0"/>
              <a:t>uasi-Real Time Products for April-June 2013 over Iowa</a:t>
            </a:r>
            <a:endParaRPr lang="en-US" sz="2800" b="1" dirty="0"/>
          </a:p>
        </p:txBody>
      </p:sp>
      <p:grpSp>
        <p:nvGrpSpPr>
          <p:cNvPr id="8" name="Group 7"/>
          <p:cNvGrpSpPr/>
          <p:nvPr/>
        </p:nvGrpSpPr>
        <p:grpSpPr>
          <a:xfrm>
            <a:off x="368300" y="893022"/>
            <a:ext cx="7056503" cy="4181833"/>
            <a:chOff x="990600" y="893022"/>
            <a:chExt cx="7056503" cy="4181833"/>
          </a:xfrm>
        </p:grpSpPr>
        <p:pic>
          <p:nvPicPr>
            <p:cNvPr id="2050" name="Picture 2"/>
            <p:cNvPicPr>
              <a:picLocks noChangeAspect="1" noChangeArrowheads="1"/>
            </p:cNvPicPr>
            <p:nvPr/>
          </p:nvPicPr>
          <p:blipFill>
            <a:blip r:embed="rId3"/>
            <a:srcRect r="10668"/>
            <a:stretch>
              <a:fillRect/>
            </a:stretch>
          </p:blipFill>
          <p:spPr bwMode="auto">
            <a:xfrm>
              <a:off x="990600" y="893022"/>
              <a:ext cx="4804690" cy="4123478"/>
            </a:xfrm>
            <a:prstGeom prst="rect">
              <a:avLst/>
            </a:prstGeom>
            <a:noFill/>
            <a:ln w="9525">
              <a:noFill/>
              <a:miter lim="800000"/>
              <a:headEnd/>
              <a:tailEnd/>
            </a:ln>
            <a:effectLst/>
          </p:spPr>
        </p:pic>
        <p:pic>
          <p:nvPicPr>
            <p:cNvPr id="4" name="Picture 3"/>
            <p:cNvPicPr>
              <a:picLocks noChangeAspect="1" noChangeArrowheads="1"/>
            </p:cNvPicPr>
            <p:nvPr/>
          </p:nvPicPr>
          <p:blipFill>
            <a:blip r:embed="rId4"/>
            <a:srcRect/>
            <a:stretch>
              <a:fillRect/>
            </a:stretch>
          </p:blipFill>
          <p:spPr bwMode="auto">
            <a:xfrm>
              <a:off x="5706275" y="914400"/>
              <a:ext cx="2340828" cy="2076073"/>
            </a:xfrm>
            <a:prstGeom prst="rect">
              <a:avLst/>
            </a:prstGeom>
            <a:noFill/>
            <a:ln w="9525">
              <a:noFill/>
              <a:miter lim="800000"/>
              <a:headEnd/>
              <a:tailEnd/>
            </a:ln>
            <a:effectLst/>
          </p:spPr>
        </p:pic>
        <p:pic>
          <p:nvPicPr>
            <p:cNvPr id="5" name="Picture 2"/>
            <p:cNvPicPr>
              <a:picLocks noChangeAspect="1" noChangeArrowheads="1"/>
            </p:cNvPicPr>
            <p:nvPr/>
          </p:nvPicPr>
          <p:blipFill>
            <a:blip r:embed="rId5"/>
            <a:srcRect/>
            <a:stretch>
              <a:fillRect/>
            </a:stretch>
          </p:blipFill>
          <p:spPr bwMode="auto">
            <a:xfrm>
              <a:off x="5711825" y="2950954"/>
              <a:ext cx="2327275" cy="2123901"/>
            </a:xfrm>
            <a:prstGeom prst="rect">
              <a:avLst/>
            </a:prstGeom>
            <a:noFill/>
            <a:ln w="9525">
              <a:noFill/>
              <a:miter lim="800000"/>
              <a:headEnd/>
              <a:tailEnd/>
            </a:ln>
            <a:effectLst/>
          </p:spPr>
        </p:pic>
      </p:grpSp>
      <p:sp>
        <p:nvSpPr>
          <p:cNvPr id="6" name="Rectangle 5"/>
          <p:cNvSpPr/>
          <p:nvPr/>
        </p:nvSpPr>
        <p:spPr>
          <a:xfrm>
            <a:off x="256469" y="5103674"/>
            <a:ext cx="8541249" cy="1569660"/>
          </a:xfrm>
          <a:prstGeom prst="rect">
            <a:avLst/>
          </a:prstGeom>
        </p:spPr>
        <p:txBody>
          <a:bodyPr wrap="none">
            <a:spAutoFit/>
          </a:bodyPr>
          <a:lstStyle/>
          <a:p>
            <a:r>
              <a:rPr lang="en-US" sz="2400" b="1" dirty="0" smtClean="0"/>
              <a:t>A bit of work to be </a:t>
            </a:r>
            <a:r>
              <a:rPr lang="en-US" sz="2400" b="1" dirty="0" smtClean="0"/>
              <a:t>done!</a:t>
            </a:r>
          </a:p>
          <a:p>
            <a:pPr marL="396875" indent="-122238" defTabSz="914400">
              <a:buFont typeface="Arial" pitchFamily="34" charset="0"/>
              <a:buChar char="•"/>
            </a:pPr>
            <a:r>
              <a:rPr lang="en-US" sz="2400" b="1" dirty="0" smtClean="0"/>
              <a:t>What are the uncertainties here and why are they there?</a:t>
            </a:r>
            <a:r>
              <a:rPr lang="en-US" sz="2400" b="1" dirty="0" smtClean="0">
                <a:solidFill>
                  <a:srgbClr val="FF0000"/>
                </a:solidFill>
              </a:rPr>
              <a:t> </a:t>
            </a:r>
            <a:endParaRPr lang="en-US" sz="2400" b="1" dirty="0" smtClean="0">
              <a:solidFill>
                <a:srgbClr val="FF0000"/>
              </a:solidFill>
            </a:endParaRPr>
          </a:p>
          <a:p>
            <a:pPr marL="396875" indent="-122238" defTabSz="914400">
              <a:buFont typeface="Arial" pitchFamily="34" charset="0"/>
              <a:buChar char="•"/>
            </a:pPr>
            <a:r>
              <a:rPr lang="en-US" sz="2400" b="1" dirty="0" smtClean="0"/>
              <a:t>How </a:t>
            </a:r>
            <a:r>
              <a:rPr lang="en-US" sz="2400" b="1" dirty="0" smtClean="0"/>
              <a:t>do we reduce </a:t>
            </a:r>
            <a:r>
              <a:rPr lang="en-US" sz="2400" b="1" dirty="0" smtClean="0"/>
              <a:t>them to get convergence of estimates?  </a:t>
            </a:r>
            <a:endParaRPr lang="en-US" sz="2400" b="1" dirty="0" smtClean="0"/>
          </a:p>
          <a:p>
            <a:pPr marL="396875" indent="-122238" defTabSz="914400">
              <a:buFont typeface="Arial" pitchFamily="34" charset="0"/>
              <a:buChar char="•"/>
            </a:pPr>
            <a:r>
              <a:rPr lang="en-US" sz="2400" b="1" dirty="0" smtClean="0"/>
              <a:t>What are the impacts to applications such as flood prediction?</a:t>
            </a:r>
          </a:p>
        </p:txBody>
      </p:sp>
      <p:sp>
        <p:nvSpPr>
          <p:cNvPr id="7" name="TextBox 6"/>
          <p:cNvSpPr txBox="1"/>
          <p:nvPr/>
        </p:nvSpPr>
        <p:spPr>
          <a:xfrm>
            <a:off x="7480300" y="4318000"/>
            <a:ext cx="1663700" cy="1200329"/>
          </a:xfrm>
          <a:prstGeom prst="rect">
            <a:avLst/>
          </a:prstGeom>
          <a:noFill/>
        </p:spPr>
        <p:txBody>
          <a:bodyPr wrap="square" rtlCol="0">
            <a:spAutoFit/>
          </a:bodyPr>
          <a:lstStyle/>
          <a:p>
            <a:r>
              <a:rPr lang="en-US" dirty="0" smtClean="0"/>
              <a:t>Courtesy; W. Krajewski, U. Iowa/Iowa Flood Center</a:t>
            </a:r>
            <a:endParaRPr lang="en-US" dirty="0"/>
          </a:p>
        </p:txBody>
      </p:sp>
      <p:pic>
        <p:nvPicPr>
          <p:cNvPr id="9" name="Picture 8" descr="scale_v3.png"/>
          <p:cNvPicPr>
            <a:picLocks noChangeAspect="1"/>
          </p:cNvPicPr>
          <p:nvPr/>
        </p:nvPicPr>
        <p:blipFill rotWithShape="1">
          <a:blip r:embed="rId6">
            <a:extLst>
              <a:ext uri="{28A0092B-C50C-407E-A947-70E740481C1C}">
                <a14:useLocalDpi xmlns="" xmlns:a14="http://schemas.microsoft.com/office/drawing/2010/main" val="0"/>
              </a:ext>
            </a:extLst>
          </a:blip>
          <a:srcRect r="31639"/>
          <a:stretch/>
        </p:blipFill>
        <p:spPr>
          <a:xfrm>
            <a:off x="7503867" y="965200"/>
            <a:ext cx="603847" cy="3208540"/>
          </a:xfrm>
          <a:prstGeom prst="rect">
            <a:avLst/>
          </a:prstGeom>
        </p:spPr>
      </p:pic>
    </p:spTree>
    <p:extLst>
      <p:ext uri="{BB962C8B-B14F-4D97-AF65-F5344CB8AC3E}">
        <p14:creationId xmlns="" xmlns:p14="http://schemas.microsoft.com/office/powerpoint/2010/main" val="2227953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30400" y="317531"/>
            <a:ext cx="5753100" cy="461665"/>
          </a:xfrm>
          <a:prstGeom prst="rect">
            <a:avLst/>
          </a:prstGeom>
          <a:noFill/>
        </p:spPr>
        <p:txBody>
          <a:bodyPr wrap="square" rtlCol="0">
            <a:spAutoFit/>
          </a:bodyPr>
          <a:lstStyle/>
          <a:p>
            <a:pPr defTabSz="914400"/>
            <a:r>
              <a:rPr lang="en-US" sz="2400" b="1" dirty="0" smtClean="0">
                <a:solidFill>
                  <a:prstClr val="black"/>
                </a:solidFill>
                <a:latin typeface="Arial" pitchFamily="34" charset="0"/>
                <a:ea typeface="ＭＳ Ｐゴシック" charset="-128"/>
                <a:cs typeface="Arial" pitchFamily="34" charset="0"/>
              </a:rPr>
              <a:t>“Dream Scenario” Event: May 20</a:t>
            </a:r>
            <a:endParaRPr lang="en-US" sz="2400" b="1" dirty="0">
              <a:solidFill>
                <a:prstClr val="black"/>
              </a:solidFill>
              <a:latin typeface="Arial" pitchFamily="34" charset="0"/>
              <a:ea typeface="ＭＳ Ｐゴシック" charset="-128"/>
              <a:cs typeface="Arial" pitchFamily="34" charset="0"/>
            </a:endParaRPr>
          </a:p>
        </p:txBody>
      </p:sp>
      <p:pic>
        <p:nvPicPr>
          <p:cNvPr id="6" name="Picture 55"/>
          <p:cNvPicPr>
            <a:picLocks noChangeAspect="1" noChangeArrowheads="1"/>
          </p:cNvPicPr>
          <p:nvPr/>
        </p:nvPicPr>
        <p:blipFill>
          <a:blip r:embed="rId3" cstate="print"/>
          <a:srcRect/>
          <a:stretch>
            <a:fillRect/>
          </a:stretch>
        </p:blipFill>
        <p:spPr bwMode="auto">
          <a:xfrm>
            <a:off x="0" y="0"/>
            <a:ext cx="790094" cy="673099"/>
          </a:xfrm>
          <a:prstGeom prst="rect">
            <a:avLst/>
          </a:prstGeom>
          <a:noFill/>
          <a:ln w="9525">
            <a:noFill/>
            <a:miter lim="800000"/>
            <a:headEnd/>
            <a:tailEnd/>
          </a:ln>
        </p:spPr>
      </p:pic>
      <p:sp>
        <p:nvSpPr>
          <p:cNvPr id="9" name="TextBox 8"/>
          <p:cNvSpPr txBox="1"/>
          <p:nvPr/>
        </p:nvSpPr>
        <p:spPr>
          <a:xfrm>
            <a:off x="0" y="1023983"/>
            <a:ext cx="5269412" cy="707886"/>
          </a:xfrm>
          <a:prstGeom prst="rect">
            <a:avLst/>
          </a:prstGeom>
          <a:noFill/>
        </p:spPr>
        <p:txBody>
          <a:bodyPr wrap="square" rtlCol="0">
            <a:spAutoFit/>
          </a:bodyPr>
          <a:lstStyle/>
          <a:p>
            <a:pPr defTabSz="914400"/>
            <a:r>
              <a:rPr lang="en-US" sz="2000" b="1" dirty="0" smtClean="0">
                <a:solidFill>
                  <a:prstClr val="black"/>
                </a:solidFill>
                <a:ea typeface="ＭＳ Ｐゴシック" charset="-128"/>
              </a:rPr>
              <a:t>Early:   Citation-ER-2 “Dream Scenario” stacks over/near SGP</a:t>
            </a:r>
            <a:endParaRPr lang="en-US" sz="2000" b="1" dirty="0">
              <a:solidFill>
                <a:prstClr val="black"/>
              </a:solidFill>
              <a:ea typeface="ＭＳ Ｐゴシック" charset="-128"/>
            </a:endParaRPr>
          </a:p>
        </p:txBody>
      </p:sp>
      <p:sp>
        <p:nvSpPr>
          <p:cNvPr id="10" name="TextBox 9"/>
          <p:cNvSpPr txBox="1"/>
          <p:nvPr/>
        </p:nvSpPr>
        <p:spPr>
          <a:xfrm>
            <a:off x="5403681" y="988422"/>
            <a:ext cx="3214551" cy="707886"/>
          </a:xfrm>
          <a:prstGeom prst="rect">
            <a:avLst/>
          </a:prstGeom>
          <a:noFill/>
        </p:spPr>
        <p:txBody>
          <a:bodyPr wrap="square" rtlCol="0">
            <a:spAutoFit/>
          </a:bodyPr>
          <a:lstStyle/>
          <a:p>
            <a:pPr defTabSz="914400"/>
            <a:r>
              <a:rPr lang="en-US" sz="2000" b="1" dirty="0" smtClean="0">
                <a:solidFill>
                  <a:prstClr val="black"/>
                </a:solidFill>
                <a:ea typeface="ＭＳ Ｐゴシック" charset="-128"/>
              </a:rPr>
              <a:t>A little later:  ER-2- Only </a:t>
            </a:r>
          </a:p>
          <a:p>
            <a:pPr defTabSz="914400"/>
            <a:r>
              <a:rPr lang="en-US" sz="2000" b="1" dirty="0" smtClean="0">
                <a:solidFill>
                  <a:prstClr val="black"/>
                </a:solidFill>
                <a:ea typeface="ＭＳ Ｐゴシック" charset="-128"/>
              </a:rPr>
              <a:t>(HIWRAP, COSMIR, AMPR)</a:t>
            </a:r>
            <a:endParaRPr lang="en-US" sz="2000" b="1" dirty="0">
              <a:solidFill>
                <a:prstClr val="black"/>
              </a:solidFill>
              <a:ea typeface="ＭＳ Ｐゴシック" charset="-128"/>
            </a:endParaRPr>
          </a:p>
        </p:txBody>
      </p:sp>
      <p:sp>
        <p:nvSpPr>
          <p:cNvPr id="17" name="TextBox 16"/>
          <p:cNvSpPr txBox="1"/>
          <p:nvPr/>
        </p:nvSpPr>
        <p:spPr>
          <a:xfrm>
            <a:off x="532263" y="-27295"/>
            <a:ext cx="8243248" cy="461665"/>
          </a:xfrm>
          <a:prstGeom prst="rect">
            <a:avLst/>
          </a:prstGeom>
          <a:noFill/>
        </p:spPr>
        <p:txBody>
          <a:bodyPr wrap="square" rtlCol="0">
            <a:spAutoFit/>
          </a:bodyPr>
          <a:lstStyle/>
          <a:p>
            <a:pPr algn="ctr" defTabSz="914400"/>
            <a:r>
              <a:rPr lang="en-US" sz="2400" b="1" dirty="0" smtClean="0">
                <a:solidFill>
                  <a:srgbClr val="000000"/>
                </a:solidFill>
                <a:latin typeface="Arial" pitchFamily="34" charset="0"/>
                <a:ea typeface="ＭＳ Ｐゴシック" charset="-128"/>
                <a:cs typeface="Arial" pitchFamily="34" charset="0"/>
              </a:rPr>
              <a:t>Example Operations and Observations</a:t>
            </a:r>
            <a:endParaRPr lang="en-US" dirty="0">
              <a:solidFill>
                <a:srgbClr val="000000"/>
              </a:solidFill>
              <a:ea typeface="ＭＳ Ｐゴシック" charset="-128"/>
            </a:endParaRPr>
          </a:p>
        </p:txBody>
      </p:sp>
      <p:pic>
        <p:nvPicPr>
          <p:cNvPr id="13" name="Picture 12" descr="HIWRAP_CoSMIR_5_20_2011_1625.png"/>
          <p:cNvPicPr>
            <a:picLocks noChangeAspect="1"/>
          </p:cNvPicPr>
          <p:nvPr/>
        </p:nvPicPr>
        <p:blipFill>
          <a:blip r:embed="rId4" cstate="print"/>
          <a:stretch>
            <a:fillRect/>
          </a:stretch>
        </p:blipFill>
        <p:spPr>
          <a:xfrm>
            <a:off x="4963887" y="1622999"/>
            <a:ext cx="3951514" cy="4407690"/>
          </a:xfrm>
          <a:prstGeom prst="rect">
            <a:avLst/>
          </a:prstGeom>
        </p:spPr>
      </p:pic>
      <p:pic>
        <p:nvPicPr>
          <p:cNvPr id="15" name="Picture 14" descr="ampr_tbplot_20110520_160601_162417_V2.png"/>
          <p:cNvPicPr>
            <a:picLocks noChangeAspect="1"/>
          </p:cNvPicPr>
          <p:nvPr/>
        </p:nvPicPr>
        <p:blipFill>
          <a:blip r:embed="rId5" cstate="print"/>
          <a:srcRect l="4747" t="9000" b="47500"/>
          <a:stretch>
            <a:fillRect/>
          </a:stretch>
        </p:blipFill>
        <p:spPr>
          <a:xfrm>
            <a:off x="5146607" y="5344746"/>
            <a:ext cx="2750135" cy="1188322"/>
          </a:xfrm>
          <a:prstGeom prst="rect">
            <a:avLst/>
          </a:prstGeom>
        </p:spPr>
      </p:pic>
      <p:sp>
        <p:nvSpPr>
          <p:cNvPr id="18" name="Freeform 17"/>
          <p:cNvSpPr/>
          <p:nvPr/>
        </p:nvSpPr>
        <p:spPr>
          <a:xfrm>
            <a:off x="5370097" y="5662864"/>
            <a:ext cx="2157663" cy="393030"/>
          </a:xfrm>
          <a:custGeom>
            <a:avLst/>
            <a:gdLst>
              <a:gd name="connsiteX0" fmla="*/ 0 w 2157663"/>
              <a:gd name="connsiteY0" fmla="*/ 36094 h 393030"/>
              <a:gd name="connsiteX1" fmla="*/ 84221 w 2157663"/>
              <a:gd name="connsiteY1" fmla="*/ 32083 h 393030"/>
              <a:gd name="connsiteX2" fmla="*/ 88231 w 2157663"/>
              <a:gd name="connsiteY2" fmla="*/ 28073 h 393030"/>
              <a:gd name="connsiteX3" fmla="*/ 108284 w 2157663"/>
              <a:gd name="connsiteY3" fmla="*/ 36094 h 393030"/>
              <a:gd name="connsiteX4" fmla="*/ 112294 w 2157663"/>
              <a:gd name="connsiteY4" fmla="*/ 52136 h 393030"/>
              <a:gd name="connsiteX5" fmla="*/ 140368 w 2157663"/>
              <a:gd name="connsiteY5" fmla="*/ 56147 h 393030"/>
              <a:gd name="connsiteX6" fmla="*/ 148389 w 2157663"/>
              <a:gd name="connsiteY6" fmla="*/ 56147 h 393030"/>
              <a:gd name="connsiteX7" fmla="*/ 156410 w 2157663"/>
              <a:gd name="connsiteY7" fmla="*/ 44115 h 393030"/>
              <a:gd name="connsiteX8" fmla="*/ 172452 w 2157663"/>
              <a:gd name="connsiteY8" fmla="*/ 36094 h 393030"/>
              <a:gd name="connsiteX9" fmla="*/ 176463 w 2157663"/>
              <a:gd name="connsiteY9" fmla="*/ 24062 h 393030"/>
              <a:gd name="connsiteX10" fmla="*/ 188494 w 2157663"/>
              <a:gd name="connsiteY10" fmla="*/ 32083 h 393030"/>
              <a:gd name="connsiteX11" fmla="*/ 216568 w 2157663"/>
              <a:gd name="connsiteY11" fmla="*/ 20052 h 393030"/>
              <a:gd name="connsiteX12" fmla="*/ 228600 w 2157663"/>
              <a:gd name="connsiteY12" fmla="*/ 8020 h 393030"/>
              <a:gd name="connsiteX13" fmla="*/ 260684 w 2157663"/>
              <a:gd name="connsiteY13" fmla="*/ 8020 h 393030"/>
              <a:gd name="connsiteX14" fmla="*/ 284747 w 2157663"/>
              <a:gd name="connsiteY14" fmla="*/ 16041 h 393030"/>
              <a:gd name="connsiteX15" fmla="*/ 312821 w 2157663"/>
              <a:gd name="connsiteY15" fmla="*/ 8020 h 393030"/>
              <a:gd name="connsiteX16" fmla="*/ 336884 w 2157663"/>
              <a:gd name="connsiteY16" fmla="*/ 4010 h 393030"/>
              <a:gd name="connsiteX17" fmla="*/ 360947 w 2157663"/>
              <a:gd name="connsiteY17" fmla="*/ 32083 h 393030"/>
              <a:gd name="connsiteX18" fmla="*/ 397042 w 2157663"/>
              <a:gd name="connsiteY18" fmla="*/ 32083 h 393030"/>
              <a:gd name="connsiteX19" fmla="*/ 417094 w 2157663"/>
              <a:gd name="connsiteY19" fmla="*/ 24062 h 393030"/>
              <a:gd name="connsiteX20" fmla="*/ 429126 w 2157663"/>
              <a:gd name="connsiteY20" fmla="*/ 20052 h 393030"/>
              <a:gd name="connsiteX21" fmla="*/ 469231 w 2157663"/>
              <a:gd name="connsiteY21" fmla="*/ 40104 h 393030"/>
              <a:gd name="connsiteX22" fmla="*/ 509337 w 2157663"/>
              <a:gd name="connsiteY22" fmla="*/ 144378 h 393030"/>
              <a:gd name="connsiteX23" fmla="*/ 521368 w 2157663"/>
              <a:gd name="connsiteY23" fmla="*/ 148389 h 393030"/>
              <a:gd name="connsiteX24" fmla="*/ 842210 w 2157663"/>
              <a:gd name="connsiteY24" fmla="*/ 264694 h 393030"/>
              <a:gd name="connsiteX25" fmla="*/ 878305 w 2157663"/>
              <a:gd name="connsiteY25" fmla="*/ 272715 h 393030"/>
              <a:gd name="connsiteX26" fmla="*/ 902368 w 2157663"/>
              <a:gd name="connsiteY26" fmla="*/ 276725 h 393030"/>
              <a:gd name="connsiteX27" fmla="*/ 934452 w 2157663"/>
              <a:gd name="connsiteY27" fmla="*/ 268704 h 393030"/>
              <a:gd name="connsiteX28" fmla="*/ 1046747 w 2157663"/>
              <a:gd name="connsiteY28" fmla="*/ 216568 h 393030"/>
              <a:gd name="connsiteX29" fmla="*/ 1090863 w 2157663"/>
              <a:gd name="connsiteY29" fmla="*/ 220578 h 393030"/>
              <a:gd name="connsiteX30" fmla="*/ 1138989 w 2157663"/>
              <a:gd name="connsiteY30" fmla="*/ 212557 h 393030"/>
              <a:gd name="connsiteX31" fmla="*/ 1191126 w 2157663"/>
              <a:gd name="connsiteY31" fmla="*/ 200525 h 393030"/>
              <a:gd name="connsiteX32" fmla="*/ 1223210 w 2157663"/>
              <a:gd name="connsiteY32" fmla="*/ 196515 h 393030"/>
              <a:gd name="connsiteX33" fmla="*/ 1271337 w 2157663"/>
              <a:gd name="connsiteY33" fmla="*/ 196515 h 393030"/>
              <a:gd name="connsiteX34" fmla="*/ 1291389 w 2157663"/>
              <a:gd name="connsiteY34" fmla="*/ 200525 h 393030"/>
              <a:gd name="connsiteX35" fmla="*/ 1331494 w 2157663"/>
              <a:gd name="connsiteY35" fmla="*/ 180473 h 393030"/>
              <a:gd name="connsiteX36" fmla="*/ 1355558 w 2157663"/>
              <a:gd name="connsiteY36" fmla="*/ 168441 h 393030"/>
              <a:gd name="connsiteX37" fmla="*/ 1399673 w 2157663"/>
              <a:gd name="connsiteY37" fmla="*/ 152399 h 393030"/>
              <a:gd name="connsiteX38" fmla="*/ 1443789 w 2157663"/>
              <a:gd name="connsiteY38" fmla="*/ 148389 h 393030"/>
              <a:gd name="connsiteX39" fmla="*/ 1475873 w 2157663"/>
              <a:gd name="connsiteY39" fmla="*/ 144378 h 393030"/>
              <a:gd name="connsiteX40" fmla="*/ 1592179 w 2157663"/>
              <a:gd name="connsiteY40" fmla="*/ 196515 h 393030"/>
              <a:gd name="connsiteX41" fmla="*/ 1632284 w 2157663"/>
              <a:gd name="connsiteY41" fmla="*/ 204536 h 393030"/>
              <a:gd name="connsiteX42" fmla="*/ 1676400 w 2157663"/>
              <a:gd name="connsiteY42" fmla="*/ 204536 h 393030"/>
              <a:gd name="connsiteX43" fmla="*/ 1708484 w 2157663"/>
              <a:gd name="connsiteY43" fmla="*/ 192504 h 393030"/>
              <a:gd name="connsiteX44" fmla="*/ 1724526 w 2157663"/>
              <a:gd name="connsiteY44" fmla="*/ 180473 h 393030"/>
              <a:gd name="connsiteX45" fmla="*/ 1736558 w 2157663"/>
              <a:gd name="connsiteY45" fmla="*/ 176462 h 393030"/>
              <a:gd name="connsiteX46" fmla="*/ 1748589 w 2157663"/>
              <a:gd name="connsiteY46" fmla="*/ 176462 h 393030"/>
              <a:gd name="connsiteX47" fmla="*/ 1808747 w 2157663"/>
              <a:gd name="connsiteY47" fmla="*/ 212557 h 393030"/>
              <a:gd name="connsiteX48" fmla="*/ 1796716 w 2157663"/>
              <a:gd name="connsiteY48" fmla="*/ 212557 h 393030"/>
              <a:gd name="connsiteX49" fmla="*/ 1848852 w 2157663"/>
              <a:gd name="connsiteY49" fmla="*/ 272715 h 393030"/>
              <a:gd name="connsiteX50" fmla="*/ 1925052 w 2157663"/>
              <a:gd name="connsiteY50" fmla="*/ 320841 h 393030"/>
              <a:gd name="connsiteX51" fmla="*/ 1937084 w 2157663"/>
              <a:gd name="connsiteY51" fmla="*/ 328862 h 393030"/>
              <a:gd name="connsiteX52" fmla="*/ 1973179 w 2157663"/>
              <a:gd name="connsiteY52" fmla="*/ 328862 h 393030"/>
              <a:gd name="connsiteX53" fmla="*/ 2001252 w 2157663"/>
              <a:gd name="connsiteY53" fmla="*/ 332873 h 393030"/>
              <a:gd name="connsiteX54" fmla="*/ 2041358 w 2157663"/>
              <a:gd name="connsiteY54" fmla="*/ 364957 h 393030"/>
              <a:gd name="connsiteX55" fmla="*/ 2053389 w 2157663"/>
              <a:gd name="connsiteY55" fmla="*/ 389020 h 393030"/>
              <a:gd name="connsiteX56" fmla="*/ 2061410 w 2157663"/>
              <a:gd name="connsiteY56" fmla="*/ 389020 h 393030"/>
              <a:gd name="connsiteX57" fmla="*/ 2077452 w 2157663"/>
              <a:gd name="connsiteY57" fmla="*/ 376989 h 393030"/>
              <a:gd name="connsiteX58" fmla="*/ 2101516 w 2157663"/>
              <a:gd name="connsiteY58" fmla="*/ 344904 h 393030"/>
              <a:gd name="connsiteX59" fmla="*/ 2121568 w 2157663"/>
              <a:gd name="connsiteY59" fmla="*/ 312820 h 393030"/>
              <a:gd name="connsiteX60" fmla="*/ 2145631 w 2157663"/>
              <a:gd name="connsiteY60" fmla="*/ 288757 h 393030"/>
              <a:gd name="connsiteX61" fmla="*/ 2157663 w 2157663"/>
              <a:gd name="connsiteY61" fmla="*/ 284747 h 3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57663" h="393030">
                <a:moveTo>
                  <a:pt x="0" y="36094"/>
                </a:moveTo>
                <a:lnTo>
                  <a:pt x="84221" y="32083"/>
                </a:lnTo>
                <a:cubicBezTo>
                  <a:pt x="98926" y="30746"/>
                  <a:pt x="84221" y="27405"/>
                  <a:pt x="88231" y="28073"/>
                </a:cubicBezTo>
                <a:cubicBezTo>
                  <a:pt x="92241" y="28741"/>
                  <a:pt x="104274" y="32084"/>
                  <a:pt x="108284" y="36094"/>
                </a:cubicBezTo>
                <a:cubicBezTo>
                  <a:pt x="112294" y="40104"/>
                  <a:pt x="106947" y="48794"/>
                  <a:pt x="112294" y="52136"/>
                </a:cubicBezTo>
                <a:cubicBezTo>
                  <a:pt x="117641" y="55478"/>
                  <a:pt x="134352" y="55479"/>
                  <a:pt x="140368" y="56147"/>
                </a:cubicBezTo>
                <a:cubicBezTo>
                  <a:pt x="146384" y="56815"/>
                  <a:pt x="145715" y="58152"/>
                  <a:pt x="148389" y="56147"/>
                </a:cubicBezTo>
                <a:cubicBezTo>
                  <a:pt x="151063" y="54142"/>
                  <a:pt x="152400" y="47457"/>
                  <a:pt x="156410" y="44115"/>
                </a:cubicBezTo>
                <a:cubicBezTo>
                  <a:pt x="160420" y="40773"/>
                  <a:pt x="169110" y="39436"/>
                  <a:pt x="172452" y="36094"/>
                </a:cubicBezTo>
                <a:cubicBezTo>
                  <a:pt x="175794" y="32752"/>
                  <a:pt x="173789" y="24731"/>
                  <a:pt x="176463" y="24062"/>
                </a:cubicBezTo>
                <a:cubicBezTo>
                  <a:pt x="179137" y="23394"/>
                  <a:pt x="181810" y="32751"/>
                  <a:pt x="188494" y="32083"/>
                </a:cubicBezTo>
                <a:cubicBezTo>
                  <a:pt x="195178" y="31415"/>
                  <a:pt x="209884" y="24062"/>
                  <a:pt x="216568" y="20052"/>
                </a:cubicBezTo>
                <a:cubicBezTo>
                  <a:pt x="223252" y="16042"/>
                  <a:pt x="221247" y="10025"/>
                  <a:pt x="228600" y="8020"/>
                </a:cubicBezTo>
                <a:cubicBezTo>
                  <a:pt x="235953" y="6015"/>
                  <a:pt x="251326" y="6683"/>
                  <a:pt x="260684" y="8020"/>
                </a:cubicBezTo>
                <a:cubicBezTo>
                  <a:pt x="270042" y="9357"/>
                  <a:pt x="276058" y="16041"/>
                  <a:pt x="284747" y="16041"/>
                </a:cubicBezTo>
                <a:cubicBezTo>
                  <a:pt x="293436" y="16041"/>
                  <a:pt x="304132" y="10025"/>
                  <a:pt x="312821" y="8020"/>
                </a:cubicBezTo>
                <a:cubicBezTo>
                  <a:pt x="321511" y="6015"/>
                  <a:pt x="328863" y="0"/>
                  <a:pt x="336884" y="4010"/>
                </a:cubicBezTo>
                <a:cubicBezTo>
                  <a:pt x="344905" y="8021"/>
                  <a:pt x="350921" y="27404"/>
                  <a:pt x="360947" y="32083"/>
                </a:cubicBezTo>
                <a:cubicBezTo>
                  <a:pt x="370973" y="36762"/>
                  <a:pt x="387684" y="33420"/>
                  <a:pt x="397042" y="32083"/>
                </a:cubicBezTo>
                <a:cubicBezTo>
                  <a:pt x="406400" y="30746"/>
                  <a:pt x="411747" y="26067"/>
                  <a:pt x="417094" y="24062"/>
                </a:cubicBezTo>
                <a:cubicBezTo>
                  <a:pt x="422441" y="22057"/>
                  <a:pt x="420437" y="17378"/>
                  <a:pt x="429126" y="20052"/>
                </a:cubicBezTo>
                <a:cubicBezTo>
                  <a:pt x="437815" y="22726"/>
                  <a:pt x="455863" y="19383"/>
                  <a:pt x="469231" y="40104"/>
                </a:cubicBezTo>
                <a:cubicBezTo>
                  <a:pt x="482599" y="60825"/>
                  <a:pt x="500648" y="126331"/>
                  <a:pt x="509337" y="144378"/>
                </a:cubicBezTo>
                <a:cubicBezTo>
                  <a:pt x="518027" y="162426"/>
                  <a:pt x="521368" y="148389"/>
                  <a:pt x="521368" y="148389"/>
                </a:cubicBezTo>
                <a:lnTo>
                  <a:pt x="842210" y="264694"/>
                </a:lnTo>
                <a:cubicBezTo>
                  <a:pt x="901700" y="285415"/>
                  <a:pt x="868279" y="270710"/>
                  <a:pt x="878305" y="272715"/>
                </a:cubicBezTo>
                <a:cubicBezTo>
                  <a:pt x="888331" y="274720"/>
                  <a:pt x="893010" y="277393"/>
                  <a:pt x="902368" y="276725"/>
                </a:cubicBezTo>
                <a:cubicBezTo>
                  <a:pt x="911726" y="276057"/>
                  <a:pt x="910389" y="278730"/>
                  <a:pt x="934452" y="268704"/>
                </a:cubicBezTo>
                <a:cubicBezTo>
                  <a:pt x="958515" y="258678"/>
                  <a:pt x="1020679" y="224589"/>
                  <a:pt x="1046747" y="216568"/>
                </a:cubicBezTo>
                <a:cubicBezTo>
                  <a:pt x="1072816" y="208547"/>
                  <a:pt x="1075489" y="221246"/>
                  <a:pt x="1090863" y="220578"/>
                </a:cubicBezTo>
                <a:cubicBezTo>
                  <a:pt x="1106237" y="219910"/>
                  <a:pt x="1122279" y="215899"/>
                  <a:pt x="1138989" y="212557"/>
                </a:cubicBezTo>
                <a:cubicBezTo>
                  <a:pt x="1155699" y="209215"/>
                  <a:pt x="1177089" y="203199"/>
                  <a:pt x="1191126" y="200525"/>
                </a:cubicBezTo>
                <a:cubicBezTo>
                  <a:pt x="1205163" y="197851"/>
                  <a:pt x="1209842" y="197183"/>
                  <a:pt x="1223210" y="196515"/>
                </a:cubicBezTo>
                <a:cubicBezTo>
                  <a:pt x="1236578" y="195847"/>
                  <a:pt x="1259974" y="195847"/>
                  <a:pt x="1271337" y="196515"/>
                </a:cubicBezTo>
                <a:cubicBezTo>
                  <a:pt x="1282700" y="197183"/>
                  <a:pt x="1281363" y="203199"/>
                  <a:pt x="1291389" y="200525"/>
                </a:cubicBezTo>
                <a:cubicBezTo>
                  <a:pt x="1301415" y="197851"/>
                  <a:pt x="1331494" y="180473"/>
                  <a:pt x="1331494" y="180473"/>
                </a:cubicBezTo>
                <a:cubicBezTo>
                  <a:pt x="1342189" y="175126"/>
                  <a:pt x="1344195" y="173120"/>
                  <a:pt x="1355558" y="168441"/>
                </a:cubicBezTo>
                <a:cubicBezTo>
                  <a:pt x="1366921" y="163762"/>
                  <a:pt x="1384968" y="155741"/>
                  <a:pt x="1399673" y="152399"/>
                </a:cubicBezTo>
                <a:cubicBezTo>
                  <a:pt x="1414378" y="149057"/>
                  <a:pt x="1431089" y="149726"/>
                  <a:pt x="1443789" y="148389"/>
                </a:cubicBezTo>
                <a:cubicBezTo>
                  <a:pt x="1456489" y="147052"/>
                  <a:pt x="1451141" y="136357"/>
                  <a:pt x="1475873" y="144378"/>
                </a:cubicBezTo>
                <a:cubicBezTo>
                  <a:pt x="1500605" y="152399"/>
                  <a:pt x="1566111" y="186489"/>
                  <a:pt x="1592179" y="196515"/>
                </a:cubicBezTo>
                <a:cubicBezTo>
                  <a:pt x="1618248" y="206541"/>
                  <a:pt x="1618247" y="203199"/>
                  <a:pt x="1632284" y="204536"/>
                </a:cubicBezTo>
                <a:cubicBezTo>
                  <a:pt x="1646321" y="205873"/>
                  <a:pt x="1663700" y="206541"/>
                  <a:pt x="1676400" y="204536"/>
                </a:cubicBezTo>
                <a:cubicBezTo>
                  <a:pt x="1689100" y="202531"/>
                  <a:pt x="1700463" y="196515"/>
                  <a:pt x="1708484" y="192504"/>
                </a:cubicBezTo>
                <a:cubicBezTo>
                  <a:pt x="1716505" y="188494"/>
                  <a:pt x="1719847" y="183147"/>
                  <a:pt x="1724526" y="180473"/>
                </a:cubicBezTo>
                <a:cubicBezTo>
                  <a:pt x="1729205" y="177799"/>
                  <a:pt x="1732548" y="177130"/>
                  <a:pt x="1736558" y="176462"/>
                </a:cubicBezTo>
                <a:cubicBezTo>
                  <a:pt x="1740568" y="175794"/>
                  <a:pt x="1736558" y="170446"/>
                  <a:pt x="1748589" y="176462"/>
                </a:cubicBezTo>
                <a:cubicBezTo>
                  <a:pt x="1760621" y="182478"/>
                  <a:pt x="1800726" y="206541"/>
                  <a:pt x="1808747" y="212557"/>
                </a:cubicBezTo>
                <a:cubicBezTo>
                  <a:pt x="1816768" y="218573"/>
                  <a:pt x="1790032" y="202531"/>
                  <a:pt x="1796716" y="212557"/>
                </a:cubicBezTo>
                <a:cubicBezTo>
                  <a:pt x="1803400" y="222583"/>
                  <a:pt x="1827463" y="254668"/>
                  <a:pt x="1848852" y="272715"/>
                </a:cubicBezTo>
                <a:cubicBezTo>
                  <a:pt x="1870241" y="290762"/>
                  <a:pt x="1910347" y="311483"/>
                  <a:pt x="1925052" y="320841"/>
                </a:cubicBezTo>
                <a:cubicBezTo>
                  <a:pt x="1939757" y="330199"/>
                  <a:pt x="1929063" y="327525"/>
                  <a:pt x="1937084" y="328862"/>
                </a:cubicBezTo>
                <a:cubicBezTo>
                  <a:pt x="1945105" y="330199"/>
                  <a:pt x="1962484" y="328194"/>
                  <a:pt x="1973179" y="328862"/>
                </a:cubicBezTo>
                <a:cubicBezTo>
                  <a:pt x="1983874" y="329530"/>
                  <a:pt x="1989889" y="326857"/>
                  <a:pt x="2001252" y="332873"/>
                </a:cubicBezTo>
                <a:cubicBezTo>
                  <a:pt x="2012615" y="338889"/>
                  <a:pt x="2032669" y="355599"/>
                  <a:pt x="2041358" y="364957"/>
                </a:cubicBezTo>
                <a:cubicBezTo>
                  <a:pt x="2050047" y="374315"/>
                  <a:pt x="2050047" y="385010"/>
                  <a:pt x="2053389" y="389020"/>
                </a:cubicBezTo>
                <a:cubicBezTo>
                  <a:pt x="2056731" y="393030"/>
                  <a:pt x="2057400" y="391025"/>
                  <a:pt x="2061410" y="389020"/>
                </a:cubicBezTo>
                <a:cubicBezTo>
                  <a:pt x="2065420" y="387015"/>
                  <a:pt x="2070768" y="384342"/>
                  <a:pt x="2077452" y="376989"/>
                </a:cubicBezTo>
                <a:cubicBezTo>
                  <a:pt x="2084136" y="369636"/>
                  <a:pt x="2094163" y="355599"/>
                  <a:pt x="2101516" y="344904"/>
                </a:cubicBezTo>
                <a:cubicBezTo>
                  <a:pt x="2108869" y="334209"/>
                  <a:pt x="2114216" y="322178"/>
                  <a:pt x="2121568" y="312820"/>
                </a:cubicBezTo>
                <a:cubicBezTo>
                  <a:pt x="2128920" y="303462"/>
                  <a:pt x="2139615" y="293436"/>
                  <a:pt x="2145631" y="288757"/>
                </a:cubicBezTo>
                <a:cubicBezTo>
                  <a:pt x="2151647" y="284078"/>
                  <a:pt x="2154655" y="284412"/>
                  <a:pt x="2157663" y="284747"/>
                </a:cubicBezTo>
              </a:path>
            </a:pathLst>
          </a:custGeom>
          <a:ln w="19050">
            <a:solidFill>
              <a:srgbClr val="00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9" name="TextBox 18"/>
          <p:cNvSpPr txBox="1"/>
          <p:nvPr/>
        </p:nvSpPr>
        <p:spPr>
          <a:xfrm>
            <a:off x="5438274" y="5923547"/>
            <a:ext cx="1231232" cy="369332"/>
          </a:xfrm>
          <a:prstGeom prst="rect">
            <a:avLst/>
          </a:prstGeom>
          <a:noFill/>
        </p:spPr>
        <p:txBody>
          <a:bodyPr wrap="square" rtlCol="0">
            <a:spAutoFit/>
          </a:bodyPr>
          <a:lstStyle/>
          <a:p>
            <a:pPr defTabSz="914400"/>
            <a:r>
              <a:rPr lang="en-US" dirty="0" smtClean="0">
                <a:solidFill>
                  <a:prstClr val="black"/>
                </a:solidFill>
                <a:ea typeface="ＭＳ Ｐゴシック" charset="-128"/>
              </a:rPr>
              <a:t>AMPR</a:t>
            </a:r>
            <a:endParaRPr lang="en-US" dirty="0">
              <a:solidFill>
                <a:prstClr val="black"/>
              </a:solidFill>
              <a:ea typeface="ＭＳ Ｐゴシック" charset="-128"/>
            </a:endParaRPr>
          </a:p>
        </p:txBody>
      </p:sp>
      <p:sp>
        <p:nvSpPr>
          <p:cNvPr id="20" name="TextBox 19"/>
          <p:cNvSpPr txBox="1"/>
          <p:nvPr/>
        </p:nvSpPr>
        <p:spPr>
          <a:xfrm>
            <a:off x="5378116" y="4965033"/>
            <a:ext cx="1231232" cy="369332"/>
          </a:xfrm>
          <a:prstGeom prst="rect">
            <a:avLst/>
          </a:prstGeom>
          <a:noFill/>
        </p:spPr>
        <p:txBody>
          <a:bodyPr wrap="square" rtlCol="0">
            <a:spAutoFit/>
          </a:bodyPr>
          <a:lstStyle/>
          <a:p>
            <a:pPr defTabSz="914400"/>
            <a:r>
              <a:rPr lang="en-US" dirty="0" smtClean="0">
                <a:solidFill>
                  <a:prstClr val="black"/>
                </a:solidFill>
                <a:ea typeface="ＭＳ Ｐゴシック" charset="-128"/>
              </a:rPr>
              <a:t>CoSMIR</a:t>
            </a:r>
            <a:endParaRPr lang="en-US" dirty="0">
              <a:solidFill>
                <a:prstClr val="black"/>
              </a:solidFill>
              <a:ea typeface="ＭＳ Ｐゴシック" charset="-128"/>
            </a:endParaRPr>
          </a:p>
        </p:txBody>
      </p:sp>
      <p:sp>
        <p:nvSpPr>
          <p:cNvPr id="21" name="TextBox 20"/>
          <p:cNvSpPr txBox="1"/>
          <p:nvPr/>
        </p:nvSpPr>
        <p:spPr>
          <a:xfrm>
            <a:off x="5069316" y="5338011"/>
            <a:ext cx="264695" cy="1210588"/>
          </a:xfrm>
          <a:prstGeom prst="rect">
            <a:avLst/>
          </a:prstGeom>
          <a:solidFill>
            <a:schemeClr val="bg1"/>
          </a:solidFill>
        </p:spPr>
        <p:txBody>
          <a:bodyPr wrap="square" lIns="0" tIns="0" rIns="0" bIns="0" rtlCol="0">
            <a:spAutoFit/>
          </a:bodyPr>
          <a:lstStyle/>
          <a:p>
            <a:pPr algn="r" defTabSz="914400">
              <a:spcAft>
                <a:spcPts val="200"/>
              </a:spcAft>
            </a:pPr>
            <a:r>
              <a:rPr lang="en-US" sz="1200" dirty="0" smtClean="0">
                <a:solidFill>
                  <a:prstClr val="black"/>
                </a:solidFill>
                <a:ea typeface="ＭＳ Ｐゴシック" charset="-128"/>
              </a:rPr>
              <a:t>300</a:t>
            </a:r>
          </a:p>
          <a:p>
            <a:pPr algn="r" defTabSz="914400">
              <a:spcAft>
                <a:spcPts val="200"/>
              </a:spcAft>
            </a:pPr>
            <a:r>
              <a:rPr lang="en-US" sz="1200" dirty="0" smtClean="0">
                <a:solidFill>
                  <a:prstClr val="black"/>
                </a:solidFill>
                <a:ea typeface="ＭＳ Ｐゴシック" charset="-128"/>
              </a:rPr>
              <a:t>280</a:t>
            </a:r>
          </a:p>
          <a:p>
            <a:pPr algn="r" defTabSz="914400">
              <a:spcAft>
                <a:spcPts val="200"/>
              </a:spcAft>
            </a:pPr>
            <a:r>
              <a:rPr lang="en-US" sz="1200" dirty="0" smtClean="0">
                <a:solidFill>
                  <a:prstClr val="black"/>
                </a:solidFill>
                <a:ea typeface="ＭＳ Ｐゴシック" charset="-128"/>
              </a:rPr>
              <a:t>260</a:t>
            </a:r>
          </a:p>
          <a:p>
            <a:pPr algn="r" defTabSz="914400">
              <a:spcAft>
                <a:spcPts val="200"/>
              </a:spcAft>
            </a:pPr>
            <a:r>
              <a:rPr lang="en-US" sz="1200" dirty="0" smtClean="0">
                <a:solidFill>
                  <a:prstClr val="black"/>
                </a:solidFill>
                <a:ea typeface="ＭＳ Ｐゴシック" charset="-128"/>
              </a:rPr>
              <a:t>240</a:t>
            </a:r>
          </a:p>
          <a:p>
            <a:pPr algn="r" defTabSz="914400"/>
            <a:r>
              <a:rPr lang="en-US" sz="1200" dirty="0" smtClean="0">
                <a:solidFill>
                  <a:prstClr val="black"/>
                </a:solidFill>
                <a:ea typeface="ＭＳ Ｐゴシック" charset="-128"/>
              </a:rPr>
              <a:t>220</a:t>
            </a:r>
          </a:p>
          <a:p>
            <a:pPr algn="r" defTabSz="914400"/>
            <a:endParaRPr lang="en-US" sz="1200" dirty="0">
              <a:solidFill>
                <a:prstClr val="black"/>
              </a:solidFill>
              <a:ea typeface="ＭＳ Ｐゴシック" charset="-128"/>
            </a:endParaRPr>
          </a:p>
        </p:txBody>
      </p:sp>
      <p:pic>
        <p:nvPicPr>
          <p:cNvPr id="22" name="Picture 21" descr="ampr_tbplot_20110520_160601_162417_V2.png"/>
          <p:cNvPicPr>
            <a:picLocks noChangeAspect="1"/>
          </p:cNvPicPr>
          <p:nvPr/>
        </p:nvPicPr>
        <p:blipFill>
          <a:blip r:embed="rId5" cstate="print"/>
          <a:srcRect l="91772" t="32500" b="42500"/>
          <a:stretch>
            <a:fillRect/>
          </a:stretch>
        </p:blipFill>
        <p:spPr>
          <a:xfrm>
            <a:off x="7687064" y="5364481"/>
            <a:ext cx="588256" cy="1219200"/>
          </a:xfrm>
          <a:prstGeom prst="rect">
            <a:avLst/>
          </a:prstGeom>
        </p:spPr>
      </p:pic>
      <p:pic>
        <p:nvPicPr>
          <p:cNvPr id="20481" name="Picture 1"/>
          <p:cNvPicPr>
            <a:picLocks noChangeAspect="1" noChangeArrowheads="1"/>
          </p:cNvPicPr>
          <p:nvPr/>
        </p:nvPicPr>
        <p:blipFill>
          <a:blip r:embed="rId6" cstate="print"/>
          <a:srcRect/>
          <a:stretch>
            <a:fillRect/>
          </a:stretch>
        </p:blipFill>
        <p:spPr bwMode="auto">
          <a:xfrm>
            <a:off x="1" y="1642745"/>
            <a:ext cx="4975860" cy="3332304"/>
          </a:xfrm>
          <a:prstGeom prst="rect">
            <a:avLst/>
          </a:prstGeom>
          <a:noFill/>
          <a:ln w="9525">
            <a:noFill/>
            <a:miter lim="800000"/>
            <a:headEnd/>
            <a:tailEnd/>
          </a:ln>
          <a:effectLst/>
        </p:spPr>
      </p:pic>
      <p:sp>
        <p:nvSpPr>
          <p:cNvPr id="30" name="TextBox 29"/>
          <p:cNvSpPr txBox="1"/>
          <p:nvPr/>
        </p:nvSpPr>
        <p:spPr>
          <a:xfrm>
            <a:off x="187365" y="4960983"/>
            <a:ext cx="4671785" cy="1631216"/>
          </a:xfrm>
          <a:prstGeom prst="rect">
            <a:avLst/>
          </a:prstGeom>
          <a:noFill/>
        </p:spPr>
        <p:txBody>
          <a:bodyPr wrap="square" rtlCol="0">
            <a:spAutoFit/>
          </a:bodyPr>
          <a:lstStyle/>
          <a:p>
            <a:pPr defTabSz="914400"/>
            <a:r>
              <a:rPr lang="en-US" sz="2000" b="1" dirty="0" smtClean="0">
                <a:solidFill>
                  <a:prstClr val="black"/>
                </a:solidFill>
                <a:ea typeface="ＭＳ Ｐゴシック" charset="-128"/>
              </a:rPr>
              <a:t>Variety:  </a:t>
            </a:r>
          </a:p>
          <a:p>
            <a:pPr marL="169863" indent="-169863" defTabSz="914400">
              <a:buFont typeface="Arial" pitchFamily="34" charset="0"/>
              <a:buChar char="•"/>
            </a:pPr>
            <a:r>
              <a:rPr lang="en-US" sz="2000" b="1" dirty="0" smtClean="0">
                <a:solidFill>
                  <a:prstClr val="black"/>
                </a:solidFill>
                <a:ea typeface="ＭＳ Ｐゴシック" charset="-128"/>
              </a:rPr>
              <a:t>Early sampling focused on stratiform </a:t>
            </a:r>
          </a:p>
          <a:p>
            <a:pPr marL="169863" indent="-169863" defTabSz="914400">
              <a:buFont typeface="Arial" pitchFamily="34" charset="0"/>
              <a:buChar char="•"/>
            </a:pPr>
            <a:r>
              <a:rPr lang="en-US" sz="2000" b="1" dirty="0" smtClean="0">
                <a:solidFill>
                  <a:prstClr val="black"/>
                </a:solidFill>
                <a:ea typeface="ＭＳ Ｐゴシック" charset="-128"/>
              </a:rPr>
              <a:t>Later sampling- ER-2 on deep convective line with trailing stratiform well east of Central Facility.</a:t>
            </a:r>
            <a:endParaRPr lang="en-US" sz="2000" b="1" dirty="0">
              <a:solidFill>
                <a:prstClr val="black"/>
              </a:solidFill>
              <a:ea typeface="ＭＳ Ｐゴシック"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Box 226"/>
          <p:cNvSpPr txBox="1"/>
          <p:nvPr/>
        </p:nvSpPr>
        <p:spPr>
          <a:xfrm>
            <a:off x="0" y="0"/>
            <a:ext cx="9144000" cy="707886"/>
          </a:xfrm>
          <a:prstGeom prst="rect">
            <a:avLst/>
          </a:prstGeom>
          <a:noFill/>
        </p:spPr>
        <p:txBody>
          <a:bodyPr wrap="square" rtlCol="0">
            <a:spAutoFit/>
          </a:bodyPr>
          <a:lstStyle/>
          <a:p>
            <a:r>
              <a:rPr lang="en-US" sz="2000" b="1" i="1" dirty="0" smtClean="0">
                <a:solidFill>
                  <a:srgbClr val="FFFF00"/>
                </a:solidFill>
                <a:latin typeface="Helvetica"/>
                <a:ea typeface="ＭＳ Ｐゴシック" charset="-128"/>
                <a:cs typeface="Helvetica"/>
              </a:rPr>
              <a:t>Evaluating </a:t>
            </a:r>
            <a:r>
              <a:rPr lang="en-US" sz="2000" b="1" i="1" dirty="0" smtClean="0">
                <a:solidFill>
                  <a:srgbClr val="FFFF00"/>
                </a:solidFill>
                <a:latin typeface="Helvetica"/>
                <a:ea typeface="ＭＳ Ｐゴシック" charset="-128"/>
                <a:cs typeface="Helvetica"/>
              </a:rPr>
              <a:t>Combined Algorithm </a:t>
            </a:r>
            <a:r>
              <a:rPr lang="en-US" sz="2000" b="1" i="1" dirty="0" smtClean="0">
                <a:solidFill>
                  <a:srgbClr val="FFFF00"/>
                </a:solidFill>
                <a:latin typeface="Helvetica"/>
                <a:ea typeface="ＭＳ Ｐゴシック" charset="-128"/>
                <a:cs typeface="Helvetica"/>
              </a:rPr>
              <a:t> </a:t>
            </a:r>
            <a:r>
              <a:rPr lang="en-US" sz="2000" b="1" i="1" dirty="0" smtClean="0">
                <a:solidFill>
                  <a:srgbClr val="FFFF00"/>
                </a:solidFill>
                <a:latin typeface="Helvetica"/>
                <a:ea typeface="ＭＳ Ｐゴシック" charset="-128"/>
                <a:cs typeface="Helvetica"/>
              </a:rPr>
              <a:t>Ice </a:t>
            </a:r>
            <a:r>
              <a:rPr lang="en-US" sz="2000" b="1" i="1" dirty="0" smtClean="0">
                <a:solidFill>
                  <a:srgbClr val="FFFF00"/>
                </a:solidFill>
                <a:latin typeface="Helvetica"/>
                <a:ea typeface="ＭＳ Ｐゴシック" charset="-128"/>
                <a:cs typeface="Helvetica"/>
              </a:rPr>
              <a:t>Physics </a:t>
            </a:r>
            <a:r>
              <a:rPr lang="en-US" sz="2000" b="1" i="1" dirty="0" smtClean="0">
                <a:solidFill>
                  <a:srgbClr val="FFFF00"/>
                </a:solidFill>
                <a:latin typeface="Helvetica"/>
                <a:ea typeface="ＭＳ Ｐゴシック" charset="-128"/>
                <a:cs typeface="Helvetica"/>
              </a:rPr>
              <a:t>Using HIWRAP and CoSMIR in </a:t>
            </a:r>
            <a:r>
              <a:rPr lang="en-US" sz="2000" b="1" i="1" dirty="0" smtClean="0">
                <a:solidFill>
                  <a:srgbClr val="FFFF00"/>
                </a:solidFill>
                <a:latin typeface="Helvetica"/>
                <a:ea typeface="ＭＳ Ｐゴシック" charset="-128"/>
                <a:cs typeface="Helvetica"/>
              </a:rPr>
              <a:t>MC3E           (courtesy W</a:t>
            </a:r>
            <a:r>
              <a:rPr lang="en-US" sz="2000" b="1" i="1" dirty="0" smtClean="0">
                <a:solidFill>
                  <a:srgbClr val="FFFF00"/>
                </a:solidFill>
                <a:latin typeface="Helvetica"/>
                <a:ea typeface="ＭＳ Ｐゴシック" charset="-128"/>
                <a:cs typeface="Helvetica"/>
              </a:rPr>
              <a:t>. Olson et al</a:t>
            </a:r>
            <a:r>
              <a:rPr lang="en-US" sz="2000" b="1" i="1" dirty="0" smtClean="0">
                <a:solidFill>
                  <a:srgbClr val="FFFF00"/>
                </a:solidFill>
                <a:latin typeface="Helvetica"/>
                <a:ea typeface="ＭＳ Ｐゴシック" charset="-128"/>
                <a:cs typeface="Helvetica"/>
              </a:rPr>
              <a:t>.)</a:t>
            </a:r>
            <a:endParaRPr lang="en-US" sz="2000" b="1" i="1" dirty="0">
              <a:solidFill>
                <a:srgbClr val="FFFF00"/>
              </a:solidFill>
              <a:latin typeface="Helvetica"/>
              <a:ea typeface="ＭＳ Ｐゴシック" charset="-128"/>
              <a:cs typeface="Helvetica"/>
            </a:endParaRPr>
          </a:p>
        </p:txBody>
      </p:sp>
      <p:sp>
        <p:nvSpPr>
          <p:cNvPr id="293" name="TextBox 292"/>
          <p:cNvSpPr txBox="1"/>
          <p:nvPr/>
        </p:nvSpPr>
        <p:spPr>
          <a:xfrm>
            <a:off x="-34871" y="700811"/>
            <a:ext cx="3642344" cy="5724644"/>
          </a:xfrm>
          <a:prstGeom prst="rect">
            <a:avLst/>
          </a:prstGeom>
          <a:noFill/>
        </p:spPr>
        <p:txBody>
          <a:bodyPr wrap="none" rtlCol="0">
            <a:spAutoFit/>
          </a:bodyPr>
          <a:lstStyle/>
          <a:p>
            <a:pPr marL="117475" indent="-117475">
              <a:buFont typeface="Arial" pitchFamily="34" charset="0"/>
              <a:buChar char="•"/>
            </a:pPr>
            <a:r>
              <a:rPr lang="en-US" sz="2000" b="1" dirty="0" smtClean="0">
                <a:solidFill>
                  <a:prstClr val="white"/>
                </a:solidFill>
                <a:latin typeface="Chalkboard"/>
                <a:ea typeface="ＭＳ Ｐゴシック" charset="-128"/>
                <a:cs typeface="Chalkboard"/>
              </a:rPr>
              <a:t> Assign scattering model.</a:t>
            </a:r>
          </a:p>
          <a:p>
            <a:pPr marL="168275" indent="-168275"/>
            <a:r>
              <a:rPr lang="en-US" sz="2000" b="1" dirty="0" smtClean="0">
                <a:solidFill>
                  <a:prstClr val="white"/>
                </a:solidFill>
                <a:latin typeface="Chalkboard"/>
                <a:ea typeface="ＭＳ Ｐゴシック" charset="-128"/>
                <a:cs typeface="Chalkboard"/>
              </a:rPr>
              <a:t>• Retrieve </a:t>
            </a:r>
            <a:r>
              <a:rPr lang="en-US" sz="2000" b="1" dirty="0" err="1" smtClean="0">
                <a:solidFill>
                  <a:prstClr val="white"/>
                </a:solidFill>
                <a:latin typeface="Chalkboard"/>
                <a:ea typeface="ＭＳ Ｐゴシック" charset="-128"/>
                <a:cs typeface="Chalkboard"/>
              </a:rPr>
              <a:t>precip</a:t>
            </a:r>
            <a:r>
              <a:rPr lang="en-US" sz="2000" b="1" dirty="0" smtClean="0">
                <a:solidFill>
                  <a:prstClr val="white"/>
                </a:solidFill>
                <a:latin typeface="Chalkboard"/>
                <a:ea typeface="ＭＳ Ｐゴシック" charset="-128"/>
                <a:cs typeface="Chalkboard"/>
              </a:rPr>
              <a:t> profile</a:t>
            </a:r>
          </a:p>
          <a:p>
            <a:r>
              <a:rPr lang="en-US" sz="2000" b="1" dirty="0" smtClean="0">
                <a:solidFill>
                  <a:prstClr val="white"/>
                </a:solidFill>
                <a:latin typeface="Chalkboard"/>
                <a:ea typeface="ＭＳ Ｐゴシック" charset="-128"/>
                <a:cs typeface="Chalkboard"/>
              </a:rPr>
              <a:t>   (PSD’s) using HIWRAP.</a:t>
            </a:r>
          </a:p>
          <a:p>
            <a:pPr marL="168275" indent="-168275">
              <a:buFont typeface="Arial" pitchFamily="34" charset="0"/>
              <a:buChar char="•"/>
            </a:pPr>
            <a:r>
              <a:rPr lang="en-US" sz="2000" b="1" dirty="0" smtClean="0">
                <a:solidFill>
                  <a:prstClr val="white"/>
                </a:solidFill>
                <a:latin typeface="Chalkboard"/>
                <a:ea typeface="ＭＳ Ｐゴシック" charset="-128"/>
                <a:cs typeface="Chalkboard"/>
              </a:rPr>
              <a:t>Compute consistent</a:t>
            </a:r>
          </a:p>
          <a:p>
            <a:r>
              <a:rPr lang="en-US" sz="2000" b="1" dirty="0" smtClean="0">
                <a:solidFill>
                  <a:prstClr val="white"/>
                </a:solidFill>
                <a:latin typeface="Chalkboard"/>
                <a:ea typeface="ＭＳ Ｐゴシック" charset="-128"/>
                <a:cs typeface="Chalkboard"/>
              </a:rPr>
              <a:t>  microwave scattering</a:t>
            </a:r>
          </a:p>
          <a:p>
            <a:pPr>
              <a:spcAft>
                <a:spcPts val="600"/>
              </a:spcAft>
            </a:pPr>
            <a:r>
              <a:rPr lang="en-US" sz="2000" b="1" dirty="0" smtClean="0">
                <a:solidFill>
                  <a:prstClr val="white"/>
                </a:solidFill>
                <a:latin typeface="Chalkboard"/>
                <a:ea typeface="ＭＳ Ｐゴシック" charset="-128"/>
                <a:cs typeface="Chalkboard"/>
              </a:rPr>
              <a:t>  properties in profile.</a:t>
            </a:r>
            <a:endParaRPr lang="en-US" sz="1600" b="1" dirty="0" smtClean="0">
              <a:solidFill>
                <a:prstClr val="white"/>
              </a:solidFill>
              <a:latin typeface="Chalkboard"/>
              <a:ea typeface="ＭＳ Ｐゴシック" charset="-128"/>
              <a:cs typeface="Chalkboard"/>
            </a:endParaRPr>
          </a:p>
          <a:p>
            <a:r>
              <a:rPr lang="en-US" sz="2000" b="1" dirty="0" smtClean="0">
                <a:solidFill>
                  <a:prstClr val="white"/>
                </a:solidFill>
                <a:latin typeface="Chalkboard"/>
                <a:ea typeface="ＭＳ Ｐゴシック" charset="-128"/>
                <a:cs typeface="Chalkboard"/>
              </a:rPr>
              <a:t>• Simulate upwelling </a:t>
            </a:r>
          </a:p>
          <a:p>
            <a:r>
              <a:rPr lang="en-US" sz="2000" b="1" dirty="0" smtClean="0">
                <a:solidFill>
                  <a:prstClr val="white"/>
                </a:solidFill>
                <a:latin typeface="Chalkboard"/>
                <a:ea typeface="ＭＳ Ｐゴシック" charset="-128"/>
                <a:cs typeface="Chalkboard"/>
              </a:rPr>
              <a:t>  brightness temperatures</a:t>
            </a:r>
          </a:p>
          <a:p>
            <a:pPr>
              <a:spcAft>
                <a:spcPts val="600"/>
              </a:spcAft>
            </a:pPr>
            <a:r>
              <a:rPr lang="en-US" sz="2000" b="1" dirty="0" smtClean="0">
                <a:solidFill>
                  <a:prstClr val="white"/>
                </a:solidFill>
                <a:latin typeface="Chalkboard"/>
                <a:ea typeface="ＭＳ Ｐゴシック" charset="-128"/>
                <a:cs typeface="Chalkboard"/>
              </a:rPr>
              <a:t>  at 89, 165.5 GHz.</a:t>
            </a:r>
            <a:endParaRPr lang="en-US" sz="1600" b="1" dirty="0" smtClean="0">
              <a:solidFill>
                <a:prstClr val="white"/>
              </a:solidFill>
              <a:latin typeface="Chalkboard"/>
              <a:ea typeface="ＭＳ Ｐゴシック" charset="-128"/>
              <a:cs typeface="Chalkboard"/>
            </a:endParaRPr>
          </a:p>
          <a:p>
            <a:r>
              <a:rPr lang="en-US" sz="2000" b="1" dirty="0" smtClean="0">
                <a:solidFill>
                  <a:prstClr val="white"/>
                </a:solidFill>
                <a:latin typeface="Chalkboard"/>
                <a:ea typeface="ＭＳ Ｐゴシック" charset="-128"/>
                <a:cs typeface="Chalkboard"/>
              </a:rPr>
              <a:t>• Compare to </a:t>
            </a:r>
            <a:r>
              <a:rPr lang="en-US" sz="2000" b="1" dirty="0" err="1" smtClean="0">
                <a:solidFill>
                  <a:prstClr val="white"/>
                </a:solidFill>
                <a:latin typeface="Chalkboard"/>
                <a:ea typeface="ＭＳ Ｐゴシック" charset="-128"/>
                <a:cs typeface="Chalkboard"/>
              </a:rPr>
              <a:t>CoSMIR</a:t>
            </a:r>
            <a:r>
              <a:rPr lang="en-US" sz="2000" b="1" dirty="0" smtClean="0">
                <a:solidFill>
                  <a:prstClr val="white"/>
                </a:solidFill>
                <a:latin typeface="Chalkboard"/>
                <a:ea typeface="ＭＳ Ｐゴシック" charset="-128"/>
                <a:cs typeface="Chalkboard"/>
              </a:rPr>
              <a:t> obs.</a:t>
            </a:r>
          </a:p>
          <a:p>
            <a:endParaRPr lang="en-US" sz="1600" b="1" dirty="0" smtClean="0">
              <a:solidFill>
                <a:prstClr val="white"/>
              </a:solidFill>
              <a:latin typeface="Chalkboard"/>
              <a:ea typeface="ＭＳ Ｐゴシック" charset="-128"/>
              <a:cs typeface="Chalkboard"/>
            </a:endParaRPr>
          </a:p>
          <a:p>
            <a:r>
              <a:rPr lang="en-US" sz="2000" b="1" dirty="0" smtClean="0">
                <a:solidFill>
                  <a:prstClr val="white"/>
                </a:solidFill>
                <a:latin typeface="Chalkboard"/>
                <a:ea typeface="ＭＳ Ｐゴシック" charset="-128"/>
                <a:cs typeface="Chalkboard"/>
              </a:rPr>
              <a:t>Note: brightness temps</a:t>
            </a:r>
          </a:p>
          <a:p>
            <a:r>
              <a:rPr lang="en-US" sz="2000" b="1" dirty="0" smtClean="0">
                <a:solidFill>
                  <a:prstClr val="white"/>
                </a:solidFill>
                <a:latin typeface="Chalkboard"/>
                <a:ea typeface="ＭＳ Ｐゴシック" charset="-128"/>
                <a:cs typeface="Chalkboard"/>
              </a:rPr>
              <a:t>aren’t sensitive to variations</a:t>
            </a:r>
          </a:p>
          <a:p>
            <a:r>
              <a:rPr lang="en-US" sz="2000" b="1" dirty="0" smtClean="0">
                <a:solidFill>
                  <a:prstClr val="white"/>
                </a:solidFill>
                <a:latin typeface="Chalkboard"/>
                <a:ea typeface="ＭＳ Ｐゴシック" charset="-128"/>
                <a:cs typeface="Chalkboard"/>
              </a:rPr>
              <a:t>of surface emission and</a:t>
            </a:r>
          </a:p>
          <a:p>
            <a:r>
              <a:rPr lang="en-US" sz="2000" b="1" dirty="0" smtClean="0">
                <a:solidFill>
                  <a:prstClr val="white"/>
                </a:solidFill>
                <a:latin typeface="Chalkboard"/>
                <a:ea typeface="ＭＳ Ｐゴシック" charset="-128"/>
                <a:cs typeface="Chalkboard"/>
              </a:rPr>
              <a:t>liquid </a:t>
            </a:r>
            <a:r>
              <a:rPr lang="en-US" sz="2000" b="1" dirty="0" err="1" smtClean="0">
                <a:solidFill>
                  <a:prstClr val="white"/>
                </a:solidFill>
                <a:latin typeface="Chalkboard"/>
                <a:ea typeface="ＭＳ Ｐゴシック" charset="-128"/>
                <a:cs typeface="Chalkboard"/>
              </a:rPr>
              <a:t>precip</a:t>
            </a:r>
            <a:r>
              <a:rPr lang="en-US" sz="2000" b="1" dirty="0" smtClean="0">
                <a:solidFill>
                  <a:prstClr val="white"/>
                </a:solidFill>
                <a:latin typeface="Chalkboard"/>
                <a:ea typeface="ＭＳ Ｐゴシック" charset="-128"/>
                <a:cs typeface="Chalkboard"/>
              </a:rPr>
              <a:t> if light rain is </a:t>
            </a:r>
          </a:p>
          <a:p>
            <a:r>
              <a:rPr lang="en-US" sz="2000" b="1" dirty="0" smtClean="0">
                <a:solidFill>
                  <a:prstClr val="white"/>
                </a:solidFill>
                <a:latin typeface="Chalkboard"/>
                <a:ea typeface="ＭＳ Ｐゴシック" charset="-128"/>
                <a:cs typeface="Chalkboard"/>
              </a:rPr>
              <a:t>present =&gt; </a:t>
            </a:r>
            <a:r>
              <a:rPr lang="en-US" sz="2000" b="1" dirty="0" smtClean="0">
                <a:solidFill>
                  <a:srgbClr val="FFFF00"/>
                </a:solidFill>
                <a:latin typeface="Chalkboard"/>
                <a:ea typeface="ＭＳ Ｐゴシック" charset="-128"/>
                <a:cs typeface="Chalkboard"/>
              </a:rPr>
              <a:t>scattering </a:t>
            </a:r>
          </a:p>
          <a:p>
            <a:r>
              <a:rPr lang="en-US" sz="2000" b="1" dirty="0" smtClean="0">
                <a:solidFill>
                  <a:srgbClr val="FFFF00"/>
                </a:solidFill>
                <a:latin typeface="Chalkboard"/>
                <a:ea typeface="ＭＳ Ｐゴシック" charset="-128"/>
                <a:cs typeface="Chalkboard"/>
              </a:rPr>
              <a:t>signatures discriminate </a:t>
            </a:r>
          </a:p>
          <a:p>
            <a:r>
              <a:rPr lang="en-US" sz="2000" b="1" dirty="0" smtClean="0">
                <a:solidFill>
                  <a:srgbClr val="FFFF00"/>
                </a:solidFill>
                <a:latin typeface="Chalkboard"/>
                <a:ea typeface="ＭＳ Ｐゴシック" charset="-128"/>
                <a:cs typeface="Chalkboard"/>
              </a:rPr>
              <a:t>snow particle models.</a:t>
            </a:r>
          </a:p>
        </p:txBody>
      </p:sp>
      <p:pic>
        <p:nvPicPr>
          <p:cNvPr id="18433" name="Picture 1"/>
          <p:cNvPicPr>
            <a:picLocks noChangeAspect="1" noChangeArrowheads="1"/>
          </p:cNvPicPr>
          <p:nvPr/>
        </p:nvPicPr>
        <p:blipFill>
          <a:blip r:embed="rId3"/>
          <a:srcRect/>
          <a:stretch>
            <a:fillRect/>
          </a:stretch>
        </p:blipFill>
        <p:spPr bwMode="auto">
          <a:xfrm>
            <a:off x="3710482" y="934499"/>
            <a:ext cx="5362042" cy="5704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66239" y="-17396"/>
            <a:ext cx="8682377" cy="400110"/>
          </a:xfrm>
          <a:prstGeom prst="rect">
            <a:avLst/>
          </a:prstGeom>
          <a:noFill/>
        </p:spPr>
        <p:txBody>
          <a:bodyPr wrap="none" rtlCol="0">
            <a:spAutoFit/>
          </a:bodyPr>
          <a:lstStyle/>
          <a:p>
            <a:r>
              <a:rPr lang="en-US" sz="2000" b="1" i="1" dirty="0" smtClean="0">
                <a:solidFill>
                  <a:srgbClr val="FFFF00"/>
                </a:solidFill>
                <a:latin typeface="Helvetica"/>
                <a:ea typeface="ＭＳ Ｐゴシック" charset="-128"/>
                <a:cs typeface="Helvetica"/>
              </a:rPr>
              <a:t>Radar Retrieval and Simulation of TB’s Using Spherical/Aggregate Ice</a:t>
            </a:r>
            <a:endParaRPr lang="en-US" sz="2000" b="1" i="1" dirty="0">
              <a:solidFill>
                <a:srgbClr val="FFFF00"/>
              </a:solidFill>
              <a:latin typeface="Helvetica"/>
              <a:ea typeface="ＭＳ Ｐゴシック" charset="-128"/>
              <a:cs typeface="Helvetica"/>
            </a:endParaRPr>
          </a:p>
        </p:txBody>
      </p:sp>
      <p:grpSp>
        <p:nvGrpSpPr>
          <p:cNvPr id="2" name="Group 1"/>
          <p:cNvGrpSpPr/>
          <p:nvPr/>
        </p:nvGrpSpPr>
        <p:grpSpPr>
          <a:xfrm>
            <a:off x="47628" y="382713"/>
            <a:ext cx="9067800" cy="4355974"/>
            <a:chOff x="47628" y="382714"/>
            <a:chExt cx="9067800" cy="4355974"/>
          </a:xfrm>
        </p:grpSpPr>
        <p:sp>
          <p:nvSpPr>
            <p:cNvPr id="42" name="Rectangle 41"/>
            <p:cNvSpPr/>
            <p:nvPr/>
          </p:nvSpPr>
          <p:spPr>
            <a:xfrm>
              <a:off x="47628" y="382714"/>
              <a:ext cx="9067800" cy="435597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3" name="Group 44"/>
            <p:cNvGrpSpPr/>
            <p:nvPr/>
          </p:nvGrpSpPr>
          <p:grpSpPr>
            <a:xfrm>
              <a:off x="182574" y="391444"/>
              <a:ext cx="8884281" cy="2161711"/>
              <a:chOff x="134946" y="4862109"/>
              <a:chExt cx="8884281" cy="1965544"/>
            </a:xfrm>
          </p:grpSpPr>
          <p:grpSp>
            <p:nvGrpSpPr>
              <p:cNvPr id="4" name="Group 41"/>
              <p:cNvGrpSpPr/>
              <p:nvPr/>
            </p:nvGrpSpPr>
            <p:grpSpPr>
              <a:xfrm>
                <a:off x="134946" y="4862109"/>
                <a:ext cx="4665257" cy="1965544"/>
                <a:chOff x="134946" y="4862109"/>
                <a:chExt cx="4665257" cy="1965544"/>
              </a:xfrm>
            </p:grpSpPr>
            <p:grpSp>
              <p:nvGrpSpPr>
                <p:cNvPr id="5" name="Group 40"/>
                <p:cNvGrpSpPr/>
                <p:nvPr/>
              </p:nvGrpSpPr>
              <p:grpSpPr>
                <a:xfrm>
                  <a:off x="134946" y="4862109"/>
                  <a:ext cx="4665257" cy="1965544"/>
                  <a:chOff x="0" y="4854171"/>
                  <a:chExt cx="4665257" cy="1965544"/>
                </a:xfrm>
              </p:grpSpPr>
              <p:sp>
                <p:nvSpPr>
                  <p:cNvPr id="40" name="Rectangle 39"/>
                  <p:cNvSpPr/>
                  <p:nvPr/>
                </p:nvSpPr>
                <p:spPr>
                  <a:xfrm>
                    <a:off x="0" y="4854171"/>
                    <a:ext cx="4665257" cy="19655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4" name="Picture 33" descr="mie100_ens_retlwc.jpg"/>
                  <p:cNvPicPr>
                    <a:picLocks noChangeAspect="1"/>
                  </p:cNvPicPr>
                  <p:nvPr/>
                </p:nvPicPr>
                <p:blipFill>
                  <a:blip r:embed="rId3"/>
                  <a:stretch>
                    <a:fillRect/>
                  </a:stretch>
                </p:blipFill>
                <p:spPr>
                  <a:xfrm>
                    <a:off x="0" y="4862536"/>
                    <a:ext cx="4665257" cy="1879667"/>
                  </a:xfrm>
                  <a:prstGeom prst="rect">
                    <a:avLst/>
                  </a:prstGeom>
                </p:spPr>
              </p:pic>
            </p:grpSp>
            <p:pic>
              <p:nvPicPr>
                <p:cNvPr id="37" name="Picture 36" descr="1%_ice_sphere.jpg"/>
                <p:cNvPicPr>
                  <a:picLocks noChangeAspect="1"/>
                </p:cNvPicPr>
                <p:nvPr/>
              </p:nvPicPr>
              <p:blipFill>
                <a:blip r:embed="rId4"/>
                <a:srcRect t="10909"/>
                <a:stretch>
                  <a:fillRect/>
                </a:stretch>
              </p:blipFill>
              <p:spPr>
                <a:xfrm>
                  <a:off x="3580844" y="5107356"/>
                  <a:ext cx="574675" cy="560070"/>
                </a:xfrm>
                <a:prstGeom prst="rect">
                  <a:avLst/>
                </a:prstGeom>
              </p:spPr>
            </p:pic>
          </p:grpSp>
          <p:grpSp>
            <p:nvGrpSpPr>
              <p:cNvPr id="6" name="Group 35"/>
              <p:cNvGrpSpPr/>
              <p:nvPr/>
            </p:nvGrpSpPr>
            <p:grpSpPr>
              <a:xfrm>
                <a:off x="2018936" y="4862536"/>
                <a:ext cx="7000291" cy="1957179"/>
                <a:chOff x="2130068" y="4862536"/>
                <a:chExt cx="7000291" cy="1957179"/>
              </a:xfrm>
            </p:grpSpPr>
            <p:pic>
              <p:nvPicPr>
                <p:cNvPr id="15" name="Picture 14" descr="ddabase_ens_retmeanlwc.jpg"/>
                <p:cNvPicPr>
                  <a:picLocks noChangeAspect="1"/>
                </p:cNvPicPr>
                <p:nvPr/>
              </p:nvPicPr>
              <p:blipFill>
                <a:blip r:embed="rId5"/>
                <a:stretch>
                  <a:fillRect/>
                </a:stretch>
              </p:blipFill>
              <p:spPr>
                <a:xfrm>
                  <a:off x="4465102" y="4862536"/>
                  <a:ext cx="4665257" cy="1957179"/>
                </a:xfrm>
                <a:prstGeom prst="rect">
                  <a:avLst/>
                </a:prstGeom>
              </p:spPr>
            </p:pic>
            <p:grpSp>
              <p:nvGrpSpPr>
                <p:cNvPr id="7" name="Group 34"/>
                <p:cNvGrpSpPr/>
                <p:nvPr/>
              </p:nvGrpSpPr>
              <p:grpSpPr>
                <a:xfrm>
                  <a:off x="2130068" y="5123232"/>
                  <a:ext cx="6431830" cy="1321125"/>
                  <a:chOff x="2130068" y="5123232"/>
                  <a:chExt cx="6431830" cy="1321125"/>
                </a:xfrm>
              </p:grpSpPr>
              <p:sp>
                <p:nvSpPr>
                  <p:cNvPr id="24" name="TextBox 23"/>
                  <p:cNvSpPr txBox="1"/>
                  <p:nvPr/>
                </p:nvSpPr>
                <p:spPr>
                  <a:xfrm>
                    <a:off x="6928418" y="6136525"/>
                    <a:ext cx="1633480" cy="307832"/>
                  </a:xfrm>
                  <a:prstGeom prst="rect">
                    <a:avLst/>
                  </a:prstGeom>
                  <a:noFill/>
                </p:spPr>
                <p:txBody>
                  <a:bodyPr wrap="square" rtlCol="0">
                    <a:spAutoFit/>
                  </a:bodyPr>
                  <a:lstStyle/>
                  <a:p>
                    <a:r>
                      <a:rPr lang="en-US" sz="1600" dirty="0" err="1" smtClean="0">
                        <a:solidFill>
                          <a:prstClr val="black"/>
                        </a:solidFill>
                        <a:latin typeface="Arial"/>
                        <a:ea typeface="ＭＳ Ｐゴシック" charset="-128"/>
                        <a:cs typeface="Arial"/>
                      </a:rPr>
                      <a:t>Kuo</a:t>
                    </a:r>
                    <a:r>
                      <a:rPr lang="en-US" sz="1600" dirty="0" smtClean="0">
                        <a:solidFill>
                          <a:prstClr val="black"/>
                        </a:solidFill>
                        <a:latin typeface="Arial"/>
                        <a:ea typeface="ＭＳ Ｐゴシック" charset="-128"/>
                        <a:cs typeface="Arial"/>
                      </a:rPr>
                      <a:t> aggregates</a:t>
                    </a:r>
                    <a:endParaRPr lang="en-US" sz="1600" baseline="30000" dirty="0">
                      <a:solidFill>
                        <a:prstClr val="black"/>
                      </a:solidFill>
                      <a:latin typeface="Arial"/>
                      <a:ea typeface="ＭＳ Ｐゴシック" charset="-128"/>
                      <a:cs typeface="Arial"/>
                    </a:endParaRPr>
                  </a:p>
                </p:txBody>
              </p:sp>
              <p:pic>
                <p:nvPicPr>
                  <p:cNvPr id="38" name="Picture 37" descr="20-flake_aggregate.jpg"/>
                  <p:cNvPicPr>
                    <a:picLocks noChangeAspect="1"/>
                  </p:cNvPicPr>
                  <p:nvPr/>
                </p:nvPicPr>
                <p:blipFill>
                  <a:blip r:embed="rId6"/>
                  <a:srcRect t="10485"/>
                  <a:stretch>
                    <a:fillRect/>
                  </a:stretch>
                </p:blipFill>
                <p:spPr>
                  <a:xfrm>
                    <a:off x="7904668" y="5123232"/>
                    <a:ext cx="577850" cy="585470"/>
                  </a:xfrm>
                  <a:prstGeom prst="rect">
                    <a:avLst/>
                  </a:prstGeom>
                </p:spPr>
              </p:pic>
              <p:sp>
                <p:nvSpPr>
                  <p:cNvPr id="44" name="TextBox 43"/>
                  <p:cNvSpPr txBox="1"/>
                  <p:nvPr/>
                </p:nvSpPr>
                <p:spPr>
                  <a:xfrm>
                    <a:off x="2130068" y="6115592"/>
                    <a:ext cx="2287405" cy="307832"/>
                  </a:xfrm>
                  <a:prstGeom prst="rect">
                    <a:avLst/>
                  </a:prstGeom>
                  <a:noFill/>
                </p:spPr>
                <p:txBody>
                  <a:bodyPr wrap="square" rtlCol="0">
                    <a:spAutoFit/>
                  </a:bodyPr>
                  <a:lstStyle/>
                  <a:p>
                    <a:r>
                      <a:rPr lang="en-US" sz="1600" i="1" dirty="0" err="1" smtClean="0">
                        <a:solidFill>
                          <a:prstClr val="black"/>
                        </a:solidFill>
                        <a:latin typeface="Symbol" charset="2"/>
                        <a:ea typeface="ＭＳ Ｐゴシック" charset="-128"/>
                        <a:cs typeface="Symbol" charset="2"/>
                      </a:rPr>
                      <a:t>r</a:t>
                    </a:r>
                    <a:r>
                      <a:rPr lang="en-US" sz="1600" dirty="0" smtClean="0">
                        <a:solidFill>
                          <a:prstClr val="black"/>
                        </a:solidFill>
                        <a:latin typeface="Arial"/>
                        <a:ea typeface="ＭＳ Ｐゴシック" charset="-128"/>
                        <a:cs typeface="Arial"/>
                      </a:rPr>
                      <a:t> = 0.1 </a:t>
                    </a:r>
                    <a:r>
                      <a:rPr lang="en-US" sz="1600" dirty="0" err="1" smtClean="0">
                        <a:solidFill>
                          <a:prstClr val="black"/>
                        </a:solidFill>
                        <a:latin typeface="Arial"/>
                        <a:ea typeface="ＭＳ Ｐゴシック" charset="-128"/>
                        <a:cs typeface="Arial"/>
                      </a:rPr>
                      <a:t>g</a:t>
                    </a:r>
                    <a:r>
                      <a:rPr lang="en-US" sz="1600" dirty="0" smtClean="0">
                        <a:solidFill>
                          <a:prstClr val="black"/>
                        </a:solidFill>
                        <a:latin typeface="Arial"/>
                        <a:ea typeface="ＭＳ Ｐゴシック" charset="-128"/>
                        <a:cs typeface="Arial"/>
                      </a:rPr>
                      <a:t> cm</a:t>
                    </a:r>
                    <a:r>
                      <a:rPr lang="en-US" sz="1600" baseline="30000" dirty="0" smtClean="0">
                        <a:solidFill>
                          <a:prstClr val="black"/>
                        </a:solidFill>
                        <a:latin typeface="Arial"/>
                        <a:ea typeface="ＭＳ Ｐゴシック" charset="-128"/>
                        <a:cs typeface="Arial"/>
                      </a:rPr>
                      <a:t>-3</a:t>
                    </a:r>
                    <a:r>
                      <a:rPr lang="en-US" sz="1600" dirty="0" smtClean="0">
                        <a:solidFill>
                          <a:prstClr val="black"/>
                        </a:solidFill>
                        <a:latin typeface="Arial"/>
                        <a:ea typeface="ＭＳ Ｐゴシック" charset="-128"/>
                        <a:cs typeface="Arial"/>
                      </a:rPr>
                      <a:t> spheres</a:t>
                    </a:r>
                    <a:endParaRPr lang="en-US" sz="1600" dirty="0">
                      <a:solidFill>
                        <a:prstClr val="black"/>
                      </a:solidFill>
                      <a:latin typeface="Arial"/>
                      <a:ea typeface="ＭＳ Ｐゴシック" charset="-128"/>
                      <a:cs typeface="Arial"/>
                    </a:endParaRPr>
                  </a:p>
                </p:txBody>
              </p:sp>
            </p:grpSp>
          </p:grpSp>
        </p:grpSp>
        <p:sp>
          <p:nvSpPr>
            <p:cNvPr id="43" name="TextBox 42"/>
            <p:cNvSpPr txBox="1"/>
            <p:nvPr/>
          </p:nvSpPr>
          <p:spPr>
            <a:xfrm>
              <a:off x="7648828" y="382714"/>
              <a:ext cx="987921" cy="276999"/>
            </a:xfrm>
            <a:prstGeom prst="rect">
              <a:avLst/>
            </a:prstGeom>
            <a:noFill/>
          </p:spPr>
          <p:txBody>
            <a:bodyPr wrap="square" rtlCol="0">
              <a:spAutoFit/>
            </a:bodyPr>
            <a:lstStyle/>
            <a:p>
              <a:r>
                <a:rPr lang="en-US" sz="1200" dirty="0" smtClean="0">
                  <a:solidFill>
                    <a:prstClr val="black">
                      <a:lumMod val="75000"/>
                      <a:lumOff val="25000"/>
                    </a:prstClr>
                  </a:solidFill>
                  <a:latin typeface="Times"/>
                  <a:ea typeface="ＭＳ Ｐゴシック" charset="-128"/>
                  <a:cs typeface="Times"/>
                </a:rPr>
                <a:t>(Aggregates)</a:t>
              </a:r>
              <a:endParaRPr lang="en-US" sz="1200" dirty="0">
                <a:solidFill>
                  <a:prstClr val="black">
                    <a:lumMod val="75000"/>
                    <a:lumOff val="25000"/>
                  </a:prstClr>
                </a:solidFill>
                <a:latin typeface="Times"/>
                <a:ea typeface="ＭＳ Ｐゴシック" charset="-128"/>
                <a:cs typeface="Times"/>
              </a:endParaRPr>
            </a:p>
          </p:txBody>
        </p:sp>
        <p:grpSp>
          <p:nvGrpSpPr>
            <p:cNvPr id="8" name="Group 33"/>
            <p:cNvGrpSpPr/>
            <p:nvPr/>
          </p:nvGrpSpPr>
          <p:grpSpPr>
            <a:xfrm>
              <a:off x="55566" y="2544425"/>
              <a:ext cx="4279163" cy="2109887"/>
              <a:chOff x="4803350" y="350840"/>
              <a:chExt cx="4279163" cy="1918423"/>
            </a:xfrm>
          </p:grpSpPr>
          <p:pic>
            <p:nvPicPr>
              <p:cNvPr id="36" name="Picture 35" descr="estim_tbdelta_rho100_prop_new.jpg"/>
              <p:cNvPicPr>
                <a:picLocks noChangeAspect="1"/>
              </p:cNvPicPr>
              <p:nvPr/>
            </p:nvPicPr>
            <p:blipFill>
              <a:blip r:embed="rId7"/>
              <a:srcRect r="10688"/>
              <a:stretch>
                <a:fillRect/>
              </a:stretch>
            </p:blipFill>
            <p:spPr>
              <a:xfrm>
                <a:off x="4803350" y="350840"/>
                <a:ext cx="4279163" cy="1918423"/>
              </a:xfrm>
              <a:prstGeom prst="rect">
                <a:avLst/>
              </a:prstGeom>
            </p:spPr>
          </p:pic>
          <p:sp>
            <p:nvSpPr>
              <p:cNvPr id="39" name="TextBox 38"/>
              <p:cNvSpPr txBox="1"/>
              <p:nvPr/>
            </p:nvSpPr>
            <p:spPr>
              <a:xfrm>
                <a:off x="6822391" y="1601855"/>
                <a:ext cx="2247806" cy="335817"/>
              </a:xfrm>
              <a:prstGeom prst="rect">
                <a:avLst/>
              </a:prstGeom>
              <a:noFill/>
            </p:spPr>
            <p:txBody>
              <a:bodyPr wrap="square" rtlCol="0">
                <a:spAutoFit/>
              </a:bodyPr>
              <a:lstStyle/>
              <a:p>
                <a:r>
                  <a:rPr lang="en-US" i="1" dirty="0" err="1" smtClean="0">
                    <a:solidFill>
                      <a:prstClr val="black"/>
                    </a:solidFill>
                    <a:latin typeface="Symbol" charset="2"/>
                    <a:ea typeface="ＭＳ Ｐゴシック" charset="-128"/>
                    <a:cs typeface="Symbol" charset="2"/>
                  </a:rPr>
                  <a:t>r</a:t>
                </a:r>
                <a:r>
                  <a:rPr lang="en-US" dirty="0" smtClean="0">
                    <a:solidFill>
                      <a:prstClr val="black"/>
                    </a:solidFill>
                    <a:ea typeface="ＭＳ Ｐゴシック" charset="-128"/>
                  </a:rPr>
                  <a:t> = 0.1 </a:t>
                </a:r>
                <a:r>
                  <a:rPr lang="en-US" dirty="0" err="1" smtClean="0">
                    <a:solidFill>
                      <a:prstClr val="black"/>
                    </a:solidFill>
                    <a:ea typeface="ＭＳ Ｐゴシック" charset="-128"/>
                  </a:rPr>
                  <a:t>g</a:t>
                </a:r>
                <a:r>
                  <a:rPr lang="en-US" dirty="0" smtClean="0">
                    <a:solidFill>
                      <a:prstClr val="black"/>
                    </a:solidFill>
                    <a:ea typeface="ＭＳ Ｐゴシック" charset="-128"/>
                  </a:rPr>
                  <a:t> cm</a:t>
                </a:r>
                <a:r>
                  <a:rPr lang="en-US" baseline="30000" dirty="0" smtClean="0">
                    <a:solidFill>
                      <a:prstClr val="black"/>
                    </a:solidFill>
                    <a:ea typeface="ＭＳ Ｐゴシック" charset="-128"/>
                  </a:rPr>
                  <a:t>-3</a:t>
                </a:r>
                <a:r>
                  <a:rPr lang="en-US" dirty="0" smtClean="0">
                    <a:solidFill>
                      <a:prstClr val="black"/>
                    </a:solidFill>
                    <a:ea typeface="ＭＳ Ｐゴシック" charset="-128"/>
                  </a:rPr>
                  <a:t> spheres</a:t>
                </a:r>
                <a:endParaRPr lang="en-US" baseline="30000" dirty="0">
                  <a:solidFill>
                    <a:prstClr val="black"/>
                  </a:solidFill>
                  <a:ea typeface="ＭＳ Ｐゴシック" charset="-128"/>
                </a:endParaRPr>
              </a:p>
            </p:txBody>
          </p:sp>
        </p:grpSp>
        <p:grpSp>
          <p:nvGrpSpPr>
            <p:cNvPr id="9" name="Group 26"/>
            <p:cNvGrpSpPr/>
            <p:nvPr/>
          </p:nvGrpSpPr>
          <p:grpSpPr>
            <a:xfrm>
              <a:off x="4242837" y="2553155"/>
              <a:ext cx="4298528" cy="2088576"/>
              <a:chOff x="4791089" y="1920352"/>
              <a:chExt cx="4298528" cy="1899046"/>
            </a:xfrm>
          </p:grpSpPr>
          <p:pic>
            <p:nvPicPr>
              <p:cNvPr id="33" name="Picture 32" descr="estim_tbdelta_HEY_prop_new.jpg"/>
              <p:cNvPicPr>
                <a:picLocks noChangeAspect="1"/>
              </p:cNvPicPr>
              <p:nvPr/>
            </p:nvPicPr>
            <p:blipFill>
              <a:blip r:embed="rId8"/>
              <a:srcRect r="10645"/>
              <a:stretch>
                <a:fillRect/>
              </a:stretch>
            </p:blipFill>
            <p:spPr>
              <a:xfrm>
                <a:off x="4791089" y="1920352"/>
                <a:ext cx="4298528" cy="1899046"/>
              </a:xfrm>
              <a:prstGeom prst="rect">
                <a:avLst/>
              </a:prstGeom>
            </p:spPr>
          </p:pic>
          <p:sp>
            <p:nvSpPr>
              <p:cNvPr id="35" name="TextBox 34"/>
              <p:cNvSpPr txBox="1"/>
              <p:nvPr/>
            </p:nvSpPr>
            <p:spPr>
              <a:xfrm>
                <a:off x="7405336" y="3164040"/>
                <a:ext cx="1633480" cy="307832"/>
              </a:xfrm>
              <a:prstGeom prst="rect">
                <a:avLst/>
              </a:prstGeom>
              <a:noFill/>
            </p:spPr>
            <p:txBody>
              <a:bodyPr wrap="square" rtlCol="0">
                <a:spAutoFit/>
              </a:bodyPr>
              <a:lstStyle/>
              <a:p>
                <a:r>
                  <a:rPr lang="en-US" sz="1600" dirty="0" err="1" smtClean="0">
                    <a:solidFill>
                      <a:prstClr val="black"/>
                    </a:solidFill>
                    <a:latin typeface="Arial"/>
                    <a:ea typeface="ＭＳ Ｐゴシック" charset="-128"/>
                    <a:cs typeface="Arial"/>
                  </a:rPr>
                  <a:t>Kuo</a:t>
                </a:r>
                <a:r>
                  <a:rPr lang="en-US" sz="1600" dirty="0" smtClean="0">
                    <a:solidFill>
                      <a:prstClr val="black"/>
                    </a:solidFill>
                    <a:latin typeface="Arial"/>
                    <a:ea typeface="ＭＳ Ｐゴシック" charset="-128"/>
                    <a:cs typeface="Arial"/>
                  </a:rPr>
                  <a:t> aggregates</a:t>
                </a:r>
                <a:endParaRPr lang="en-US" sz="1600" dirty="0">
                  <a:solidFill>
                    <a:prstClr val="black"/>
                  </a:solidFill>
                  <a:latin typeface="Arial"/>
                  <a:ea typeface="ＭＳ Ｐゴシック" charset="-128"/>
                  <a:cs typeface="Arial"/>
                </a:endParaRPr>
              </a:p>
            </p:txBody>
          </p:sp>
        </p:grpSp>
      </p:grpSp>
      <p:pic>
        <p:nvPicPr>
          <p:cNvPr id="46" name="Picture 45" descr="1%_ice_sphere.jpg"/>
          <p:cNvPicPr>
            <a:picLocks noChangeAspect="1"/>
          </p:cNvPicPr>
          <p:nvPr/>
        </p:nvPicPr>
        <p:blipFill>
          <a:blip r:embed="rId4"/>
          <a:srcRect t="10909"/>
          <a:stretch>
            <a:fillRect/>
          </a:stretch>
        </p:blipFill>
        <p:spPr>
          <a:xfrm>
            <a:off x="3636411" y="2823803"/>
            <a:ext cx="574675" cy="560070"/>
          </a:xfrm>
          <a:prstGeom prst="rect">
            <a:avLst/>
          </a:prstGeom>
        </p:spPr>
      </p:pic>
      <p:pic>
        <p:nvPicPr>
          <p:cNvPr id="48" name="Picture 47" descr="20-flake_aggregate.jpg"/>
          <p:cNvPicPr>
            <a:picLocks noChangeAspect="1"/>
          </p:cNvPicPr>
          <p:nvPr/>
        </p:nvPicPr>
        <p:blipFill>
          <a:blip r:embed="rId6"/>
          <a:srcRect t="10485"/>
          <a:stretch>
            <a:fillRect/>
          </a:stretch>
        </p:blipFill>
        <p:spPr>
          <a:xfrm>
            <a:off x="7828998" y="2813308"/>
            <a:ext cx="577850" cy="585470"/>
          </a:xfrm>
          <a:prstGeom prst="rect">
            <a:avLst/>
          </a:prstGeom>
        </p:spPr>
      </p:pic>
      <p:grpSp>
        <p:nvGrpSpPr>
          <p:cNvPr id="10" name="Group 51"/>
          <p:cNvGrpSpPr/>
          <p:nvPr/>
        </p:nvGrpSpPr>
        <p:grpSpPr>
          <a:xfrm>
            <a:off x="47498" y="4818068"/>
            <a:ext cx="9075897" cy="1899046"/>
            <a:chOff x="39531" y="4818068"/>
            <a:chExt cx="9075897" cy="1899046"/>
          </a:xfrm>
        </p:grpSpPr>
        <p:sp>
          <p:nvSpPr>
            <p:cNvPr id="51" name="Rectangle 50"/>
            <p:cNvSpPr/>
            <p:nvPr/>
          </p:nvSpPr>
          <p:spPr>
            <a:xfrm>
              <a:off x="39531" y="4818068"/>
              <a:ext cx="9075897" cy="189904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9" name="Picture 48" descr="ddabase_ens_obsTB.jpg"/>
            <p:cNvPicPr>
              <a:picLocks noChangeAspect="1"/>
            </p:cNvPicPr>
            <p:nvPr/>
          </p:nvPicPr>
          <p:blipFill>
            <a:blip r:embed="rId9"/>
            <a:srcRect r="7775"/>
            <a:stretch>
              <a:fillRect/>
            </a:stretch>
          </p:blipFill>
          <p:spPr>
            <a:xfrm>
              <a:off x="39531" y="4818068"/>
              <a:ext cx="4338253" cy="1899046"/>
            </a:xfrm>
            <a:prstGeom prst="rect">
              <a:avLst/>
            </a:prstGeom>
          </p:spPr>
        </p:pic>
        <p:pic>
          <p:nvPicPr>
            <p:cNvPr id="50" name="Picture 49" descr="ddabase_ens_obsTB.jpg"/>
            <p:cNvPicPr>
              <a:picLocks noChangeAspect="1"/>
            </p:cNvPicPr>
            <p:nvPr/>
          </p:nvPicPr>
          <p:blipFill>
            <a:blip r:embed="rId9"/>
            <a:srcRect r="7775"/>
            <a:stretch>
              <a:fillRect/>
            </a:stretch>
          </p:blipFill>
          <p:spPr>
            <a:xfrm>
              <a:off x="4223597" y="4818068"/>
              <a:ext cx="4338253" cy="1899046"/>
            </a:xfrm>
            <a:prstGeom prst="rect">
              <a:avLst/>
            </a:prstGeom>
          </p:spPr>
        </p:pic>
      </p:grpSp>
      <p:sp>
        <p:nvSpPr>
          <p:cNvPr id="30" name="TextBox 29"/>
          <p:cNvSpPr txBox="1"/>
          <p:nvPr/>
        </p:nvSpPr>
        <p:spPr>
          <a:xfrm>
            <a:off x="3657600" y="6488668"/>
            <a:ext cx="1600200" cy="369332"/>
          </a:xfrm>
          <a:prstGeom prst="rect">
            <a:avLst/>
          </a:prstGeom>
          <a:solidFill>
            <a:schemeClr val="accent6">
              <a:lumMod val="60000"/>
              <a:lumOff val="40000"/>
            </a:schemeClr>
          </a:solidFill>
        </p:spPr>
        <p:txBody>
          <a:bodyPr wrap="square" rtlCol="0">
            <a:spAutoFit/>
          </a:bodyPr>
          <a:lstStyle/>
          <a:p>
            <a:pPr fontAlgn="base">
              <a:spcBef>
                <a:spcPct val="0"/>
              </a:spcBef>
              <a:spcAft>
                <a:spcPct val="0"/>
              </a:spcAft>
            </a:pPr>
            <a:r>
              <a:rPr lang="en-US" b="1" dirty="0" smtClean="0">
                <a:solidFill>
                  <a:prstClr val="black"/>
                </a:solidFill>
                <a:latin typeface="Arial" charset="0"/>
                <a:ea typeface="ＭＳ Ｐゴシック" charset="-128"/>
              </a:rPr>
              <a:t>Olson et al.</a:t>
            </a:r>
            <a:endParaRPr lang="en-US" b="1" dirty="0">
              <a:solidFill>
                <a:prstClr val="black"/>
              </a:solidFill>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30598" y="4833431"/>
            <a:ext cx="8713415" cy="1888048"/>
          </a:xfrm>
          <a:prstGeom prst="rect">
            <a:avLst/>
          </a:prstGeom>
        </p:spPr>
        <p:txBody>
          <a:bodyPr/>
          <a:lstStyle/>
          <a:p>
            <a:pPr marL="342900" indent="-342900" eaLnBrk="0" fontAlgn="base" hangingPunct="0">
              <a:spcBef>
                <a:spcPct val="20000"/>
              </a:spcBef>
              <a:spcAft>
                <a:spcPct val="0"/>
              </a:spcAft>
              <a:buFont typeface="Arial" charset="0"/>
              <a:buChar char="•"/>
              <a:defRPr/>
            </a:pPr>
            <a:r>
              <a:rPr lang="en-US" sz="2800" dirty="0" smtClean="0">
                <a:solidFill>
                  <a:srgbClr val="000099"/>
                </a:solidFill>
                <a:ea typeface="ＭＳ Ｐゴシック" charset="-128"/>
              </a:rPr>
              <a:t>MC3E April 25</a:t>
            </a:r>
            <a:r>
              <a:rPr lang="en-US" sz="2800" baseline="30000" dirty="0" smtClean="0">
                <a:solidFill>
                  <a:srgbClr val="000099"/>
                </a:solidFill>
                <a:ea typeface="ＭＳ Ｐゴシック" charset="-128"/>
              </a:rPr>
              <a:t>th</a:t>
            </a:r>
            <a:r>
              <a:rPr lang="en-US" sz="2800" dirty="0" smtClean="0">
                <a:solidFill>
                  <a:srgbClr val="000099"/>
                </a:solidFill>
                <a:ea typeface="ＭＳ Ｐゴシック" charset="-128"/>
              </a:rPr>
              <a:t> MCS Case:  DSD network observations vs. WRF-SBM</a:t>
            </a:r>
          </a:p>
          <a:p>
            <a:pPr marL="342900" indent="-342900" eaLnBrk="0" fontAlgn="base" hangingPunct="0">
              <a:spcBef>
                <a:spcPct val="20000"/>
              </a:spcBef>
              <a:spcAft>
                <a:spcPct val="0"/>
              </a:spcAft>
              <a:buFont typeface="Arial" charset="0"/>
              <a:buChar char="•"/>
              <a:defRPr/>
            </a:pPr>
            <a:r>
              <a:rPr lang="en-US" sz="2800" dirty="0" smtClean="0">
                <a:solidFill>
                  <a:srgbClr val="000099"/>
                </a:solidFill>
                <a:ea typeface="ＭＳ Ｐゴシック" charset="-128"/>
              </a:rPr>
              <a:t>Approximate agreement- increases confidence in model simulation(at least in liquid </a:t>
            </a:r>
            <a:r>
              <a:rPr lang="en-US" sz="2800" dirty="0" smtClean="0">
                <a:solidFill>
                  <a:srgbClr val="000099"/>
                </a:solidFill>
                <a:ea typeface="ＭＳ Ｐゴシック" charset="-128"/>
              </a:rPr>
              <a:t>phase).</a:t>
            </a:r>
            <a:endParaRPr lang="en-US" sz="2800" dirty="0" smtClean="0">
              <a:solidFill>
                <a:srgbClr val="000099"/>
              </a:solidFill>
              <a:ea typeface="ＭＳ Ｐゴシック" charset="-128"/>
            </a:endParaRPr>
          </a:p>
        </p:txBody>
      </p:sp>
      <p:sp>
        <p:nvSpPr>
          <p:cNvPr id="4" name="Slide Number Placeholder 5"/>
          <p:cNvSpPr>
            <a:spLocks noGrp="1"/>
          </p:cNvSpPr>
          <p:nvPr>
            <p:ph type="sldNum" sz="quarter" idx="12"/>
          </p:nvPr>
        </p:nvSpPr>
        <p:spPr bwMode="auto">
          <a:xfrm>
            <a:off x="6553200" y="6356404"/>
            <a:ext cx="2133600" cy="365125"/>
          </a:xfrm>
          <a:noFill/>
          <a:ln>
            <a:miter lim="800000"/>
            <a:headEnd/>
            <a:tailEnd/>
          </a:ln>
        </p:spPr>
        <p:txBody>
          <a:bodyPr/>
          <a:lstStyle/>
          <a:p>
            <a:fld id="{2ADF3197-8830-415B-906E-1BB696EACED5}" type="slidenum">
              <a:rPr lang="en-US" sz="1400" smtClean="0">
                <a:latin typeface="Arial" pitchFamily="34" charset="0"/>
                <a:cs typeface="Arial" pitchFamily="34" charset="0"/>
              </a:rPr>
              <a:pPr/>
              <a:t>23</a:t>
            </a:fld>
            <a:endParaRPr lang="en-US" sz="1400" dirty="0" smtClean="0">
              <a:latin typeface="Arial" pitchFamily="34" charset="0"/>
              <a:cs typeface="Arial" pitchFamily="34" charset="0"/>
            </a:endParaRPr>
          </a:p>
        </p:txBody>
      </p:sp>
      <p:pic>
        <p:nvPicPr>
          <p:cNvPr id="5" name="Picture 3"/>
          <p:cNvPicPr>
            <a:picLocks noChangeAspect="1" noChangeArrowheads="1"/>
          </p:cNvPicPr>
          <p:nvPr/>
        </p:nvPicPr>
        <p:blipFill>
          <a:blip r:embed="rId3"/>
          <a:srcRect/>
          <a:stretch>
            <a:fillRect/>
          </a:stretch>
        </p:blipFill>
        <p:spPr bwMode="auto">
          <a:xfrm>
            <a:off x="970964" y="731239"/>
            <a:ext cx="7031034" cy="4102193"/>
          </a:xfrm>
          <a:prstGeom prst="rect">
            <a:avLst/>
          </a:prstGeom>
          <a:noFill/>
          <a:ln w="9525">
            <a:noFill/>
            <a:miter lim="800000"/>
            <a:headEnd/>
            <a:tailEnd/>
          </a:ln>
          <a:effectLst/>
        </p:spPr>
      </p:pic>
      <p:sp>
        <p:nvSpPr>
          <p:cNvPr id="6" name="TextBox 5"/>
          <p:cNvSpPr txBox="1"/>
          <p:nvPr/>
        </p:nvSpPr>
        <p:spPr>
          <a:xfrm>
            <a:off x="7010400" y="6400854"/>
            <a:ext cx="1844040" cy="307777"/>
          </a:xfrm>
          <a:prstGeom prst="rect">
            <a:avLst/>
          </a:prstGeom>
          <a:noFill/>
        </p:spPr>
        <p:txBody>
          <a:bodyPr wrap="square" rtlCol="0">
            <a:spAutoFit/>
          </a:bodyPr>
          <a:lstStyle/>
          <a:p>
            <a:pPr fontAlgn="base">
              <a:spcBef>
                <a:spcPct val="0"/>
              </a:spcBef>
              <a:spcAft>
                <a:spcPct val="0"/>
              </a:spcAft>
            </a:pPr>
            <a:r>
              <a:rPr lang="en-US" sz="1400" i="1" dirty="0" smtClean="0">
                <a:solidFill>
                  <a:prstClr val="black"/>
                </a:solidFill>
                <a:latin typeface="Arial" charset="0"/>
                <a:ea typeface="ＭＳ Ｐゴシック" charset="-128"/>
              </a:rPr>
              <a:t>T. Matsui</a:t>
            </a:r>
            <a:endParaRPr lang="en-US" sz="1400" i="1" dirty="0">
              <a:solidFill>
                <a:prstClr val="black"/>
              </a:solidFill>
              <a:latin typeface="Arial" charset="0"/>
              <a:ea typeface="ＭＳ Ｐゴシック" charset="-128"/>
            </a:endParaRPr>
          </a:p>
        </p:txBody>
      </p:sp>
      <p:sp>
        <p:nvSpPr>
          <p:cNvPr id="7" name="Title 20"/>
          <p:cNvSpPr txBox="1">
            <a:spLocks/>
          </p:cNvSpPr>
          <p:nvPr/>
        </p:nvSpPr>
        <p:spPr>
          <a:xfrm>
            <a:off x="970972" y="98425"/>
            <a:ext cx="7446177" cy="492125"/>
          </a:xfrm>
          <a:prstGeom prst="rect">
            <a:avLst/>
          </a:prstGeom>
        </p:spPr>
        <p:txBody>
          <a:bodyPr rtlCol="0">
            <a:noAutofit/>
          </a:bodyPr>
          <a:lstStyle/>
          <a:p>
            <a:pPr algn="ctr">
              <a:spcBef>
                <a:spcPct val="0"/>
              </a:spcBef>
              <a:defRPr/>
            </a:pPr>
            <a:r>
              <a:rPr lang="en-US" sz="2200" b="1" i="1" smtClean="0">
                <a:solidFill>
                  <a:prstClr val="white"/>
                </a:solidFill>
                <a:effectLst>
                  <a:outerShdw blurRad="50800" dist="38100" dir="2700000" algn="tl" rotWithShape="0">
                    <a:srgbClr val="000000">
                      <a:alpha val="43000"/>
                    </a:srgbClr>
                  </a:outerShdw>
                </a:effectLst>
                <a:ea typeface="ＭＳ Ｐゴシック" charset="-128"/>
              </a:rPr>
              <a:t>DSD Data Use:  Satellite Simulator (WRF-SBM) Validation</a:t>
            </a:r>
            <a:endParaRPr lang="en-US" sz="2200" b="1" i="1" dirty="0">
              <a:solidFill>
                <a:prstClr val="white"/>
              </a:solidFill>
              <a:effectLst>
                <a:outerShdw blurRad="50800" dist="38100" dir="2700000" algn="tl" rotWithShape="0">
                  <a:srgbClr val="000000">
                    <a:alpha val="43000"/>
                  </a:srgbClr>
                </a:outerShdw>
              </a:effectLst>
              <a:ea typeface="ＭＳ Ｐゴシック"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34000">
              <a:schemeClr val="accent1">
                <a:tint val="66000"/>
                <a:satMod val="160000"/>
              </a:schemeClr>
            </a:gs>
            <a:gs pos="0">
              <a:srgbClr val="000066"/>
            </a:gs>
            <a:gs pos="66000">
              <a:schemeClr val="bg1"/>
            </a:gs>
          </a:gsLst>
          <a:lin ang="5400000" scaled="0"/>
        </a:gradFill>
        <a:effectLst/>
      </p:bgPr>
    </p:bg>
    <p:spTree>
      <p:nvGrpSpPr>
        <p:cNvPr id="1" name=""/>
        <p:cNvGrpSpPr/>
        <p:nvPr/>
      </p:nvGrpSpPr>
      <p:grpSpPr>
        <a:xfrm>
          <a:off x="0" y="0"/>
          <a:ext cx="0" cy="0"/>
          <a:chOff x="0" y="0"/>
          <a:chExt cx="0" cy="0"/>
        </a:xfrm>
      </p:grpSpPr>
      <p:pic>
        <p:nvPicPr>
          <p:cNvPr id="1026" name="Picture 2" descr="http://pmm.nasa.gov/sites/default/files/imce/GCPEx_measurement_strategy_full.jpg"/>
          <p:cNvPicPr>
            <a:picLocks noChangeAspect="1" noChangeArrowheads="1"/>
          </p:cNvPicPr>
          <p:nvPr/>
        </p:nvPicPr>
        <p:blipFill>
          <a:blip r:embed="rId3" cstate="print"/>
          <a:srcRect/>
          <a:stretch>
            <a:fillRect/>
          </a:stretch>
        </p:blipFill>
        <p:spPr bwMode="auto">
          <a:xfrm>
            <a:off x="142045" y="1784416"/>
            <a:ext cx="5459764" cy="2133066"/>
          </a:xfrm>
          <a:prstGeom prst="rect">
            <a:avLst/>
          </a:prstGeom>
          <a:noFill/>
        </p:spPr>
      </p:pic>
      <p:pic>
        <p:nvPicPr>
          <p:cNvPr id="18" name="Picture 17" descr="gcpex_logo-hex.png"/>
          <p:cNvPicPr>
            <a:picLocks noChangeAspect="1"/>
          </p:cNvPicPr>
          <p:nvPr/>
        </p:nvPicPr>
        <p:blipFill>
          <a:blip r:embed="rId4" cstate="print"/>
          <a:stretch>
            <a:fillRect/>
          </a:stretch>
        </p:blipFill>
        <p:spPr>
          <a:xfrm>
            <a:off x="0" y="-12697"/>
            <a:ext cx="1574800" cy="1574800"/>
          </a:xfrm>
          <a:prstGeom prst="rect">
            <a:avLst/>
          </a:prstGeom>
        </p:spPr>
      </p:pic>
      <p:sp>
        <p:nvSpPr>
          <p:cNvPr id="19" name="TextBox 18"/>
          <p:cNvSpPr txBox="1"/>
          <p:nvPr/>
        </p:nvSpPr>
        <p:spPr>
          <a:xfrm>
            <a:off x="1225128" y="26678"/>
            <a:ext cx="7572652" cy="1200329"/>
          </a:xfrm>
          <a:prstGeom prst="rect">
            <a:avLst/>
          </a:prstGeom>
          <a:noFill/>
        </p:spPr>
        <p:txBody>
          <a:bodyPr wrap="square" rtlCol="0">
            <a:spAutoFit/>
          </a:bodyPr>
          <a:lstStyle/>
          <a:p>
            <a:pPr algn="ctr" defTabSz="914400"/>
            <a:r>
              <a:rPr lang="en-US" sz="2400" b="1" dirty="0" smtClean="0">
                <a:solidFill>
                  <a:prstClr val="white"/>
                </a:solidFill>
                <a:ea typeface="ＭＳ Ｐゴシック" charset="-128"/>
              </a:rPr>
              <a:t>Global Precipitation Measurement Mission (GPM) </a:t>
            </a:r>
          </a:p>
          <a:p>
            <a:pPr algn="ctr" defTabSz="914400"/>
            <a:r>
              <a:rPr lang="en-US" sz="2400" b="1" dirty="0" smtClean="0">
                <a:solidFill>
                  <a:prstClr val="white"/>
                </a:solidFill>
                <a:ea typeface="ＭＳ Ｐゴシック" charset="-128"/>
              </a:rPr>
              <a:t>Cold Season Precipitation Experiment (GCPEX)</a:t>
            </a:r>
          </a:p>
          <a:p>
            <a:pPr algn="ctr" defTabSz="914400"/>
            <a:r>
              <a:rPr lang="en-US" sz="2400" b="1" dirty="0" smtClean="0">
                <a:solidFill>
                  <a:prstClr val="white"/>
                </a:solidFill>
                <a:ea typeface="ＭＳ Ｐゴシック" charset="-128"/>
              </a:rPr>
              <a:t>1/17/12 – 2/29/12  Egbert, Ontario, Canada </a:t>
            </a:r>
            <a:endParaRPr lang="en-US" sz="2400" b="1" dirty="0">
              <a:solidFill>
                <a:prstClr val="white"/>
              </a:solidFill>
              <a:ea typeface="ＭＳ Ｐゴシック" charset="-128"/>
            </a:endParaRPr>
          </a:p>
        </p:txBody>
      </p:sp>
      <p:sp>
        <p:nvSpPr>
          <p:cNvPr id="20" name="TextBox 19"/>
          <p:cNvSpPr txBox="1"/>
          <p:nvPr/>
        </p:nvSpPr>
        <p:spPr>
          <a:xfrm>
            <a:off x="115408" y="1443360"/>
            <a:ext cx="8993080" cy="369332"/>
          </a:xfrm>
          <a:prstGeom prst="rect">
            <a:avLst/>
          </a:prstGeom>
          <a:noFill/>
        </p:spPr>
        <p:txBody>
          <a:bodyPr wrap="square" rtlCol="0">
            <a:spAutoFit/>
          </a:bodyPr>
          <a:lstStyle/>
          <a:p>
            <a:pPr defTabSz="914400"/>
            <a:r>
              <a:rPr lang="en-US" b="1" i="1" dirty="0" smtClean="0">
                <a:solidFill>
                  <a:prstClr val="white"/>
                </a:solidFill>
                <a:ea typeface="ＭＳ Ｐゴシック" charset="-128"/>
              </a:rPr>
              <a:t>Observations to Improve GPM Satellite Methods for Detecting and Measuring Falling Snow</a:t>
            </a:r>
            <a:endParaRPr lang="en-US" b="1" i="1" dirty="0">
              <a:solidFill>
                <a:prstClr val="white"/>
              </a:solidFill>
              <a:ea typeface="ＭＳ Ｐゴシック" charset="-128"/>
            </a:endParaRPr>
          </a:p>
        </p:txBody>
      </p:sp>
      <p:sp>
        <p:nvSpPr>
          <p:cNvPr id="21" name="TextBox 20"/>
          <p:cNvSpPr txBox="1"/>
          <p:nvPr/>
        </p:nvSpPr>
        <p:spPr>
          <a:xfrm>
            <a:off x="5628446" y="1988628"/>
            <a:ext cx="3400149" cy="1754326"/>
          </a:xfrm>
          <a:prstGeom prst="rect">
            <a:avLst/>
          </a:prstGeom>
          <a:solidFill>
            <a:schemeClr val="bg1">
              <a:lumMod val="95000"/>
            </a:schemeClr>
          </a:solidFill>
        </p:spPr>
        <p:txBody>
          <a:bodyPr wrap="square" rtlCol="0">
            <a:spAutoFit/>
          </a:bodyPr>
          <a:lstStyle/>
          <a:p>
            <a:pPr defTabSz="914400"/>
            <a:r>
              <a:rPr lang="en-US" b="1" u="sng" dirty="0" smtClean="0">
                <a:solidFill>
                  <a:prstClr val="black"/>
                </a:solidFill>
                <a:ea typeface="ＭＳ Ｐゴシック" charset="-128"/>
              </a:rPr>
              <a:t>“Top down” Approach</a:t>
            </a:r>
          </a:p>
          <a:p>
            <a:pPr marL="115888" indent="-115888" defTabSz="914400">
              <a:buFont typeface="Arial" pitchFamily="34" charset="0"/>
              <a:buChar char="•"/>
            </a:pPr>
            <a:r>
              <a:rPr lang="en-US" b="1" dirty="0" smtClean="0">
                <a:solidFill>
                  <a:prstClr val="black"/>
                </a:solidFill>
                <a:ea typeface="ＭＳ Ｐゴシック" charset="-128"/>
              </a:rPr>
              <a:t>DC-8  “satellite” instrument view  </a:t>
            </a:r>
          </a:p>
          <a:p>
            <a:pPr marL="115888" indent="-115888" defTabSz="914400">
              <a:buFont typeface="Arial" pitchFamily="34" charset="0"/>
              <a:buChar char="•"/>
            </a:pPr>
            <a:r>
              <a:rPr lang="en-US" b="1" dirty="0" smtClean="0">
                <a:solidFill>
                  <a:prstClr val="black"/>
                </a:solidFill>
                <a:ea typeface="ＭＳ Ｐゴシック" charset="-128"/>
              </a:rPr>
              <a:t>UND Citation aircraft: in cloud snow particle measurements</a:t>
            </a:r>
          </a:p>
          <a:p>
            <a:pPr marL="115888" indent="-115888" defTabSz="914400">
              <a:buFont typeface="Arial" pitchFamily="34" charset="0"/>
              <a:buChar char="•"/>
            </a:pPr>
            <a:r>
              <a:rPr lang="en-US" b="1" dirty="0" smtClean="0">
                <a:solidFill>
                  <a:prstClr val="black"/>
                </a:solidFill>
                <a:ea typeface="ＭＳ Ｐゴシック" charset="-128"/>
              </a:rPr>
              <a:t>Ground-based remote sensing – snow and snowpack at surface</a:t>
            </a:r>
            <a:endParaRPr lang="en-US" b="1" dirty="0">
              <a:solidFill>
                <a:prstClr val="black"/>
              </a:solidFill>
              <a:ea typeface="ＭＳ Ｐゴシック" charset="-128"/>
            </a:endParaRPr>
          </a:p>
        </p:txBody>
      </p:sp>
      <p:grpSp>
        <p:nvGrpSpPr>
          <p:cNvPr id="2" name="Group 50"/>
          <p:cNvGrpSpPr/>
          <p:nvPr/>
        </p:nvGrpSpPr>
        <p:grpSpPr>
          <a:xfrm>
            <a:off x="2168582" y="4295158"/>
            <a:ext cx="2501900" cy="2273456"/>
            <a:chOff x="1996095" y="3914287"/>
            <a:chExt cx="2501900" cy="2273456"/>
          </a:xfrm>
        </p:grpSpPr>
        <p:pic>
          <p:nvPicPr>
            <p:cNvPr id="14" name="Picture 13" descr="D3R_GCPEX.png"/>
            <p:cNvPicPr>
              <a:picLocks noChangeAspect="1"/>
            </p:cNvPicPr>
            <p:nvPr/>
          </p:nvPicPr>
          <p:blipFill>
            <a:blip r:embed="rId5" cstate="print"/>
            <a:srcRect l="27181" t="32493" r="35617" b="33742"/>
            <a:stretch>
              <a:fillRect/>
            </a:stretch>
          </p:blipFill>
          <p:spPr>
            <a:xfrm>
              <a:off x="2380213" y="4913299"/>
              <a:ext cx="1872191" cy="1274444"/>
            </a:xfrm>
            <a:prstGeom prst="rect">
              <a:avLst/>
            </a:prstGeom>
          </p:spPr>
        </p:pic>
        <p:sp>
          <p:nvSpPr>
            <p:cNvPr id="25" name="TextBox 24"/>
            <p:cNvSpPr txBox="1"/>
            <p:nvPr/>
          </p:nvSpPr>
          <p:spPr>
            <a:xfrm>
              <a:off x="1996095" y="3914287"/>
              <a:ext cx="2501900" cy="1015663"/>
            </a:xfrm>
            <a:prstGeom prst="rect">
              <a:avLst/>
            </a:prstGeom>
            <a:noFill/>
          </p:spPr>
          <p:txBody>
            <a:bodyPr wrap="square" rtlCol="0">
              <a:spAutoFit/>
            </a:bodyPr>
            <a:lstStyle/>
            <a:p>
              <a:pPr defTabSz="914400">
                <a:lnSpc>
                  <a:spcPts val="1800"/>
                </a:lnSpc>
              </a:pPr>
              <a:r>
                <a:rPr lang="en-US" sz="1600" b="1" dirty="0" smtClean="0">
                  <a:solidFill>
                    <a:srgbClr val="000066"/>
                  </a:solidFill>
                  <a:ea typeface="ＭＳ Ｐゴシック" charset="-128"/>
                </a:rPr>
                <a:t>Ground-based Remote Sensing: EC King City Radar </a:t>
              </a:r>
            </a:p>
            <a:p>
              <a:pPr defTabSz="914400">
                <a:lnSpc>
                  <a:spcPts val="1800"/>
                </a:lnSpc>
              </a:pPr>
              <a:r>
                <a:rPr lang="en-US" sz="1600" b="1" dirty="0" smtClean="0">
                  <a:solidFill>
                    <a:srgbClr val="000066"/>
                  </a:solidFill>
                  <a:ea typeface="ＭＳ Ｐゴシック" charset="-128"/>
                </a:rPr>
                <a:t>       NASA D3R</a:t>
              </a:r>
              <a:r>
                <a:rPr lang="en-US" sz="1600" b="1" dirty="0">
                  <a:solidFill>
                    <a:srgbClr val="000066"/>
                  </a:solidFill>
                  <a:ea typeface="ＭＳ Ｐゴシック" charset="-128"/>
                </a:rPr>
                <a:t> </a:t>
              </a:r>
              <a:r>
                <a:rPr lang="en-US" sz="1600" b="1" dirty="0" smtClean="0">
                  <a:solidFill>
                    <a:srgbClr val="000066"/>
                  </a:solidFill>
                  <a:ea typeface="ＭＳ Ｐゴシック" charset="-128"/>
                </a:rPr>
                <a:t>Radar, McGill </a:t>
              </a:r>
              <a:r>
                <a:rPr lang="en-US" sz="1600" b="1" dirty="0" err="1" smtClean="0">
                  <a:solidFill>
                    <a:srgbClr val="000066"/>
                  </a:solidFill>
                  <a:ea typeface="ＭＳ Ｐゴシック" charset="-128"/>
                </a:rPr>
                <a:t>Verti</a:t>
              </a:r>
              <a:r>
                <a:rPr lang="en-US" sz="1600" b="1" dirty="0" smtClean="0">
                  <a:solidFill>
                    <a:srgbClr val="000066"/>
                  </a:solidFill>
                  <a:ea typeface="ＭＳ Ｐゴシック" charset="-128"/>
                </a:rPr>
                <a:t>-X, W-band</a:t>
              </a:r>
              <a:endParaRPr lang="en-US" sz="1600" b="1" dirty="0">
                <a:solidFill>
                  <a:srgbClr val="000066"/>
                </a:solidFill>
                <a:ea typeface="ＭＳ Ｐゴシック" charset="-128"/>
              </a:endParaRPr>
            </a:p>
          </p:txBody>
        </p:sp>
      </p:grpSp>
      <p:sp>
        <p:nvSpPr>
          <p:cNvPr id="30" name="TextBox 29"/>
          <p:cNvSpPr txBox="1"/>
          <p:nvPr/>
        </p:nvSpPr>
        <p:spPr>
          <a:xfrm>
            <a:off x="6569476" y="3916535"/>
            <a:ext cx="2574524" cy="338554"/>
          </a:xfrm>
          <a:prstGeom prst="rect">
            <a:avLst/>
          </a:prstGeom>
          <a:noFill/>
        </p:spPr>
        <p:txBody>
          <a:bodyPr wrap="square" rtlCol="0">
            <a:spAutoFit/>
          </a:bodyPr>
          <a:lstStyle/>
          <a:p>
            <a:pPr defTabSz="914400"/>
            <a:r>
              <a:rPr lang="en-US" sz="1600" b="1" dirty="0" smtClean="0">
                <a:solidFill>
                  <a:srgbClr val="000066"/>
                </a:solidFill>
                <a:ea typeface="ＭＳ Ｐゴシック" charset="-128"/>
              </a:rPr>
              <a:t>NASA Snow Video Imager</a:t>
            </a:r>
            <a:endParaRPr lang="en-US" sz="1600" b="1" dirty="0">
              <a:solidFill>
                <a:srgbClr val="000066"/>
              </a:solidFill>
              <a:ea typeface="ＭＳ Ｐゴシック" charset="-128"/>
            </a:endParaRPr>
          </a:p>
        </p:txBody>
      </p:sp>
      <p:sp>
        <p:nvSpPr>
          <p:cNvPr id="45" name="TextBox 44"/>
          <p:cNvSpPr txBox="1"/>
          <p:nvPr/>
        </p:nvSpPr>
        <p:spPr>
          <a:xfrm>
            <a:off x="0" y="4925993"/>
            <a:ext cx="2503508" cy="584775"/>
          </a:xfrm>
          <a:prstGeom prst="rect">
            <a:avLst/>
          </a:prstGeom>
          <a:noFill/>
        </p:spPr>
        <p:txBody>
          <a:bodyPr wrap="square" rtlCol="0">
            <a:spAutoFit/>
          </a:bodyPr>
          <a:lstStyle/>
          <a:p>
            <a:pPr defTabSz="914400"/>
            <a:r>
              <a:rPr lang="en-US" sz="1600" b="1" dirty="0" smtClean="0">
                <a:solidFill>
                  <a:srgbClr val="000066"/>
                </a:solidFill>
                <a:ea typeface="ＭＳ Ｐゴシック" charset="-128"/>
              </a:rPr>
              <a:t>In-situ microphysics: </a:t>
            </a:r>
          </a:p>
          <a:p>
            <a:pPr defTabSz="914400"/>
            <a:r>
              <a:rPr lang="en-US" sz="1600" b="1" dirty="0" smtClean="0">
                <a:solidFill>
                  <a:srgbClr val="000066"/>
                </a:solidFill>
                <a:ea typeface="ＭＳ Ｐゴシック" charset="-128"/>
              </a:rPr>
              <a:t>UND Citation, NRC C-580 </a:t>
            </a:r>
            <a:endParaRPr lang="en-US" sz="1600" b="1" dirty="0">
              <a:solidFill>
                <a:srgbClr val="000066"/>
              </a:solidFill>
              <a:ea typeface="ＭＳ Ｐゴシック" charset="-128"/>
            </a:endParaRPr>
          </a:p>
        </p:txBody>
      </p:sp>
      <p:sp>
        <p:nvSpPr>
          <p:cNvPr id="58" name="TextBox 57"/>
          <p:cNvSpPr txBox="1"/>
          <p:nvPr/>
        </p:nvSpPr>
        <p:spPr>
          <a:xfrm>
            <a:off x="35" y="3895817"/>
            <a:ext cx="4226943" cy="338554"/>
          </a:xfrm>
          <a:prstGeom prst="rect">
            <a:avLst/>
          </a:prstGeom>
          <a:noFill/>
        </p:spPr>
        <p:txBody>
          <a:bodyPr wrap="square" rtlCol="0">
            <a:spAutoFit/>
          </a:bodyPr>
          <a:lstStyle/>
          <a:p>
            <a:pPr defTabSz="914400"/>
            <a:r>
              <a:rPr lang="en-US" sz="1600" b="1" dirty="0" smtClean="0">
                <a:solidFill>
                  <a:srgbClr val="000066"/>
                </a:solidFill>
                <a:ea typeface="ＭＳ Ｐゴシック" charset="-128"/>
              </a:rPr>
              <a:t>From the Top ( NASA DC-8) APR-2 and </a:t>
            </a:r>
            <a:r>
              <a:rPr lang="en-US" sz="1600" b="1" dirty="0" err="1" smtClean="0">
                <a:solidFill>
                  <a:srgbClr val="000066"/>
                </a:solidFill>
                <a:ea typeface="ＭＳ Ｐゴシック" charset="-128"/>
              </a:rPr>
              <a:t>CoSMIR</a:t>
            </a:r>
            <a:endParaRPr lang="en-US" sz="1600" b="1" dirty="0">
              <a:solidFill>
                <a:srgbClr val="000066"/>
              </a:solidFill>
              <a:ea typeface="ＭＳ Ｐゴシック" charset="-128"/>
            </a:endParaRPr>
          </a:p>
        </p:txBody>
      </p:sp>
      <p:pic>
        <p:nvPicPr>
          <p:cNvPr id="62" name="Picture 61" descr="DC-8.jpg"/>
          <p:cNvPicPr>
            <a:picLocks noChangeAspect="1"/>
          </p:cNvPicPr>
          <p:nvPr/>
        </p:nvPicPr>
        <p:blipFill>
          <a:blip r:embed="rId6" cstate="print"/>
          <a:srcRect l="5310" t="28235" b="28235"/>
          <a:stretch>
            <a:fillRect/>
          </a:stretch>
        </p:blipFill>
        <p:spPr>
          <a:xfrm>
            <a:off x="117342" y="4210897"/>
            <a:ext cx="2092602" cy="723605"/>
          </a:xfrm>
          <a:prstGeom prst="rect">
            <a:avLst/>
          </a:prstGeom>
        </p:spPr>
      </p:pic>
      <p:grpSp>
        <p:nvGrpSpPr>
          <p:cNvPr id="3" name="Group 64"/>
          <p:cNvGrpSpPr/>
          <p:nvPr/>
        </p:nvGrpSpPr>
        <p:grpSpPr>
          <a:xfrm>
            <a:off x="4537966" y="4059315"/>
            <a:ext cx="2361458" cy="2139512"/>
            <a:chOff x="4572000" y="4527613"/>
            <a:chExt cx="2361458" cy="2139512"/>
          </a:xfrm>
        </p:grpSpPr>
        <p:sp>
          <p:nvSpPr>
            <p:cNvPr id="24" name="TextBox 23"/>
            <p:cNvSpPr txBox="1"/>
            <p:nvPr/>
          </p:nvSpPr>
          <p:spPr>
            <a:xfrm>
              <a:off x="4572000" y="4527613"/>
              <a:ext cx="2361458" cy="784830"/>
            </a:xfrm>
            <a:prstGeom prst="rect">
              <a:avLst/>
            </a:prstGeom>
            <a:noFill/>
          </p:spPr>
          <p:txBody>
            <a:bodyPr wrap="square" rtlCol="0">
              <a:spAutoFit/>
            </a:bodyPr>
            <a:lstStyle/>
            <a:p>
              <a:pPr defTabSz="914400">
                <a:lnSpc>
                  <a:spcPts val="1800"/>
                </a:lnSpc>
              </a:pPr>
              <a:r>
                <a:rPr lang="en-US" sz="1600" b="1" dirty="0" smtClean="0">
                  <a:solidFill>
                    <a:srgbClr val="000066"/>
                  </a:solidFill>
                  <a:ea typeface="ＭＳ Ｐゴシック" charset="-128"/>
                </a:rPr>
                <a:t>Ground: NASA/EC Disdrometers, gauges, and Micro </a:t>
              </a:r>
              <a:r>
                <a:rPr lang="en-US" sz="1600" b="1" dirty="0">
                  <a:solidFill>
                    <a:srgbClr val="000066"/>
                  </a:solidFill>
                  <a:ea typeface="ＭＳ Ｐゴシック" charset="-128"/>
                </a:rPr>
                <a:t>R</a:t>
              </a:r>
              <a:r>
                <a:rPr lang="en-US" sz="1600" b="1" dirty="0" smtClean="0">
                  <a:solidFill>
                    <a:srgbClr val="000066"/>
                  </a:solidFill>
                  <a:ea typeface="ＭＳ Ｐゴシック" charset="-128"/>
                </a:rPr>
                <a:t>ain </a:t>
              </a:r>
              <a:r>
                <a:rPr lang="en-US" sz="1600" b="1" dirty="0">
                  <a:solidFill>
                    <a:srgbClr val="000066"/>
                  </a:solidFill>
                  <a:ea typeface="ＭＳ Ｐゴシック" charset="-128"/>
                </a:rPr>
                <a:t>R</a:t>
              </a:r>
              <a:r>
                <a:rPr lang="en-US" sz="1600" b="1" dirty="0" smtClean="0">
                  <a:solidFill>
                    <a:srgbClr val="000066"/>
                  </a:solidFill>
                  <a:ea typeface="ＭＳ Ｐゴシック" charset="-128"/>
                </a:rPr>
                <a:t>adars</a:t>
              </a:r>
              <a:endParaRPr lang="en-US" sz="1600" b="1" dirty="0">
                <a:solidFill>
                  <a:srgbClr val="000066"/>
                </a:solidFill>
                <a:ea typeface="ＭＳ Ｐゴシック" charset="-128"/>
              </a:endParaRPr>
            </a:p>
          </p:txBody>
        </p:sp>
        <p:pic>
          <p:nvPicPr>
            <p:cNvPr id="64" name="Picture 63" descr="IMG_1260.jpg"/>
            <p:cNvPicPr>
              <a:picLocks noChangeAspect="1"/>
            </p:cNvPicPr>
            <p:nvPr/>
          </p:nvPicPr>
          <p:blipFill>
            <a:blip r:embed="rId7" cstate="print"/>
            <a:stretch>
              <a:fillRect/>
            </a:stretch>
          </p:blipFill>
          <p:spPr>
            <a:xfrm>
              <a:off x="4669655" y="5244344"/>
              <a:ext cx="1904879" cy="1422781"/>
            </a:xfrm>
            <a:prstGeom prst="rect">
              <a:avLst/>
            </a:prstGeom>
          </p:spPr>
        </p:pic>
      </p:grpSp>
      <p:pic>
        <p:nvPicPr>
          <p:cNvPr id="66" name="Picture 2" descr="Huronia_stratigraphy_120131-01"/>
          <p:cNvPicPr>
            <a:picLocks noChangeAspect="1" noChangeArrowheads="1"/>
          </p:cNvPicPr>
          <p:nvPr/>
        </p:nvPicPr>
        <p:blipFill>
          <a:blip r:embed="rId8" cstate="print">
            <a:extLst>
              <a:ext uri="{28A0092B-C50C-407E-A947-70E740481C1C}">
                <a14:useLocalDpi xmlns:a14="http://schemas.microsoft.com/office/drawing/2010/main" xmlns="" xmlns:mv="urn:schemas-microsoft-com:mac:vml" xmlns:mc="http://schemas.openxmlformats.org/markup-compatibility/2006" val="0"/>
              </a:ext>
            </a:extLst>
          </a:blip>
          <a:srcRect l="2214" r="5165"/>
          <a:stretch>
            <a:fillRect/>
          </a:stretch>
        </p:blipFill>
        <p:spPr bwMode="auto">
          <a:xfrm>
            <a:off x="6660002" y="5804986"/>
            <a:ext cx="2457364" cy="1008630"/>
          </a:xfrm>
          <a:prstGeom prst="rect">
            <a:avLst/>
          </a:prstGeom>
          <a:noFill/>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Lst>
        </p:spPr>
      </p:pic>
      <p:sp>
        <p:nvSpPr>
          <p:cNvPr id="67" name="TextBox 66"/>
          <p:cNvSpPr txBox="1"/>
          <p:nvPr/>
        </p:nvSpPr>
        <p:spPr>
          <a:xfrm>
            <a:off x="6702642" y="5521913"/>
            <a:ext cx="2752078" cy="338554"/>
          </a:xfrm>
          <a:prstGeom prst="rect">
            <a:avLst/>
          </a:prstGeom>
          <a:noFill/>
        </p:spPr>
        <p:txBody>
          <a:bodyPr wrap="square" rtlCol="0">
            <a:spAutoFit/>
          </a:bodyPr>
          <a:lstStyle/>
          <a:p>
            <a:pPr defTabSz="914400"/>
            <a:r>
              <a:rPr lang="en-US" sz="1600" b="1" dirty="0" smtClean="0">
                <a:solidFill>
                  <a:srgbClr val="000066"/>
                </a:solidFill>
                <a:ea typeface="ＭＳ Ｐゴシック" charset="-128"/>
              </a:rPr>
              <a:t>EC Snowpack Survey</a:t>
            </a:r>
            <a:endParaRPr lang="en-US" sz="1600" b="1" dirty="0">
              <a:solidFill>
                <a:srgbClr val="000066"/>
              </a:solidFill>
              <a:ea typeface="ＭＳ Ｐゴシック" charset="-128"/>
            </a:endParaRPr>
          </a:p>
        </p:txBody>
      </p:sp>
      <p:pic>
        <p:nvPicPr>
          <p:cNvPr id="1032" name="Picture 8"/>
          <p:cNvPicPr>
            <a:picLocks noChangeAspect="1" noChangeArrowheads="1"/>
          </p:cNvPicPr>
          <p:nvPr/>
        </p:nvPicPr>
        <p:blipFill>
          <a:blip r:embed="rId9" cstate="print"/>
          <a:srcRect/>
          <a:stretch>
            <a:fillRect/>
          </a:stretch>
        </p:blipFill>
        <p:spPr bwMode="auto">
          <a:xfrm>
            <a:off x="6747057" y="4327488"/>
            <a:ext cx="2272683" cy="1173892"/>
          </a:xfrm>
          <a:prstGeom prst="rect">
            <a:avLst/>
          </a:prstGeom>
          <a:noFill/>
          <a:ln w="9525">
            <a:noFill/>
            <a:miter lim="800000"/>
            <a:headEnd/>
            <a:tailEnd/>
          </a:ln>
        </p:spPr>
      </p:pic>
      <p:pic>
        <p:nvPicPr>
          <p:cNvPr id="22" name="Picture 61" descr="C:\Documents and Settings\woldem\Desktop\NRC_Conviar_580_GCPEx.png"/>
          <p:cNvPicPr>
            <a:picLocks noChangeAspect="1" noChangeArrowheads="1"/>
          </p:cNvPicPr>
          <p:nvPr/>
        </p:nvPicPr>
        <p:blipFill>
          <a:blip r:embed="rId10" cstate="print"/>
          <a:srcRect l="10244" t="9565" r="10244" b="66953"/>
          <a:stretch>
            <a:fillRect/>
          </a:stretch>
        </p:blipFill>
        <p:spPr bwMode="auto">
          <a:xfrm>
            <a:off x="155097" y="6253431"/>
            <a:ext cx="1874643" cy="444500"/>
          </a:xfrm>
          <a:prstGeom prst="rect">
            <a:avLst/>
          </a:prstGeom>
          <a:noFill/>
          <a:ln w="9525">
            <a:noFill/>
            <a:miter lim="800000"/>
            <a:headEnd/>
            <a:tailEnd/>
          </a:ln>
        </p:spPr>
      </p:pic>
      <p:pic>
        <p:nvPicPr>
          <p:cNvPr id="23" name="Picture 3"/>
          <p:cNvPicPr>
            <a:picLocks noChangeAspect="1" noChangeArrowheads="1"/>
          </p:cNvPicPr>
          <p:nvPr/>
        </p:nvPicPr>
        <p:blipFill>
          <a:blip r:embed="rId11" cstate="print">
            <a:lum bright="12000" contrast="2000"/>
          </a:blip>
          <a:srcRect l="12345" t="25860" r="10287" b="16162"/>
          <a:stretch>
            <a:fillRect/>
          </a:stretch>
        </p:blipFill>
        <p:spPr bwMode="auto">
          <a:xfrm>
            <a:off x="165100" y="5437180"/>
            <a:ext cx="1844688" cy="879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90049" y="161978"/>
            <a:ext cx="8568267" cy="461665"/>
          </a:xfrm>
          <a:prstGeom prst="rect">
            <a:avLst/>
          </a:prstGeom>
          <a:noFill/>
        </p:spPr>
        <p:txBody>
          <a:bodyPr wrap="square" rtlCol="0">
            <a:spAutoFit/>
          </a:bodyPr>
          <a:lstStyle/>
          <a:p>
            <a:pPr fontAlgn="base">
              <a:spcBef>
                <a:spcPct val="0"/>
              </a:spcBef>
              <a:spcAft>
                <a:spcPct val="0"/>
              </a:spcAft>
            </a:pPr>
            <a:r>
              <a:rPr lang="en-US" sz="2400" b="1" dirty="0" smtClean="0">
                <a:solidFill>
                  <a:prstClr val="white"/>
                </a:solidFill>
                <a:latin typeface="Arial" charset="0"/>
                <a:ea typeface="ＭＳ Ｐゴシック" charset="-128"/>
              </a:rPr>
              <a:t> : Example of Collective Measurements 1/30-31 Case</a:t>
            </a:r>
            <a:endParaRPr lang="en-US" sz="2400" b="1" dirty="0">
              <a:solidFill>
                <a:prstClr val="white"/>
              </a:solidFill>
              <a:latin typeface="Arial" charset="0"/>
              <a:ea typeface="ＭＳ Ｐゴシック" charset="-128"/>
            </a:endParaRPr>
          </a:p>
        </p:txBody>
      </p:sp>
      <p:grpSp>
        <p:nvGrpSpPr>
          <p:cNvPr id="2" name="Group 5"/>
          <p:cNvGrpSpPr/>
          <p:nvPr/>
        </p:nvGrpSpPr>
        <p:grpSpPr>
          <a:xfrm>
            <a:off x="425269" y="800100"/>
            <a:ext cx="8402219" cy="5278651"/>
            <a:chOff x="425243" y="800100"/>
            <a:chExt cx="8402219" cy="5278651"/>
          </a:xfrm>
        </p:grpSpPr>
        <p:pic>
          <p:nvPicPr>
            <p:cNvPr id="26" name="Picture 25" descr="Figure 3.tif"/>
            <p:cNvPicPr>
              <a:picLocks noChangeAspect="1"/>
            </p:cNvPicPr>
            <p:nvPr/>
          </p:nvPicPr>
          <p:blipFill>
            <a:blip r:embed="rId3" cstate="print"/>
            <a:srcRect l="721" r="3604"/>
            <a:stretch>
              <a:fillRect/>
            </a:stretch>
          </p:blipFill>
          <p:spPr>
            <a:xfrm>
              <a:off x="425243" y="800100"/>
              <a:ext cx="8402219" cy="5278651"/>
            </a:xfrm>
            <a:prstGeom prst="rect">
              <a:avLst/>
            </a:prstGeom>
          </p:spPr>
        </p:pic>
        <p:sp>
          <p:nvSpPr>
            <p:cNvPr id="27" name="Rectangle 26"/>
            <p:cNvSpPr/>
            <p:nvPr/>
          </p:nvSpPr>
          <p:spPr>
            <a:xfrm>
              <a:off x="3555423" y="3486985"/>
              <a:ext cx="286082" cy="93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686336"/>
            <a:ext cx="9144000" cy="5893921"/>
          </a:xfrm>
          <a:prstGeom prst="rect">
            <a:avLst/>
          </a:prstGeom>
          <a:noFill/>
        </p:spPr>
        <p:txBody>
          <a:bodyPr wrap="square" rtlCol="0">
            <a:spAutoFit/>
          </a:bodyPr>
          <a:lstStyle/>
          <a:p>
            <a:pPr algn="ctr" defTabSz="914400"/>
            <a:r>
              <a:rPr lang="en-US" sz="2400" b="1" dirty="0" smtClean="0">
                <a:solidFill>
                  <a:srgbClr val="FFFF00"/>
                </a:solidFill>
              </a:rPr>
              <a:t>Integrated GV </a:t>
            </a:r>
          </a:p>
          <a:p>
            <a:pPr algn="just" defTabSz="914400">
              <a:lnSpc>
                <a:spcPts val="2000"/>
              </a:lnSpc>
              <a:spcAft>
                <a:spcPts val="1200"/>
              </a:spcAft>
            </a:pPr>
            <a:r>
              <a:rPr lang="en-US" sz="2000" dirty="0" smtClean="0">
                <a:solidFill>
                  <a:srgbClr val="FFFF00"/>
                </a:solidFill>
              </a:rPr>
              <a:t>“</a:t>
            </a:r>
            <a:r>
              <a:rPr lang="en-US" sz="2000" dirty="0" smtClean="0">
                <a:solidFill>
                  <a:prstClr val="white"/>
                </a:solidFill>
              </a:rPr>
              <a:t> ……</a:t>
            </a:r>
            <a:r>
              <a:rPr lang="en-US" sz="2000" i="1" dirty="0" smtClean="0">
                <a:solidFill>
                  <a:srgbClr val="FFFF00"/>
                </a:solidFill>
              </a:rPr>
              <a:t>provide a physical means for better understanding the strengths and limitations of the satellite products, while propagating that understanding in an end-to-end fashion into assessments and forecasts that rely solely on satellite products……”</a:t>
            </a:r>
            <a:endParaRPr lang="en-US" dirty="0" smtClean="0">
              <a:solidFill>
                <a:prstClr val="white"/>
              </a:solidFill>
            </a:endParaRPr>
          </a:p>
          <a:p>
            <a:pPr marL="342900" indent="-342900" defTabSz="914400">
              <a:spcAft>
                <a:spcPts val="600"/>
              </a:spcAft>
              <a:buFont typeface="+mj-lt"/>
              <a:buAutoNum type="arabicPeriod"/>
            </a:pPr>
            <a:r>
              <a:rPr lang="en-US" dirty="0" smtClean="0">
                <a:solidFill>
                  <a:prstClr val="white"/>
                </a:solidFill>
              </a:rPr>
              <a:t>How can GPM </a:t>
            </a:r>
            <a:r>
              <a:rPr lang="en-US" i="1" dirty="0" smtClean="0">
                <a:solidFill>
                  <a:prstClr val="white"/>
                </a:solidFill>
              </a:rPr>
              <a:t>four-dimensional</a:t>
            </a:r>
            <a:r>
              <a:rPr lang="en-US" dirty="0" smtClean="0">
                <a:solidFill>
                  <a:prstClr val="white"/>
                </a:solidFill>
              </a:rPr>
              <a:t> QPE and associated </a:t>
            </a:r>
            <a:r>
              <a:rPr lang="en-US" i="1" dirty="0" smtClean="0">
                <a:solidFill>
                  <a:srgbClr val="FFFF00"/>
                </a:solidFill>
              </a:rPr>
              <a:t>uncertaintie</a:t>
            </a:r>
            <a:r>
              <a:rPr lang="en-US" i="1" dirty="0" smtClean="0">
                <a:solidFill>
                  <a:prstClr val="white"/>
                </a:solidFill>
              </a:rPr>
              <a:t>s</a:t>
            </a:r>
            <a:r>
              <a:rPr lang="en-US" dirty="0" smtClean="0">
                <a:solidFill>
                  <a:prstClr val="white"/>
                </a:solidFill>
              </a:rPr>
              <a:t> be effectively used within the framework of global water and energy cycle applications including climate and weather prediction?</a:t>
            </a:r>
          </a:p>
          <a:p>
            <a:pPr marL="342900" indent="-342900" defTabSz="914400">
              <a:buFont typeface="+mj-lt"/>
              <a:buAutoNum type="arabicPeriod" startAt="2"/>
            </a:pPr>
            <a:r>
              <a:rPr lang="en-US" dirty="0" smtClean="0">
                <a:solidFill>
                  <a:prstClr val="white"/>
                </a:solidFill>
              </a:rPr>
              <a:t>How can GPM </a:t>
            </a:r>
            <a:r>
              <a:rPr lang="en-US" i="1" dirty="0" smtClean="0">
                <a:solidFill>
                  <a:srgbClr val="FFFF00"/>
                </a:solidFill>
              </a:rPr>
              <a:t>four-dimensional</a:t>
            </a:r>
            <a:r>
              <a:rPr lang="en-US" dirty="0" smtClean="0">
                <a:solidFill>
                  <a:prstClr val="white"/>
                </a:solidFill>
              </a:rPr>
              <a:t> QPE and associated </a:t>
            </a:r>
            <a:r>
              <a:rPr lang="en-US" i="1" dirty="0" smtClean="0">
                <a:solidFill>
                  <a:srgbClr val="FFFF00"/>
                </a:solidFill>
              </a:rPr>
              <a:t>uncertainties</a:t>
            </a:r>
            <a:r>
              <a:rPr lang="en-US" dirty="0" smtClean="0">
                <a:solidFill>
                  <a:prstClr val="white"/>
                </a:solidFill>
              </a:rPr>
              <a:t> be effectively used in </a:t>
            </a:r>
            <a:r>
              <a:rPr lang="en-US" i="1" dirty="0" smtClean="0">
                <a:solidFill>
                  <a:srgbClr val="FFFF00"/>
                </a:solidFill>
              </a:rPr>
              <a:t>hydrometeorological applications </a:t>
            </a:r>
            <a:r>
              <a:rPr lang="en-US" dirty="0" smtClean="0">
                <a:solidFill>
                  <a:prstClr val="white"/>
                </a:solidFill>
              </a:rPr>
              <a:t>such as soil moisture estimation, decision support for flood forecasting, and water resource management?</a:t>
            </a:r>
          </a:p>
          <a:p>
            <a:pPr defTabSz="914400"/>
            <a:endParaRPr lang="en-US" dirty="0" smtClean="0">
              <a:solidFill>
                <a:prstClr val="white"/>
              </a:solidFill>
            </a:endParaRPr>
          </a:p>
          <a:p>
            <a:pPr marL="395288" indent="-169863" defTabSz="914400">
              <a:buFont typeface="Arial" pitchFamily="34" charset="0"/>
              <a:buChar char="•"/>
            </a:pPr>
            <a:r>
              <a:rPr lang="en-US" dirty="0" smtClean="0">
                <a:solidFill>
                  <a:srgbClr val="FFFF00"/>
                </a:solidFill>
              </a:rPr>
              <a:t>Characterization o</a:t>
            </a:r>
            <a:r>
              <a:rPr lang="en-US" dirty="0" smtClean="0">
                <a:solidFill>
                  <a:prstClr val="white"/>
                </a:solidFill>
              </a:rPr>
              <a:t>f </a:t>
            </a:r>
            <a:r>
              <a:rPr lang="en-US" dirty="0" smtClean="0">
                <a:solidFill>
                  <a:srgbClr val="FFFF00"/>
                </a:solidFill>
              </a:rPr>
              <a:t>uncertainties</a:t>
            </a:r>
            <a:r>
              <a:rPr lang="en-US" dirty="0" smtClean="0">
                <a:solidFill>
                  <a:prstClr val="white"/>
                </a:solidFill>
              </a:rPr>
              <a:t> in satellite and ground-based (radar, dense gauge networks) rainfall estimates over a broad range of space/time scales </a:t>
            </a:r>
          </a:p>
          <a:p>
            <a:pPr marL="395288" indent="-169863" defTabSz="914400">
              <a:buFont typeface="Arial" pitchFamily="34" charset="0"/>
              <a:buChar char="•"/>
            </a:pPr>
            <a:r>
              <a:rPr lang="en-US" dirty="0" smtClean="0">
                <a:solidFill>
                  <a:srgbClr val="FFFF00"/>
                </a:solidFill>
              </a:rPr>
              <a:t>Characterization of uncertainties </a:t>
            </a:r>
            <a:r>
              <a:rPr lang="en-US" dirty="0" smtClean="0">
                <a:solidFill>
                  <a:prstClr val="white"/>
                </a:solidFill>
              </a:rPr>
              <a:t>in hydrologic models and understanding </a:t>
            </a:r>
            <a:r>
              <a:rPr lang="en-US" dirty="0" smtClean="0">
                <a:solidFill>
                  <a:srgbClr val="FFFF00"/>
                </a:solidFill>
              </a:rPr>
              <a:t>propagation of input uncertainties</a:t>
            </a:r>
            <a:r>
              <a:rPr lang="en-US" dirty="0" smtClean="0">
                <a:solidFill>
                  <a:prstClr val="white"/>
                </a:solidFill>
              </a:rPr>
              <a:t> into model forecasts </a:t>
            </a:r>
          </a:p>
          <a:p>
            <a:pPr marL="395288" indent="-169863" defTabSz="914400">
              <a:buFont typeface="Arial" pitchFamily="34" charset="0"/>
              <a:buChar char="•"/>
            </a:pPr>
            <a:r>
              <a:rPr lang="en-US" dirty="0" smtClean="0">
                <a:solidFill>
                  <a:prstClr val="white"/>
                </a:solidFill>
              </a:rPr>
              <a:t>Assessing performance of </a:t>
            </a:r>
            <a:r>
              <a:rPr lang="en-US" dirty="0" smtClean="0">
                <a:solidFill>
                  <a:srgbClr val="FFFF00"/>
                </a:solidFill>
              </a:rPr>
              <a:t>satellite rainfall products in hydrologic applications </a:t>
            </a:r>
            <a:r>
              <a:rPr lang="en-US" dirty="0" smtClean="0">
                <a:solidFill>
                  <a:prstClr val="white"/>
                </a:solidFill>
              </a:rPr>
              <a:t>over </a:t>
            </a:r>
            <a:r>
              <a:rPr lang="en-US" dirty="0" smtClean="0">
                <a:solidFill>
                  <a:srgbClr val="FFFF00"/>
                </a:solidFill>
              </a:rPr>
              <a:t>a range of space-time scales </a:t>
            </a:r>
          </a:p>
          <a:p>
            <a:pPr marL="395288" indent="-169863" defTabSz="914400">
              <a:buFont typeface="Arial" pitchFamily="34" charset="0"/>
              <a:buChar char="•"/>
            </a:pPr>
            <a:r>
              <a:rPr lang="en-US" dirty="0" smtClean="0">
                <a:solidFill>
                  <a:prstClr val="white"/>
                </a:solidFill>
              </a:rPr>
              <a:t>Using </a:t>
            </a:r>
            <a:r>
              <a:rPr lang="en-US" dirty="0" smtClean="0">
                <a:solidFill>
                  <a:srgbClr val="FFFF00"/>
                </a:solidFill>
              </a:rPr>
              <a:t>data from synergistic missions </a:t>
            </a:r>
            <a:r>
              <a:rPr lang="en-US" dirty="0" smtClean="0">
                <a:solidFill>
                  <a:prstClr val="white"/>
                </a:solidFill>
              </a:rPr>
              <a:t>(e.g. SMOS, SMAP, GRACE) to refine hydrologic model parameters and improve predictions driven by GPM input data </a:t>
            </a:r>
          </a:p>
          <a:p>
            <a:pPr defTabSz="914400"/>
            <a:endParaRPr lang="en-US" dirty="0" smtClean="0">
              <a:solidFill>
                <a:prstClr val="white"/>
              </a:solidFill>
            </a:endParaRPr>
          </a:p>
        </p:txBody>
      </p:sp>
      <p:pic>
        <p:nvPicPr>
          <p:cNvPr id="1026" name="Picture 2"/>
          <p:cNvPicPr>
            <a:picLocks noChangeAspect="1" noChangeArrowheads="1"/>
          </p:cNvPicPr>
          <p:nvPr/>
        </p:nvPicPr>
        <p:blipFill>
          <a:blip r:embed="rId2" cstate="print"/>
          <a:srcRect/>
          <a:stretch>
            <a:fillRect/>
          </a:stretch>
        </p:blipFill>
        <p:spPr bwMode="auto">
          <a:xfrm>
            <a:off x="-42863" y="0"/>
            <a:ext cx="9186863" cy="665163"/>
          </a:xfrm>
          <a:prstGeom prst="rect">
            <a:avLst/>
          </a:prstGeom>
          <a:noFill/>
          <a:ln w="9525">
            <a:noFill/>
            <a:miter lim="800000"/>
            <a:headEnd/>
            <a:tailEnd/>
          </a:ln>
          <a:effectLst/>
        </p:spPr>
      </p:pic>
      <p:pic>
        <p:nvPicPr>
          <p:cNvPr id="9" name="Picture 55"/>
          <p:cNvPicPr>
            <a:picLocks noChangeAspect="1" noChangeArrowheads="1"/>
          </p:cNvPicPr>
          <p:nvPr/>
        </p:nvPicPr>
        <p:blipFill>
          <a:blip r:embed="rId3" cstate="print"/>
          <a:srcRect/>
          <a:stretch>
            <a:fillRect/>
          </a:stretch>
        </p:blipFill>
        <p:spPr bwMode="auto">
          <a:xfrm>
            <a:off x="0" y="6154738"/>
            <a:ext cx="825500" cy="703262"/>
          </a:xfrm>
          <a:prstGeom prst="rect">
            <a:avLst/>
          </a:prstGeom>
          <a:noFill/>
          <a:ln w="9525">
            <a:noFill/>
            <a:miter lim="800000"/>
            <a:headEnd/>
            <a:tailEnd/>
          </a:ln>
        </p:spPr>
      </p:pic>
      <p:pic>
        <p:nvPicPr>
          <p:cNvPr id="10" name="Picture 15" descr="GPM_Logo.pdf"/>
          <p:cNvPicPr>
            <a:picLocks noChangeAspect="1"/>
          </p:cNvPicPr>
          <p:nvPr/>
        </p:nvPicPr>
        <p:blipFill>
          <a:blip r:embed="rId4" cstate="print"/>
          <a:srcRect l="14369" t="20000" r="10934" b="22221"/>
          <a:stretch>
            <a:fillRect/>
          </a:stretch>
        </p:blipFill>
        <p:spPr bwMode="auto">
          <a:xfrm>
            <a:off x="8124171" y="6172200"/>
            <a:ext cx="1019829"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107091" y="990600"/>
            <a:ext cx="3931920" cy="5806440"/>
          </a:xfrm>
          <a:prstGeom prst="rect">
            <a:avLst/>
          </a:prstGeom>
          <a:solidFill>
            <a:schemeClr val="tx2">
              <a:lumMod val="20000"/>
              <a:lumOff val="80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86396" y="1413933"/>
            <a:ext cx="677333" cy="369332"/>
          </a:xfrm>
          <a:prstGeom prst="rect">
            <a:avLst/>
          </a:prstGeom>
          <a:noFill/>
        </p:spPr>
        <p:txBody>
          <a:bodyPr wrap="square" rtlCol="0">
            <a:spAutoFit/>
          </a:bodyPr>
          <a:lstStyle/>
          <a:p>
            <a:r>
              <a:rPr lang="en-US" b="1" dirty="0" smtClean="0"/>
              <a:t>Iowa</a:t>
            </a:r>
            <a:endParaRPr lang="en-US" b="1" dirty="0"/>
          </a:p>
        </p:txBody>
      </p:sp>
      <p:pic>
        <p:nvPicPr>
          <p:cNvPr id="3075" name="Picture 3"/>
          <p:cNvPicPr>
            <a:picLocks noChangeAspect="1" noChangeArrowheads="1"/>
          </p:cNvPicPr>
          <p:nvPr/>
        </p:nvPicPr>
        <p:blipFill>
          <a:blip r:embed="rId2" cstate="print"/>
          <a:srcRect/>
          <a:stretch>
            <a:fillRect/>
          </a:stretch>
        </p:blipFill>
        <p:spPr bwMode="auto">
          <a:xfrm>
            <a:off x="5254408" y="4404360"/>
            <a:ext cx="3661739" cy="224922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b="3144"/>
          <a:stretch>
            <a:fillRect/>
          </a:stretch>
        </p:blipFill>
        <p:spPr bwMode="auto">
          <a:xfrm>
            <a:off x="5282849" y="1463040"/>
            <a:ext cx="3609959" cy="2429886"/>
          </a:xfrm>
          <a:prstGeom prst="rect">
            <a:avLst/>
          </a:prstGeom>
          <a:noFill/>
          <a:ln w="9525">
            <a:noFill/>
            <a:miter lim="800000"/>
            <a:headEnd/>
            <a:tailEnd/>
          </a:ln>
          <a:effectLst/>
        </p:spPr>
      </p:pic>
      <p:sp>
        <p:nvSpPr>
          <p:cNvPr id="22" name="TextBox 21"/>
          <p:cNvSpPr txBox="1"/>
          <p:nvPr/>
        </p:nvSpPr>
        <p:spPr>
          <a:xfrm>
            <a:off x="-8468" y="954611"/>
            <a:ext cx="5056718" cy="1815882"/>
          </a:xfrm>
          <a:prstGeom prst="rect">
            <a:avLst/>
          </a:prstGeom>
          <a:noFill/>
        </p:spPr>
        <p:txBody>
          <a:bodyPr wrap="square" rtlCol="0">
            <a:spAutoFit/>
          </a:bodyPr>
          <a:lstStyle/>
          <a:p>
            <a:pPr marL="228600" indent="-228600"/>
            <a:r>
              <a:rPr lang="en-US" sz="2000" b="1" dirty="0" smtClean="0">
                <a:solidFill>
                  <a:srgbClr val="000099"/>
                </a:solidFill>
              </a:rPr>
              <a:t>April </a:t>
            </a:r>
            <a:r>
              <a:rPr lang="en-US" sz="2000" b="1" dirty="0" smtClean="0">
                <a:solidFill>
                  <a:srgbClr val="000099"/>
                </a:solidFill>
              </a:rPr>
              <a:t>– June 2013, Central-Eastern Iowa</a:t>
            </a:r>
          </a:p>
          <a:p>
            <a:pPr marL="228600" indent="-228600"/>
            <a:r>
              <a:rPr lang="en-US" sz="2000" b="1" dirty="0" smtClean="0"/>
              <a:t>Objectives:</a:t>
            </a:r>
          </a:p>
          <a:p>
            <a:pPr marL="114300" indent="-114300">
              <a:buFont typeface="Arial" pitchFamily="34" charset="0"/>
              <a:buChar char="•"/>
            </a:pPr>
            <a:r>
              <a:rPr lang="en-US" b="1" dirty="0" smtClean="0"/>
              <a:t>Assess uncertainty in satellite estimates of rainfall</a:t>
            </a:r>
          </a:p>
          <a:p>
            <a:pPr marL="114300" indent="-114300">
              <a:buFont typeface="Arial" pitchFamily="34" charset="0"/>
              <a:buChar char="•"/>
            </a:pPr>
            <a:r>
              <a:rPr lang="en-US" b="1" dirty="0" smtClean="0"/>
              <a:t>Identify sources of and means to reduce uncertainties</a:t>
            </a:r>
          </a:p>
          <a:p>
            <a:pPr marL="114300" indent="-114300">
              <a:buFont typeface="Arial" pitchFamily="34" charset="0"/>
              <a:buChar char="•"/>
            </a:pPr>
            <a:r>
              <a:rPr lang="en-US" b="1" dirty="0" smtClean="0"/>
              <a:t>Assess and improve use(s) for flood prediction</a:t>
            </a:r>
            <a:endParaRPr lang="en-US" b="1" dirty="0"/>
          </a:p>
        </p:txBody>
      </p:sp>
      <p:pic>
        <p:nvPicPr>
          <p:cNvPr id="10" name="Picture 2" descr="http://cache.boston.com/universal/site_graphics/blogs/bigpicture/iowa_06_17/iowa7.jpg"/>
          <p:cNvPicPr>
            <a:picLocks noChangeAspect="1" noChangeArrowheads="1"/>
          </p:cNvPicPr>
          <p:nvPr/>
        </p:nvPicPr>
        <p:blipFill rotWithShape="1">
          <a:blip r:embed="rId4" cstate="print">
            <a:extLst>
              <a:ext uri="{28A0092B-C50C-407E-A947-70E740481C1C}">
                <a14:useLocalDpi xmlns="" xmlns:a14="http://schemas.microsoft.com/office/drawing/2010/main" xmlns:mv="urn:schemas-microsoft-com:mac:vml" xmlns:mc="http://schemas.openxmlformats.org/markup-compatibility/2006" val="0"/>
              </a:ext>
            </a:extLst>
          </a:blip>
          <a:srcRect l="1265" r="14429" b="15244"/>
          <a:stretch/>
        </p:blipFill>
        <p:spPr bwMode="auto">
          <a:xfrm>
            <a:off x="-1" y="4662604"/>
            <a:ext cx="3403601" cy="2195397"/>
          </a:xfrm>
          <a:prstGeom prst="rect">
            <a:avLst/>
          </a:prstGeom>
          <a:noFill/>
          <a:ln w="19050">
            <a:solidFill>
              <a:schemeClr val="tx1"/>
            </a:solid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 xmlns:a14="http://schemas.microsoft.com/office/drawing/2010/main" xmlns:mv="urn:schemas-microsoft-com:mac:vml" xmlns:mc="http://schemas.openxmlformats.org/markup-compatibility/2006" val="0"/>
              </a:ext>
            </a:extLst>
          </a:blip>
          <a:srcRect l="3232" r="3232"/>
          <a:stretch>
            <a:fillRect/>
          </a:stretch>
        </p:blipFill>
        <p:spPr>
          <a:xfrm>
            <a:off x="1838770" y="2788891"/>
            <a:ext cx="3061740" cy="2231842"/>
          </a:xfrm>
          <a:prstGeom prst="rect">
            <a:avLst/>
          </a:prstGeom>
          <a:noFill/>
          <a:ln w="19050">
            <a:solidFill>
              <a:schemeClr val="tx1"/>
            </a:solidFill>
          </a:ln>
        </p:spPr>
      </p:pic>
      <p:sp>
        <p:nvSpPr>
          <p:cNvPr id="13" name="TextBox 12"/>
          <p:cNvSpPr txBox="1"/>
          <p:nvPr/>
        </p:nvSpPr>
        <p:spPr>
          <a:xfrm>
            <a:off x="0" y="0"/>
            <a:ext cx="9144000" cy="954107"/>
          </a:xfrm>
          <a:prstGeom prst="rect">
            <a:avLst/>
          </a:prstGeom>
          <a:solidFill>
            <a:srgbClr val="000099"/>
          </a:solidFill>
        </p:spPr>
        <p:txBody>
          <a:bodyPr wrap="square" rtlCol="0">
            <a:spAutoFit/>
          </a:bodyPr>
          <a:lstStyle/>
          <a:p>
            <a:pPr algn="ctr"/>
            <a:r>
              <a:rPr lang="en-US" sz="3200" b="1" dirty="0" smtClean="0">
                <a:solidFill>
                  <a:schemeClr val="bg1"/>
                </a:solidFill>
              </a:rPr>
              <a:t>NASA GPM Iowa Flood Studies (IFloodS)</a:t>
            </a:r>
          </a:p>
          <a:p>
            <a:pPr algn="ctr"/>
            <a:r>
              <a:rPr lang="en-US" sz="2400" b="1" dirty="0" smtClean="0">
                <a:solidFill>
                  <a:schemeClr val="bg1"/>
                </a:solidFill>
              </a:rPr>
              <a:t>Integrated Validation of Satellite-Estimated Rainfall</a:t>
            </a:r>
            <a:endParaRPr lang="en-US" sz="2000" b="1" dirty="0">
              <a:solidFill>
                <a:schemeClr val="bg1"/>
              </a:solidFill>
            </a:endParaRPr>
          </a:p>
        </p:txBody>
      </p:sp>
      <p:pic>
        <p:nvPicPr>
          <p:cNvPr id="14" name="Picture 55"/>
          <p:cNvPicPr>
            <a:picLocks noChangeAspect="1" noChangeArrowheads="1"/>
          </p:cNvPicPr>
          <p:nvPr/>
        </p:nvPicPr>
        <p:blipFill>
          <a:blip r:embed="rId6" cstate="print"/>
          <a:srcRect/>
          <a:stretch>
            <a:fillRect/>
          </a:stretch>
        </p:blipFill>
        <p:spPr bwMode="auto">
          <a:xfrm>
            <a:off x="7440" y="0"/>
            <a:ext cx="964110" cy="821347"/>
          </a:xfrm>
          <a:prstGeom prst="rect">
            <a:avLst/>
          </a:prstGeom>
          <a:noFill/>
          <a:ln w="9525">
            <a:noFill/>
            <a:miter lim="800000"/>
            <a:headEnd/>
            <a:tailEnd/>
          </a:ln>
        </p:spPr>
      </p:pic>
      <p:pic>
        <p:nvPicPr>
          <p:cNvPr id="15" name="Picture 15" descr="GPM_Logo.pdf"/>
          <p:cNvPicPr>
            <a:picLocks noChangeAspect="1"/>
          </p:cNvPicPr>
          <p:nvPr/>
        </p:nvPicPr>
        <p:blipFill>
          <a:blip r:embed="rId7" cstate="print">
            <a:extLst>
              <a:ext uri="{28A0092B-C50C-407E-A947-70E740481C1C}">
                <a14:useLocalDpi xmlns="" xmlns:a14="http://schemas.microsoft.com/office/drawing/2010/main"/>
              </a:ext>
            </a:extLst>
          </a:blip>
          <a:srcRect l="14369" t="20000" r="10934" b="22221"/>
          <a:stretch>
            <a:fillRect/>
          </a:stretch>
        </p:blipFill>
        <p:spPr bwMode="auto">
          <a:xfrm>
            <a:off x="7885148" y="-9525"/>
            <a:ext cx="1258851" cy="752475"/>
          </a:xfrm>
          <a:prstGeom prst="rect">
            <a:avLst/>
          </a:prstGeom>
          <a:noFill/>
          <a:ln w="9525">
            <a:noFill/>
            <a:miter lim="800000"/>
            <a:headEnd/>
            <a:tailEnd/>
          </a:ln>
        </p:spPr>
      </p:pic>
      <p:sp>
        <p:nvSpPr>
          <p:cNvPr id="16" name="TextBox 15"/>
          <p:cNvSpPr txBox="1"/>
          <p:nvPr/>
        </p:nvSpPr>
        <p:spPr>
          <a:xfrm>
            <a:off x="154094" y="3130973"/>
            <a:ext cx="1569720" cy="646331"/>
          </a:xfrm>
          <a:prstGeom prst="rect">
            <a:avLst/>
          </a:prstGeom>
          <a:noFill/>
        </p:spPr>
        <p:txBody>
          <a:bodyPr wrap="square" rtlCol="0">
            <a:spAutoFit/>
          </a:bodyPr>
          <a:lstStyle/>
          <a:p>
            <a:pPr algn="ctr"/>
            <a:r>
              <a:rPr lang="en-US" dirty="0" smtClean="0"/>
              <a:t>Iowa flooding 2008</a:t>
            </a:r>
            <a:endParaRPr lang="en-US" dirty="0"/>
          </a:p>
        </p:txBody>
      </p:sp>
      <p:sp>
        <p:nvSpPr>
          <p:cNvPr id="17" name="TextBox 16"/>
          <p:cNvSpPr txBox="1"/>
          <p:nvPr/>
        </p:nvSpPr>
        <p:spPr>
          <a:xfrm>
            <a:off x="6138329" y="1082040"/>
            <a:ext cx="1859280" cy="369332"/>
          </a:xfrm>
          <a:prstGeom prst="rect">
            <a:avLst/>
          </a:prstGeom>
          <a:solidFill>
            <a:srgbClr val="000099"/>
          </a:solidFill>
        </p:spPr>
        <p:txBody>
          <a:bodyPr wrap="square" rtlCol="0">
            <a:spAutoFit/>
          </a:bodyPr>
          <a:lstStyle/>
          <a:p>
            <a:r>
              <a:rPr lang="en-US" b="1" i="1" dirty="0" smtClean="0">
                <a:solidFill>
                  <a:schemeClr val="bg1"/>
                </a:solidFill>
              </a:rPr>
              <a:t>Ground  Estimate</a:t>
            </a:r>
            <a:endParaRPr lang="en-US" b="1" i="1" dirty="0">
              <a:solidFill>
                <a:schemeClr val="bg1"/>
              </a:solidFill>
            </a:endParaRPr>
          </a:p>
        </p:txBody>
      </p:sp>
      <p:sp>
        <p:nvSpPr>
          <p:cNvPr id="18" name="TextBox 17"/>
          <p:cNvSpPr txBox="1"/>
          <p:nvPr/>
        </p:nvSpPr>
        <p:spPr>
          <a:xfrm>
            <a:off x="5757329" y="4023360"/>
            <a:ext cx="2834640" cy="369332"/>
          </a:xfrm>
          <a:prstGeom prst="rect">
            <a:avLst/>
          </a:prstGeom>
          <a:solidFill>
            <a:srgbClr val="000099"/>
          </a:solidFill>
        </p:spPr>
        <p:txBody>
          <a:bodyPr wrap="square" rtlCol="0">
            <a:spAutoFit/>
          </a:bodyPr>
          <a:lstStyle/>
          <a:p>
            <a:r>
              <a:rPr lang="en-US" b="1" i="1" dirty="0" smtClean="0">
                <a:solidFill>
                  <a:schemeClr val="bg1"/>
                </a:solidFill>
              </a:rPr>
              <a:t>Merged Satellite Estimate</a:t>
            </a:r>
            <a:endParaRPr lang="en-US" b="1" i="1" dirty="0">
              <a:solidFill>
                <a:schemeClr val="bg1"/>
              </a:solidFill>
            </a:endParaRPr>
          </a:p>
        </p:txBody>
      </p:sp>
      <p:sp>
        <p:nvSpPr>
          <p:cNvPr id="20" name="TextBox 19"/>
          <p:cNvSpPr txBox="1"/>
          <p:nvPr/>
        </p:nvSpPr>
        <p:spPr>
          <a:xfrm>
            <a:off x="7800975" y="6611064"/>
            <a:ext cx="2524125" cy="246221"/>
          </a:xfrm>
          <a:prstGeom prst="rect">
            <a:avLst/>
          </a:prstGeom>
          <a:noFill/>
        </p:spPr>
        <p:txBody>
          <a:bodyPr wrap="square" rtlCol="0">
            <a:spAutoFit/>
          </a:bodyPr>
          <a:lstStyle/>
          <a:p>
            <a:r>
              <a:rPr lang="en-US" sz="1000" b="1" i="1" dirty="0" smtClean="0"/>
              <a:t>W. Petersen, 610.W</a:t>
            </a:r>
            <a:endParaRPr lang="en-US" sz="1000" b="1"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142875"/>
            <a:ext cx="9143999" cy="489236"/>
          </a:xfrm>
          <a:prstGeom prst="rect">
            <a:avLst/>
          </a:prstGeom>
          <a:solidFill>
            <a:schemeClr val="bg2">
              <a:lumMod val="25000"/>
            </a:schemeClr>
          </a:solidFill>
        </p:spPr>
        <p:txBody>
          <a:bodyPr wrap="square" rtlCol="0">
            <a:spAutoFit/>
          </a:bodyPr>
          <a:lstStyle/>
          <a:p>
            <a:pPr algn="ctr" defTabSz="914400">
              <a:lnSpc>
                <a:spcPts val="3000"/>
              </a:lnSpc>
            </a:pPr>
            <a:r>
              <a:rPr lang="en-US" sz="3200" b="1" i="1" dirty="0" smtClean="0">
                <a:solidFill>
                  <a:prstClr val="white"/>
                </a:solidFill>
              </a:rPr>
              <a:t>IFloodS: Instrument Network Design</a:t>
            </a:r>
          </a:p>
        </p:txBody>
      </p:sp>
      <p:pic>
        <p:nvPicPr>
          <p:cNvPr id="1026" name="Picture 2"/>
          <p:cNvPicPr>
            <a:picLocks noChangeAspect="1" noChangeArrowheads="1"/>
          </p:cNvPicPr>
          <p:nvPr/>
        </p:nvPicPr>
        <p:blipFill>
          <a:blip r:embed="rId2" cstate="print"/>
          <a:srcRect/>
          <a:stretch>
            <a:fillRect/>
          </a:stretch>
        </p:blipFill>
        <p:spPr bwMode="auto">
          <a:xfrm>
            <a:off x="1210869" y="660400"/>
            <a:ext cx="6873634" cy="5333996"/>
          </a:xfrm>
          <a:prstGeom prst="rect">
            <a:avLst/>
          </a:prstGeom>
          <a:noFill/>
          <a:ln w="9525">
            <a:noFill/>
            <a:miter lim="800000"/>
            <a:headEnd/>
            <a:tailEnd/>
          </a:ln>
          <a:effectLst/>
        </p:spPr>
      </p:pic>
      <p:pic>
        <p:nvPicPr>
          <p:cNvPr id="17" name="Picture 55"/>
          <p:cNvPicPr>
            <a:picLocks noChangeAspect="1" noChangeArrowheads="1"/>
          </p:cNvPicPr>
          <p:nvPr/>
        </p:nvPicPr>
        <p:blipFill>
          <a:blip r:embed="rId3" cstate="print"/>
          <a:srcRect/>
          <a:stretch>
            <a:fillRect/>
          </a:stretch>
        </p:blipFill>
        <p:spPr bwMode="auto">
          <a:xfrm>
            <a:off x="7440" y="0"/>
            <a:ext cx="964110" cy="821347"/>
          </a:xfrm>
          <a:prstGeom prst="rect">
            <a:avLst/>
          </a:prstGeom>
          <a:noFill/>
          <a:ln w="9525">
            <a:noFill/>
            <a:miter lim="800000"/>
            <a:headEnd/>
            <a:tailEnd/>
          </a:ln>
        </p:spPr>
      </p:pic>
      <p:pic>
        <p:nvPicPr>
          <p:cNvPr id="18" name="Picture 15" descr="GPM_Logo.pdf"/>
          <p:cNvPicPr>
            <a:picLocks noChangeAspect="1"/>
          </p:cNvPicPr>
          <p:nvPr/>
        </p:nvPicPr>
        <p:blipFill>
          <a:blip r:embed="rId4" cstate="print">
            <a:extLst>
              <a:ext uri="{28A0092B-C50C-407E-A947-70E740481C1C}">
                <a14:useLocalDpi xmlns:a14="http://schemas.microsoft.com/office/drawing/2010/main" xmlns=""/>
              </a:ext>
            </a:extLst>
          </a:blip>
          <a:srcRect l="14369" t="20000" r="10934" b="22221"/>
          <a:stretch>
            <a:fillRect/>
          </a:stretch>
        </p:blipFill>
        <p:spPr bwMode="auto">
          <a:xfrm>
            <a:off x="7851642" y="0"/>
            <a:ext cx="1322591" cy="790575"/>
          </a:xfrm>
          <a:prstGeom prst="rect">
            <a:avLst/>
          </a:prstGeom>
          <a:noFill/>
          <a:ln w="9525">
            <a:noFill/>
            <a:miter lim="800000"/>
            <a:headEnd/>
            <a:tailEnd/>
          </a:ln>
        </p:spPr>
      </p:pic>
      <p:sp>
        <p:nvSpPr>
          <p:cNvPr id="6" name="Rectangle 5"/>
          <p:cNvSpPr/>
          <p:nvPr/>
        </p:nvSpPr>
        <p:spPr>
          <a:xfrm>
            <a:off x="389473" y="5934670"/>
            <a:ext cx="8703733" cy="923330"/>
          </a:xfrm>
          <a:prstGeom prst="rect">
            <a:avLst/>
          </a:prstGeom>
        </p:spPr>
        <p:txBody>
          <a:bodyPr wrap="square">
            <a:spAutoFit/>
          </a:bodyPr>
          <a:lstStyle/>
          <a:p>
            <a:pPr marL="231775" lvl="1" indent="-222250"/>
            <a:r>
              <a:rPr lang="en-US" b="1" i="1" u="sng" dirty="0" smtClean="0"/>
              <a:t>Participants and Regional Collaborators</a:t>
            </a:r>
          </a:p>
          <a:p>
            <a:pPr marL="231775" lvl="1" indent="-222250">
              <a:buFont typeface="Arial" pitchFamily="34" charset="0"/>
              <a:buChar char="•"/>
            </a:pPr>
            <a:r>
              <a:rPr lang="en-US" b="1" dirty="0" smtClean="0"/>
              <a:t>NASA GPM, </a:t>
            </a:r>
            <a:r>
              <a:rPr lang="en-US" b="1" dirty="0" smtClean="0"/>
              <a:t>Iowa Flood Center, U. Iowa, ARS/NASA </a:t>
            </a:r>
            <a:r>
              <a:rPr lang="en-US" b="1" dirty="0" smtClean="0"/>
              <a:t>SMAP, NOAA-NWS North-Central RFC w/USGS</a:t>
            </a:r>
            <a:r>
              <a:rPr lang="en-US" b="1" dirty="0" smtClean="0"/>
              <a:t>, </a:t>
            </a:r>
            <a:r>
              <a:rPr lang="en-US" b="1" dirty="0" smtClean="0"/>
              <a:t>Iowa State U</a:t>
            </a:r>
            <a:r>
              <a:rPr lang="en-US" b="1" dirty="0" smtClean="0"/>
              <a:t>.</a:t>
            </a:r>
            <a:endParaRPr lang="en-US" b="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NPOL2.png"/>
          <p:cNvPicPr>
            <a:picLocks noChangeAspect="1"/>
          </p:cNvPicPr>
          <p:nvPr/>
        </p:nvPicPr>
        <p:blipFill>
          <a:blip r:embed="rId2" cstate="print"/>
          <a:srcRect l="6862"/>
          <a:stretch>
            <a:fillRect/>
          </a:stretch>
        </p:blipFill>
        <p:spPr>
          <a:xfrm>
            <a:off x="-6600" y="-25400"/>
            <a:ext cx="9150600" cy="6883400"/>
          </a:xfrm>
          <a:prstGeom prst="rect">
            <a:avLst/>
          </a:prstGeom>
        </p:spPr>
      </p:pic>
      <p:grpSp>
        <p:nvGrpSpPr>
          <p:cNvPr id="3" name="Group 2"/>
          <p:cNvGrpSpPr/>
          <p:nvPr/>
        </p:nvGrpSpPr>
        <p:grpSpPr>
          <a:xfrm>
            <a:off x="78313" y="198120"/>
            <a:ext cx="9027587" cy="1569660"/>
            <a:chOff x="85935" y="198120"/>
            <a:chExt cx="9027587" cy="1569660"/>
          </a:xfrm>
        </p:grpSpPr>
        <p:sp>
          <p:nvSpPr>
            <p:cNvPr id="4" name="TextBox 3"/>
            <p:cNvSpPr txBox="1"/>
            <p:nvPr/>
          </p:nvSpPr>
          <p:spPr>
            <a:xfrm>
              <a:off x="624840" y="198120"/>
              <a:ext cx="7879080" cy="1569660"/>
            </a:xfrm>
            <a:prstGeom prst="rect">
              <a:avLst/>
            </a:prstGeom>
            <a:solidFill>
              <a:srgbClr val="000099"/>
            </a:solidFill>
          </p:spPr>
          <p:txBody>
            <a:bodyPr wrap="square" rtlCol="0">
              <a:spAutoFit/>
            </a:bodyPr>
            <a:lstStyle/>
            <a:p>
              <a:pPr algn="ctr" defTabSz="914400"/>
              <a:r>
                <a:rPr lang="en-US" sz="3200" b="1" i="1" dirty="0" smtClean="0">
                  <a:solidFill>
                    <a:prstClr val="white"/>
                  </a:solidFill>
                </a:rPr>
                <a:t>The NASA Polarimetric Radar (NPOL)</a:t>
              </a:r>
            </a:p>
            <a:p>
              <a:pPr algn="ctr" defTabSz="914400"/>
              <a:r>
                <a:rPr lang="en-US" sz="3200" b="1" i="1" dirty="0" smtClean="0">
                  <a:solidFill>
                    <a:prstClr val="white"/>
                  </a:solidFill>
                </a:rPr>
                <a:t>And Dual-Frequency (Ka-Ku) Dual Polarimetric </a:t>
              </a:r>
              <a:r>
                <a:rPr lang="en-US" sz="3200" b="1" i="1" dirty="0" err="1" smtClean="0">
                  <a:solidFill>
                    <a:prstClr val="white"/>
                  </a:solidFill>
                </a:rPr>
                <a:t>Dopper</a:t>
              </a:r>
              <a:r>
                <a:rPr lang="en-US" sz="3200" b="1" i="1" dirty="0" smtClean="0">
                  <a:solidFill>
                    <a:prstClr val="white"/>
                  </a:solidFill>
                </a:rPr>
                <a:t> Radar</a:t>
              </a:r>
              <a:endParaRPr lang="en-US" sz="3200" b="1" i="1" dirty="0">
                <a:solidFill>
                  <a:prstClr val="white"/>
                </a:solidFill>
              </a:endParaRPr>
            </a:p>
          </p:txBody>
        </p:sp>
        <p:pic>
          <p:nvPicPr>
            <p:cNvPr id="5" name="Picture 15" descr="GPM_Logo.pdf"/>
            <p:cNvPicPr>
              <a:picLocks noChangeAspect="1"/>
            </p:cNvPicPr>
            <p:nvPr/>
          </p:nvPicPr>
          <p:blipFill>
            <a:blip r:embed="rId3" cstate="print">
              <a:extLst>
                <a:ext uri="{28A0092B-C50C-407E-A947-70E740481C1C}">
                  <a14:useLocalDpi xmlns="" xmlns:a14="http://schemas.microsoft.com/office/drawing/2010/main"/>
                </a:ext>
              </a:extLst>
            </a:blip>
            <a:srcRect l="14369" t="20000" r="10934" b="22221"/>
            <a:stretch>
              <a:fillRect/>
            </a:stretch>
          </p:blipFill>
          <p:spPr bwMode="auto">
            <a:xfrm>
              <a:off x="7736752" y="441960"/>
              <a:ext cx="1376770" cy="822960"/>
            </a:xfrm>
            <a:prstGeom prst="rect">
              <a:avLst/>
            </a:prstGeom>
            <a:noFill/>
            <a:ln w="9525">
              <a:noFill/>
              <a:miter lim="800000"/>
              <a:headEnd/>
              <a:tailEnd/>
            </a:ln>
          </p:spPr>
        </p:pic>
        <p:pic>
          <p:nvPicPr>
            <p:cNvPr id="6" name="Picture 55"/>
            <p:cNvPicPr>
              <a:picLocks noChangeAspect="1" noChangeArrowheads="1"/>
            </p:cNvPicPr>
            <p:nvPr/>
          </p:nvPicPr>
          <p:blipFill>
            <a:blip r:embed="rId4" cstate="print"/>
            <a:srcRect/>
            <a:stretch>
              <a:fillRect/>
            </a:stretch>
          </p:blipFill>
          <p:spPr bwMode="auto">
            <a:xfrm>
              <a:off x="85935" y="346710"/>
              <a:ext cx="1077809" cy="918210"/>
            </a:xfrm>
            <a:prstGeom prst="rect">
              <a:avLst/>
            </a:prstGeom>
            <a:noFill/>
            <a:ln w="9525">
              <a:noFill/>
              <a:miter lim="800000"/>
              <a:headEnd/>
              <a:tailEnd/>
            </a:ln>
          </p:spPr>
        </p:pic>
      </p:grpSp>
      <p:sp>
        <p:nvSpPr>
          <p:cNvPr id="7" name="TextBox 6"/>
          <p:cNvSpPr txBox="1"/>
          <p:nvPr/>
        </p:nvSpPr>
        <p:spPr>
          <a:xfrm>
            <a:off x="254000" y="6235700"/>
            <a:ext cx="5257800" cy="369332"/>
          </a:xfrm>
          <a:prstGeom prst="rect">
            <a:avLst/>
          </a:prstGeom>
          <a:noFill/>
        </p:spPr>
        <p:txBody>
          <a:bodyPr wrap="square" rtlCol="0">
            <a:spAutoFit/>
          </a:bodyPr>
          <a:lstStyle/>
          <a:p>
            <a:pPr defTabSz="914400"/>
            <a:r>
              <a:rPr lang="en-US" b="1" dirty="0" smtClean="0">
                <a:solidFill>
                  <a:prstClr val="white"/>
                </a:solidFill>
              </a:rPr>
              <a:t>Deployed with D3R in Traer, Iowa (2013; </a:t>
            </a:r>
            <a:r>
              <a:rPr lang="en-US" b="1" dirty="0" err="1" smtClean="0">
                <a:solidFill>
                  <a:prstClr val="white"/>
                </a:solidFill>
              </a:rPr>
              <a:t>IFLoodS</a:t>
            </a:r>
            <a:r>
              <a:rPr lang="en-US" b="1" dirty="0" smtClean="0">
                <a:solidFill>
                  <a:prstClr val="white"/>
                </a:solidFill>
              </a:rPr>
              <a:t>)</a:t>
            </a:r>
            <a:endParaRPr lang="en-US" b="1" dirty="0">
              <a:solidFill>
                <a:prstClr val="white"/>
              </a:solidFill>
            </a:endParaRPr>
          </a:p>
        </p:txBody>
      </p:sp>
      <p:sp>
        <p:nvSpPr>
          <p:cNvPr id="8" name="TextBox 7"/>
          <p:cNvSpPr txBox="1"/>
          <p:nvPr/>
        </p:nvSpPr>
        <p:spPr>
          <a:xfrm>
            <a:off x="7315200" y="6550223"/>
            <a:ext cx="1828800" cy="276999"/>
          </a:xfrm>
          <a:prstGeom prst="rect">
            <a:avLst/>
          </a:prstGeom>
          <a:noFill/>
        </p:spPr>
        <p:txBody>
          <a:bodyPr wrap="square" rtlCol="0">
            <a:spAutoFit/>
          </a:bodyPr>
          <a:lstStyle/>
          <a:p>
            <a:pPr defTabSz="914400"/>
            <a:r>
              <a:rPr lang="en-US" sz="1200" dirty="0" smtClean="0">
                <a:solidFill>
                  <a:prstClr val="white"/>
                </a:solidFill>
              </a:rPr>
              <a:t>Photo:  W. Krajewski</a:t>
            </a:r>
            <a:endParaRPr lang="en-US" sz="1200" dirty="0">
              <a:solidFill>
                <a:prstClr val="white"/>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774825" y="123825"/>
            <a:ext cx="5816600" cy="492125"/>
          </a:xfrm>
        </p:spPr>
        <p:txBody>
          <a:bodyPr/>
          <a:lstStyle/>
          <a:p>
            <a:pPr algn="ctr"/>
            <a:r>
              <a:rPr lang="en-US" i="1" dirty="0" smtClean="0">
                <a:effectLst/>
                <a:ea typeface="ＭＳ Ｐゴシック" pitchFamily="34" charset="-128"/>
              </a:rPr>
              <a:t>Role of GPM Ground Validation</a:t>
            </a:r>
            <a:endParaRPr lang="en-US" i="1" dirty="0">
              <a:effectLst/>
            </a:endParaRPr>
          </a:p>
        </p:txBody>
      </p:sp>
      <p:sp>
        <p:nvSpPr>
          <p:cNvPr id="7" name="Rectangle 4"/>
          <p:cNvSpPr>
            <a:spLocks noChangeArrowheads="1"/>
          </p:cNvSpPr>
          <p:nvPr/>
        </p:nvSpPr>
        <p:spPr bwMode="auto">
          <a:xfrm>
            <a:off x="304800" y="2705100"/>
            <a:ext cx="8318500" cy="3911600"/>
          </a:xfrm>
          <a:prstGeom prst="rect">
            <a:avLst/>
          </a:prstGeom>
          <a:noFill/>
          <a:ln w="12700">
            <a:noFill/>
            <a:miter lim="800000"/>
            <a:headEnd/>
            <a:tailEnd/>
          </a:ln>
        </p:spPr>
        <p:txBody>
          <a:bodyPr/>
          <a:lstStyle/>
          <a:p>
            <a:pPr marL="511175" lvl="1" indent="-222250" algn="ctr" defTabSz="914400" eaLnBrk="0" fontAlgn="base" hangingPunct="0">
              <a:lnSpc>
                <a:spcPct val="85000"/>
              </a:lnSpc>
              <a:spcBef>
                <a:spcPct val="35000"/>
              </a:spcBef>
              <a:spcAft>
                <a:spcPct val="0"/>
              </a:spcAft>
              <a:buClr>
                <a:srgbClr val="003399"/>
              </a:buClr>
              <a:buSzPct val="100000"/>
            </a:pPr>
            <a:r>
              <a:rPr lang="en-US" sz="2400" b="1" i="1" dirty="0" smtClean="0">
                <a:solidFill>
                  <a:srgbClr val="C21818"/>
                </a:solidFill>
                <a:ea typeface="ＭＳ Ｐゴシック" pitchFamily="34" charset="-128"/>
              </a:rPr>
              <a:t>   </a:t>
            </a:r>
            <a:r>
              <a:rPr lang="en-US" sz="2200" dirty="0" smtClean="0">
                <a:solidFill>
                  <a:srgbClr val="C21818"/>
                </a:solidFill>
                <a:latin typeface="Arial" charset="0"/>
                <a:ea typeface="ＭＳ Ｐゴシック" pitchFamily="34" charset="-128"/>
                <a:cs typeface="Arial" charset="0"/>
              </a:rPr>
              <a:t>Three complementary approaches:</a:t>
            </a:r>
            <a:endParaRPr lang="en-US" sz="2200" dirty="0" smtClean="0">
              <a:solidFill>
                <a:srgbClr val="000000"/>
              </a:solidFill>
              <a:latin typeface="Arial" charset="0"/>
              <a:ea typeface="ＭＳ Ｐゴシック" pitchFamily="34" charset="-128"/>
              <a:cs typeface="Arial" charset="0"/>
            </a:endParaRPr>
          </a:p>
          <a:p>
            <a:pPr marL="511175" lvl="1" indent="-222250" algn="ctr" defTabSz="914400" eaLnBrk="0" fontAlgn="base" hangingPunct="0">
              <a:lnSpc>
                <a:spcPct val="85000"/>
              </a:lnSpc>
              <a:spcBef>
                <a:spcPct val="35000"/>
              </a:spcBef>
              <a:spcAft>
                <a:spcPct val="0"/>
              </a:spcAft>
              <a:buClr>
                <a:srgbClr val="003399"/>
              </a:buClr>
              <a:buSzPct val="100000"/>
            </a:pPr>
            <a:endParaRPr lang="en-US" sz="400" b="1" i="1" dirty="0" smtClean="0">
              <a:solidFill>
                <a:srgbClr val="000000"/>
              </a:solidFill>
              <a:ea typeface="ＭＳ Ｐゴシック" pitchFamily="34" charset="-128"/>
            </a:endParaRPr>
          </a:p>
          <a:p>
            <a:pPr marL="511175" lvl="1" indent="-222250" defTabSz="914400" eaLnBrk="0" fontAlgn="base" hangingPunct="0">
              <a:lnSpc>
                <a:spcPct val="85000"/>
              </a:lnSpc>
              <a:spcBef>
                <a:spcPct val="35000"/>
              </a:spcBef>
              <a:spcAft>
                <a:spcPct val="0"/>
              </a:spcAft>
              <a:buSzPct val="100000"/>
              <a:buFontTx/>
              <a:buChar char="•"/>
            </a:pPr>
            <a:r>
              <a:rPr lang="en-US" sz="2000" i="1" dirty="0" smtClean="0">
                <a:solidFill>
                  <a:srgbClr val="000000"/>
                </a:solidFill>
                <a:ea typeface="ＭＳ Ｐゴシック" pitchFamily="34" charset="-128"/>
              </a:rPr>
              <a:t>Direct statistical validation (surface):</a:t>
            </a:r>
            <a:endParaRPr lang="en-US" sz="2000" b="1" i="1" dirty="0" smtClean="0">
              <a:solidFill>
                <a:srgbClr val="FF1D1D"/>
              </a:solidFill>
              <a:ea typeface="ＭＳ Ｐゴシック" pitchFamily="34" charset="-128"/>
            </a:endParaRPr>
          </a:p>
          <a:p>
            <a:pPr marL="511175" lvl="1" indent="-222250" defTabSz="914400" eaLnBrk="0" fontAlgn="base" hangingPunct="0">
              <a:lnSpc>
                <a:spcPct val="85000"/>
              </a:lnSpc>
              <a:spcBef>
                <a:spcPct val="35000"/>
              </a:spcBef>
              <a:spcAft>
                <a:spcPct val="0"/>
              </a:spcAft>
              <a:buClr>
                <a:srgbClr val="003399"/>
              </a:buClr>
              <a:buSzPct val="100000"/>
            </a:pPr>
            <a:r>
              <a:rPr lang="en-US" sz="2000" dirty="0" smtClean="0">
                <a:solidFill>
                  <a:srgbClr val="000000"/>
                </a:solidFill>
                <a:latin typeface="Arial" charset="0"/>
                <a:ea typeface="ＭＳ Ｐゴシック" pitchFamily="34" charset="-128"/>
              </a:rPr>
              <a:t>	</a:t>
            </a:r>
            <a:r>
              <a:rPr lang="en-US" dirty="0" smtClean="0">
                <a:solidFill>
                  <a:srgbClr val="0000FF"/>
                </a:solidFill>
                <a:latin typeface="Arial" charset="0"/>
                <a:ea typeface="ＭＳ Ｐゴシック" pitchFamily="34" charset="-128"/>
              </a:rPr>
              <a:t>- Leveraging operational networks to identify and resolve first-order discrepancies between satellite and ground-based precipitation estimates</a:t>
            </a:r>
            <a:endParaRPr lang="en-US" sz="400" dirty="0" smtClean="0">
              <a:solidFill>
                <a:srgbClr val="000000"/>
              </a:solidFill>
              <a:latin typeface="Arial" charset="0"/>
              <a:ea typeface="ＭＳ Ｐゴシック" pitchFamily="34" charset="-128"/>
            </a:endParaRPr>
          </a:p>
          <a:p>
            <a:pPr marL="511175" lvl="1" indent="-222250" defTabSz="914400" eaLnBrk="0" fontAlgn="base" hangingPunct="0">
              <a:lnSpc>
                <a:spcPct val="85000"/>
              </a:lnSpc>
              <a:spcBef>
                <a:spcPct val="35000"/>
              </a:spcBef>
              <a:spcAft>
                <a:spcPct val="0"/>
              </a:spcAft>
              <a:buSzPct val="100000"/>
              <a:buFontTx/>
              <a:buChar char="•"/>
            </a:pPr>
            <a:r>
              <a:rPr lang="en-US" sz="2000" i="1" dirty="0" smtClean="0">
                <a:solidFill>
                  <a:srgbClr val="000000"/>
                </a:solidFill>
                <a:ea typeface="ＭＳ Ｐゴシック" pitchFamily="34" charset="-128"/>
              </a:rPr>
              <a:t>Physical process validation (vertical column):</a:t>
            </a:r>
          </a:p>
          <a:p>
            <a:pPr marL="511175" lvl="1" indent="-222250" defTabSz="914400" eaLnBrk="0" fontAlgn="base" hangingPunct="0">
              <a:lnSpc>
                <a:spcPct val="85000"/>
              </a:lnSpc>
              <a:spcBef>
                <a:spcPct val="35000"/>
              </a:spcBef>
              <a:spcAft>
                <a:spcPct val="0"/>
              </a:spcAft>
              <a:buClr>
                <a:srgbClr val="003399"/>
              </a:buClr>
              <a:buSzPct val="100000"/>
            </a:pPr>
            <a:r>
              <a:rPr lang="en-US" sz="2200" b="1" i="1" dirty="0" smtClean="0">
                <a:solidFill>
                  <a:srgbClr val="000000"/>
                </a:solidFill>
                <a:ea typeface="ＭＳ Ｐゴシック" pitchFamily="34" charset="-128"/>
              </a:rPr>
              <a:t>	</a:t>
            </a:r>
            <a:r>
              <a:rPr lang="en-US" dirty="0" smtClean="0">
                <a:solidFill>
                  <a:srgbClr val="0000FF"/>
                </a:solidFill>
                <a:latin typeface="Arial" charset="0"/>
                <a:ea typeface="ＭＳ Ｐゴシック" pitchFamily="34" charset="-128"/>
              </a:rPr>
              <a:t>- Cloud system and microphysical studies geared toward testing and refinement of physically-based retrieval algorithms</a:t>
            </a:r>
            <a:endParaRPr lang="en-US" sz="400" dirty="0" smtClean="0">
              <a:solidFill>
                <a:srgbClr val="0000FF"/>
              </a:solidFill>
              <a:latin typeface="Arial" charset="0"/>
              <a:ea typeface="ＭＳ Ｐゴシック" pitchFamily="34" charset="-128"/>
            </a:endParaRPr>
          </a:p>
          <a:p>
            <a:pPr marL="511175" lvl="1" indent="-222250" defTabSz="914400" eaLnBrk="0" fontAlgn="base" hangingPunct="0">
              <a:lnSpc>
                <a:spcPct val="85000"/>
              </a:lnSpc>
              <a:spcBef>
                <a:spcPct val="35000"/>
              </a:spcBef>
              <a:spcAft>
                <a:spcPct val="0"/>
              </a:spcAft>
              <a:buSzPct val="100000"/>
              <a:buFontTx/>
              <a:buChar char="•"/>
            </a:pPr>
            <a:r>
              <a:rPr lang="en-US" sz="2000" i="1" dirty="0" smtClean="0">
                <a:solidFill>
                  <a:srgbClr val="000000"/>
                </a:solidFill>
                <a:ea typeface="ＭＳ Ｐゴシック" pitchFamily="34" charset="-128"/>
              </a:rPr>
              <a:t>Integrated hydrologic validation/applications (4-dimensional):</a:t>
            </a:r>
            <a:endParaRPr lang="en-US" sz="2000" i="1" dirty="0" smtClean="0">
              <a:solidFill>
                <a:srgbClr val="0000FF"/>
              </a:solidFill>
              <a:ea typeface="ＭＳ Ｐゴシック" pitchFamily="34" charset="-128"/>
            </a:endParaRPr>
          </a:p>
          <a:p>
            <a:pPr marL="511175" lvl="1" indent="-222250" defTabSz="914400" eaLnBrk="0" fontAlgn="base" hangingPunct="0">
              <a:lnSpc>
                <a:spcPct val="85000"/>
              </a:lnSpc>
              <a:spcBef>
                <a:spcPct val="35000"/>
              </a:spcBef>
              <a:spcAft>
                <a:spcPct val="0"/>
              </a:spcAft>
              <a:buClr>
                <a:srgbClr val="003399"/>
              </a:buClr>
              <a:buSzPct val="100000"/>
            </a:pPr>
            <a:r>
              <a:rPr lang="en-US" sz="2200" b="1" i="1" dirty="0" smtClean="0">
                <a:solidFill>
                  <a:srgbClr val="000000"/>
                </a:solidFill>
                <a:ea typeface="ＭＳ Ｐゴシック" pitchFamily="34" charset="-128"/>
              </a:rPr>
              <a:t>	</a:t>
            </a:r>
            <a:r>
              <a:rPr lang="en-US" dirty="0" smtClean="0">
                <a:solidFill>
                  <a:srgbClr val="0000FF"/>
                </a:solidFill>
                <a:latin typeface="Arial" charset="0"/>
                <a:ea typeface="ＭＳ Ｐゴシック" pitchFamily="34" charset="-128"/>
              </a:rPr>
              <a:t>- </a:t>
            </a:r>
            <a:r>
              <a:rPr lang="en-US" dirty="0" smtClean="0">
                <a:solidFill>
                  <a:srgbClr val="0000FF"/>
                </a:solidFill>
                <a:latin typeface="Arial" charset="0"/>
                <a:ea typeface="ＭＳ Ｐゴシック" pitchFamily="34" charset="-128"/>
                <a:cs typeface="Arial" charset="0"/>
              </a:rPr>
              <a:t>Identify space-time scales at which satellite precipitation data are useful to water budget studies and hydrological applications; characterization of model and observation errors </a:t>
            </a:r>
            <a:endParaRPr lang="en-US" dirty="0" smtClean="0">
              <a:solidFill>
                <a:srgbClr val="0000FF"/>
              </a:solidFill>
              <a:latin typeface="Arial" charset="0"/>
              <a:ea typeface="ＭＳ Ｐゴシック" pitchFamily="34" charset="-128"/>
            </a:endParaRPr>
          </a:p>
        </p:txBody>
      </p:sp>
      <p:sp>
        <p:nvSpPr>
          <p:cNvPr id="8" name="Rectangle 7"/>
          <p:cNvSpPr>
            <a:spLocks noChangeArrowheads="1"/>
          </p:cNvSpPr>
          <p:nvPr/>
        </p:nvSpPr>
        <p:spPr bwMode="auto">
          <a:xfrm>
            <a:off x="12700" y="749300"/>
            <a:ext cx="8716963" cy="398463"/>
          </a:xfrm>
          <a:prstGeom prst="rect">
            <a:avLst/>
          </a:prstGeom>
          <a:noFill/>
          <a:ln w="12700">
            <a:noFill/>
            <a:miter lim="800000"/>
            <a:headEnd/>
            <a:tailEnd/>
          </a:ln>
        </p:spPr>
        <p:txBody>
          <a:bodyPr/>
          <a:lstStyle/>
          <a:p>
            <a:pPr marL="511175" lvl="1" indent="-222250" algn="ctr" defTabSz="914400" eaLnBrk="0" fontAlgn="base" hangingPunct="0">
              <a:lnSpc>
                <a:spcPct val="85000"/>
              </a:lnSpc>
              <a:spcBef>
                <a:spcPct val="35000"/>
              </a:spcBef>
              <a:spcAft>
                <a:spcPct val="0"/>
              </a:spcAft>
              <a:buClr>
                <a:srgbClr val="003399"/>
              </a:buClr>
              <a:buSzPct val="100000"/>
            </a:pPr>
            <a:r>
              <a:rPr lang="en-US" sz="2000" i="1" dirty="0" smtClean="0">
                <a:solidFill>
                  <a:srgbClr val="FF0000"/>
                </a:solidFill>
                <a:latin typeface="Arial" charset="0"/>
                <a:ea typeface="ＭＳ Ｐゴシック" pitchFamily="34" charset="-128"/>
              </a:rPr>
              <a:t>Pre-launch algorithm development &amp; post-launch product evaluation</a:t>
            </a:r>
            <a:endParaRPr lang="en-US" sz="2200" i="1" dirty="0" smtClean="0">
              <a:solidFill>
                <a:srgbClr val="000000"/>
              </a:solidFill>
              <a:latin typeface="Arial" charset="0"/>
              <a:ea typeface="ＭＳ Ｐゴシック" pitchFamily="34" charset="-128"/>
            </a:endParaRPr>
          </a:p>
        </p:txBody>
      </p:sp>
      <p:sp>
        <p:nvSpPr>
          <p:cNvPr id="9" name="Text Box 62"/>
          <p:cNvSpPr txBox="1">
            <a:spLocks noChangeArrowheads="1"/>
          </p:cNvSpPr>
          <p:nvPr/>
        </p:nvSpPr>
        <p:spPr bwMode="auto">
          <a:xfrm rot="-5400000">
            <a:off x="4387056" y="-2531268"/>
            <a:ext cx="801687" cy="7975600"/>
          </a:xfrm>
          <a:prstGeom prst="rect">
            <a:avLst/>
          </a:prstGeom>
          <a:noFill/>
          <a:ln w="12700">
            <a:noFill/>
            <a:miter lim="800000"/>
            <a:headEnd/>
            <a:tailEnd/>
          </a:ln>
        </p:spPr>
        <p:txBody>
          <a:bodyPr vert="eaVert">
            <a:spAutoFit/>
          </a:bodyPr>
          <a:lstStyle/>
          <a:p>
            <a:pPr algn="ctr" defTabSz="914400" eaLnBrk="0" fontAlgn="base" hangingPunct="0">
              <a:spcBef>
                <a:spcPct val="50000"/>
              </a:spcBef>
              <a:spcAft>
                <a:spcPct val="0"/>
              </a:spcAft>
              <a:buFontTx/>
              <a:buChar char="-"/>
            </a:pPr>
            <a:r>
              <a:rPr lang="en-US" sz="2000" smtClean="0">
                <a:solidFill>
                  <a:srgbClr val="0000FF"/>
                </a:solidFill>
                <a:ea typeface="ＭＳ Ｐゴシック" pitchFamily="34" charset="-128"/>
              </a:rPr>
              <a:t> Refine algorithm assumptions &amp; parameters                                           - Characterize uncertainties in satellite retrievals &amp; GV measurements </a:t>
            </a:r>
          </a:p>
        </p:txBody>
      </p:sp>
      <p:sp>
        <p:nvSpPr>
          <p:cNvPr id="10" name="Text Box 62"/>
          <p:cNvSpPr txBox="1">
            <a:spLocks noChangeArrowheads="1"/>
          </p:cNvSpPr>
          <p:nvPr/>
        </p:nvSpPr>
        <p:spPr bwMode="auto">
          <a:xfrm rot="-5400000">
            <a:off x="4113213" y="-1358900"/>
            <a:ext cx="800100" cy="7213600"/>
          </a:xfrm>
          <a:prstGeom prst="rect">
            <a:avLst/>
          </a:prstGeom>
          <a:noFill/>
          <a:ln w="12700">
            <a:noFill/>
            <a:miter lim="800000"/>
            <a:headEnd/>
            <a:tailEnd/>
          </a:ln>
        </p:spPr>
        <p:txBody>
          <a:bodyPr vert="eaVert">
            <a:spAutoFit/>
          </a:bodyPr>
          <a:lstStyle/>
          <a:p>
            <a:pPr algn="ctr" defTabSz="914400" eaLnBrk="0" fontAlgn="base" hangingPunct="0">
              <a:spcBef>
                <a:spcPct val="50000"/>
              </a:spcBef>
              <a:spcAft>
                <a:spcPct val="0"/>
              </a:spcAft>
            </a:pPr>
            <a:r>
              <a:rPr lang="en-US" sz="2000" dirty="0" smtClean="0">
                <a:solidFill>
                  <a:srgbClr val="000000"/>
                </a:solidFill>
                <a:ea typeface="ＭＳ Ｐゴシック" pitchFamily="34" charset="-128"/>
              </a:rPr>
              <a:t>“Truth” is estimated through the convergence of satellite and ground-based estimates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solidFill>
            <a:schemeClr val="accent5">
              <a:lumMod val="60000"/>
              <a:lumOff val="40000"/>
              <a:alpha val="67000"/>
            </a:schemeClr>
          </a:solidFill>
          <a:ln>
            <a:solidFill>
              <a:schemeClr val="tx1"/>
            </a:solidFill>
          </a:ln>
        </p:spPr>
        <p:txBody>
          <a:bodyPr wrap="square" rtlCol="0">
            <a:spAutoFit/>
          </a:bodyPr>
          <a:lstStyle/>
          <a:p>
            <a:pPr algn="ctr" defTabSz="914400"/>
            <a:r>
              <a:rPr lang="en-US" sz="2400" b="1" dirty="0" smtClean="0">
                <a:solidFill>
                  <a:prstClr val="black"/>
                </a:solidFill>
              </a:rPr>
              <a:t>Rainfall: Dual-Rain Gauge Networks</a:t>
            </a:r>
          </a:p>
          <a:p>
            <a:pPr algn="ctr" defTabSz="914400"/>
            <a:r>
              <a:rPr lang="en-US" sz="2400" b="1" dirty="0" smtClean="0">
                <a:solidFill>
                  <a:prstClr val="black"/>
                </a:solidFill>
              </a:rPr>
              <a:t>Ground State: Soil Moisture and Temperature</a:t>
            </a:r>
            <a:endParaRPr lang="en-US" sz="2400" b="1" dirty="0">
              <a:solidFill>
                <a:prstClr val="black"/>
              </a:solidFill>
            </a:endParaRPr>
          </a:p>
        </p:txBody>
      </p:sp>
      <p:sp>
        <p:nvSpPr>
          <p:cNvPr id="4" name="TextBox 3"/>
          <p:cNvSpPr txBox="1"/>
          <p:nvPr/>
        </p:nvSpPr>
        <p:spPr>
          <a:xfrm>
            <a:off x="95250" y="2533650"/>
            <a:ext cx="2552700" cy="1938992"/>
          </a:xfrm>
          <a:prstGeom prst="rect">
            <a:avLst/>
          </a:prstGeom>
          <a:solidFill>
            <a:schemeClr val="accent5">
              <a:lumMod val="60000"/>
              <a:lumOff val="40000"/>
              <a:alpha val="53000"/>
            </a:schemeClr>
          </a:solidFill>
        </p:spPr>
        <p:txBody>
          <a:bodyPr wrap="square" rtlCol="0">
            <a:spAutoFit/>
          </a:bodyPr>
          <a:lstStyle/>
          <a:p>
            <a:pPr defTabSz="914400"/>
            <a:r>
              <a:rPr lang="en-US" sz="2000" b="1" dirty="0" smtClean="0">
                <a:solidFill>
                  <a:prstClr val="black"/>
                </a:solidFill>
              </a:rPr>
              <a:t>Dual-gauges ensure measurement consistency</a:t>
            </a:r>
          </a:p>
          <a:p>
            <a:pPr defTabSz="914400"/>
            <a:endParaRPr lang="en-US" sz="2000" b="1" dirty="0" smtClean="0">
              <a:solidFill>
                <a:prstClr val="black"/>
              </a:solidFill>
            </a:endParaRPr>
          </a:p>
          <a:p>
            <a:pPr defTabSz="914400"/>
            <a:r>
              <a:rPr lang="en-US" sz="2000" b="1" dirty="0" smtClean="0">
                <a:solidFill>
                  <a:prstClr val="black"/>
                </a:solidFill>
              </a:rPr>
              <a:t>Networks provide a reference for radars</a:t>
            </a:r>
          </a:p>
        </p:txBody>
      </p:sp>
      <p:sp>
        <p:nvSpPr>
          <p:cNvPr id="5" name="TextBox 4"/>
          <p:cNvSpPr txBox="1"/>
          <p:nvPr/>
        </p:nvSpPr>
        <p:spPr>
          <a:xfrm>
            <a:off x="6315075" y="3238500"/>
            <a:ext cx="2552700" cy="1631216"/>
          </a:xfrm>
          <a:prstGeom prst="rect">
            <a:avLst/>
          </a:prstGeom>
          <a:solidFill>
            <a:schemeClr val="accent3">
              <a:lumMod val="75000"/>
              <a:alpha val="53000"/>
            </a:schemeClr>
          </a:solidFill>
        </p:spPr>
        <p:txBody>
          <a:bodyPr wrap="square" rtlCol="0">
            <a:spAutoFit/>
          </a:bodyPr>
          <a:lstStyle/>
          <a:p>
            <a:pPr defTabSz="914400"/>
            <a:r>
              <a:rPr lang="en-US" sz="2000" b="1" dirty="0" smtClean="0">
                <a:solidFill>
                  <a:prstClr val="black"/>
                </a:solidFill>
              </a:rPr>
              <a:t>Soil probes connect precipitation to ground hydrology  and energy balance</a:t>
            </a:r>
          </a:p>
          <a:p>
            <a:pPr defTabSz="914400"/>
            <a:endParaRPr lang="en-US" sz="2000" b="1" dirty="0" smtClean="0">
              <a:solidFill>
                <a:prstClr val="black"/>
              </a:solidFill>
            </a:endParaRPr>
          </a:p>
        </p:txBody>
      </p:sp>
      <p:pic>
        <p:nvPicPr>
          <p:cNvPr id="7" name="Picture 55"/>
          <p:cNvPicPr>
            <a:picLocks noChangeAspect="1" noChangeArrowheads="1"/>
          </p:cNvPicPr>
          <p:nvPr/>
        </p:nvPicPr>
        <p:blipFill>
          <a:blip r:embed="rId3" cstate="print"/>
          <a:srcRect/>
          <a:stretch>
            <a:fillRect/>
          </a:stretch>
        </p:blipFill>
        <p:spPr bwMode="auto">
          <a:xfrm>
            <a:off x="7440" y="0"/>
            <a:ext cx="964110" cy="821347"/>
          </a:xfrm>
          <a:prstGeom prst="rect">
            <a:avLst/>
          </a:prstGeom>
          <a:noFill/>
          <a:ln w="9525">
            <a:noFill/>
            <a:miter lim="800000"/>
            <a:headEnd/>
            <a:tailEnd/>
          </a:ln>
        </p:spPr>
      </p:pic>
      <p:pic>
        <p:nvPicPr>
          <p:cNvPr id="8" name="Picture 15" descr="GPM_Logo.pdf"/>
          <p:cNvPicPr>
            <a:picLocks noChangeAspect="1"/>
          </p:cNvPicPr>
          <p:nvPr/>
        </p:nvPicPr>
        <p:blipFill>
          <a:blip r:embed="rId4" cstate="print">
            <a:extLst>
              <a:ext uri="{28A0092B-C50C-407E-A947-70E740481C1C}">
                <a14:useLocalDpi xmlns="" xmlns:a14="http://schemas.microsoft.com/office/drawing/2010/main"/>
              </a:ext>
            </a:extLst>
          </a:blip>
          <a:srcRect l="14369" t="20000" r="10934" b="22221"/>
          <a:stretch>
            <a:fillRect/>
          </a:stretch>
        </p:blipFill>
        <p:spPr bwMode="auto">
          <a:xfrm>
            <a:off x="7851642" y="0"/>
            <a:ext cx="1322591" cy="790575"/>
          </a:xfrm>
          <a:prstGeom prst="rect">
            <a:avLst/>
          </a:prstGeom>
          <a:noFill/>
          <a:ln w="9525">
            <a:noFill/>
            <a:miter lim="800000"/>
            <a:headEnd/>
            <a:tailEnd/>
          </a:ln>
        </p:spPr>
      </p:pic>
      <p:sp>
        <p:nvSpPr>
          <p:cNvPr id="9" name="TextBox 8"/>
          <p:cNvSpPr txBox="1"/>
          <p:nvPr/>
        </p:nvSpPr>
        <p:spPr>
          <a:xfrm>
            <a:off x="7800975" y="6611064"/>
            <a:ext cx="2524125" cy="246221"/>
          </a:xfrm>
          <a:prstGeom prst="rect">
            <a:avLst/>
          </a:prstGeom>
          <a:noFill/>
        </p:spPr>
        <p:txBody>
          <a:bodyPr wrap="square" rtlCol="0">
            <a:spAutoFit/>
          </a:bodyPr>
          <a:lstStyle/>
          <a:p>
            <a:pPr defTabSz="914400"/>
            <a:r>
              <a:rPr lang="en-US" sz="1000" b="1" i="1" dirty="0" smtClean="0">
                <a:solidFill>
                  <a:prstClr val="white"/>
                </a:solidFill>
              </a:rPr>
              <a:t>W. Petersen, 610.W</a:t>
            </a:r>
            <a:endParaRPr lang="en-US" sz="1000" b="1" i="1" dirty="0">
              <a:solidFill>
                <a:prstClr val="white"/>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DVD_SN36_MRR_APU03.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52425" y="5476875"/>
            <a:ext cx="4933950" cy="584775"/>
          </a:xfrm>
          <a:prstGeom prst="rect">
            <a:avLst/>
          </a:prstGeom>
          <a:noFill/>
        </p:spPr>
        <p:txBody>
          <a:bodyPr wrap="square" rtlCol="0">
            <a:spAutoFit/>
          </a:bodyPr>
          <a:lstStyle/>
          <a:p>
            <a:pPr defTabSz="914400"/>
            <a:r>
              <a:rPr lang="en-US" sz="3200" b="1" dirty="0" smtClean="0">
                <a:solidFill>
                  <a:prstClr val="white"/>
                </a:solidFill>
              </a:rPr>
              <a:t>2D Video Disdrometer</a:t>
            </a:r>
            <a:endParaRPr lang="en-US" sz="3200" b="1" dirty="0">
              <a:solidFill>
                <a:prstClr val="white"/>
              </a:solidFill>
            </a:endParaRPr>
          </a:p>
        </p:txBody>
      </p:sp>
      <p:sp>
        <p:nvSpPr>
          <p:cNvPr id="4" name="TextBox 3"/>
          <p:cNvSpPr txBox="1"/>
          <p:nvPr/>
        </p:nvSpPr>
        <p:spPr>
          <a:xfrm>
            <a:off x="3771900" y="4714875"/>
            <a:ext cx="3686175" cy="584775"/>
          </a:xfrm>
          <a:prstGeom prst="rect">
            <a:avLst/>
          </a:prstGeom>
          <a:noFill/>
        </p:spPr>
        <p:txBody>
          <a:bodyPr wrap="square" rtlCol="0">
            <a:spAutoFit/>
          </a:bodyPr>
          <a:lstStyle/>
          <a:p>
            <a:pPr defTabSz="914400"/>
            <a:r>
              <a:rPr lang="en-US" sz="3200" b="1" dirty="0" smtClean="0">
                <a:solidFill>
                  <a:prstClr val="white"/>
                </a:solidFill>
              </a:rPr>
              <a:t>Micro Rain Radar</a:t>
            </a:r>
            <a:endParaRPr lang="en-US" sz="3200" b="1" dirty="0">
              <a:solidFill>
                <a:prstClr val="white"/>
              </a:solidFill>
            </a:endParaRPr>
          </a:p>
        </p:txBody>
      </p:sp>
      <p:sp>
        <p:nvSpPr>
          <p:cNvPr id="5" name="TextBox 4"/>
          <p:cNvSpPr txBox="1"/>
          <p:nvPr/>
        </p:nvSpPr>
        <p:spPr>
          <a:xfrm>
            <a:off x="6867525" y="4171950"/>
            <a:ext cx="2638425" cy="1077218"/>
          </a:xfrm>
          <a:prstGeom prst="rect">
            <a:avLst/>
          </a:prstGeom>
          <a:noFill/>
        </p:spPr>
        <p:txBody>
          <a:bodyPr wrap="square" rtlCol="0">
            <a:spAutoFit/>
          </a:bodyPr>
          <a:lstStyle/>
          <a:p>
            <a:pPr defTabSz="914400"/>
            <a:r>
              <a:rPr lang="en-US" sz="3200" b="1" dirty="0" smtClean="0">
                <a:solidFill>
                  <a:prstClr val="white"/>
                </a:solidFill>
              </a:rPr>
              <a:t>Parsivel Disdrometer</a:t>
            </a:r>
            <a:endParaRPr lang="en-US" sz="3200" b="1" dirty="0">
              <a:solidFill>
                <a:prstClr val="white"/>
              </a:solidFill>
            </a:endParaRPr>
          </a:p>
        </p:txBody>
      </p:sp>
      <p:sp>
        <p:nvSpPr>
          <p:cNvPr id="6" name="TextBox 5"/>
          <p:cNvSpPr txBox="1"/>
          <p:nvPr/>
        </p:nvSpPr>
        <p:spPr>
          <a:xfrm>
            <a:off x="971550" y="123825"/>
            <a:ext cx="6791325" cy="584775"/>
          </a:xfrm>
          <a:prstGeom prst="rect">
            <a:avLst/>
          </a:prstGeom>
          <a:solidFill>
            <a:schemeClr val="tx2">
              <a:lumMod val="60000"/>
              <a:lumOff val="40000"/>
              <a:alpha val="59000"/>
            </a:schemeClr>
          </a:solidFill>
        </p:spPr>
        <p:txBody>
          <a:bodyPr wrap="square" rtlCol="0">
            <a:spAutoFit/>
          </a:bodyPr>
          <a:lstStyle/>
          <a:p>
            <a:pPr algn="ctr" defTabSz="914400"/>
            <a:r>
              <a:rPr lang="en-US" sz="3200" b="1" i="1" dirty="0" smtClean="0">
                <a:solidFill>
                  <a:prstClr val="black"/>
                </a:solidFill>
              </a:rPr>
              <a:t>Precipitation Particle Measurements</a:t>
            </a:r>
            <a:endParaRPr lang="en-US" sz="3200" b="1" i="1" dirty="0">
              <a:solidFill>
                <a:prstClr val="black"/>
              </a:solidFill>
            </a:endParaRPr>
          </a:p>
        </p:txBody>
      </p:sp>
      <p:sp>
        <p:nvSpPr>
          <p:cNvPr id="7" name="TextBox 6"/>
          <p:cNvSpPr txBox="1"/>
          <p:nvPr/>
        </p:nvSpPr>
        <p:spPr>
          <a:xfrm>
            <a:off x="0" y="6273804"/>
            <a:ext cx="9143999" cy="523220"/>
          </a:xfrm>
          <a:prstGeom prst="rect">
            <a:avLst/>
          </a:prstGeom>
          <a:solidFill>
            <a:schemeClr val="bg2">
              <a:lumMod val="25000"/>
            </a:schemeClr>
          </a:solidFill>
        </p:spPr>
        <p:txBody>
          <a:bodyPr wrap="square" rtlCol="0">
            <a:spAutoFit/>
          </a:bodyPr>
          <a:lstStyle/>
          <a:p>
            <a:pPr algn="ctr" defTabSz="914400"/>
            <a:r>
              <a:rPr lang="en-US" sz="2800" b="1" dirty="0" smtClean="0">
                <a:solidFill>
                  <a:srgbClr val="FFFF00"/>
                </a:solidFill>
              </a:rPr>
              <a:t>Reference for polarimetric radar estimates</a:t>
            </a:r>
            <a:endParaRPr lang="en-US" sz="2800" b="1" dirty="0">
              <a:solidFill>
                <a:srgbClr val="FFFF00"/>
              </a:solidFill>
            </a:endParaRPr>
          </a:p>
        </p:txBody>
      </p:sp>
      <p:pic>
        <p:nvPicPr>
          <p:cNvPr id="8" name="Picture 55"/>
          <p:cNvPicPr>
            <a:picLocks noChangeAspect="1" noChangeArrowheads="1"/>
          </p:cNvPicPr>
          <p:nvPr/>
        </p:nvPicPr>
        <p:blipFill>
          <a:blip r:embed="rId3" cstate="print"/>
          <a:srcRect/>
          <a:stretch>
            <a:fillRect/>
          </a:stretch>
        </p:blipFill>
        <p:spPr bwMode="auto">
          <a:xfrm>
            <a:off x="7440" y="0"/>
            <a:ext cx="964110" cy="821347"/>
          </a:xfrm>
          <a:prstGeom prst="rect">
            <a:avLst/>
          </a:prstGeom>
          <a:noFill/>
          <a:ln w="9525">
            <a:noFill/>
            <a:miter lim="800000"/>
            <a:headEnd/>
            <a:tailEnd/>
          </a:ln>
        </p:spPr>
      </p:pic>
      <p:pic>
        <p:nvPicPr>
          <p:cNvPr id="9" name="Picture 15" descr="GPM_Logo.pdf"/>
          <p:cNvPicPr>
            <a:picLocks noChangeAspect="1"/>
          </p:cNvPicPr>
          <p:nvPr/>
        </p:nvPicPr>
        <p:blipFill>
          <a:blip r:embed="rId4" cstate="print">
            <a:extLst>
              <a:ext uri="{28A0092B-C50C-407E-A947-70E740481C1C}">
                <a14:useLocalDpi xmlns="" xmlns:a14="http://schemas.microsoft.com/office/drawing/2010/main"/>
              </a:ext>
            </a:extLst>
          </a:blip>
          <a:srcRect l="14369" t="20000" r="10934" b="22221"/>
          <a:stretch>
            <a:fillRect/>
          </a:stretch>
        </p:blipFill>
        <p:spPr bwMode="auto">
          <a:xfrm>
            <a:off x="7851642" y="0"/>
            <a:ext cx="1322591" cy="790575"/>
          </a:xfrm>
          <a:prstGeom prst="rect">
            <a:avLst/>
          </a:prstGeom>
          <a:noFill/>
          <a:ln w="9525">
            <a:noFill/>
            <a:miter lim="800000"/>
            <a:headEnd/>
            <a:tailEnd/>
          </a:ln>
        </p:spPr>
      </p:pic>
      <p:sp>
        <p:nvSpPr>
          <p:cNvPr id="10" name="TextBox 9"/>
          <p:cNvSpPr txBox="1"/>
          <p:nvPr/>
        </p:nvSpPr>
        <p:spPr>
          <a:xfrm>
            <a:off x="7800975" y="6611064"/>
            <a:ext cx="2524125" cy="246221"/>
          </a:xfrm>
          <a:prstGeom prst="rect">
            <a:avLst/>
          </a:prstGeom>
          <a:noFill/>
        </p:spPr>
        <p:txBody>
          <a:bodyPr wrap="square" rtlCol="0">
            <a:spAutoFit/>
          </a:bodyPr>
          <a:lstStyle/>
          <a:p>
            <a:pPr defTabSz="914400"/>
            <a:r>
              <a:rPr lang="en-US" sz="1000" b="1" i="1" dirty="0" smtClean="0">
                <a:solidFill>
                  <a:prstClr val="white"/>
                </a:solidFill>
              </a:rPr>
              <a:t>W. Petersen, 610.W</a:t>
            </a:r>
            <a:endParaRPr lang="en-US" sz="1000" b="1" i="1" dirty="0">
              <a:solidFill>
                <a:prstClr val="white"/>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5240" y="-25400"/>
            <a:ext cx="9128762" cy="918210"/>
            <a:chOff x="-15240" y="0"/>
            <a:chExt cx="9128762" cy="918210"/>
          </a:xfrm>
        </p:grpSpPr>
        <p:sp>
          <p:nvSpPr>
            <p:cNvPr id="7" name="TextBox 6"/>
            <p:cNvSpPr txBox="1"/>
            <p:nvPr/>
          </p:nvSpPr>
          <p:spPr>
            <a:xfrm>
              <a:off x="624840" y="198120"/>
              <a:ext cx="7879080" cy="584775"/>
            </a:xfrm>
            <a:prstGeom prst="rect">
              <a:avLst/>
            </a:prstGeom>
            <a:solidFill>
              <a:srgbClr val="000099"/>
            </a:solidFill>
          </p:spPr>
          <p:txBody>
            <a:bodyPr wrap="square" rtlCol="0">
              <a:spAutoFit/>
            </a:bodyPr>
            <a:lstStyle/>
            <a:p>
              <a:pPr algn="ctr" defTabSz="914400"/>
              <a:r>
                <a:rPr lang="en-US" sz="3200" b="1" i="1" dirty="0" smtClean="0">
                  <a:solidFill>
                    <a:prstClr val="white"/>
                  </a:solidFill>
                </a:rPr>
                <a:t>Rapid PPI Rain Scans:  Rain mapping</a:t>
              </a:r>
              <a:endParaRPr lang="en-US" sz="3200" b="1" i="1" dirty="0">
                <a:solidFill>
                  <a:prstClr val="white"/>
                </a:solidFill>
              </a:endParaRPr>
            </a:p>
          </p:txBody>
        </p:sp>
        <p:pic>
          <p:nvPicPr>
            <p:cNvPr id="8" name="Picture 15" descr="GPM_Logo.pdf"/>
            <p:cNvPicPr>
              <a:picLocks noChangeAspect="1"/>
            </p:cNvPicPr>
            <p:nvPr/>
          </p:nvPicPr>
          <p:blipFill>
            <a:blip r:embed="rId2" cstate="print">
              <a:extLst>
                <a:ext uri="{28A0092B-C50C-407E-A947-70E740481C1C}">
                  <a14:useLocalDpi xmlns="" xmlns:a14="http://schemas.microsoft.com/office/drawing/2010/main"/>
                </a:ext>
              </a:extLst>
            </a:blip>
            <a:srcRect l="14369" t="20000" r="10934" b="22221"/>
            <a:stretch>
              <a:fillRect/>
            </a:stretch>
          </p:blipFill>
          <p:spPr bwMode="auto">
            <a:xfrm>
              <a:off x="7736752" y="30480"/>
              <a:ext cx="1376770" cy="822960"/>
            </a:xfrm>
            <a:prstGeom prst="rect">
              <a:avLst/>
            </a:prstGeom>
            <a:noFill/>
            <a:ln w="9525">
              <a:noFill/>
              <a:miter lim="800000"/>
              <a:headEnd/>
              <a:tailEnd/>
            </a:ln>
          </p:spPr>
        </p:pic>
        <p:pic>
          <p:nvPicPr>
            <p:cNvPr id="9" name="Picture 55"/>
            <p:cNvPicPr>
              <a:picLocks noChangeAspect="1" noChangeArrowheads="1"/>
            </p:cNvPicPr>
            <p:nvPr/>
          </p:nvPicPr>
          <p:blipFill>
            <a:blip r:embed="rId3" cstate="print"/>
            <a:srcRect/>
            <a:stretch>
              <a:fillRect/>
            </a:stretch>
          </p:blipFill>
          <p:spPr bwMode="auto">
            <a:xfrm>
              <a:off x="-15240" y="0"/>
              <a:ext cx="1077809" cy="918210"/>
            </a:xfrm>
            <a:prstGeom prst="rect">
              <a:avLst/>
            </a:prstGeom>
            <a:noFill/>
            <a:ln w="9525">
              <a:noFill/>
              <a:miter lim="800000"/>
              <a:headEnd/>
              <a:tailEnd/>
            </a:ln>
          </p:spPr>
        </p:pic>
      </p:grpSp>
      <p:pic>
        <p:nvPicPr>
          <p:cNvPr id="10" name="Picture 2"/>
          <p:cNvPicPr>
            <a:picLocks noChangeAspect="1" noChangeArrowheads="1"/>
          </p:cNvPicPr>
          <p:nvPr/>
        </p:nvPicPr>
        <p:blipFill>
          <a:blip r:embed="rId4" cstate="print"/>
          <a:srcRect/>
          <a:stretch>
            <a:fillRect/>
          </a:stretch>
        </p:blipFill>
        <p:spPr bwMode="auto">
          <a:xfrm>
            <a:off x="2560319" y="780917"/>
            <a:ext cx="6400801" cy="3593063"/>
          </a:xfrm>
          <a:prstGeom prst="rect">
            <a:avLst/>
          </a:prstGeom>
          <a:noFill/>
          <a:ln w="9525">
            <a:noFill/>
            <a:miter lim="800000"/>
            <a:headEnd/>
            <a:tailEnd/>
          </a:ln>
          <a:effectLst/>
        </p:spPr>
      </p:pic>
      <p:pic>
        <p:nvPicPr>
          <p:cNvPr id="12" name="Picture 7"/>
          <p:cNvPicPr>
            <a:picLocks noChangeAspect="1" noChangeArrowheads="1"/>
          </p:cNvPicPr>
          <p:nvPr/>
        </p:nvPicPr>
        <p:blipFill>
          <a:blip r:embed="rId5" cstate="print">
            <a:lum bright="-4000" contrast="7000"/>
          </a:blip>
          <a:srcRect b="3151"/>
          <a:stretch>
            <a:fillRect/>
          </a:stretch>
        </p:blipFill>
        <p:spPr bwMode="auto">
          <a:xfrm>
            <a:off x="2301240" y="4419563"/>
            <a:ext cx="6842760" cy="2183174"/>
          </a:xfrm>
          <a:prstGeom prst="rect">
            <a:avLst/>
          </a:prstGeom>
          <a:noFill/>
          <a:ln w="9525">
            <a:noFill/>
            <a:miter lim="800000"/>
            <a:headEnd/>
            <a:tailEnd/>
          </a:ln>
          <a:effectLst/>
        </p:spPr>
      </p:pic>
      <p:sp>
        <p:nvSpPr>
          <p:cNvPr id="13" name="TextBox 12"/>
          <p:cNvSpPr txBox="1"/>
          <p:nvPr/>
        </p:nvSpPr>
        <p:spPr>
          <a:xfrm>
            <a:off x="45720" y="4617720"/>
            <a:ext cx="2560320" cy="1200329"/>
          </a:xfrm>
          <a:prstGeom prst="rect">
            <a:avLst/>
          </a:prstGeom>
          <a:noFill/>
        </p:spPr>
        <p:txBody>
          <a:bodyPr wrap="square" rtlCol="0">
            <a:spAutoFit/>
          </a:bodyPr>
          <a:lstStyle/>
          <a:p>
            <a:pPr defTabSz="914400"/>
            <a:r>
              <a:rPr lang="en-US" b="1" dirty="0" smtClean="0">
                <a:solidFill>
                  <a:prstClr val="black"/>
                </a:solidFill>
              </a:rPr>
              <a:t>IFloodS field-level rain rate estimates:</a:t>
            </a:r>
            <a:endParaRPr lang="en-US" b="1" dirty="0" smtClean="0">
              <a:solidFill>
                <a:prstClr val="black"/>
              </a:solidFill>
            </a:endParaRPr>
          </a:p>
          <a:p>
            <a:pPr defTabSz="914400"/>
            <a:r>
              <a:rPr lang="en-US" b="1" i="1" dirty="0" smtClean="0">
                <a:solidFill>
                  <a:prstClr val="black"/>
                </a:solidFill>
              </a:rPr>
              <a:t>1-minute</a:t>
            </a:r>
            <a:r>
              <a:rPr lang="en-US" b="1" dirty="0" smtClean="0">
                <a:solidFill>
                  <a:prstClr val="black"/>
                </a:solidFill>
              </a:rPr>
              <a:t> Parsivel-2 vs. NPOL rain rates</a:t>
            </a:r>
          </a:p>
        </p:txBody>
      </p:sp>
      <p:sp>
        <p:nvSpPr>
          <p:cNvPr id="14" name="TextBox 13"/>
          <p:cNvSpPr txBox="1"/>
          <p:nvPr/>
        </p:nvSpPr>
        <p:spPr>
          <a:xfrm>
            <a:off x="60960" y="1508760"/>
            <a:ext cx="2614507" cy="1477328"/>
          </a:xfrm>
          <a:prstGeom prst="rect">
            <a:avLst/>
          </a:prstGeom>
          <a:noFill/>
        </p:spPr>
        <p:txBody>
          <a:bodyPr wrap="square" rtlCol="0">
            <a:spAutoFit/>
          </a:bodyPr>
          <a:lstStyle/>
          <a:p>
            <a:pPr defTabSz="914400"/>
            <a:r>
              <a:rPr lang="en-US" b="1" dirty="0" smtClean="0">
                <a:solidFill>
                  <a:prstClr val="black"/>
                </a:solidFill>
              </a:rPr>
              <a:t>Initial hybrid </a:t>
            </a:r>
            <a:r>
              <a:rPr lang="en-US" b="1" dirty="0" smtClean="0">
                <a:solidFill>
                  <a:prstClr val="black"/>
                </a:solidFill>
              </a:rPr>
              <a:t>d</a:t>
            </a:r>
            <a:r>
              <a:rPr lang="en-US" b="1" dirty="0" smtClean="0">
                <a:solidFill>
                  <a:prstClr val="black"/>
                </a:solidFill>
              </a:rPr>
              <a:t>ual-pol </a:t>
            </a:r>
            <a:r>
              <a:rPr lang="en-US" b="1" dirty="0" smtClean="0">
                <a:solidFill>
                  <a:prstClr val="black"/>
                </a:solidFill>
              </a:rPr>
              <a:t>r</a:t>
            </a:r>
            <a:r>
              <a:rPr lang="en-US" b="1" dirty="0" smtClean="0">
                <a:solidFill>
                  <a:prstClr val="black"/>
                </a:solidFill>
              </a:rPr>
              <a:t>ain </a:t>
            </a:r>
            <a:r>
              <a:rPr lang="en-US" b="1" dirty="0" smtClean="0">
                <a:solidFill>
                  <a:prstClr val="black"/>
                </a:solidFill>
              </a:rPr>
              <a:t>e</a:t>
            </a:r>
            <a:r>
              <a:rPr lang="en-US" b="1" dirty="0" smtClean="0">
                <a:solidFill>
                  <a:prstClr val="black"/>
                </a:solidFill>
              </a:rPr>
              <a:t>stimator </a:t>
            </a:r>
            <a:r>
              <a:rPr lang="en-US" b="1" dirty="0" smtClean="0">
                <a:solidFill>
                  <a:prstClr val="black"/>
                </a:solidFill>
              </a:rPr>
              <a:t>(DROPS)</a:t>
            </a:r>
          </a:p>
          <a:p>
            <a:pPr defTabSz="914400"/>
            <a:endParaRPr lang="en-US" b="1" dirty="0">
              <a:solidFill>
                <a:prstClr val="black"/>
              </a:solidFill>
            </a:endParaRPr>
          </a:p>
          <a:p>
            <a:pPr defTabSz="914400"/>
            <a:r>
              <a:rPr lang="en-US" b="1" dirty="0" smtClean="0">
                <a:solidFill>
                  <a:prstClr val="black"/>
                </a:solidFill>
              </a:rPr>
              <a:t>Rapid Updates (&lt; 3 min</a:t>
            </a:r>
            <a:r>
              <a:rPr lang="en-US" b="1" dirty="0" smtClean="0">
                <a:solidFill>
                  <a:prstClr val="black"/>
                </a:solidFill>
              </a:rPr>
              <a:t>)</a:t>
            </a:r>
          </a:p>
          <a:p>
            <a:pPr defTabSz="914400"/>
            <a:endParaRPr lang="en-US" b="1" dirty="0" smtClean="0">
              <a:solidFill>
                <a:prstClr val="black"/>
              </a:solidFill>
            </a:endParaRPr>
          </a:p>
        </p:txBody>
      </p:sp>
      <p:sp>
        <p:nvSpPr>
          <p:cNvPr id="15" name="TextBox 14"/>
          <p:cNvSpPr txBox="1"/>
          <p:nvPr/>
        </p:nvSpPr>
        <p:spPr>
          <a:xfrm>
            <a:off x="0" y="6644640"/>
            <a:ext cx="5882640" cy="246221"/>
          </a:xfrm>
          <a:prstGeom prst="rect">
            <a:avLst/>
          </a:prstGeom>
          <a:noFill/>
        </p:spPr>
        <p:txBody>
          <a:bodyPr wrap="square" rtlCol="0">
            <a:spAutoFit/>
          </a:bodyPr>
          <a:lstStyle/>
          <a:p>
            <a:pPr defTabSz="914400"/>
            <a:r>
              <a:rPr lang="en-US" sz="1000" i="1" dirty="0" smtClean="0">
                <a:solidFill>
                  <a:prstClr val="black"/>
                </a:solidFill>
              </a:rPr>
              <a:t>Petersen, 2013, 6</a:t>
            </a:r>
            <a:r>
              <a:rPr lang="en-US" sz="1000" i="1" baseline="30000" dirty="0" smtClean="0">
                <a:solidFill>
                  <a:prstClr val="black"/>
                </a:solidFill>
              </a:rPr>
              <a:t>th</a:t>
            </a:r>
            <a:r>
              <a:rPr lang="en-US" sz="1000" i="1" dirty="0" smtClean="0">
                <a:solidFill>
                  <a:prstClr val="black"/>
                </a:solidFill>
              </a:rPr>
              <a:t> GV Workshop, Rome</a:t>
            </a:r>
            <a:endParaRPr lang="en-US" sz="1000" i="1" dirty="0">
              <a:solidFill>
                <a:prstClr val="black"/>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6"/>
            <a:ext cx="9144000" cy="769441"/>
          </a:xfrm>
          <a:prstGeom prst="rect">
            <a:avLst/>
          </a:prstGeom>
          <a:solidFill>
            <a:srgbClr val="000099"/>
          </a:solidFill>
        </p:spPr>
        <p:txBody>
          <a:bodyPr wrap="square" rtlCol="0">
            <a:spAutoFit/>
          </a:bodyPr>
          <a:lstStyle/>
          <a:p>
            <a:pPr algn="ctr" defTabSz="914400"/>
            <a:r>
              <a:rPr lang="en-US" sz="2400" b="1" dirty="0" smtClean="0">
                <a:solidFill>
                  <a:prstClr val="white"/>
                </a:solidFill>
              </a:rPr>
              <a:t>Role of Physics? </a:t>
            </a:r>
            <a:r>
              <a:rPr lang="en-US" sz="2400" b="1" dirty="0" smtClean="0">
                <a:solidFill>
                  <a:prstClr val="white"/>
                </a:solidFill>
              </a:rPr>
              <a:t>Process to Product</a:t>
            </a:r>
            <a:endParaRPr lang="en-US" sz="2400" b="1" dirty="0" smtClean="0">
              <a:solidFill>
                <a:prstClr val="white"/>
              </a:solidFill>
            </a:endParaRPr>
          </a:p>
          <a:p>
            <a:pPr algn="ctr" defTabSz="914400"/>
            <a:r>
              <a:rPr lang="en-US" sz="2000" b="1" dirty="0" smtClean="0">
                <a:solidFill>
                  <a:prstClr val="white"/>
                </a:solidFill>
              </a:rPr>
              <a:t>NPOL  </a:t>
            </a:r>
            <a:r>
              <a:rPr lang="en-US" sz="2000" b="1" dirty="0" smtClean="0">
                <a:solidFill>
                  <a:prstClr val="white"/>
                </a:solidFill>
              </a:rPr>
              <a:t>Cross-sections of Precip Microphysics </a:t>
            </a:r>
            <a:endParaRPr lang="en-US" sz="2000" b="1" dirty="0">
              <a:solidFill>
                <a:prstClr val="white"/>
              </a:solidFill>
            </a:endParaRPr>
          </a:p>
        </p:txBody>
      </p:sp>
      <p:pic>
        <p:nvPicPr>
          <p:cNvPr id="38" name="Picture 55"/>
          <p:cNvPicPr>
            <a:picLocks noChangeAspect="1" noChangeArrowheads="1"/>
          </p:cNvPicPr>
          <p:nvPr/>
        </p:nvPicPr>
        <p:blipFill>
          <a:blip r:embed="rId3" cstate="print"/>
          <a:srcRect/>
          <a:stretch>
            <a:fillRect/>
          </a:stretch>
        </p:blipFill>
        <p:spPr bwMode="auto">
          <a:xfrm>
            <a:off x="7440" y="0"/>
            <a:ext cx="964110" cy="821347"/>
          </a:xfrm>
          <a:prstGeom prst="rect">
            <a:avLst/>
          </a:prstGeom>
          <a:noFill/>
          <a:ln w="9525">
            <a:noFill/>
            <a:miter lim="800000"/>
            <a:headEnd/>
            <a:tailEnd/>
          </a:ln>
        </p:spPr>
      </p:pic>
      <p:pic>
        <p:nvPicPr>
          <p:cNvPr id="39" name="Picture 15" descr="GPM_Logo.pdf"/>
          <p:cNvPicPr>
            <a:picLocks noChangeAspect="1"/>
          </p:cNvPicPr>
          <p:nvPr/>
        </p:nvPicPr>
        <p:blipFill>
          <a:blip r:embed="rId4" cstate="print">
            <a:extLst>
              <a:ext uri="{28A0092B-C50C-407E-A947-70E740481C1C}">
                <a14:useLocalDpi xmlns:a14="http://schemas.microsoft.com/office/drawing/2010/main" xmlns=""/>
              </a:ext>
            </a:extLst>
          </a:blip>
          <a:srcRect l="14369" t="20000" r="10934" b="22221"/>
          <a:stretch>
            <a:fillRect/>
          </a:stretch>
        </p:blipFill>
        <p:spPr bwMode="auto">
          <a:xfrm>
            <a:off x="7885206" y="-9523"/>
            <a:ext cx="1258851" cy="752476"/>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20106" y="790591"/>
            <a:ext cx="9302750" cy="6011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2863" y="0"/>
            <a:ext cx="9186863" cy="665163"/>
          </a:xfrm>
          <a:prstGeom prst="rect">
            <a:avLst/>
          </a:prstGeom>
          <a:noFill/>
          <a:ln w="9525">
            <a:noFill/>
            <a:miter lim="800000"/>
            <a:headEnd/>
            <a:tailEnd/>
          </a:ln>
          <a:effectLst/>
        </p:spPr>
      </p:pic>
      <p:pic>
        <p:nvPicPr>
          <p:cNvPr id="3" name="Picture 15" descr="GPM_Logo.pdf"/>
          <p:cNvPicPr>
            <a:picLocks noChangeAspect="1"/>
          </p:cNvPicPr>
          <p:nvPr/>
        </p:nvPicPr>
        <p:blipFill>
          <a:blip r:embed="rId3" cstate="print"/>
          <a:srcRect l="14369" t="20000" r="10934" b="22221"/>
          <a:stretch>
            <a:fillRect/>
          </a:stretch>
        </p:blipFill>
        <p:spPr bwMode="auto">
          <a:xfrm>
            <a:off x="8124171" y="6248400"/>
            <a:ext cx="1019829" cy="609600"/>
          </a:xfrm>
          <a:prstGeom prst="rect">
            <a:avLst/>
          </a:prstGeom>
          <a:noFill/>
          <a:ln w="9525">
            <a:noFill/>
            <a:miter lim="800000"/>
            <a:headEnd/>
            <a:tailEnd/>
          </a:ln>
        </p:spPr>
      </p:pic>
      <p:pic>
        <p:nvPicPr>
          <p:cNvPr id="4" name="Picture 55"/>
          <p:cNvPicPr>
            <a:picLocks noChangeAspect="1" noChangeArrowheads="1"/>
          </p:cNvPicPr>
          <p:nvPr/>
        </p:nvPicPr>
        <p:blipFill>
          <a:blip r:embed="rId4" cstate="print"/>
          <a:srcRect/>
          <a:stretch>
            <a:fillRect/>
          </a:stretch>
        </p:blipFill>
        <p:spPr bwMode="auto">
          <a:xfrm>
            <a:off x="0" y="6136340"/>
            <a:ext cx="847096" cy="721660"/>
          </a:xfrm>
          <a:prstGeom prst="rect">
            <a:avLst/>
          </a:prstGeom>
          <a:noFill/>
          <a:ln w="9525">
            <a:noFill/>
            <a:miter lim="800000"/>
            <a:headEnd/>
            <a:tailEnd/>
          </a:ln>
        </p:spPr>
      </p:pic>
      <p:sp>
        <p:nvSpPr>
          <p:cNvPr id="5" name="TextBox 4"/>
          <p:cNvSpPr txBox="1"/>
          <p:nvPr/>
        </p:nvSpPr>
        <p:spPr>
          <a:xfrm>
            <a:off x="914400" y="533400"/>
            <a:ext cx="7239000" cy="461665"/>
          </a:xfrm>
          <a:prstGeom prst="rect">
            <a:avLst/>
          </a:prstGeom>
          <a:noFill/>
        </p:spPr>
        <p:txBody>
          <a:bodyPr wrap="square" rtlCol="0">
            <a:spAutoFit/>
          </a:bodyPr>
          <a:lstStyle/>
          <a:p>
            <a:pPr algn="ctr" defTabSz="914400"/>
            <a:r>
              <a:rPr lang="en-US" sz="2400" b="1" i="1" dirty="0" smtClean="0">
                <a:solidFill>
                  <a:srgbClr val="FFFF00"/>
                </a:solidFill>
              </a:rPr>
              <a:t>IFloodS Satellite Platforms and Related Dataset Archive </a:t>
            </a:r>
          </a:p>
        </p:txBody>
      </p:sp>
      <p:sp>
        <p:nvSpPr>
          <p:cNvPr id="6" name="TextBox 5"/>
          <p:cNvSpPr txBox="1"/>
          <p:nvPr/>
        </p:nvSpPr>
        <p:spPr>
          <a:xfrm>
            <a:off x="279400" y="948690"/>
            <a:ext cx="8636000" cy="6124754"/>
          </a:xfrm>
          <a:prstGeom prst="rect">
            <a:avLst/>
          </a:prstGeom>
          <a:noFill/>
        </p:spPr>
        <p:txBody>
          <a:bodyPr wrap="square" rtlCol="0">
            <a:spAutoFit/>
          </a:bodyPr>
          <a:lstStyle/>
          <a:p>
            <a:pPr defTabSz="914400"/>
            <a:r>
              <a:rPr lang="en-US" sz="1400" b="1" dirty="0" smtClean="0">
                <a:solidFill>
                  <a:prstClr val="white"/>
                </a:solidFill>
              </a:rPr>
              <a:t> </a:t>
            </a:r>
            <a:r>
              <a:rPr lang="en-US" sz="2000" b="1" dirty="0" smtClean="0">
                <a:solidFill>
                  <a:prstClr val="white"/>
                </a:solidFill>
              </a:rPr>
              <a:t>Individual Satellite Platforms (Raw and GPROF) [Via Kummerow, CSU CIRA</a:t>
            </a:r>
            <a:r>
              <a:rPr lang="en-US" sz="2000" b="1" dirty="0" smtClean="0">
                <a:solidFill>
                  <a:prstClr val="white"/>
                </a:solidFill>
              </a:rPr>
              <a:t>]</a:t>
            </a:r>
            <a:endParaRPr lang="en-US" sz="1400" dirty="0" smtClean="0">
              <a:solidFill>
                <a:prstClr val="white"/>
              </a:solidFill>
            </a:endParaRPr>
          </a:p>
          <a:p>
            <a:pPr marL="685800" lvl="1" indent="-228600" defTabSz="914400">
              <a:buFont typeface="Arial" pitchFamily="34" charset="0"/>
              <a:buChar char="•"/>
            </a:pPr>
            <a:r>
              <a:rPr lang="en-US" sz="1400" dirty="0" smtClean="0">
                <a:solidFill>
                  <a:prstClr val="white"/>
                </a:solidFill>
              </a:rPr>
              <a:t>SSM/I (F15), </a:t>
            </a:r>
          </a:p>
          <a:p>
            <a:pPr marL="685800" lvl="1" indent="-228600" defTabSz="914400">
              <a:buFont typeface="Arial" pitchFamily="34" charset="0"/>
              <a:buChar char="•"/>
            </a:pPr>
            <a:r>
              <a:rPr lang="en-US" sz="1400" dirty="0" smtClean="0">
                <a:solidFill>
                  <a:prstClr val="white"/>
                </a:solidFill>
              </a:rPr>
              <a:t>SSMI/S (F16,17,18)</a:t>
            </a:r>
          </a:p>
          <a:p>
            <a:pPr marL="685800" lvl="1" indent="-228600" defTabSz="914400">
              <a:buFont typeface="Arial" pitchFamily="34" charset="0"/>
              <a:buChar char="•"/>
            </a:pPr>
            <a:r>
              <a:rPr lang="en-US" sz="1400" dirty="0" smtClean="0">
                <a:solidFill>
                  <a:prstClr val="white"/>
                </a:solidFill>
              </a:rPr>
              <a:t>NOAA 16 (AMSU-A/B)</a:t>
            </a:r>
          </a:p>
          <a:p>
            <a:pPr marL="685800" lvl="1" indent="-228600" defTabSz="914400">
              <a:buFont typeface="Arial" pitchFamily="34" charset="0"/>
              <a:buChar char="•"/>
            </a:pPr>
            <a:r>
              <a:rPr lang="en-US" sz="1400" dirty="0" smtClean="0">
                <a:solidFill>
                  <a:prstClr val="white"/>
                </a:solidFill>
              </a:rPr>
              <a:t>NOAA 18, 19 (AMSU-A/MHS)</a:t>
            </a:r>
          </a:p>
          <a:p>
            <a:pPr marL="685800" lvl="1" indent="-228600" defTabSz="914400">
              <a:buFont typeface="Arial" pitchFamily="34" charset="0"/>
              <a:buChar char="•"/>
            </a:pPr>
            <a:r>
              <a:rPr lang="en-US" sz="1400" dirty="0" smtClean="0">
                <a:solidFill>
                  <a:prstClr val="white"/>
                </a:solidFill>
              </a:rPr>
              <a:t>GCOM-W1 (AMSR-2)</a:t>
            </a:r>
          </a:p>
          <a:p>
            <a:pPr marL="685800" lvl="1" indent="-228600" defTabSz="914400">
              <a:buFont typeface="Arial" pitchFamily="34" charset="0"/>
              <a:buChar char="•"/>
            </a:pPr>
            <a:r>
              <a:rPr lang="en-US" sz="1400" dirty="0" smtClean="0">
                <a:solidFill>
                  <a:prstClr val="white"/>
                </a:solidFill>
              </a:rPr>
              <a:t>CloudSat</a:t>
            </a:r>
          </a:p>
          <a:p>
            <a:pPr marL="685800" lvl="1" indent="-228600" defTabSz="914400">
              <a:buFont typeface="Arial" pitchFamily="34" charset="0"/>
              <a:buChar char="•"/>
            </a:pPr>
            <a:r>
              <a:rPr lang="en-US" sz="1400" dirty="0" smtClean="0">
                <a:solidFill>
                  <a:prstClr val="white"/>
                </a:solidFill>
              </a:rPr>
              <a:t>TRMM TMI</a:t>
            </a:r>
          </a:p>
          <a:p>
            <a:pPr marL="685800" lvl="1" indent="-228600" defTabSz="914400">
              <a:buFont typeface="Arial" pitchFamily="34" charset="0"/>
              <a:buChar char="•"/>
            </a:pPr>
            <a:r>
              <a:rPr lang="en-US" sz="1400" dirty="0" smtClean="0">
                <a:solidFill>
                  <a:prstClr val="white"/>
                </a:solidFill>
              </a:rPr>
              <a:t>METOP(A, B)  (AMSU A, MHS)</a:t>
            </a:r>
          </a:p>
          <a:p>
            <a:pPr marL="685800" lvl="1" indent="-228600" defTabSz="914400">
              <a:buFont typeface="Arial" pitchFamily="34" charset="0"/>
              <a:buChar char="•"/>
            </a:pPr>
            <a:r>
              <a:rPr lang="en-US" sz="1400" dirty="0" err="1" smtClean="0">
                <a:solidFill>
                  <a:prstClr val="white"/>
                </a:solidFill>
              </a:rPr>
              <a:t>Suomi</a:t>
            </a:r>
            <a:r>
              <a:rPr lang="en-US" sz="1400" dirty="0" smtClean="0">
                <a:solidFill>
                  <a:prstClr val="white"/>
                </a:solidFill>
              </a:rPr>
              <a:t>-NPP (ATMS)</a:t>
            </a:r>
          </a:p>
          <a:p>
            <a:pPr marL="685800" lvl="1" indent="-228600" defTabSz="914400">
              <a:spcAft>
                <a:spcPts val="600"/>
              </a:spcAft>
              <a:buFont typeface="Arial" pitchFamily="34" charset="0"/>
              <a:buChar char="•"/>
            </a:pPr>
            <a:r>
              <a:rPr lang="en-US" sz="1400" dirty="0" smtClean="0">
                <a:solidFill>
                  <a:prstClr val="white"/>
                </a:solidFill>
              </a:rPr>
              <a:t>GOES (+ rapid scan</a:t>
            </a:r>
            <a:r>
              <a:rPr lang="en-US" sz="1400" dirty="0" smtClean="0">
                <a:solidFill>
                  <a:prstClr val="white"/>
                </a:solidFill>
              </a:rPr>
              <a:t>)</a:t>
            </a:r>
            <a:endParaRPr lang="en-US" sz="1400" dirty="0" smtClean="0">
              <a:solidFill>
                <a:prstClr val="white"/>
              </a:solidFill>
            </a:endParaRPr>
          </a:p>
          <a:p>
            <a:pPr defTabSz="914400"/>
            <a:r>
              <a:rPr lang="en-US" sz="2000" b="1" dirty="0" smtClean="0">
                <a:solidFill>
                  <a:prstClr val="white"/>
                </a:solidFill>
              </a:rPr>
              <a:t>Gridded Multi-Platform Rain Rate Products (G. Huffman*)</a:t>
            </a:r>
          </a:p>
          <a:p>
            <a:pPr marL="685800" lvl="1" indent="-228600" defTabSz="914400">
              <a:buFont typeface="Arial" pitchFamily="34" charset="0"/>
              <a:buChar char="•"/>
            </a:pPr>
            <a:r>
              <a:rPr lang="en-US" sz="1400" dirty="0" smtClean="0">
                <a:solidFill>
                  <a:prstClr val="white"/>
                </a:solidFill>
              </a:rPr>
              <a:t>TMPA-RT / Production (Post FC)  (0.25</a:t>
            </a:r>
            <a:r>
              <a:rPr lang="en-US" sz="1400" baseline="30000" dirty="0" smtClean="0">
                <a:solidFill>
                  <a:prstClr val="white"/>
                </a:solidFill>
              </a:rPr>
              <a:t>o</a:t>
            </a:r>
            <a:r>
              <a:rPr lang="en-US" sz="1400" dirty="0" smtClean="0">
                <a:solidFill>
                  <a:prstClr val="white"/>
                </a:solidFill>
              </a:rPr>
              <a:t>, 3 hour) / IMERG Test product (Post FC) </a:t>
            </a:r>
          </a:p>
          <a:p>
            <a:pPr marL="685800" lvl="1" indent="-228600" defTabSz="914400">
              <a:buFont typeface="Arial" pitchFamily="34" charset="0"/>
              <a:buChar char="•"/>
            </a:pPr>
            <a:r>
              <a:rPr lang="en-US" sz="1400" dirty="0" smtClean="0">
                <a:solidFill>
                  <a:prstClr val="white"/>
                </a:solidFill>
              </a:rPr>
              <a:t>CMORPH (0.07</a:t>
            </a:r>
            <a:r>
              <a:rPr lang="en-US" sz="1400" baseline="30000" dirty="0" smtClean="0">
                <a:solidFill>
                  <a:prstClr val="white"/>
                </a:solidFill>
              </a:rPr>
              <a:t>o</a:t>
            </a:r>
            <a:r>
              <a:rPr lang="en-US" sz="1400" dirty="0" smtClean="0">
                <a:solidFill>
                  <a:prstClr val="white"/>
                </a:solidFill>
              </a:rPr>
              <a:t>, 0.5 hour)</a:t>
            </a:r>
          </a:p>
          <a:p>
            <a:pPr marL="685800" lvl="1" indent="-228600" defTabSz="914400">
              <a:buFont typeface="Arial" pitchFamily="34" charset="0"/>
              <a:buChar char="•"/>
            </a:pPr>
            <a:r>
              <a:rPr lang="en-US" sz="1400" dirty="0" smtClean="0">
                <a:solidFill>
                  <a:prstClr val="white"/>
                </a:solidFill>
              </a:rPr>
              <a:t>GSMAP (0.25</a:t>
            </a:r>
            <a:r>
              <a:rPr lang="en-US" sz="1400" baseline="30000" dirty="0" smtClean="0">
                <a:solidFill>
                  <a:prstClr val="white"/>
                </a:solidFill>
              </a:rPr>
              <a:t>o</a:t>
            </a:r>
            <a:r>
              <a:rPr lang="en-US" sz="1400" dirty="0" smtClean="0">
                <a:solidFill>
                  <a:prstClr val="white"/>
                </a:solidFill>
              </a:rPr>
              <a:t>, 1 hour)</a:t>
            </a:r>
          </a:p>
          <a:p>
            <a:pPr marL="685800" lvl="1" indent="-228600" defTabSz="914400">
              <a:buFont typeface="Arial" pitchFamily="34" charset="0"/>
              <a:buChar char="•"/>
            </a:pPr>
            <a:r>
              <a:rPr lang="en-US" sz="1400" dirty="0" smtClean="0">
                <a:solidFill>
                  <a:prstClr val="white"/>
                </a:solidFill>
              </a:rPr>
              <a:t>PERSIANN (0.04</a:t>
            </a:r>
            <a:r>
              <a:rPr lang="en-US" sz="1400" baseline="30000" dirty="0" smtClean="0">
                <a:solidFill>
                  <a:prstClr val="white"/>
                </a:solidFill>
              </a:rPr>
              <a:t>o</a:t>
            </a:r>
            <a:r>
              <a:rPr lang="en-US" sz="1400" dirty="0" smtClean="0">
                <a:solidFill>
                  <a:prstClr val="white"/>
                </a:solidFill>
              </a:rPr>
              <a:t>, 0.5 hour)</a:t>
            </a:r>
          </a:p>
          <a:p>
            <a:pPr marL="685800" lvl="1" indent="-228600" defTabSz="914400">
              <a:spcAft>
                <a:spcPts val="600"/>
              </a:spcAft>
              <a:buFont typeface="Arial" pitchFamily="34" charset="0"/>
              <a:buChar char="•"/>
            </a:pPr>
            <a:r>
              <a:rPr lang="en-US" sz="1400" dirty="0" err="1" smtClean="0">
                <a:solidFill>
                  <a:prstClr val="white"/>
                </a:solidFill>
              </a:rPr>
              <a:t>HydroEstimator</a:t>
            </a:r>
            <a:endParaRPr lang="en-US" sz="1400" dirty="0" smtClean="0">
              <a:solidFill>
                <a:prstClr val="white"/>
              </a:solidFill>
            </a:endParaRPr>
          </a:p>
          <a:p>
            <a:pPr marL="228600" indent="-228600" defTabSz="914400">
              <a:buFont typeface="Arial" pitchFamily="34" charset="0"/>
              <a:buChar char="•"/>
            </a:pPr>
            <a:r>
              <a:rPr lang="en-US" sz="2000" b="1" dirty="0" smtClean="0">
                <a:solidFill>
                  <a:prstClr val="white"/>
                </a:solidFill>
              </a:rPr>
              <a:t>Other :</a:t>
            </a:r>
          </a:p>
          <a:p>
            <a:pPr marL="685800" lvl="1" indent="-228600" defTabSz="914400">
              <a:buFont typeface="Arial" pitchFamily="34" charset="0"/>
              <a:buChar char="•"/>
            </a:pPr>
            <a:r>
              <a:rPr lang="en-US" sz="1400" dirty="0" smtClean="0">
                <a:solidFill>
                  <a:prstClr val="white"/>
                </a:solidFill>
              </a:rPr>
              <a:t>SMOS  (Hornbuckle, Iowa State)</a:t>
            </a:r>
          </a:p>
          <a:p>
            <a:pPr marL="685800" lvl="1" indent="-228600" defTabSz="914400">
              <a:buFont typeface="Arial" pitchFamily="34" charset="0"/>
              <a:buChar char="•"/>
            </a:pPr>
            <a:r>
              <a:rPr lang="en-US" sz="1400" dirty="0" smtClean="0">
                <a:solidFill>
                  <a:prstClr val="white"/>
                </a:solidFill>
              </a:rPr>
              <a:t>South Fork ARS/SMAP Gauge/Flux network (22 dual-gauge sites with soil Q/T, 2 flux towers)</a:t>
            </a:r>
          </a:p>
          <a:p>
            <a:pPr marL="685800" lvl="1" indent="-228600" defTabSz="914400">
              <a:buFont typeface="Arial" pitchFamily="34" charset="0"/>
              <a:buChar char="•"/>
            </a:pPr>
            <a:r>
              <a:rPr lang="en-US" sz="1400" dirty="0" smtClean="0">
                <a:solidFill>
                  <a:prstClr val="white"/>
                </a:solidFill>
              </a:rPr>
              <a:t>WSR-88D Level II dual-pol data (GHRC)</a:t>
            </a:r>
          </a:p>
          <a:p>
            <a:pPr marL="685800" lvl="1" indent="-228600" defTabSz="914400">
              <a:buFont typeface="Arial" pitchFamily="34" charset="0"/>
              <a:buChar char="•"/>
            </a:pPr>
            <a:r>
              <a:rPr lang="en-US" sz="1400" dirty="0" smtClean="0">
                <a:solidFill>
                  <a:prstClr val="white"/>
                </a:solidFill>
              </a:rPr>
              <a:t>WSR-88D Level III dual-pol rain rates (Jim Smith, Princeton)</a:t>
            </a:r>
          </a:p>
          <a:p>
            <a:pPr marL="685800" lvl="1" indent="-228600" defTabSz="914400">
              <a:buFont typeface="Arial" pitchFamily="34" charset="0"/>
              <a:buChar char="•"/>
            </a:pPr>
            <a:r>
              <a:rPr lang="en-US" sz="1400" dirty="0" smtClean="0">
                <a:solidFill>
                  <a:prstClr val="white"/>
                </a:solidFill>
              </a:rPr>
              <a:t>Q2/NMQ , and Level </a:t>
            </a:r>
            <a:r>
              <a:rPr lang="en-US" sz="1400" dirty="0" smtClean="0">
                <a:solidFill>
                  <a:prstClr val="white"/>
                </a:solidFill>
              </a:rPr>
              <a:t>II </a:t>
            </a:r>
            <a:r>
              <a:rPr lang="en-US" sz="1400" dirty="0" smtClean="0">
                <a:solidFill>
                  <a:prstClr val="white"/>
                </a:solidFill>
              </a:rPr>
              <a:t>orbit </a:t>
            </a:r>
            <a:r>
              <a:rPr lang="en-US" sz="1400" dirty="0" smtClean="0">
                <a:solidFill>
                  <a:prstClr val="white"/>
                </a:solidFill>
              </a:rPr>
              <a:t>and </a:t>
            </a:r>
            <a:r>
              <a:rPr lang="en-US" sz="1400" dirty="0" smtClean="0">
                <a:solidFill>
                  <a:prstClr val="white"/>
                </a:solidFill>
              </a:rPr>
              <a:t>Level </a:t>
            </a:r>
            <a:r>
              <a:rPr lang="en-US" sz="1400" dirty="0" smtClean="0">
                <a:solidFill>
                  <a:prstClr val="white"/>
                </a:solidFill>
              </a:rPr>
              <a:t>III hourly .01</a:t>
            </a:r>
            <a:r>
              <a:rPr lang="en-US" sz="1400" baseline="30000" dirty="0" smtClean="0">
                <a:solidFill>
                  <a:prstClr val="white"/>
                </a:solidFill>
              </a:rPr>
              <a:t>o </a:t>
            </a:r>
            <a:r>
              <a:rPr lang="en-US" sz="1400" dirty="0" smtClean="0">
                <a:solidFill>
                  <a:prstClr val="white"/>
                </a:solidFill>
              </a:rPr>
              <a:t>gridded, </a:t>
            </a:r>
            <a:r>
              <a:rPr lang="en-US" sz="1400" dirty="0" smtClean="0">
                <a:solidFill>
                  <a:prstClr val="white"/>
                </a:solidFill>
              </a:rPr>
              <a:t>gauge-adj. rain </a:t>
            </a:r>
            <a:r>
              <a:rPr lang="en-US" sz="1400" dirty="0" smtClean="0">
                <a:solidFill>
                  <a:prstClr val="white"/>
                </a:solidFill>
              </a:rPr>
              <a:t>rates with </a:t>
            </a:r>
            <a:r>
              <a:rPr lang="en-US" sz="1400" dirty="0" smtClean="0">
                <a:solidFill>
                  <a:prstClr val="white"/>
                </a:solidFill>
              </a:rPr>
              <a:t>RQI</a:t>
            </a:r>
          </a:p>
          <a:p>
            <a:pPr marL="685800" lvl="1" indent="-228600" defTabSz="914400">
              <a:buFont typeface="Arial" pitchFamily="34" charset="0"/>
              <a:buChar char="•"/>
            </a:pPr>
            <a:r>
              <a:rPr lang="en-US" sz="1400" dirty="0" smtClean="0">
                <a:solidFill>
                  <a:prstClr val="white"/>
                </a:solidFill>
              </a:rPr>
              <a:t>IFC archived precipitation products (</a:t>
            </a:r>
            <a:r>
              <a:rPr lang="en-US" sz="1400" dirty="0" err="1" smtClean="0">
                <a:solidFill>
                  <a:prstClr val="white"/>
                </a:solidFill>
              </a:rPr>
              <a:t>HydroNEXRAD</a:t>
            </a:r>
            <a:r>
              <a:rPr lang="en-US" sz="1400" dirty="0" smtClean="0">
                <a:solidFill>
                  <a:prstClr val="white"/>
                </a:solidFill>
              </a:rPr>
              <a:t>, Q2-RT, gauges etc.)</a:t>
            </a:r>
            <a:endParaRPr lang="en-US" sz="1400" dirty="0" smtClean="0">
              <a:solidFill>
                <a:prstClr val="white"/>
              </a:solidFill>
            </a:endParaRPr>
          </a:p>
          <a:p>
            <a:pPr marL="3886200" lvl="8" indent="-228600" defTabSz="914400"/>
            <a:r>
              <a:rPr lang="en-US" sz="1400" dirty="0" smtClean="0">
                <a:solidFill>
                  <a:prstClr val="white"/>
                </a:solidFill>
              </a:rPr>
              <a:t> </a:t>
            </a:r>
            <a:endParaRPr lang="en-US" sz="1400" dirty="0">
              <a:solidFill>
                <a:prstClr val="white"/>
              </a:solidFill>
            </a:endParaRPr>
          </a:p>
        </p:txBody>
      </p:sp>
      <p:sp>
        <p:nvSpPr>
          <p:cNvPr id="7" name="Right Arrow 6"/>
          <p:cNvSpPr/>
          <p:nvPr/>
        </p:nvSpPr>
        <p:spPr>
          <a:xfrm>
            <a:off x="3352800" y="1905000"/>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TextBox 7"/>
          <p:cNvSpPr txBox="1"/>
          <p:nvPr/>
        </p:nvSpPr>
        <p:spPr>
          <a:xfrm>
            <a:off x="4419600" y="1992868"/>
            <a:ext cx="4419600" cy="369332"/>
          </a:xfrm>
          <a:prstGeom prst="rect">
            <a:avLst/>
          </a:prstGeom>
          <a:noFill/>
        </p:spPr>
        <p:txBody>
          <a:bodyPr wrap="square" rtlCol="0">
            <a:spAutoFit/>
          </a:bodyPr>
          <a:lstStyle/>
          <a:p>
            <a:pPr defTabSz="914400"/>
            <a:r>
              <a:rPr lang="en-US" b="1" dirty="0" smtClean="0">
                <a:solidFill>
                  <a:prstClr val="white"/>
                </a:solidFill>
              </a:rPr>
              <a:t>GPROF </a:t>
            </a:r>
            <a:r>
              <a:rPr lang="en-US" b="1" dirty="0" smtClean="0">
                <a:solidFill>
                  <a:prstClr val="white"/>
                </a:solidFill>
              </a:rPr>
              <a:t>(</a:t>
            </a:r>
            <a:r>
              <a:rPr lang="en-US" b="1" dirty="0" smtClean="0">
                <a:solidFill>
                  <a:prstClr val="white"/>
                </a:solidFill>
              </a:rPr>
              <a:t>orbit level)</a:t>
            </a:r>
            <a:endParaRPr lang="en-US" b="1" dirty="0">
              <a:solidFill>
                <a:prstClr val="white"/>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2863" y="0"/>
            <a:ext cx="9186863" cy="665163"/>
          </a:xfrm>
          <a:prstGeom prst="rect">
            <a:avLst/>
          </a:prstGeom>
          <a:noFill/>
          <a:ln w="9525">
            <a:noFill/>
            <a:miter lim="800000"/>
            <a:headEnd/>
            <a:tailEnd/>
          </a:ln>
          <a:effectLst/>
        </p:spPr>
      </p:pic>
      <p:pic>
        <p:nvPicPr>
          <p:cNvPr id="3" name="Picture 15" descr="GPM_Logo.pdf"/>
          <p:cNvPicPr>
            <a:picLocks noChangeAspect="1"/>
          </p:cNvPicPr>
          <p:nvPr/>
        </p:nvPicPr>
        <p:blipFill>
          <a:blip r:embed="rId4" cstate="print"/>
          <a:srcRect l="14369" t="20000" r="10934" b="22221"/>
          <a:stretch>
            <a:fillRect/>
          </a:stretch>
        </p:blipFill>
        <p:spPr bwMode="auto">
          <a:xfrm>
            <a:off x="8124171" y="6248400"/>
            <a:ext cx="1019829" cy="609600"/>
          </a:xfrm>
          <a:prstGeom prst="rect">
            <a:avLst/>
          </a:prstGeom>
          <a:noFill/>
          <a:ln w="9525">
            <a:noFill/>
            <a:miter lim="800000"/>
            <a:headEnd/>
            <a:tailEnd/>
          </a:ln>
        </p:spPr>
      </p:pic>
      <p:pic>
        <p:nvPicPr>
          <p:cNvPr id="4" name="Picture 55"/>
          <p:cNvPicPr>
            <a:picLocks noChangeAspect="1" noChangeArrowheads="1"/>
          </p:cNvPicPr>
          <p:nvPr/>
        </p:nvPicPr>
        <p:blipFill>
          <a:blip r:embed="rId5" cstate="print"/>
          <a:srcRect/>
          <a:stretch>
            <a:fillRect/>
          </a:stretch>
        </p:blipFill>
        <p:spPr bwMode="auto">
          <a:xfrm>
            <a:off x="0" y="6136340"/>
            <a:ext cx="847096" cy="721660"/>
          </a:xfrm>
          <a:prstGeom prst="rect">
            <a:avLst/>
          </a:prstGeom>
          <a:noFill/>
          <a:ln w="9525">
            <a:noFill/>
            <a:miter lim="800000"/>
            <a:headEnd/>
            <a:tailEnd/>
          </a:ln>
        </p:spPr>
      </p:pic>
      <p:sp>
        <p:nvSpPr>
          <p:cNvPr id="5" name="TextBox 4"/>
          <p:cNvSpPr txBox="1"/>
          <p:nvPr/>
        </p:nvSpPr>
        <p:spPr>
          <a:xfrm>
            <a:off x="1295400" y="2819400"/>
            <a:ext cx="6248400" cy="461665"/>
          </a:xfrm>
          <a:prstGeom prst="rect">
            <a:avLst/>
          </a:prstGeom>
          <a:noFill/>
        </p:spPr>
        <p:txBody>
          <a:bodyPr wrap="square" rtlCol="0">
            <a:spAutoFit/>
          </a:bodyPr>
          <a:lstStyle/>
          <a:p>
            <a:pPr algn="ctr" defTabSz="914400"/>
            <a:r>
              <a:rPr lang="en-US" sz="2400" b="1" i="1" dirty="0" smtClean="0">
                <a:solidFill>
                  <a:srgbClr val="FFFF00"/>
                </a:solidFill>
              </a:rPr>
              <a:t>Modeling (Christa P. </a:t>
            </a:r>
            <a:r>
              <a:rPr lang="en-US" sz="2400" b="1" i="1" dirty="0" err="1" smtClean="0">
                <a:solidFill>
                  <a:srgbClr val="FFFF00"/>
                </a:solidFill>
              </a:rPr>
              <a:t>Lidard</a:t>
            </a:r>
            <a:r>
              <a:rPr lang="en-US" sz="2400" b="1" i="1" dirty="0" smtClean="0">
                <a:solidFill>
                  <a:srgbClr val="FFFF00"/>
                </a:solidFill>
              </a:rPr>
              <a:t>)  </a:t>
            </a:r>
          </a:p>
        </p:txBody>
      </p:sp>
      <p:sp>
        <p:nvSpPr>
          <p:cNvPr id="6" name="TextBox 5"/>
          <p:cNvSpPr txBox="1"/>
          <p:nvPr/>
        </p:nvSpPr>
        <p:spPr>
          <a:xfrm>
            <a:off x="304800" y="3406914"/>
            <a:ext cx="8839200" cy="1938992"/>
          </a:xfrm>
          <a:prstGeom prst="rect">
            <a:avLst/>
          </a:prstGeom>
          <a:noFill/>
        </p:spPr>
        <p:txBody>
          <a:bodyPr wrap="square" rtlCol="0">
            <a:spAutoFit/>
          </a:bodyPr>
          <a:lstStyle/>
          <a:p>
            <a:pPr defTabSz="914400"/>
            <a:r>
              <a:rPr lang="en-US" sz="2000" b="1" u="sng" dirty="0" smtClean="0">
                <a:solidFill>
                  <a:prstClr val="white"/>
                </a:solidFill>
              </a:rPr>
              <a:t>Coupled Modeling: </a:t>
            </a:r>
            <a:r>
              <a:rPr lang="en-US" sz="2000" b="1" dirty="0" smtClean="0">
                <a:solidFill>
                  <a:prstClr val="white"/>
                </a:solidFill>
              </a:rPr>
              <a:t>NASA Unified-WRF Real-Time Support (GSFC/MSFC)</a:t>
            </a:r>
          </a:p>
          <a:p>
            <a:pPr defTabSz="914400"/>
            <a:r>
              <a:rPr lang="en-US" sz="2000" b="1" u="sng" dirty="0" smtClean="0">
                <a:solidFill>
                  <a:prstClr val="white"/>
                </a:solidFill>
              </a:rPr>
              <a:t>Land Surface/Hydrologic Modeling</a:t>
            </a:r>
            <a:r>
              <a:rPr lang="en-US" sz="2000" b="1" dirty="0" smtClean="0">
                <a:solidFill>
                  <a:prstClr val="white"/>
                </a:solidFill>
              </a:rPr>
              <a:t>:  </a:t>
            </a:r>
          </a:p>
          <a:p>
            <a:pPr marL="228600" defTabSz="914400"/>
            <a:r>
              <a:rPr lang="en-US" sz="2000" b="1" dirty="0" smtClean="0">
                <a:solidFill>
                  <a:prstClr val="white"/>
                </a:solidFill>
              </a:rPr>
              <a:t>GFMS Real-Time TRMM-based Flood Potential Modeling (Adler/ESSIC/GSFC)</a:t>
            </a:r>
          </a:p>
          <a:p>
            <a:pPr marL="228600" defTabSz="914400"/>
            <a:r>
              <a:rPr lang="en-US" sz="2000" b="1" dirty="0" smtClean="0">
                <a:solidFill>
                  <a:prstClr val="white"/>
                </a:solidFill>
              </a:rPr>
              <a:t>North American Land Data Assimilation System (NLDAS)</a:t>
            </a:r>
          </a:p>
          <a:p>
            <a:pPr defTabSz="914400"/>
            <a:endParaRPr lang="en-US" sz="2000" b="1" dirty="0" smtClean="0">
              <a:solidFill>
                <a:prstClr val="white"/>
              </a:solidFill>
            </a:endParaRPr>
          </a:p>
          <a:p>
            <a:pPr defTabSz="914400"/>
            <a:r>
              <a:rPr lang="en-US" sz="2000" b="1" dirty="0" smtClean="0">
                <a:solidFill>
                  <a:prstClr val="white"/>
                </a:solidFill>
              </a:rPr>
              <a:t> </a:t>
            </a:r>
          </a:p>
        </p:txBody>
      </p:sp>
      <p:sp>
        <p:nvSpPr>
          <p:cNvPr id="8" name="TextBox 7"/>
          <p:cNvSpPr txBox="1"/>
          <p:nvPr/>
        </p:nvSpPr>
        <p:spPr>
          <a:xfrm>
            <a:off x="1219200" y="1219200"/>
            <a:ext cx="6248400" cy="461665"/>
          </a:xfrm>
          <a:prstGeom prst="rect">
            <a:avLst/>
          </a:prstGeom>
          <a:noFill/>
        </p:spPr>
        <p:txBody>
          <a:bodyPr wrap="square" rtlCol="0">
            <a:spAutoFit/>
          </a:bodyPr>
          <a:lstStyle/>
          <a:p>
            <a:pPr algn="ctr" defTabSz="914400"/>
            <a:r>
              <a:rPr lang="en-US" sz="2400" b="1" i="1" dirty="0" smtClean="0">
                <a:solidFill>
                  <a:srgbClr val="FFFF00"/>
                </a:solidFill>
              </a:rPr>
              <a:t>Hydrologic Measurements </a:t>
            </a:r>
            <a:r>
              <a:rPr lang="en-US" sz="2400" b="1" i="1" dirty="0" smtClean="0">
                <a:solidFill>
                  <a:srgbClr val="FFFF00"/>
                </a:solidFill>
              </a:rPr>
              <a:t>(</a:t>
            </a:r>
            <a:r>
              <a:rPr lang="en-US" sz="2400" b="1" i="1" dirty="0" smtClean="0">
                <a:solidFill>
                  <a:srgbClr val="FFFF00"/>
                </a:solidFill>
              </a:rPr>
              <a:t>Krajewski</a:t>
            </a:r>
            <a:r>
              <a:rPr lang="en-US" sz="2400" b="1" i="1" dirty="0" smtClean="0">
                <a:solidFill>
                  <a:srgbClr val="FFFF00"/>
                </a:solidFill>
              </a:rPr>
              <a:t> </a:t>
            </a:r>
            <a:r>
              <a:rPr lang="en-US" sz="2400" b="1" i="1" dirty="0" smtClean="0">
                <a:solidFill>
                  <a:srgbClr val="FFFF00"/>
                </a:solidFill>
              </a:rPr>
              <a:t>et al.)  </a:t>
            </a:r>
          </a:p>
        </p:txBody>
      </p:sp>
      <p:sp>
        <p:nvSpPr>
          <p:cNvPr id="9" name="TextBox 8"/>
          <p:cNvSpPr txBox="1"/>
          <p:nvPr/>
        </p:nvSpPr>
        <p:spPr>
          <a:xfrm>
            <a:off x="228600" y="1676400"/>
            <a:ext cx="8534400" cy="707886"/>
          </a:xfrm>
          <a:prstGeom prst="rect">
            <a:avLst/>
          </a:prstGeom>
          <a:noFill/>
        </p:spPr>
        <p:txBody>
          <a:bodyPr wrap="square" rtlCol="0">
            <a:spAutoFit/>
          </a:bodyPr>
          <a:lstStyle/>
          <a:p>
            <a:pPr algn="ctr" defTabSz="914400"/>
            <a:r>
              <a:rPr lang="en-US" sz="2000" b="1" dirty="0" smtClean="0">
                <a:solidFill>
                  <a:prstClr val="white"/>
                </a:solidFill>
              </a:rPr>
              <a:t>Leveraging  of Iowa Flood Center, Regional Partner/Collaborative Datasets</a:t>
            </a:r>
          </a:p>
          <a:p>
            <a:pPr algn="ctr" defTabSz="914400"/>
            <a:r>
              <a:rPr lang="en-US" sz="2000" b="1" dirty="0" smtClean="0">
                <a:solidFill>
                  <a:prstClr val="white"/>
                </a:solidFill>
              </a:rPr>
              <a:t>(Many IFC assets in place in several basins of  interest)</a:t>
            </a:r>
            <a:endParaRPr lang="en-US" sz="2000" b="1" i="1" dirty="0" smtClean="0">
              <a:solidFill>
                <a:prstClr val="white"/>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0" y="5012872"/>
            <a:ext cx="9144000" cy="1785104"/>
          </a:xfrm>
          <a:prstGeom prst="rect">
            <a:avLst/>
          </a:prstGeom>
          <a:noFill/>
        </p:spPr>
        <p:txBody>
          <a:bodyPr wrap="square" rtlCol="0">
            <a:spAutoFit/>
          </a:bodyPr>
          <a:lstStyle/>
          <a:p>
            <a:pPr marL="122238" indent="-122238" defTabSz="914400"/>
            <a:r>
              <a:rPr lang="en-US" sz="2000" b="1" i="1" u="sng" dirty="0" smtClean="0">
                <a:solidFill>
                  <a:srgbClr val="000099"/>
                </a:solidFill>
              </a:rPr>
              <a:t>IFloodS Approach:</a:t>
            </a:r>
          </a:p>
          <a:p>
            <a:pPr marL="225425" indent="-107950" defTabSz="914400">
              <a:buFont typeface="Arial" pitchFamily="34" charset="0"/>
              <a:buChar char="•"/>
            </a:pPr>
            <a:r>
              <a:rPr lang="en-US" b="1" dirty="0" smtClean="0"/>
              <a:t>Create benchmark ground-instrument rain maps with estimated uncertainties (dual-pol radar composites validated against gauge/disdrometer networks)</a:t>
            </a:r>
            <a:endParaRPr lang="en-US" sz="2000" b="1" dirty="0" smtClean="0"/>
          </a:p>
          <a:p>
            <a:pPr marL="225425" indent="-107950" defTabSz="914400">
              <a:buFont typeface="Arial" pitchFamily="34" charset="0"/>
              <a:buChar char="•"/>
            </a:pPr>
            <a:r>
              <a:rPr lang="en-US" b="1" dirty="0" smtClean="0"/>
              <a:t>Propagate benchmark and current version satellite estimates through runoff models</a:t>
            </a:r>
          </a:p>
          <a:p>
            <a:pPr marL="225425" indent="-107950" defTabSz="914400">
              <a:buFont typeface="Arial" pitchFamily="34" charset="0"/>
              <a:buChar char="•"/>
            </a:pPr>
            <a:r>
              <a:rPr lang="en-US" b="1" dirty="0" smtClean="0"/>
              <a:t>Examine sensitivities to estimator type, scale, physics etc. (physical val.)</a:t>
            </a:r>
          </a:p>
          <a:p>
            <a:pPr marL="225425" indent="-107950" defTabSz="914400">
              <a:buFont typeface="Arial" pitchFamily="34" charset="0"/>
              <a:buChar char="•"/>
            </a:pPr>
            <a:r>
              <a:rPr lang="en-US" b="1" dirty="0" smtClean="0"/>
              <a:t>Run different versions/products (e.g., GPROF-2014, IMERG) against original  benchmark(s). </a:t>
            </a:r>
          </a:p>
        </p:txBody>
      </p:sp>
      <p:sp>
        <p:nvSpPr>
          <p:cNvPr id="37" name="TextBox 36"/>
          <p:cNvSpPr txBox="1"/>
          <p:nvPr/>
        </p:nvSpPr>
        <p:spPr>
          <a:xfrm>
            <a:off x="308187" y="838197"/>
            <a:ext cx="8641080" cy="1000274"/>
          </a:xfrm>
          <a:prstGeom prst="rect">
            <a:avLst/>
          </a:prstGeom>
          <a:noFill/>
        </p:spPr>
        <p:txBody>
          <a:bodyPr wrap="square" rtlCol="0">
            <a:spAutoFit/>
          </a:bodyPr>
          <a:lstStyle/>
          <a:p>
            <a:pPr defTabSz="914400">
              <a:spcAft>
                <a:spcPts val="600"/>
              </a:spcAft>
            </a:pPr>
            <a:r>
              <a:rPr lang="en-US" dirty="0" smtClean="0">
                <a:solidFill>
                  <a:prstClr val="black"/>
                </a:solidFill>
              </a:rPr>
              <a:t> Gross </a:t>
            </a:r>
            <a:r>
              <a:rPr lang="en-US" dirty="0" smtClean="0">
                <a:solidFill>
                  <a:prstClr val="black"/>
                </a:solidFill>
              </a:rPr>
              <a:t>similarities, </a:t>
            </a:r>
            <a:r>
              <a:rPr lang="en-US" dirty="0" smtClean="0">
                <a:solidFill>
                  <a:prstClr val="black"/>
                </a:solidFill>
              </a:rPr>
              <a:t>but also </a:t>
            </a:r>
            <a:r>
              <a:rPr lang="en-US" dirty="0" smtClean="0">
                <a:solidFill>
                  <a:prstClr val="black"/>
                </a:solidFill>
              </a:rPr>
              <a:t>very </a:t>
            </a:r>
            <a:r>
              <a:rPr lang="en-US" b="1" i="1" dirty="0" smtClean="0">
                <a:solidFill>
                  <a:prstClr val="black"/>
                </a:solidFill>
              </a:rPr>
              <a:t>significant</a:t>
            </a:r>
            <a:r>
              <a:rPr lang="en-US" dirty="0" smtClean="0">
                <a:solidFill>
                  <a:prstClr val="black"/>
                </a:solidFill>
              </a:rPr>
              <a:t> differences relative to the reference (NPOL).</a:t>
            </a:r>
            <a:r>
              <a:rPr lang="en-US" i="1" dirty="0" smtClean="0">
                <a:solidFill>
                  <a:prstClr val="black"/>
                </a:solidFill>
              </a:rPr>
              <a:t>  </a:t>
            </a:r>
            <a:r>
              <a:rPr lang="en-US" b="1" i="1" dirty="0" smtClean="0">
                <a:solidFill>
                  <a:prstClr val="black"/>
                </a:solidFill>
              </a:rPr>
              <a:t>What are the impacts on flood prediction?</a:t>
            </a:r>
          </a:p>
          <a:p>
            <a:pPr defTabSz="914400"/>
            <a:endParaRPr lang="en-US" dirty="0">
              <a:solidFill>
                <a:prstClr val="black"/>
              </a:solidFill>
            </a:endParaRPr>
          </a:p>
        </p:txBody>
      </p:sp>
      <p:sp>
        <p:nvSpPr>
          <p:cNvPr id="39" name="TextBox 38"/>
          <p:cNvSpPr txBox="1"/>
          <p:nvPr/>
        </p:nvSpPr>
        <p:spPr>
          <a:xfrm>
            <a:off x="0" y="0"/>
            <a:ext cx="9144000" cy="830997"/>
          </a:xfrm>
          <a:prstGeom prst="rect">
            <a:avLst/>
          </a:prstGeom>
          <a:solidFill>
            <a:srgbClr val="000099"/>
          </a:solidFill>
        </p:spPr>
        <p:txBody>
          <a:bodyPr wrap="square" rtlCol="0">
            <a:spAutoFit/>
          </a:bodyPr>
          <a:lstStyle/>
          <a:p>
            <a:pPr algn="ctr" defTabSz="914400"/>
            <a:r>
              <a:rPr lang="en-US" sz="2400" b="1" dirty="0" smtClean="0">
                <a:solidFill>
                  <a:prstClr val="white"/>
                </a:solidFill>
              </a:rPr>
              <a:t> Preliminary </a:t>
            </a:r>
            <a:r>
              <a:rPr lang="en-US" sz="2400" b="1" dirty="0" smtClean="0">
                <a:solidFill>
                  <a:prstClr val="white"/>
                </a:solidFill>
              </a:rPr>
              <a:t>comparisons between rainfall </a:t>
            </a:r>
            <a:r>
              <a:rPr lang="en-US" sz="2400" b="1" dirty="0" smtClean="0">
                <a:solidFill>
                  <a:prstClr val="white"/>
                </a:solidFill>
              </a:rPr>
              <a:t>products</a:t>
            </a:r>
          </a:p>
          <a:p>
            <a:pPr algn="ctr" defTabSz="914400"/>
            <a:r>
              <a:rPr lang="en-US" sz="2400" b="1" dirty="0" smtClean="0">
                <a:solidFill>
                  <a:prstClr val="white"/>
                </a:solidFill>
              </a:rPr>
              <a:t>20 May 2013</a:t>
            </a:r>
            <a:endParaRPr lang="en-US" sz="2400" b="1" dirty="0" smtClean="0">
              <a:solidFill>
                <a:prstClr val="white"/>
              </a:solidFill>
            </a:endParaRPr>
          </a:p>
        </p:txBody>
      </p:sp>
      <p:pic>
        <p:nvPicPr>
          <p:cNvPr id="40" name="Picture 55"/>
          <p:cNvPicPr>
            <a:picLocks noChangeAspect="1" noChangeArrowheads="1"/>
          </p:cNvPicPr>
          <p:nvPr/>
        </p:nvPicPr>
        <p:blipFill>
          <a:blip r:embed="rId3" cstate="print"/>
          <a:srcRect/>
          <a:stretch>
            <a:fillRect/>
          </a:stretch>
        </p:blipFill>
        <p:spPr bwMode="auto">
          <a:xfrm>
            <a:off x="7440" y="0"/>
            <a:ext cx="964110" cy="821347"/>
          </a:xfrm>
          <a:prstGeom prst="rect">
            <a:avLst/>
          </a:prstGeom>
          <a:noFill/>
          <a:ln w="9525">
            <a:noFill/>
            <a:miter lim="800000"/>
            <a:headEnd/>
            <a:tailEnd/>
          </a:ln>
        </p:spPr>
      </p:pic>
      <p:pic>
        <p:nvPicPr>
          <p:cNvPr id="51" name="Picture 15" descr="GPM_Logo.pdf"/>
          <p:cNvPicPr>
            <a:picLocks noChangeAspect="1"/>
          </p:cNvPicPr>
          <p:nvPr/>
        </p:nvPicPr>
        <p:blipFill>
          <a:blip r:embed="rId4" cstate="print">
            <a:extLst>
              <a:ext uri="{28A0092B-C50C-407E-A947-70E740481C1C}">
                <a14:useLocalDpi xmlns:a14="http://schemas.microsoft.com/office/drawing/2010/main" xmlns=""/>
              </a:ext>
            </a:extLst>
          </a:blip>
          <a:srcRect l="14369" t="20000" r="10934" b="22221"/>
          <a:stretch>
            <a:fillRect/>
          </a:stretch>
        </p:blipFill>
        <p:spPr bwMode="auto">
          <a:xfrm>
            <a:off x="7885148" y="-9525"/>
            <a:ext cx="1258851" cy="752475"/>
          </a:xfrm>
          <a:prstGeom prst="rect">
            <a:avLst/>
          </a:prstGeom>
          <a:noFill/>
          <a:ln w="9525">
            <a:noFill/>
            <a:miter lim="800000"/>
            <a:headEnd/>
            <a:tailEnd/>
          </a:ln>
        </p:spPr>
      </p:pic>
      <p:grpSp>
        <p:nvGrpSpPr>
          <p:cNvPr id="2" name="Group 19"/>
          <p:cNvGrpSpPr/>
          <p:nvPr/>
        </p:nvGrpSpPr>
        <p:grpSpPr>
          <a:xfrm>
            <a:off x="5" y="1535059"/>
            <a:ext cx="9081545" cy="3586921"/>
            <a:chOff x="5" y="1985204"/>
            <a:chExt cx="9081545" cy="3586921"/>
          </a:xfrm>
        </p:grpSpPr>
        <p:pic>
          <p:nvPicPr>
            <p:cNvPr id="25608" name="Picture 8"/>
            <p:cNvPicPr>
              <a:picLocks noChangeAspect="1" noChangeArrowheads="1"/>
            </p:cNvPicPr>
            <p:nvPr/>
          </p:nvPicPr>
          <p:blipFill>
            <a:blip r:embed="rId5" cstate="print"/>
            <a:srcRect/>
            <a:stretch>
              <a:fillRect/>
            </a:stretch>
          </p:blipFill>
          <p:spPr bwMode="auto">
            <a:xfrm>
              <a:off x="3035250" y="2373398"/>
              <a:ext cx="2830787" cy="3198727"/>
            </a:xfrm>
            <a:prstGeom prst="rect">
              <a:avLst/>
            </a:prstGeom>
            <a:noFill/>
            <a:ln w="9525">
              <a:noFill/>
              <a:miter lim="800000"/>
              <a:headEnd/>
              <a:tailEnd/>
            </a:ln>
            <a:effectLst/>
          </p:spPr>
        </p:pic>
        <p:sp>
          <p:nvSpPr>
            <p:cNvPr id="30" name="TextBox 29"/>
            <p:cNvSpPr txBox="1"/>
            <p:nvPr/>
          </p:nvSpPr>
          <p:spPr>
            <a:xfrm>
              <a:off x="6339840" y="1985204"/>
              <a:ext cx="2554425" cy="369332"/>
            </a:xfrm>
            <a:prstGeom prst="rect">
              <a:avLst/>
            </a:prstGeom>
            <a:noFill/>
          </p:spPr>
          <p:txBody>
            <a:bodyPr wrap="square" rtlCol="0">
              <a:spAutoFit/>
            </a:bodyPr>
            <a:lstStyle/>
            <a:p>
              <a:pPr algn="ctr" defTabSz="914400"/>
              <a:r>
                <a:rPr lang="en-US" dirty="0" smtClean="0">
                  <a:solidFill>
                    <a:prstClr val="black"/>
                  </a:solidFill>
                </a:rPr>
                <a:t>NASA Satellite (3B42RT)</a:t>
              </a:r>
            </a:p>
          </p:txBody>
        </p:sp>
        <p:sp>
          <p:nvSpPr>
            <p:cNvPr id="32" name="TextBox 31"/>
            <p:cNvSpPr txBox="1"/>
            <p:nvPr/>
          </p:nvSpPr>
          <p:spPr>
            <a:xfrm>
              <a:off x="374294" y="2021205"/>
              <a:ext cx="2414626" cy="369332"/>
            </a:xfrm>
            <a:prstGeom prst="rect">
              <a:avLst/>
            </a:prstGeom>
            <a:noFill/>
          </p:spPr>
          <p:txBody>
            <a:bodyPr wrap="square" rtlCol="0">
              <a:spAutoFit/>
            </a:bodyPr>
            <a:lstStyle/>
            <a:p>
              <a:pPr algn="ctr" defTabSz="914400"/>
              <a:r>
                <a:rPr lang="en-US" dirty="0" smtClean="0">
                  <a:solidFill>
                    <a:prstClr val="black"/>
                  </a:solidFill>
                </a:rPr>
                <a:t>NASA NPOL (Dual-Pol)</a:t>
              </a:r>
            </a:p>
          </p:txBody>
        </p:sp>
        <p:pic>
          <p:nvPicPr>
            <p:cNvPr id="1030" name="Picture 6"/>
            <p:cNvPicPr>
              <a:picLocks noChangeAspect="1" noChangeArrowheads="1"/>
            </p:cNvPicPr>
            <p:nvPr/>
          </p:nvPicPr>
          <p:blipFill>
            <a:blip r:embed="rId6" cstate="print"/>
            <a:srcRect r="2935"/>
            <a:stretch>
              <a:fillRect/>
            </a:stretch>
          </p:blipFill>
          <p:spPr bwMode="auto">
            <a:xfrm>
              <a:off x="5" y="2319338"/>
              <a:ext cx="3023250" cy="2951162"/>
            </a:xfrm>
            <a:prstGeom prst="rect">
              <a:avLst/>
            </a:prstGeom>
            <a:noFill/>
            <a:ln w="9525">
              <a:noFill/>
              <a:miter lim="800000"/>
              <a:headEnd/>
              <a:tailEnd/>
            </a:ln>
            <a:effectLst/>
          </p:spPr>
        </p:pic>
        <p:sp>
          <p:nvSpPr>
            <p:cNvPr id="35" name="TextBox 34"/>
            <p:cNvSpPr txBox="1"/>
            <p:nvPr/>
          </p:nvSpPr>
          <p:spPr>
            <a:xfrm>
              <a:off x="3139440" y="1994729"/>
              <a:ext cx="2727960" cy="369332"/>
            </a:xfrm>
            <a:prstGeom prst="rect">
              <a:avLst/>
            </a:prstGeom>
            <a:noFill/>
          </p:spPr>
          <p:txBody>
            <a:bodyPr wrap="square" rtlCol="0">
              <a:spAutoFit/>
            </a:bodyPr>
            <a:lstStyle/>
            <a:p>
              <a:pPr algn="ctr" defTabSz="914400"/>
              <a:r>
                <a:rPr lang="en-US" dirty="0" smtClean="0">
                  <a:solidFill>
                    <a:prstClr val="black"/>
                  </a:solidFill>
                </a:rPr>
                <a:t>NOAA Satellite (Hydro Est.)</a:t>
              </a:r>
            </a:p>
          </p:txBody>
        </p:sp>
        <p:pic>
          <p:nvPicPr>
            <p:cNvPr id="1028" name="Picture 4"/>
            <p:cNvPicPr>
              <a:picLocks noChangeAspect="1" noChangeArrowheads="1"/>
            </p:cNvPicPr>
            <p:nvPr/>
          </p:nvPicPr>
          <p:blipFill>
            <a:blip r:embed="rId7" cstate="print"/>
            <a:srcRect/>
            <a:stretch>
              <a:fillRect/>
            </a:stretch>
          </p:blipFill>
          <p:spPr bwMode="auto">
            <a:xfrm>
              <a:off x="5887500" y="2352148"/>
              <a:ext cx="3194050" cy="2846387"/>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ge4PrecipCorr.jpg"/>
          <p:cNvPicPr>
            <a:picLocks noChangeAspect="1"/>
          </p:cNvPicPr>
          <p:nvPr/>
        </p:nvPicPr>
        <p:blipFill rotWithShape="1">
          <a:blip r:embed="rId3" cstate="print">
            <a:clrChange>
              <a:clrFrom>
                <a:srgbClr val="FFFFFF"/>
              </a:clrFrom>
              <a:clrTo>
                <a:srgbClr val="FFFFFF">
                  <a:alpha val="0"/>
                </a:srgbClr>
              </a:clrTo>
            </a:clrChange>
          </a:blip>
          <a:srcRect l="12869" r="15080" b="8108"/>
          <a:stretch/>
        </p:blipFill>
        <p:spPr>
          <a:xfrm>
            <a:off x="114442" y="1491731"/>
            <a:ext cx="4095777" cy="3316228"/>
          </a:xfrm>
          <a:prstGeom prst="rect">
            <a:avLst/>
          </a:prstGeom>
        </p:spPr>
      </p:pic>
      <p:graphicFrame>
        <p:nvGraphicFramePr>
          <p:cNvPr id="5" name="Table 4"/>
          <p:cNvGraphicFramePr>
            <a:graphicFrameLocks noGrp="1"/>
          </p:cNvGraphicFramePr>
          <p:nvPr>
            <p:extLst>
              <p:ext uri="{D42A27DB-BD31-4B8C-83A1-F6EECF244321}">
                <p14:modId xmlns="" xmlns:p14="http://schemas.microsoft.com/office/powerpoint/2010/main" val="2988744891"/>
              </p:ext>
            </p:extLst>
          </p:nvPr>
        </p:nvGraphicFramePr>
        <p:xfrm>
          <a:off x="2667000" y="5242692"/>
          <a:ext cx="3886200" cy="1143000"/>
        </p:xfrm>
        <a:graphic>
          <a:graphicData uri="http://schemas.openxmlformats.org/drawingml/2006/table">
            <a:tbl>
              <a:tblPr/>
              <a:tblGrid>
                <a:gridCol w="1287735"/>
                <a:gridCol w="1145164"/>
                <a:gridCol w="1453301"/>
              </a:tblGrid>
              <a:tr h="285750">
                <a:tc>
                  <a:txBody>
                    <a:bodyPr/>
                    <a:lstStyle/>
                    <a:p>
                      <a:pPr algn="l" fontAlgn="b"/>
                      <a:r>
                        <a:rPr lang="en-US" sz="1800" b="1" i="0" u="none" strike="noStrike" dirty="0">
                          <a:solidFill>
                            <a:srgbClr val="3F3F3F"/>
                          </a:solidFill>
                          <a:latin typeface="Calibri"/>
                        </a:rPr>
                        <a:t> </a:t>
                      </a:r>
                    </a:p>
                  </a:txBody>
                  <a:tcPr marL="9525" marR="9525" marT="9526"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1" i="0" u="none" strike="noStrike">
                          <a:solidFill>
                            <a:srgbClr val="3F3F3F"/>
                          </a:solidFill>
                          <a:latin typeface="Calibri"/>
                        </a:rPr>
                        <a:t>Stage IV</a:t>
                      </a: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1" i="0" u="none" strike="noStrike" dirty="0">
                          <a:solidFill>
                            <a:srgbClr val="3F3F3F"/>
                          </a:solidFill>
                          <a:latin typeface="Calibri"/>
                        </a:rPr>
                        <a:t>PERSIANN-CCS</a:t>
                      </a:r>
                    </a:p>
                  </a:txBody>
                  <a:tcPr marL="9525" marR="9525" marT="9526"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285750">
                <a:tc>
                  <a:txBody>
                    <a:bodyPr/>
                    <a:lstStyle/>
                    <a:p>
                      <a:pPr algn="l" fontAlgn="b"/>
                      <a:r>
                        <a:rPr lang="en-US" sz="1800" b="1" i="0" u="none" strike="noStrike" dirty="0" smtClean="0">
                          <a:solidFill>
                            <a:srgbClr val="3F3F3F"/>
                          </a:solidFill>
                          <a:latin typeface="Calibri"/>
                        </a:rPr>
                        <a:t>  RMSE </a:t>
                      </a:r>
                      <a:r>
                        <a:rPr lang="en-US" sz="1800" b="1" i="0" u="none" strike="noStrike" dirty="0">
                          <a:solidFill>
                            <a:srgbClr val="3F3F3F"/>
                          </a:solidFill>
                          <a:latin typeface="Calibri"/>
                        </a:rPr>
                        <a:t>[mm]</a:t>
                      </a:r>
                    </a:p>
                  </a:txBody>
                  <a:tcPr marL="9525" marR="9525" marT="9526"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800" b="1" i="0" u="none" strike="noStrike" dirty="0" smtClean="0">
                          <a:solidFill>
                            <a:srgbClr val="3F3F3F"/>
                          </a:solidFill>
                          <a:latin typeface="Calibri"/>
                        </a:rPr>
                        <a:t>0.682    </a:t>
                      </a:r>
                      <a:endParaRPr lang="en-US" sz="18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800" b="1" i="0" u="none" strike="noStrike" dirty="0" smtClean="0">
                          <a:solidFill>
                            <a:srgbClr val="3F3F3F"/>
                          </a:solidFill>
                          <a:latin typeface="Calibri"/>
                        </a:rPr>
                        <a:t>0.900</a:t>
                      </a:r>
                      <a:endParaRPr lang="en-US" sz="18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r>
              <a:tr h="285750">
                <a:tc>
                  <a:txBody>
                    <a:bodyPr/>
                    <a:lstStyle/>
                    <a:p>
                      <a:pPr algn="l" fontAlgn="b"/>
                      <a:r>
                        <a:rPr lang="en-US" sz="1800" b="1" i="0" u="none" strike="noStrike" dirty="0" smtClean="0">
                          <a:solidFill>
                            <a:srgbClr val="3F3F3F"/>
                          </a:solidFill>
                          <a:latin typeface="Calibri"/>
                        </a:rPr>
                        <a:t>  CORR</a:t>
                      </a:r>
                      <a:endParaRPr lang="en-US" sz="1800" b="1" i="0" u="none" strike="noStrike" dirty="0">
                        <a:solidFill>
                          <a:srgbClr val="3F3F3F"/>
                        </a:solidFill>
                        <a:latin typeface="Calibri"/>
                      </a:endParaRPr>
                    </a:p>
                  </a:txBody>
                  <a:tcPr marL="9525" marR="9525" marT="9526"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800" b="1" i="0" u="none" strike="noStrike" dirty="0" smtClean="0">
                          <a:solidFill>
                            <a:srgbClr val="3F3F3F"/>
                          </a:solidFill>
                          <a:latin typeface="Calibri"/>
                        </a:rPr>
                        <a:t>0.783</a:t>
                      </a:r>
                      <a:endParaRPr lang="en-US" sz="18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800" b="1" i="0" u="none" strike="noStrike" dirty="0" smtClean="0">
                          <a:solidFill>
                            <a:srgbClr val="3F3F3F"/>
                          </a:solidFill>
                          <a:latin typeface="Calibri"/>
                        </a:rPr>
                        <a:t>0.713</a:t>
                      </a:r>
                      <a:endParaRPr lang="en-US" sz="18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r>
              <a:tr h="285750">
                <a:tc>
                  <a:txBody>
                    <a:bodyPr/>
                    <a:lstStyle/>
                    <a:p>
                      <a:pPr algn="l" fontAlgn="b"/>
                      <a:r>
                        <a:rPr lang="en-US" sz="1800" b="1" i="0" u="none" strike="noStrike" dirty="0" smtClean="0">
                          <a:solidFill>
                            <a:srgbClr val="3F3F3F"/>
                          </a:solidFill>
                          <a:latin typeface="Calibri"/>
                        </a:rPr>
                        <a:t>  BIAS</a:t>
                      </a:r>
                      <a:endParaRPr lang="en-US" sz="1800" b="1" i="0" u="none" strike="noStrike" dirty="0">
                        <a:solidFill>
                          <a:srgbClr val="3F3F3F"/>
                        </a:solidFill>
                        <a:latin typeface="Calibri"/>
                      </a:endParaRPr>
                    </a:p>
                  </a:txBody>
                  <a:tcPr marL="9525" marR="9525" marT="9526"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1" i="0" u="none" strike="noStrike" dirty="0" smtClean="0">
                          <a:solidFill>
                            <a:srgbClr val="3F3F3F"/>
                          </a:solidFill>
                          <a:latin typeface="Calibri"/>
                        </a:rPr>
                        <a:t>0.080</a:t>
                      </a:r>
                      <a:endParaRPr lang="en-US" sz="18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800" b="1" i="0" u="none" strike="noStrike" dirty="0" smtClean="0">
                          <a:solidFill>
                            <a:srgbClr val="3F3F3F"/>
                          </a:solidFill>
                          <a:latin typeface="Calibri"/>
                        </a:rPr>
                        <a:t>0.235</a:t>
                      </a:r>
                      <a:endParaRPr lang="en-US" sz="18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r>
            </a:tbl>
          </a:graphicData>
        </a:graphic>
      </p:graphicFrame>
      <p:sp>
        <p:nvSpPr>
          <p:cNvPr id="6" name="Rectangle 5"/>
          <p:cNvSpPr/>
          <p:nvPr/>
        </p:nvSpPr>
        <p:spPr>
          <a:xfrm>
            <a:off x="1866925" y="4724400"/>
            <a:ext cx="5660139" cy="400110"/>
          </a:xfrm>
          <a:prstGeom prst="rect">
            <a:avLst/>
          </a:prstGeom>
        </p:spPr>
        <p:txBody>
          <a:bodyPr wrap="none">
            <a:spAutoFit/>
          </a:bodyPr>
          <a:lstStyle/>
          <a:p>
            <a:pPr defTabSz="914400"/>
            <a:r>
              <a:rPr lang="en-US" sz="2000" dirty="0" smtClean="0">
                <a:solidFill>
                  <a:prstClr val="black"/>
                </a:solidFill>
              </a:rPr>
              <a:t>Basin Average Precipitation </a:t>
            </a:r>
            <a:r>
              <a:rPr lang="en-US" sz="2000" dirty="0" smtClean="0">
                <a:solidFill>
                  <a:prstClr val="black"/>
                </a:solidFill>
              </a:rPr>
              <a:t>Statistics (unconditional)</a:t>
            </a:r>
            <a:endParaRPr lang="en-US" sz="2000" dirty="0">
              <a:solidFill>
                <a:prstClr val="black"/>
              </a:solidFill>
            </a:endParaRPr>
          </a:p>
        </p:txBody>
      </p:sp>
      <p:pic>
        <p:nvPicPr>
          <p:cNvPr id="2" name="Picture 1" descr="CCSPrecipCorr.jpg"/>
          <p:cNvPicPr>
            <a:picLocks noChangeAspect="1"/>
          </p:cNvPicPr>
          <p:nvPr/>
        </p:nvPicPr>
        <p:blipFill rotWithShape="1">
          <a:blip r:embed="rId4" cstate="print">
            <a:clrChange>
              <a:clrFrom>
                <a:srgbClr val="FFFFFF"/>
              </a:clrFrom>
              <a:clrTo>
                <a:srgbClr val="FFFFFF">
                  <a:alpha val="0"/>
                </a:srgbClr>
              </a:clrTo>
            </a:clrChange>
          </a:blip>
          <a:srcRect l="12869" r="15612" b="8108"/>
          <a:stretch/>
        </p:blipFill>
        <p:spPr>
          <a:xfrm>
            <a:off x="4240433" y="1505459"/>
            <a:ext cx="4065530" cy="3316228"/>
          </a:xfrm>
          <a:prstGeom prst="rect">
            <a:avLst/>
          </a:prstGeom>
        </p:spPr>
      </p:pic>
      <p:sp>
        <p:nvSpPr>
          <p:cNvPr id="8" name="Title 7"/>
          <p:cNvSpPr>
            <a:spLocks noGrp="1"/>
          </p:cNvSpPr>
          <p:nvPr>
            <p:ph type="title"/>
          </p:nvPr>
        </p:nvSpPr>
        <p:spPr>
          <a:xfrm>
            <a:off x="457200" y="0"/>
            <a:ext cx="8229600" cy="1143000"/>
          </a:xfrm>
          <a:solidFill>
            <a:schemeClr val="bg2">
              <a:lumMod val="90000"/>
            </a:schemeClr>
          </a:solidFill>
        </p:spPr>
        <p:txBody>
          <a:bodyPr>
            <a:normAutofit/>
          </a:bodyPr>
          <a:lstStyle/>
          <a:p>
            <a:r>
              <a:rPr lang="en-US" sz="3200" b="1" dirty="0" smtClean="0">
                <a:solidFill>
                  <a:srgbClr val="FFC000"/>
                </a:solidFill>
                <a:effectLst>
                  <a:outerShdw blurRad="50800" dist="38100" dir="2700000" algn="tl" rotWithShape="0">
                    <a:srgbClr val="000000">
                      <a:alpha val="43000"/>
                    </a:srgbClr>
                  </a:outerShdw>
                </a:effectLst>
              </a:rPr>
              <a:t>Preliminary Benchmarking with </a:t>
            </a:r>
            <a:r>
              <a:rPr lang="en-US" sz="3200" b="1" dirty="0" smtClean="0">
                <a:solidFill>
                  <a:srgbClr val="FFC000"/>
                </a:solidFill>
                <a:effectLst>
                  <a:outerShdw blurRad="50800" dist="38100" dir="2700000" algn="tl" rotWithShape="0">
                    <a:srgbClr val="000000">
                      <a:alpha val="43000"/>
                    </a:srgbClr>
                  </a:outerShdw>
                </a:effectLst>
              </a:rPr>
              <a:t>GV Field </a:t>
            </a:r>
            <a:r>
              <a:rPr lang="en-US" sz="3200" b="1" dirty="0" err="1" smtClean="0">
                <a:solidFill>
                  <a:srgbClr val="FFC000"/>
                </a:solidFill>
                <a:effectLst>
                  <a:outerShdw blurRad="50800" dist="38100" dir="2700000" algn="tl" rotWithShape="0">
                    <a:srgbClr val="000000">
                      <a:alpha val="43000"/>
                    </a:srgbClr>
                  </a:outerShdw>
                </a:effectLst>
              </a:rPr>
              <a:t>Obs</a:t>
            </a:r>
            <a:r>
              <a:rPr lang="en-US" sz="3200" b="1" dirty="0" smtClean="0">
                <a:solidFill>
                  <a:srgbClr val="FFC000"/>
                </a:solidFill>
                <a:effectLst>
                  <a:outerShdw blurRad="50800" dist="38100" dir="2700000" algn="tl" rotWithShape="0">
                    <a:srgbClr val="000000">
                      <a:alpha val="43000"/>
                    </a:srgbClr>
                  </a:outerShdw>
                </a:effectLst>
              </a:rPr>
              <a:t/>
            </a:r>
            <a:br>
              <a:rPr lang="en-US" sz="3200" b="1" dirty="0" smtClean="0">
                <a:solidFill>
                  <a:srgbClr val="FFC000"/>
                </a:solidFill>
                <a:effectLst>
                  <a:outerShdw blurRad="50800" dist="38100" dir="2700000" algn="tl" rotWithShape="0">
                    <a:srgbClr val="000000">
                      <a:alpha val="43000"/>
                    </a:srgbClr>
                  </a:outerShdw>
                </a:effectLst>
              </a:rPr>
            </a:br>
            <a:r>
              <a:rPr lang="en-US" sz="3200" b="1" dirty="0" smtClean="0">
                <a:solidFill>
                  <a:srgbClr val="FFC000"/>
                </a:solidFill>
                <a:effectLst>
                  <a:outerShdw blurRad="50800" dist="38100" dir="2700000" algn="tl" rotWithShape="0">
                    <a:srgbClr val="000000">
                      <a:alpha val="43000"/>
                    </a:srgbClr>
                  </a:outerShdw>
                </a:effectLst>
              </a:rPr>
              <a:t>IFC/CHRS </a:t>
            </a:r>
            <a:r>
              <a:rPr lang="en-US" sz="3200" b="1" dirty="0" smtClean="0">
                <a:solidFill>
                  <a:srgbClr val="FFC000"/>
                </a:solidFill>
                <a:effectLst>
                  <a:outerShdw blurRad="50800" dist="38100" dir="2700000" algn="tl" rotWithShape="0">
                    <a:srgbClr val="000000">
                      <a:alpha val="43000"/>
                    </a:srgbClr>
                  </a:outerShdw>
                </a:effectLst>
              </a:rPr>
              <a:t>Modeling </a:t>
            </a:r>
            <a:r>
              <a:rPr lang="en-US" sz="3200" b="1" dirty="0" smtClean="0">
                <a:solidFill>
                  <a:srgbClr val="FFC000"/>
                </a:solidFill>
                <a:effectLst>
                  <a:outerShdw blurRad="50800" dist="38100" dir="2700000" algn="tl" rotWithShape="0">
                    <a:srgbClr val="000000">
                      <a:alpha val="43000"/>
                    </a:srgbClr>
                  </a:outerShdw>
                </a:effectLst>
              </a:rPr>
              <a:t>Efforts</a:t>
            </a:r>
            <a:endParaRPr lang="en-US" sz="3200" b="1" dirty="0">
              <a:effectLst>
                <a:outerShdw blurRad="50800" dist="38100" dir="2700000" algn="tl" rotWithShape="0">
                  <a:srgbClr val="000000">
                    <a:alpha val="43000"/>
                  </a:srgbClr>
                </a:outerShdw>
              </a:effectLst>
            </a:endParaRPr>
          </a:p>
        </p:txBody>
      </p:sp>
      <p:pic>
        <p:nvPicPr>
          <p:cNvPr id="7" name="Picture 6" descr="CCSPrecipCorr.jpg"/>
          <p:cNvPicPr>
            <a:picLocks noChangeAspect="1"/>
          </p:cNvPicPr>
          <p:nvPr/>
        </p:nvPicPr>
        <p:blipFill rotWithShape="1">
          <a:blip r:embed="rId4" cstate="print">
            <a:clrChange>
              <a:clrFrom>
                <a:srgbClr val="FFFFFF"/>
              </a:clrFrom>
              <a:clrTo>
                <a:srgbClr val="FFFFFF">
                  <a:alpha val="0"/>
                </a:srgbClr>
              </a:clrTo>
            </a:clrChange>
          </a:blip>
          <a:srcRect l="85236" r="7722" b="8108"/>
          <a:stretch/>
        </p:blipFill>
        <p:spPr>
          <a:xfrm>
            <a:off x="8386597" y="281481"/>
            <a:ext cx="757447" cy="6274487"/>
          </a:xfrm>
          <a:prstGeom prst="rect">
            <a:avLst/>
          </a:prstGeom>
        </p:spPr>
      </p:pic>
      <p:sp>
        <p:nvSpPr>
          <p:cNvPr id="9" name="TextBox 8"/>
          <p:cNvSpPr txBox="1"/>
          <p:nvPr/>
        </p:nvSpPr>
        <p:spPr>
          <a:xfrm>
            <a:off x="8460" y="6527805"/>
            <a:ext cx="5757334" cy="307777"/>
          </a:xfrm>
          <a:prstGeom prst="rect">
            <a:avLst/>
          </a:prstGeom>
          <a:noFill/>
        </p:spPr>
        <p:txBody>
          <a:bodyPr wrap="square" rtlCol="0">
            <a:spAutoFit/>
          </a:bodyPr>
          <a:lstStyle/>
          <a:p>
            <a:r>
              <a:rPr lang="en-US" sz="1400" i="1" dirty="0" smtClean="0"/>
              <a:t>Krajewski et al., 2013 6</a:t>
            </a:r>
            <a:r>
              <a:rPr lang="en-US" sz="1400" i="1" baseline="30000" dirty="0" smtClean="0"/>
              <a:t>th</a:t>
            </a:r>
            <a:r>
              <a:rPr lang="en-US" sz="1400" i="1" dirty="0" smtClean="0"/>
              <a:t> International GPM GV Workshop</a:t>
            </a:r>
            <a:endParaRPr lang="en-US" sz="1400" i="1" dirty="0"/>
          </a:p>
        </p:txBody>
      </p:sp>
    </p:spTree>
    <p:extLst>
      <p:ext uri="{BB962C8B-B14F-4D97-AF65-F5344CB8AC3E}">
        <p14:creationId xmlns="" xmlns:p14="http://schemas.microsoft.com/office/powerpoint/2010/main" val="195694845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8673" y="850020"/>
            <a:ext cx="8351730" cy="4761322"/>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 xmlns:p14="http://schemas.microsoft.com/office/powerpoint/2010/main" val="412481869"/>
              </p:ext>
            </p:extLst>
          </p:nvPr>
        </p:nvGraphicFramePr>
        <p:xfrm>
          <a:off x="2462775" y="5679358"/>
          <a:ext cx="4183613" cy="777244"/>
        </p:xfrm>
        <a:graphic>
          <a:graphicData uri="http://schemas.openxmlformats.org/drawingml/2006/table">
            <a:tbl>
              <a:tblPr/>
              <a:tblGrid>
                <a:gridCol w="990600"/>
                <a:gridCol w="1351056"/>
                <a:gridCol w="686444"/>
                <a:gridCol w="1155513"/>
              </a:tblGrid>
              <a:tr h="192406">
                <a:tc>
                  <a:txBody>
                    <a:bodyPr/>
                    <a:lstStyle/>
                    <a:p>
                      <a:pPr algn="ctr" fontAlgn="b"/>
                      <a:r>
                        <a:rPr lang="en-US" sz="1200" b="1" i="0" u="none" strike="noStrike" dirty="0">
                          <a:solidFill>
                            <a:srgbClr val="3F3F3F"/>
                          </a:solidFill>
                          <a:latin typeface="Calibri"/>
                        </a:rPr>
                        <a:t> </a:t>
                      </a:r>
                    </a:p>
                  </a:txBody>
                  <a:tcPr marL="9525" marR="9525" marT="95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err="1" smtClean="0">
                          <a:solidFill>
                            <a:srgbClr val="3F3F3F"/>
                          </a:solidFill>
                          <a:latin typeface="Calibri"/>
                        </a:rPr>
                        <a:t>IFloodS</a:t>
                      </a:r>
                      <a:r>
                        <a:rPr lang="en-US" sz="1200" b="1" i="0" u="none" strike="noStrike" dirty="0" smtClean="0">
                          <a:solidFill>
                            <a:srgbClr val="3F3F3F"/>
                          </a:solidFill>
                          <a:latin typeface="Calibri"/>
                        </a:rPr>
                        <a:t> Rain </a:t>
                      </a:r>
                      <a:r>
                        <a:rPr lang="en-US" sz="1200" b="1" i="0" u="none" strike="noStrike" dirty="0">
                          <a:solidFill>
                            <a:srgbClr val="3F3F3F"/>
                          </a:solidFill>
                          <a:latin typeface="Calibri"/>
                        </a:rPr>
                        <a:t>Gauges</a:t>
                      </a:r>
                    </a:p>
                  </a:txBody>
                  <a:tcPr marL="9525" marR="9525" marT="9526"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3F3F3F"/>
                          </a:solidFill>
                          <a:latin typeface="Calibri"/>
                        </a:rPr>
                        <a:t>Stage IV</a:t>
                      </a: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a:solidFill>
                            <a:srgbClr val="3F3F3F"/>
                          </a:solidFill>
                          <a:latin typeface="Calibri"/>
                        </a:rPr>
                        <a:t>PERSIANN-CCS</a:t>
                      </a:r>
                    </a:p>
                  </a:txBody>
                  <a:tcPr marL="9525" marR="9525" marT="9526" marB="0" anchor="b">
                    <a:lnL w="6350" cap="flat" cmpd="sng" algn="ctr">
                      <a:solidFill>
                        <a:srgbClr val="3F3F3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92406">
                <a:tc>
                  <a:txBody>
                    <a:bodyPr/>
                    <a:lstStyle/>
                    <a:p>
                      <a:pPr algn="l" fontAlgn="b"/>
                      <a:r>
                        <a:rPr lang="en-US" sz="1200" b="1" i="0" u="none" strike="noStrike" dirty="0">
                          <a:solidFill>
                            <a:srgbClr val="3F3F3F"/>
                          </a:solidFill>
                          <a:latin typeface="Calibri"/>
                        </a:rPr>
                        <a:t>RMSE [m^3/s]</a:t>
                      </a:r>
                    </a:p>
                  </a:txBody>
                  <a:tcPr marL="9525" marR="9525" marT="95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200" b="1" i="0" u="none" strike="noStrike" dirty="0" smtClean="0">
                          <a:solidFill>
                            <a:srgbClr val="3F3F3F"/>
                          </a:solidFill>
                          <a:latin typeface="Calibri"/>
                        </a:rPr>
                        <a:t>60.7</a:t>
                      </a:r>
                      <a:endParaRPr lang="en-US" sz="1200" b="1" i="0" u="none" strike="noStrike" dirty="0">
                        <a:solidFill>
                          <a:srgbClr val="3F3F3F"/>
                        </a:solidFill>
                        <a:latin typeface="Calibri"/>
                      </a:endParaRPr>
                    </a:p>
                  </a:txBody>
                  <a:tcPr marL="9525" marR="9525" marT="9526"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200" b="1" i="0" u="none" strike="noStrike" dirty="0" smtClean="0">
                          <a:solidFill>
                            <a:srgbClr val="3F3F3F"/>
                          </a:solidFill>
                          <a:latin typeface="Calibri"/>
                        </a:rPr>
                        <a:t>85.7</a:t>
                      </a:r>
                      <a:endParaRPr lang="en-US" sz="12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200" b="1" i="0" u="none" strike="noStrike" dirty="0" smtClean="0">
                          <a:solidFill>
                            <a:srgbClr val="3F3F3F"/>
                          </a:solidFill>
                          <a:latin typeface="Calibri"/>
                        </a:rPr>
                        <a:t>166.5</a:t>
                      </a:r>
                      <a:r>
                        <a:rPr lang="en-US" sz="1200" b="1" i="0" u="none" strike="noStrike" baseline="0" dirty="0" smtClean="0">
                          <a:solidFill>
                            <a:srgbClr val="3F3F3F"/>
                          </a:solidFill>
                          <a:latin typeface="Calibri"/>
                        </a:rPr>
                        <a:t>   </a:t>
                      </a:r>
                      <a:endParaRPr lang="en-US" sz="12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r>
              <a:tr h="192406">
                <a:tc>
                  <a:txBody>
                    <a:bodyPr/>
                    <a:lstStyle/>
                    <a:p>
                      <a:pPr algn="l" fontAlgn="b"/>
                      <a:r>
                        <a:rPr lang="en-US" sz="1200" b="1" i="0" u="none" strike="noStrike">
                          <a:solidFill>
                            <a:srgbClr val="3F3F3F"/>
                          </a:solidFill>
                          <a:latin typeface="Calibri"/>
                        </a:rPr>
                        <a:t>CORR</a:t>
                      </a:r>
                    </a:p>
                  </a:txBody>
                  <a:tcPr marL="9525" marR="9525" marT="95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200" b="1" i="0" u="none" strike="noStrike" dirty="0" smtClean="0">
                          <a:solidFill>
                            <a:srgbClr val="3F3F3F"/>
                          </a:solidFill>
                          <a:latin typeface="Calibri"/>
                        </a:rPr>
                        <a:t>0.87</a:t>
                      </a:r>
                      <a:endParaRPr lang="en-US" sz="1200" b="1" i="0" u="none" strike="noStrike" dirty="0">
                        <a:solidFill>
                          <a:srgbClr val="3F3F3F"/>
                        </a:solidFill>
                        <a:latin typeface="Calibri"/>
                      </a:endParaRPr>
                    </a:p>
                  </a:txBody>
                  <a:tcPr marL="9525" marR="9525" marT="9526"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200" b="1" i="0" u="none" strike="noStrike" dirty="0" smtClean="0">
                          <a:solidFill>
                            <a:srgbClr val="3F3F3F"/>
                          </a:solidFill>
                          <a:latin typeface="Calibri"/>
                        </a:rPr>
                        <a:t>0.72</a:t>
                      </a:r>
                      <a:endParaRPr lang="en-US" sz="12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200" b="1" i="0" u="none" strike="noStrike" dirty="0" smtClean="0">
                          <a:solidFill>
                            <a:srgbClr val="3F3F3F"/>
                          </a:solidFill>
                          <a:latin typeface="Calibri"/>
                        </a:rPr>
                        <a:t>0.63</a:t>
                      </a:r>
                      <a:endParaRPr lang="en-US" sz="12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r>
              <a:tr h="200026">
                <a:tc>
                  <a:txBody>
                    <a:bodyPr/>
                    <a:lstStyle/>
                    <a:p>
                      <a:pPr algn="l" fontAlgn="b"/>
                      <a:r>
                        <a:rPr lang="en-US" sz="1200" b="1" i="0" u="none" strike="noStrike">
                          <a:solidFill>
                            <a:srgbClr val="3F3F3F"/>
                          </a:solidFill>
                          <a:latin typeface="Calibri"/>
                        </a:rPr>
                        <a:t>BIAS</a:t>
                      </a:r>
                    </a:p>
                  </a:txBody>
                  <a:tcPr marL="9525" marR="9525" marT="95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1" i="0" u="none" strike="noStrike" dirty="0" smtClean="0">
                          <a:solidFill>
                            <a:srgbClr val="3F3F3F"/>
                          </a:solidFill>
                          <a:latin typeface="Calibri"/>
                        </a:rPr>
                        <a:t>0.18</a:t>
                      </a:r>
                      <a:endParaRPr lang="en-US" sz="1200" b="1" i="0" u="none" strike="noStrike" dirty="0">
                        <a:solidFill>
                          <a:srgbClr val="3F3F3F"/>
                        </a:solidFill>
                        <a:latin typeface="Calibri"/>
                      </a:endParaRPr>
                    </a:p>
                  </a:txBody>
                  <a:tcPr marL="9525" marR="9525" marT="9526" marB="0" anchor="b">
                    <a:lnL w="1270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200" b="1" i="0" u="none" strike="noStrike" dirty="0" smtClean="0">
                          <a:solidFill>
                            <a:srgbClr val="3F3F3F"/>
                          </a:solidFill>
                          <a:latin typeface="Calibri"/>
                        </a:rPr>
                        <a:t>0.25</a:t>
                      </a:r>
                      <a:endParaRPr lang="en-US" sz="12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b"/>
                      <a:r>
                        <a:rPr lang="en-US" sz="1200" b="1" i="0" u="none" strike="noStrike" dirty="0" smtClean="0">
                          <a:solidFill>
                            <a:srgbClr val="3F3F3F"/>
                          </a:solidFill>
                          <a:latin typeface="Calibri"/>
                        </a:rPr>
                        <a:t>0.43</a:t>
                      </a:r>
                      <a:endParaRPr lang="en-US" sz="1200" b="1" i="0" u="none" strike="noStrike" dirty="0">
                        <a:solidFill>
                          <a:srgbClr val="3F3F3F"/>
                        </a:solidFill>
                        <a:latin typeface="Calibri"/>
                      </a:endParaRPr>
                    </a:p>
                  </a:txBody>
                  <a:tcPr marL="9525" marR="9525" marT="9526"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r>
            </a:tbl>
          </a:graphicData>
        </a:graphic>
      </p:graphicFrame>
      <p:sp>
        <p:nvSpPr>
          <p:cNvPr id="7" name="Title 7"/>
          <p:cNvSpPr txBox="1">
            <a:spLocks/>
          </p:cNvSpPr>
          <p:nvPr/>
        </p:nvSpPr>
        <p:spPr>
          <a:xfrm>
            <a:off x="171649" y="0"/>
            <a:ext cx="8694951" cy="1143000"/>
          </a:xfrm>
          <a:prstGeom prst="rect">
            <a:avLst/>
          </a:prstGeom>
          <a:solidFill>
            <a:schemeClr val="bg2">
              <a:lumMod val="9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C000"/>
                </a:solidFill>
                <a:effectLst>
                  <a:outerShdw blurRad="50800" dist="38100" dir="2700000" algn="tl" rotWithShape="0">
                    <a:srgbClr val="000000">
                      <a:alpha val="43000"/>
                    </a:srgbClr>
                  </a:outerShdw>
                </a:effectLst>
              </a:rPr>
              <a:t>IFC/CHRS Modeling Efforts</a:t>
            </a:r>
            <a:endParaRPr lang="en-US" b="1" dirty="0">
              <a:solidFill>
                <a:prstClr val="black"/>
              </a:solidFill>
              <a:effectLst>
                <a:outerShdw blurRad="50800" dist="38100" dir="2700000" algn="tl" rotWithShape="0">
                  <a:srgbClr val="000000">
                    <a:alpha val="43000"/>
                  </a:srgbClr>
                </a:outerShdw>
              </a:effectLst>
            </a:endParaRPr>
          </a:p>
        </p:txBody>
      </p:sp>
      <p:sp>
        <p:nvSpPr>
          <p:cNvPr id="6" name="TextBox 5"/>
          <p:cNvSpPr txBox="1"/>
          <p:nvPr/>
        </p:nvSpPr>
        <p:spPr>
          <a:xfrm>
            <a:off x="8460" y="6527805"/>
            <a:ext cx="5757334" cy="307777"/>
          </a:xfrm>
          <a:prstGeom prst="rect">
            <a:avLst/>
          </a:prstGeom>
          <a:noFill/>
        </p:spPr>
        <p:txBody>
          <a:bodyPr wrap="square" rtlCol="0">
            <a:spAutoFit/>
          </a:bodyPr>
          <a:lstStyle/>
          <a:p>
            <a:r>
              <a:rPr lang="en-US" sz="1400" i="1" dirty="0" smtClean="0"/>
              <a:t>Krajewski et al., 2013 6</a:t>
            </a:r>
            <a:r>
              <a:rPr lang="en-US" sz="1400" i="1" baseline="30000" dirty="0" smtClean="0"/>
              <a:t>th</a:t>
            </a:r>
            <a:r>
              <a:rPr lang="en-US" sz="1400" i="1" dirty="0" smtClean="0"/>
              <a:t> International GPM GV Workshop</a:t>
            </a:r>
            <a:endParaRPr lang="en-US" sz="1400" i="1" dirty="0"/>
          </a:p>
        </p:txBody>
      </p:sp>
    </p:spTree>
    <p:extLst>
      <p:ext uri="{BB962C8B-B14F-4D97-AF65-F5344CB8AC3E}">
        <p14:creationId xmlns="" xmlns:p14="http://schemas.microsoft.com/office/powerpoint/2010/main" val="27654310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800633" y="5340773"/>
            <a:ext cx="3555994" cy="1110825"/>
          </a:xfrm>
          <a:prstGeom prst="rect">
            <a:avLst/>
          </a:prstGeom>
          <a:noFill/>
          <a:ln w="9525">
            <a:noFill/>
            <a:miter lim="800000"/>
            <a:headEnd/>
            <a:tailEnd/>
          </a:ln>
        </p:spPr>
      </p:pic>
      <p:sp>
        <p:nvSpPr>
          <p:cNvPr id="3" name="TextBox 2"/>
          <p:cNvSpPr txBox="1"/>
          <p:nvPr/>
        </p:nvSpPr>
        <p:spPr>
          <a:xfrm>
            <a:off x="423350" y="5280866"/>
            <a:ext cx="4563532" cy="1200329"/>
          </a:xfrm>
          <a:prstGeom prst="rect">
            <a:avLst/>
          </a:prstGeom>
          <a:noFill/>
        </p:spPr>
        <p:txBody>
          <a:bodyPr wrap="square" rtlCol="0">
            <a:spAutoFit/>
          </a:bodyPr>
          <a:lstStyle/>
          <a:p>
            <a:r>
              <a:rPr lang="en-US" b="1" dirty="0" smtClean="0"/>
              <a:t>Challenge:</a:t>
            </a:r>
            <a:r>
              <a:rPr lang="en-US" dirty="0" smtClean="0"/>
              <a:t>  Coordinating manageable inter-mission, inter-agency, international efforts- </a:t>
            </a:r>
            <a:r>
              <a:rPr lang="en-US" i="1" dirty="0" smtClean="0"/>
              <a:t>ESPECIALLY TRUE FOR INTEGRATED “APPLICATIONS”</a:t>
            </a:r>
            <a:endParaRPr lang="en-US" i="1" dirty="0"/>
          </a:p>
        </p:txBody>
      </p:sp>
      <p:sp>
        <p:nvSpPr>
          <p:cNvPr id="4" name="TextBox 3"/>
          <p:cNvSpPr txBox="1"/>
          <p:nvPr/>
        </p:nvSpPr>
        <p:spPr>
          <a:xfrm>
            <a:off x="118533" y="888998"/>
            <a:ext cx="9025467" cy="3939540"/>
          </a:xfrm>
          <a:prstGeom prst="rect">
            <a:avLst/>
          </a:prstGeom>
          <a:noFill/>
        </p:spPr>
        <p:txBody>
          <a:bodyPr wrap="square" rtlCol="0">
            <a:spAutoFit/>
          </a:bodyPr>
          <a:lstStyle/>
          <a:p>
            <a:r>
              <a:rPr lang="en-US" sz="2400" b="1" dirty="0" smtClean="0"/>
              <a:t>GPM GV Three Approaches:</a:t>
            </a:r>
          </a:p>
          <a:p>
            <a:pPr marL="228600" indent="-109538">
              <a:buFont typeface="Arial" pitchFamily="34" charset="0"/>
              <a:buChar char="•"/>
            </a:pPr>
            <a:r>
              <a:rPr lang="en-US" b="1" i="1" dirty="0" smtClean="0"/>
              <a:t>Direct statistical validation: </a:t>
            </a:r>
            <a:r>
              <a:rPr lang="en-US" dirty="0" smtClean="0"/>
              <a:t> </a:t>
            </a:r>
          </a:p>
          <a:p>
            <a:pPr marL="119063"/>
            <a:r>
              <a:rPr lang="en-US" dirty="0" smtClean="0"/>
              <a:t>	</a:t>
            </a:r>
            <a:r>
              <a:rPr lang="en-US" dirty="0" smtClean="0"/>
              <a:t>Primary CONUS:  NMQ/MRMS precipitation rates;  Validation Network (VN) Processing</a:t>
            </a:r>
          </a:p>
          <a:p>
            <a:pPr marL="457200">
              <a:spcAft>
                <a:spcPts val="600"/>
              </a:spcAft>
            </a:pPr>
            <a:r>
              <a:rPr lang="en-US" dirty="0" smtClean="0"/>
              <a:t>Datasets from numerous other locations- KMA, HSAF, NIMROD, EC, Finland…….etc.</a:t>
            </a:r>
          </a:p>
          <a:p>
            <a:pPr marL="228600" indent="-109538">
              <a:buFont typeface="Arial" pitchFamily="34" charset="0"/>
              <a:buChar char="•"/>
            </a:pPr>
            <a:r>
              <a:rPr lang="en-US" b="1" i="1" dirty="0" smtClean="0"/>
              <a:t>Physical validation: </a:t>
            </a:r>
            <a:r>
              <a:rPr lang="en-US" dirty="0" smtClean="0"/>
              <a:t> </a:t>
            </a:r>
          </a:p>
          <a:p>
            <a:pPr marL="457200">
              <a:spcAft>
                <a:spcPts val="600"/>
              </a:spcAft>
            </a:pPr>
            <a:r>
              <a:rPr lang="en-US" dirty="0" smtClean="0"/>
              <a:t>Several air/ground-based datasets collected for warm, cool, frozen precipitation regimes; analysis ongoing with slow progress, but some progress……….</a:t>
            </a:r>
          </a:p>
          <a:p>
            <a:pPr marL="228600" indent="-109538">
              <a:buFont typeface="Arial" pitchFamily="34" charset="0"/>
              <a:buChar char="•"/>
            </a:pPr>
            <a:r>
              <a:rPr lang="en-US" b="1" i="1" dirty="0" smtClean="0"/>
              <a:t>Integrated Hydrologic Validation</a:t>
            </a:r>
            <a:r>
              <a:rPr lang="en-US" dirty="0" smtClean="0"/>
              <a:t>:   </a:t>
            </a:r>
          </a:p>
          <a:p>
            <a:pPr marL="457200"/>
            <a:r>
              <a:rPr lang="en-US" dirty="0" smtClean="0"/>
              <a:t>IFloodS an initial attempt on the regional scale; clear examples of challenges as pertains to  </a:t>
            </a:r>
            <a:r>
              <a:rPr lang="en-US" i="1" dirty="0" smtClean="0"/>
              <a:t>both</a:t>
            </a:r>
            <a:r>
              <a:rPr lang="en-US" dirty="0" smtClean="0"/>
              <a:t> ground and satellite product precipitation estimate “convergence”…..</a:t>
            </a:r>
          </a:p>
          <a:p>
            <a:pPr marL="457200"/>
            <a:r>
              <a:rPr lang="en-US" dirty="0" smtClean="0"/>
              <a:t>Upcoming campaigns and EOPs:  </a:t>
            </a:r>
          </a:p>
          <a:p>
            <a:pPr marL="457200"/>
            <a:r>
              <a:rPr lang="en-US" dirty="0" smtClean="0"/>
              <a:t>	</a:t>
            </a:r>
            <a:r>
              <a:rPr lang="en-US" dirty="0" smtClean="0"/>
              <a:t>GPM IPHEX/NOAA HMT-SEPS, North Carolina (2014); OLYMPEX (2015/16)</a:t>
            </a:r>
          </a:p>
          <a:p>
            <a:pPr marL="457200"/>
            <a:r>
              <a:rPr lang="en-US" dirty="0" smtClean="0"/>
              <a:t>HSAF, GFMS etc. </a:t>
            </a:r>
            <a:r>
              <a:rPr lang="en-US" dirty="0" smtClean="0"/>
              <a:t>for </a:t>
            </a:r>
            <a:r>
              <a:rPr lang="en-US" dirty="0" smtClean="0"/>
              <a:t>“larger scale” </a:t>
            </a:r>
            <a:r>
              <a:rPr lang="en-US" dirty="0" smtClean="0"/>
              <a:t>system approaches………….</a:t>
            </a:r>
          </a:p>
        </p:txBody>
      </p:sp>
      <p:sp>
        <p:nvSpPr>
          <p:cNvPr id="6" name="TextBox 5"/>
          <p:cNvSpPr txBox="1"/>
          <p:nvPr/>
        </p:nvSpPr>
        <p:spPr>
          <a:xfrm>
            <a:off x="0" y="0"/>
            <a:ext cx="9144000" cy="584775"/>
          </a:xfrm>
          <a:prstGeom prst="rect">
            <a:avLst/>
          </a:prstGeom>
          <a:solidFill>
            <a:srgbClr val="000099"/>
          </a:solidFill>
        </p:spPr>
        <p:txBody>
          <a:bodyPr wrap="square" rtlCol="0">
            <a:spAutoFit/>
          </a:bodyPr>
          <a:lstStyle/>
          <a:p>
            <a:pPr algn="ctr" defTabSz="914400"/>
            <a:r>
              <a:rPr lang="en-US" sz="3200" b="1" i="1" dirty="0" smtClean="0">
                <a:solidFill>
                  <a:prstClr val="white"/>
                </a:solidFill>
              </a:rPr>
              <a:t> Summary</a:t>
            </a:r>
            <a:endParaRPr lang="en-US" sz="3200" b="1" i="1" dirty="0" smtClean="0">
              <a:solidFill>
                <a:prstClr val="white"/>
              </a:solidFill>
            </a:endParaRPr>
          </a:p>
        </p:txBody>
      </p:sp>
      <p:pic>
        <p:nvPicPr>
          <p:cNvPr id="7" name="Picture 55"/>
          <p:cNvPicPr>
            <a:picLocks noChangeAspect="1" noChangeArrowheads="1"/>
          </p:cNvPicPr>
          <p:nvPr/>
        </p:nvPicPr>
        <p:blipFill>
          <a:blip r:embed="rId3" cstate="print"/>
          <a:srcRect/>
          <a:stretch>
            <a:fillRect/>
          </a:stretch>
        </p:blipFill>
        <p:spPr bwMode="auto">
          <a:xfrm>
            <a:off x="156608" y="0"/>
            <a:ext cx="814942" cy="694267"/>
          </a:xfrm>
          <a:prstGeom prst="rect">
            <a:avLst/>
          </a:prstGeom>
          <a:noFill/>
          <a:ln w="9525">
            <a:noFill/>
            <a:miter lim="800000"/>
            <a:headEnd/>
            <a:tailEnd/>
          </a:ln>
        </p:spPr>
      </p:pic>
      <p:pic>
        <p:nvPicPr>
          <p:cNvPr id="8" name="Picture 15" descr="GPM_Logo.pdf"/>
          <p:cNvPicPr>
            <a:picLocks noChangeAspect="1"/>
          </p:cNvPicPr>
          <p:nvPr/>
        </p:nvPicPr>
        <p:blipFill>
          <a:blip r:embed="rId4" cstate="print">
            <a:extLst>
              <a:ext uri="{28A0092B-C50C-407E-A947-70E740481C1C}">
                <a14:useLocalDpi xmlns:a14="http://schemas.microsoft.com/office/drawing/2010/main" xmlns=""/>
              </a:ext>
            </a:extLst>
          </a:blip>
          <a:srcRect l="14369" t="20000" r="10934" b="22221"/>
          <a:stretch>
            <a:fillRect/>
          </a:stretch>
        </p:blipFill>
        <p:spPr bwMode="auto">
          <a:xfrm>
            <a:off x="8023250" y="-9525"/>
            <a:ext cx="1120749" cy="6699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0" y="0"/>
            <a:ext cx="9144000" cy="539342"/>
            <a:chOff x="0" y="0"/>
            <a:chExt cx="9144001" cy="763398"/>
          </a:xfrm>
        </p:grpSpPr>
        <p:grpSp>
          <p:nvGrpSpPr>
            <p:cNvPr id="3" name="Group 15"/>
            <p:cNvGrpSpPr>
              <a:grpSpLocks/>
            </p:cNvGrpSpPr>
            <p:nvPr/>
          </p:nvGrpSpPr>
          <p:grpSpPr bwMode="auto">
            <a:xfrm>
              <a:off x="0" y="0"/>
              <a:ext cx="9144001" cy="763398"/>
              <a:chOff x="0" y="0"/>
              <a:chExt cx="9144001" cy="763398"/>
            </a:xfrm>
          </p:grpSpPr>
          <p:pic>
            <p:nvPicPr>
              <p:cNvPr id="192" name="Picture 13" descr="GPM_GV_Banner.jpg"/>
              <p:cNvPicPr>
                <a:picLocks noChangeAspect="1"/>
              </p:cNvPicPr>
              <p:nvPr/>
            </p:nvPicPr>
            <p:blipFill>
              <a:blip r:embed="rId3" cstate="print"/>
              <a:srcRect/>
              <a:stretch>
                <a:fillRect/>
              </a:stretch>
            </p:blipFill>
            <p:spPr bwMode="auto">
              <a:xfrm>
                <a:off x="0" y="0"/>
                <a:ext cx="4605624" cy="763398"/>
              </a:xfrm>
              <a:prstGeom prst="rect">
                <a:avLst/>
              </a:prstGeom>
              <a:noFill/>
              <a:ln w="9525">
                <a:noFill/>
                <a:miter lim="800000"/>
                <a:headEnd/>
                <a:tailEnd/>
              </a:ln>
            </p:spPr>
          </p:pic>
          <p:pic>
            <p:nvPicPr>
              <p:cNvPr id="193" name="Picture 14" descr="GPM_GV_Banner.jpg"/>
              <p:cNvPicPr>
                <a:picLocks noChangeAspect="1"/>
              </p:cNvPicPr>
              <p:nvPr/>
            </p:nvPicPr>
            <p:blipFill>
              <a:blip r:embed="rId3" cstate="print"/>
              <a:srcRect/>
              <a:stretch>
                <a:fillRect/>
              </a:stretch>
            </p:blipFill>
            <p:spPr bwMode="auto">
              <a:xfrm>
                <a:off x="4588779" y="0"/>
                <a:ext cx="4555222" cy="761996"/>
              </a:xfrm>
              <a:prstGeom prst="rect">
                <a:avLst/>
              </a:prstGeom>
              <a:noFill/>
              <a:ln w="9525">
                <a:noFill/>
                <a:miter lim="800000"/>
                <a:headEnd/>
                <a:tailEnd/>
              </a:ln>
            </p:spPr>
          </p:pic>
        </p:grpSp>
        <p:sp>
          <p:nvSpPr>
            <p:cNvPr id="191" name="Text Box 7"/>
            <p:cNvSpPr txBox="1">
              <a:spLocks noChangeArrowheads="1"/>
            </p:cNvSpPr>
            <p:nvPr/>
          </p:nvSpPr>
          <p:spPr bwMode="auto">
            <a:xfrm>
              <a:off x="0" y="394051"/>
              <a:ext cx="2474752" cy="338554"/>
            </a:xfrm>
            <a:prstGeom prst="rect">
              <a:avLst/>
            </a:prstGeom>
            <a:noFill/>
            <a:ln w="12700">
              <a:noFill/>
              <a:miter lim="800000"/>
              <a:headEnd/>
              <a:tailEnd/>
            </a:ln>
          </p:spPr>
          <p:txBody>
            <a:bodyPr>
              <a:spAutoFit/>
            </a:bodyPr>
            <a:lstStyle/>
            <a:p>
              <a:pPr defTabSz="914400">
                <a:spcBef>
                  <a:spcPct val="50000"/>
                </a:spcBef>
              </a:pPr>
              <a:r>
                <a:rPr lang="en-US" sz="1600" b="1" i="1" dirty="0" smtClean="0">
                  <a:solidFill>
                    <a:srgbClr val="FFFFFF"/>
                  </a:solidFill>
                  <a:latin typeface="Arial"/>
                  <a:ea typeface="MS PGothic" pitchFamily="34" charset="-128"/>
                  <a:cs typeface="Arial" pitchFamily="34" charset="0"/>
                </a:rPr>
                <a:t>GPM Ground Validation</a:t>
              </a:r>
            </a:p>
          </p:txBody>
        </p:sp>
      </p:grpSp>
      <p:pic>
        <p:nvPicPr>
          <p:cNvPr id="199" name="Picture 55"/>
          <p:cNvPicPr>
            <a:picLocks noChangeAspect="1" noChangeArrowheads="1"/>
          </p:cNvPicPr>
          <p:nvPr/>
        </p:nvPicPr>
        <p:blipFill>
          <a:blip r:embed="rId4" cstate="print"/>
          <a:srcRect/>
          <a:stretch>
            <a:fillRect/>
          </a:stretch>
        </p:blipFill>
        <p:spPr bwMode="auto">
          <a:xfrm>
            <a:off x="0" y="6154737"/>
            <a:ext cx="825500" cy="703263"/>
          </a:xfrm>
          <a:prstGeom prst="rect">
            <a:avLst/>
          </a:prstGeom>
          <a:noFill/>
          <a:ln w="9525">
            <a:noFill/>
            <a:miter lim="800000"/>
            <a:headEnd/>
            <a:tailEnd/>
          </a:ln>
        </p:spPr>
      </p:pic>
      <p:grpSp>
        <p:nvGrpSpPr>
          <p:cNvPr id="4" name="Group 81"/>
          <p:cNvGrpSpPr/>
          <p:nvPr/>
        </p:nvGrpSpPr>
        <p:grpSpPr>
          <a:xfrm>
            <a:off x="-174626" y="553584"/>
            <a:ext cx="9604186" cy="6102959"/>
            <a:chOff x="-174626" y="553584"/>
            <a:chExt cx="9604186" cy="6102959"/>
          </a:xfrm>
        </p:grpSpPr>
        <p:grpSp>
          <p:nvGrpSpPr>
            <p:cNvPr id="5" name="Group 130"/>
            <p:cNvGrpSpPr/>
            <p:nvPr/>
          </p:nvGrpSpPr>
          <p:grpSpPr>
            <a:xfrm>
              <a:off x="-174626" y="553584"/>
              <a:ext cx="9604186" cy="6102959"/>
              <a:chOff x="-174626" y="553584"/>
              <a:chExt cx="9604186" cy="6102959"/>
            </a:xfrm>
          </p:grpSpPr>
          <p:grpSp>
            <p:nvGrpSpPr>
              <p:cNvPr id="6" name="Group 81"/>
              <p:cNvGrpSpPr/>
              <p:nvPr/>
            </p:nvGrpSpPr>
            <p:grpSpPr>
              <a:xfrm>
                <a:off x="66675" y="553584"/>
                <a:ext cx="9362885" cy="6102959"/>
                <a:chOff x="66675" y="553584"/>
                <a:chExt cx="9362885" cy="6102959"/>
              </a:xfrm>
            </p:grpSpPr>
            <p:grpSp>
              <p:nvGrpSpPr>
                <p:cNvPr id="8" name="Group 199"/>
                <p:cNvGrpSpPr/>
                <p:nvPr/>
              </p:nvGrpSpPr>
              <p:grpSpPr>
                <a:xfrm>
                  <a:off x="66675" y="553584"/>
                  <a:ext cx="9362885" cy="6102959"/>
                  <a:chOff x="66675" y="553584"/>
                  <a:chExt cx="9362885" cy="6102959"/>
                </a:xfrm>
              </p:grpSpPr>
              <p:pic>
                <p:nvPicPr>
                  <p:cNvPr id="1027" name="Picture 3"/>
                  <p:cNvPicPr>
                    <a:picLocks noChangeAspect="1" noChangeArrowheads="1"/>
                  </p:cNvPicPr>
                  <p:nvPr/>
                </p:nvPicPr>
                <p:blipFill>
                  <a:blip r:embed="rId5" cstate="print">
                    <a:lum bright="-2000" contrast="22000"/>
                  </a:blip>
                  <a:srcRect/>
                  <a:stretch>
                    <a:fillRect/>
                  </a:stretch>
                </p:blipFill>
                <p:spPr bwMode="auto">
                  <a:xfrm>
                    <a:off x="1130694" y="1801176"/>
                    <a:ext cx="7212243" cy="3942693"/>
                  </a:xfrm>
                  <a:prstGeom prst="rect">
                    <a:avLst/>
                  </a:prstGeom>
                  <a:noFill/>
                  <a:ln w="9525">
                    <a:noFill/>
                    <a:miter lim="800000"/>
                    <a:headEnd/>
                    <a:tailEnd/>
                  </a:ln>
                </p:spPr>
              </p:pic>
              <p:sp>
                <p:nvSpPr>
                  <p:cNvPr id="32" name="TextBox 31"/>
                  <p:cNvSpPr txBox="1"/>
                  <p:nvPr/>
                </p:nvSpPr>
                <p:spPr>
                  <a:xfrm>
                    <a:off x="393701" y="623512"/>
                    <a:ext cx="2895600" cy="461665"/>
                  </a:xfrm>
                  <a:prstGeom prst="rect">
                    <a:avLst/>
                  </a:prstGeom>
                  <a:noFill/>
                </p:spPr>
                <p:txBody>
                  <a:bodyPr wrap="square" lIns="0" tIns="0" rIns="0" bIns="0" rtlCol="0">
                    <a:spAutoFit/>
                  </a:bodyPr>
                  <a:lstStyle/>
                  <a:p>
                    <a:pPr defTabSz="914400"/>
                    <a:r>
                      <a:rPr lang="en-US" sz="1400" dirty="0" smtClean="0">
                        <a:solidFill>
                          <a:prstClr val="black"/>
                        </a:solidFill>
                      </a:rPr>
                      <a:t> </a:t>
                    </a:r>
                    <a:r>
                      <a:rPr lang="en-US" sz="1600" b="1" dirty="0" smtClean="0">
                        <a:solidFill>
                          <a:srgbClr val="0000FF"/>
                        </a:solidFill>
                      </a:rPr>
                      <a:t>CONUS/NOAA NMQ</a:t>
                    </a:r>
                    <a:r>
                      <a:rPr lang="en-US" sz="1600" dirty="0" smtClean="0">
                        <a:solidFill>
                          <a:prstClr val="black"/>
                        </a:solidFill>
                      </a:rPr>
                      <a:t>, </a:t>
                    </a:r>
                    <a:r>
                      <a:rPr lang="en-US" sz="1600" b="1" dirty="0" smtClean="0">
                        <a:solidFill>
                          <a:srgbClr val="0000FF"/>
                        </a:solidFill>
                      </a:rPr>
                      <a:t>NASA VN </a:t>
                    </a:r>
                    <a:r>
                      <a:rPr lang="en-US" sz="1400" dirty="0" smtClean="0">
                        <a:solidFill>
                          <a:prstClr val="black"/>
                        </a:solidFill>
                      </a:rPr>
                      <a:t>(Radar, Gauges)</a:t>
                    </a:r>
                  </a:p>
                </p:txBody>
              </p:sp>
              <p:sp>
                <p:nvSpPr>
                  <p:cNvPr id="7" name="TextBox 6"/>
                  <p:cNvSpPr txBox="1"/>
                  <p:nvPr/>
                </p:nvSpPr>
                <p:spPr>
                  <a:xfrm>
                    <a:off x="3461059" y="553584"/>
                    <a:ext cx="3009530" cy="461665"/>
                  </a:xfrm>
                  <a:prstGeom prst="rect">
                    <a:avLst/>
                  </a:prstGeom>
                  <a:noFill/>
                </p:spPr>
                <p:txBody>
                  <a:bodyPr wrap="square" rtlCol="0">
                    <a:spAutoFit/>
                  </a:bodyPr>
                  <a:lstStyle/>
                  <a:p>
                    <a:pPr defTabSz="914400"/>
                    <a:r>
                      <a:rPr lang="en-US" sz="2400" b="1" dirty="0" smtClean="0">
                        <a:solidFill>
                          <a:prstClr val="black"/>
                        </a:solidFill>
                      </a:rPr>
                      <a:t>GV:  A Global </a:t>
                    </a:r>
                    <a:r>
                      <a:rPr lang="en-US" sz="2400" b="1" dirty="0">
                        <a:solidFill>
                          <a:prstClr val="black"/>
                        </a:solidFill>
                      </a:rPr>
                      <a:t>E</a:t>
                    </a:r>
                    <a:r>
                      <a:rPr lang="en-US" sz="2400" b="1" dirty="0" smtClean="0">
                        <a:solidFill>
                          <a:prstClr val="black"/>
                        </a:solidFill>
                      </a:rPr>
                      <a:t>ffort</a:t>
                    </a:r>
                    <a:endParaRPr lang="en-US" sz="2400" b="1" dirty="0">
                      <a:solidFill>
                        <a:prstClr val="black"/>
                      </a:solidFill>
                    </a:endParaRPr>
                  </a:p>
                </p:txBody>
              </p:sp>
              <p:sp>
                <p:nvSpPr>
                  <p:cNvPr id="9" name="Oval 8"/>
                  <p:cNvSpPr/>
                  <p:nvPr/>
                </p:nvSpPr>
                <p:spPr>
                  <a:xfrm>
                    <a:off x="3348359" y="2833474"/>
                    <a:ext cx="97655" cy="97654"/>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7884850" y="3525932"/>
                    <a:ext cx="97655" cy="97654"/>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Oval 10"/>
                  <p:cNvSpPr/>
                  <p:nvPr/>
                </p:nvSpPr>
                <p:spPr>
                  <a:xfrm>
                    <a:off x="5147145" y="2358412"/>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Oval 13"/>
                  <p:cNvSpPr/>
                  <p:nvPr/>
                </p:nvSpPr>
                <p:spPr>
                  <a:xfrm>
                    <a:off x="2476500" y="2447925"/>
                    <a:ext cx="985791" cy="712542"/>
                  </a:xfrm>
                  <a:prstGeom prst="ellipse">
                    <a:avLst/>
                  </a:prstGeom>
                  <a:no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5" name="Oval 14"/>
                  <p:cNvSpPr/>
                  <p:nvPr/>
                </p:nvSpPr>
                <p:spPr>
                  <a:xfrm rot="4676585">
                    <a:off x="3299928" y="4317140"/>
                    <a:ext cx="617677" cy="362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Oval 15"/>
                  <p:cNvSpPr/>
                  <p:nvPr/>
                </p:nvSpPr>
                <p:spPr>
                  <a:xfrm>
                    <a:off x="6775142" y="3987570"/>
                    <a:ext cx="878889" cy="5415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Oval 18"/>
                  <p:cNvSpPr/>
                  <p:nvPr/>
                </p:nvSpPr>
                <p:spPr>
                  <a:xfrm>
                    <a:off x="4823533" y="2710666"/>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Oval 19"/>
                  <p:cNvSpPr/>
                  <p:nvPr/>
                </p:nvSpPr>
                <p:spPr>
                  <a:xfrm>
                    <a:off x="4619347" y="2799442"/>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1" name="Oval 20"/>
                  <p:cNvSpPr/>
                  <p:nvPr/>
                </p:nvSpPr>
                <p:spPr>
                  <a:xfrm>
                    <a:off x="2905959" y="2861586"/>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Oval 23"/>
                  <p:cNvSpPr/>
                  <p:nvPr/>
                </p:nvSpPr>
                <p:spPr>
                  <a:xfrm>
                    <a:off x="4484703" y="2265301"/>
                    <a:ext cx="904043" cy="6821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6" name="Oval 25"/>
                  <p:cNvSpPr/>
                  <p:nvPr/>
                </p:nvSpPr>
                <p:spPr>
                  <a:xfrm>
                    <a:off x="4527612" y="3329143"/>
                    <a:ext cx="284085" cy="2663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Oval 26"/>
                  <p:cNvSpPr/>
                  <p:nvPr/>
                </p:nvSpPr>
                <p:spPr>
                  <a:xfrm>
                    <a:off x="7093258" y="2769849"/>
                    <a:ext cx="195308" cy="2929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31" name="Straight Arrow Connector 30"/>
                  <p:cNvCxnSpPr/>
                  <p:nvPr/>
                </p:nvCxnSpPr>
                <p:spPr>
                  <a:xfrm>
                    <a:off x="2152650" y="1562100"/>
                    <a:ext cx="1152525" cy="112395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11486" y="1480457"/>
                    <a:ext cx="21354" cy="816023"/>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9" idx="6"/>
                  </p:cNvCxnSpPr>
                  <p:nvPr/>
                </p:nvCxnSpPr>
                <p:spPr>
                  <a:xfrm flipH="1">
                    <a:off x="4921188" y="1698171"/>
                    <a:ext cx="2034783" cy="1061322"/>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7020756" y="2111829"/>
                    <a:ext cx="871387" cy="785268"/>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290049" y="2663318"/>
                    <a:ext cx="611077" cy="205666"/>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10" idx="5"/>
                  </p:cNvCxnSpPr>
                  <p:nvPr/>
                </p:nvCxnSpPr>
                <p:spPr>
                  <a:xfrm flipH="1" flipV="1">
                    <a:off x="7968204" y="3609285"/>
                    <a:ext cx="261397" cy="359051"/>
                  </a:xfrm>
                  <a:prstGeom prst="straightConnector1">
                    <a:avLst/>
                  </a:prstGeom>
                  <a:ln w="22225">
                    <a:solidFill>
                      <a:srgbClr val="3333FF"/>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924583" y="4500996"/>
                    <a:ext cx="142042" cy="1127464"/>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209675" y="3160467"/>
                    <a:ext cx="1941898" cy="868608"/>
                  </a:xfrm>
                  <a:prstGeom prst="straightConnector1">
                    <a:avLst/>
                  </a:prstGeom>
                  <a:ln w="2222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3182643" y="3076129"/>
                    <a:ext cx="97655" cy="97654"/>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3" name="Oval 82"/>
                  <p:cNvSpPr/>
                  <p:nvPr/>
                </p:nvSpPr>
                <p:spPr>
                  <a:xfrm rot="4676585">
                    <a:off x="3421321" y="3704248"/>
                    <a:ext cx="690181" cy="5289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4" name="Oval 83"/>
                  <p:cNvSpPr/>
                  <p:nvPr/>
                </p:nvSpPr>
                <p:spPr>
                  <a:xfrm>
                    <a:off x="5335480" y="3009547"/>
                    <a:ext cx="115409" cy="9765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5" name="Oval 84"/>
                  <p:cNvSpPr/>
                  <p:nvPr/>
                </p:nvSpPr>
                <p:spPr>
                  <a:xfrm>
                    <a:off x="6943818" y="2886739"/>
                    <a:ext cx="115409" cy="9765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6" name="Oval 85"/>
                  <p:cNvSpPr/>
                  <p:nvPr/>
                </p:nvSpPr>
                <p:spPr>
                  <a:xfrm>
                    <a:off x="2996215" y="2756534"/>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5" name="TextBox 94"/>
                  <p:cNvSpPr txBox="1"/>
                  <p:nvPr/>
                </p:nvSpPr>
                <p:spPr>
                  <a:xfrm>
                    <a:off x="2771775" y="983958"/>
                    <a:ext cx="1725479" cy="738664"/>
                  </a:xfrm>
                  <a:prstGeom prst="rect">
                    <a:avLst/>
                  </a:prstGeom>
                  <a:noFill/>
                </p:spPr>
                <p:txBody>
                  <a:bodyPr wrap="square" rtlCol="0">
                    <a:spAutoFit/>
                  </a:bodyPr>
                  <a:lstStyle/>
                  <a:p>
                    <a:pPr defTabSz="914400"/>
                    <a:r>
                      <a:rPr lang="en-US" sz="1400" b="1" dirty="0" smtClean="0">
                        <a:solidFill>
                          <a:srgbClr val="0000FF"/>
                        </a:solidFill>
                      </a:rPr>
                      <a:t>NASA WFF: </a:t>
                    </a:r>
                    <a:r>
                      <a:rPr lang="en-US" sz="1400" dirty="0" smtClean="0">
                        <a:solidFill>
                          <a:prstClr val="black"/>
                        </a:solidFill>
                      </a:rPr>
                      <a:t>Radar, disdrometers, gauges</a:t>
                    </a:r>
                    <a:endParaRPr lang="en-US" sz="1400" dirty="0">
                      <a:solidFill>
                        <a:prstClr val="black"/>
                      </a:solidFill>
                    </a:endParaRPr>
                  </a:p>
                </p:txBody>
              </p:sp>
              <p:sp>
                <p:nvSpPr>
                  <p:cNvPr id="98" name="TextBox 97"/>
                  <p:cNvSpPr txBox="1"/>
                  <p:nvPr/>
                </p:nvSpPr>
                <p:spPr>
                  <a:xfrm>
                    <a:off x="5974573" y="858534"/>
                    <a:ext cx="2683652" cy="523220"/>
                  </a:xfrm>
                  <a:prstGeom prst="rect">
                    <a:avLst/>
                  </a:prstGeom>
                  <a:noFill/>
                </p:spPr>
                <p:txBody>
                  <a:bodyPr wrap="square" rtlCol="0">
                    <a:spAutoFit/>
                  </a:bodyPr>
                  <a:lstStyle/>
                  <a:p>
                    <a:pPr defTabSz="914400"/>
                    <a:r>
                      <a:rPr lang="en-US" sz="1400" dirty="0" smtClean="0">
                        <a:solidFill>
                          <a:prstClr val="black"/>
                        </a:solidFill>
                      </a:rPr>
                      <a:t>Finland: UH/FMI radars, gauges  </a:t>
                    </a:r>
                    <a:r>
                      <a:rPr lang="en-US" sz="1400" dirty="0" smtClean="0">
                        <a:solidFill>
                          <a:srgbClr val="FF0000"/>
                        </a:solidFill>
                      </a:rPr>
                      <a:t>(</a:t>
                    </a:r>
                    <a:r>
                      <a:rPr lang="en-US" sz="1400" b="1" dirty="0" smtClean="0">
                        <a:solidFill>
                          <a:srgbClr val="FF0000"/>
                        </a:solidFill>
                      </a:rPr>
                      <a:t>LPVEX 2010; </a:t>
                    </a:r>
                    <a:r>
                      <a:rPr lang="en-US" sz="1400" b="1" dirty="0" smtClean="0">
                        <a:solidFill>
                          <a:srgbClr val="C00000"/>
                        </a:solidFill>
                      </a:rPr>
                      <a:t>Snow 2013-  </a:t>
                    </a:r>
                    <a:r>
                      <a:rPr lang="en-US" sz="1400" dirty="0" smtClean="0">
                        <a:solidFill>
                          <a:srgbClr val="FF0000"/>
                        </a:solidFill>
                      </a:rPr>
                      <a:t>) </a:t>
                    </a:r>
                    <a:endParaRPr lang="en-US" sz="1400" dirty="0">
                      <a:solidFill>
                        <a:srgbClr val="FF0000"/>
                      </a:solidFill>
                    </a:endParaRPr>
                  </a:p>
                </p:txBody>
              </p:sp>
              <p:sp>
                <p:nvSpPr>
                  <p:cNvPr id="99" name="TextBox 98"/>
                  <p:cNvSpPr txBox="1"/>
                  <p:nvPr/>
                </p:nvSpPr>
                <p:spPr>
                  <a:xfrm>
                    <a:off x="4161505" y="1036577"/>
                    <a:ext cx="2010696" cy="523220"/>
                  </a:xfrm>
                  <a:prstGeom prst="rect">
                    <a:avLst/>
                  </a:prstGeom>
                  <a:noFill/>
                </p:spPr>
                <p:txBody>
                  <a:bodyPr wrap="square" rtlCol="0">
                    <a:spAutoFit/>
                  </a:bodyPr>
                  <a:lstStyle/>
                  <a:p>
                    <a:pPr defTabSz="914400"/>
                    <a:r>
                      <a:rPr lang="en-US" sz="1400" dirty="0" smtClean="0">
                        <a:solidFill>
                          <a:prstClr val="black"/>
                        </a:solidFill>
                      </a:rPr>
                      <a:t>EU gauges, radars, disdrometers, HSAF GV </a:t>
                    </a:r>
                  </a:p>
                </p:txBody>
              </p:sp>
              <p:sp>
                <p:nvSpPr>
                  <p:cNvPr id="101" name="TextBox 100"/>
                  <p:cNvSpPr txBox="1"/>
                  <p:nvPr/>
                </p:nvSpPr>
                <p:spPr>
                  <a:xfrm>
                    <a:off x="7374290" y="1655494"/>
                    <a:ext cx="1550635" cy="523220"/>
                  </a:xfrm>
                  <a:prstGeom prst="rect">
                    <a:avLst/>
                  </a:prstGeom>
                  <a:noFill/>
                </p:spPr>
                <p:txBody>
                  <a:bodyPr wrap="square" rtlCol="0">
                    <a:spAutoFit/>
                  </a:bodyPr>
                  <a:lstStyle/>
                  <a:p>
                    <a:pPr defTabSz="914400"/>
                    <a:r>
                      <a:rPr lang="en-US" sz="1400" dirty="0" smtClean="0">
                        <a:solidFill>
                          <a:prstClr val="black"/>
                        </a:solidFill>
                      </a:rPr>
                      <a:t>S. Korea (KMA) Gauges, Radars</a:t>
                    </a:r>
                    <a:endParaRPr lang="en-US" sz="1400" dirty="0">
                      <a:solidFill>
                        <a:prstClr val="black"/>
                      </a:solidFill>
                    </a:endParaRPr>
                  </a:p>
                </p:txBody>
              </p:sp>
              <p:sp>
                <p:nvSpPr>
                  <p:cNvPr id="103" name="TextBox 102"/>
                  <p:cNvSpPr txBox="1"/>
                  <p:nvPr/>
                </p:nvSpPr>
                <p:spPr>
                  <a:xfrm>
                    <a:off x="7878925" y="2173563"/>
                    <a:ext cx="1550635" cy="738664"/>
                  </a:xfrm>
                  <a:prstGeom prst="rect">
                    <a:avLst/>
                  </a:prstGeom>
                  <a:noFill/>
                </p:spPr>
                <p:txBody>
                  <a:bodyPr wrap="square" rtlCol="0">
                    <a:spAutoFit/>
                  </a:bodyPr>
                  <a:lstStyle/>
                  <a:p>
                    <a:pPr defTabSz="914400"/>
                    <a:r>
                      <a:rPr lang="en-US" sz="1400" dirty="0" smtClean="0">
                        <a:solidFill>
                          <a:prstClr val="black"/>
                        </a:solidFill>
                      </a:rPr>
                      <a:t>Japan (JAXA):  Radars, gauges, disdrometers</a:t>
                    </a:r>
                    <a:endParaRPr lang="en-US" sz="1400" dirty="0">
                      <a:solidFill>
                        <a:prstClr val="black"/>
                      </a:solidFill>
                    </a:endParaRPr>
                  </a:p>
                </p:txBody>
              </p:sp>
              <p:sp>
                <p:nvSpPr>
                  <p:cNvPr id="104" name="TextBox 103"/>
                  <p:cNvSpPr txBox="1"/>
                  <p:nvPr/>
                </p:nvSpPr>
                <p:spPr>
                  <a:xfrm>
                    <a:off x="7976492" y="3888439"/>
                    <a:ext cx="1262757" cy="807913"/>
                  </a:xfrm>
                  <a:prstGeom prst="rect">
                    <a:avLst/>
                  </a:prstGeom>
                  <a:noFill/>
                </p:spPr>
                <p:txBody>
                  <a:bodyPr wrap="square" rtlCol="0">
                    <a:spAutoFit/>
                  </a:bodyPr>
                  <a:lstStyle/>
                  <a:p>
                    <a:pPr defTabSz="914400"/>
                    <a:r>
                      <a:rPr lang="en-US" sz="1400" b="1" dirty="0" smtClean="0">
                        <a:solidFill>
                          <a:srgbClr val="3333FF"/>
                        </a:solidFill>
                      </a:rPr>
                      <a:t>    </a:t>
                    </a:r>
                    <a:r>
                      <a:rPr lang="en-US" sz="1400" b="1" dirty="0" smtClean="0">
                        <a:solidFill>
                          <a:srgbClr val="0000FF"/>
                        </a:solidFill>
                      </a:rPr>
                      <a:t>Kwajalein</a:t>
                    </a:r>
                  </a:p>
                  <a:p>
                    <a:pPr defTabSz="914400">
                      <a:lnSpc>
                        <a:spcPts val="1300"/>
                      </a:lnSpc>
                    </a:pPr>
                    <a:r>
                      <a:rPr lang="en-US" sz="1400" dirty="0" smtClean="0">
                        <a:solidFill>
                          <a:prstClr val="black"/>
                        </a:solidFill>
                      </a:rPr>
                      <a:t>     KPOL Radar,</a:t>
                    </a:r>
                  </a:p>
                  <a:p>
                    <a:pPr defTabSz="914400">
                      <a:lnSpc>
                        <a:spcPts val="1300"/>
                      </a:lnSpc>
                    </a:pPr>
                    <a:r>
                      <a:rPr lang="en-US" sz="1400" dirty="0" smtClean="0">
                        <a:solidFill>
                          <a:prstClr val="black"/>
                        </a:solidFill>
                      </a:rPr>
                      <a:t>     gauges, disdrometers</a:t>
                    </a:r>
                    <a:endParaRPr lang="en-US" sz="1400" dirty="0">
                      <a:solidFill>
                        <a:prstClr val="black"/>
                      </a:solidFill>
                    </a:endParaRPr>
                  </a:p>
                </p:txBody>
              </p:sp>
              <p:sp>
                <p:nvSpPr>
                  <p:cNvPr id="115" name="TextBox 114"/>
                  <p:cNvSpPr txBox="1"/>
                  <p:nvPr/>
                </p:nvSpPr>
                <p:spPr>
                  <a:xfrm>
                    <a:off x="161925" y="3029825"/>
                    <a:ext cx="1260629" cy="523220"/>
                  </a:xfrm>
                  <a:prstGeom prst="rect">
                    <a:avLst/>
                  </a:prstGeom>
                  <a:noFill/>
                </p:spPr>
                <p:txBody>
                  <a:bodyPr wrap="square" rtlCol="0">
                    <a:spAutoFit/>
                  </a:bodyPr>
                  <a:lstStyle/>
                  <a:p>
                    <a:pPr defTabSz="914400"/>
                    <a:r>
                      <a:rPr lang="en-US" sz="1400" dirty="0" smtClean="0">
                        <a:solidFill>
                          <a:prstClr val="black"/>
                        </a:solidFill>
                      </a:rPr>
                      <a:t> DOE ARM SGP</a:t>
                    </a:r>
                  </a:p>
                  <a:p>
                    <a:pPr defTabSz="914400"/>
                    <a:r>
                      <a:rPr lang="en-US" sz="1400" b="1" dirty="0" smtClean="0">
                        <a:solidFill>
                          <a:srgbClr val="FF0000"/>
                        </a:solidFill>
                      </a:rPr>
                      <a:t>MC3E;2011</a:t>
                    </a:r>
                    <a:endParaRPr lang="en-US" sz="1400" dirty="0">
                      <a:solidFill>
                        <a:srgbClr val="FF0000"/>
                      </a:solidFill>
                    </a:endParaRPr>
                  </a:p>
                </p:txBody>
              </p:sp>
              <p:sp>
                <p:nvSpPr>
                  <p:cNvPr id="116" name="TextBox 115"/>
                  <p:cNvSpPr txBox="1"/>
                  <p:nvPr/>
                </p:nvSpPr>
                <p:spPr>
                  <a:xfrm>
                    <a:off x="6677489" y="5550041"/>
                    <a:ext cx="1914061" cy="738664"/>
                  </a:xfrm>
                  <a:prstGeom prst="rect">
                    <a:avLst/>
                  </a:prstGeom>
                  <a:noFill/>
                </p:spPr>
                <p:txBody>
                  <a:bodyPr wrap="square" rtlCol="0">
                    <a:spAutoFit/>
                  </a:bodyPr>
                  <a:lstStyle/>
                  <a:p>
                    <a:pPr defTabSz="914400"/>
                    <a:r>
                      <a:rPr lang="en-US" sz="1400" dirty="0" smtClean="0">
                        <a:solidFill>
                          <a:prstClr val="black"/>
                        </a:solidFill>
                      </a:rPr>
                      <a:t>Australia</a:t>
                    </a:r>
                  </a:p>
                  <a:p>
                    <a:pPr defTabSz="914400"/>
                    <a:r>
                      <a:rPr lang="en-US" sz="1400" dirty="0" smtClean="0">
                        <a:solidFill>
                          <a:prstClr val="black"/>
                        </a:solidFill>
                      </a:rPr>
                      <a:t>Operational/Research Radars/Gauges, Ship</a:t>
                    </a:r>
                    <a:endParaRPr lang="en-US" sz="1400" dirty="0">
                      <a:solidFill>
                        <a:prstClr val="black"/>
                      </a:solidFill>
                    </a:endParaRPr>
                  </a:p>
                </p:txBody>
              </p:sp>
              <p:sp>
                <p:nvSpPr>
                  <p:cNvPr id="117" name="TextBox 116"/>
                  <p:cNvSpPr txBox="1"/>
                  <p:nvPr/>
                </p:nvSpPr>
                <p:spPr>
                  <a:xfrm>
                    <a:off x="1671957" y="5773464"/>
                    <a:ext cx="1543239" cy="738664"/>
                  </a:xfrm>
                  <a:prstGeom prst="rect">
                    <a:avLst/>
                  </a:prstGeom>
                  <a:noFill/>
                </p:spPr>
                <p:txBody>
                  <a:bodyPr wrap="square" rtlCol="0">
                    <a:spAutoFit/>
                  </a:bodyPr>
                  <a:lstStyle/>
                  <a:p>
                    <a:pPr defTabSz="914400"/>
                    <a:r>
                      <a:rPr lang="en-US" sz="1400" dirty="0" smtClean="0">
                        <a:solidFill>
                          <a:prstClr val="black"/>
                        </a:solidFill>
                      </a:rPr>
                      <a:t>Argentina</a:t>
                    </a:r>
                  </a:p>
                  <a:p>
                    <a:pPr defTabSz="914400"/>
                    <a:r>
                      <a:rPr lang="en-US" sz="1400" dirty="0" smtClean="0">
                        <a:solidFill>
                          <a:prstClr val="black"/>
                        </a:solidFill>
                      </a:rPr>
                      <a:t>Operational Radars/Gauges</a:t>
                    </a:r>
                    <a:endParaRPr lang="en-US" sz="1400" dirty="0">
                      <a:solidFill>
                        <a:prstClr val="black"/>
                      </a:solidFill>
                    </a:endParaRPr>
                  </a:p>
                </p:txBody>
              </p:sp>
              <p:cxnSp>
                <p:nvCxnSpPr>
                  <p:cNvPr id="118" name="Straight Arrow Connector 117"/>
                  <p:cNvCxnSpPr/>
                  <p:nvPr/>
                </p:nvCxnSpPr>
                <p:spPr>
                  <a:xfrm flipV="1">
                    <a:off x="969144" y="3981450"/>
                    <a:ext cx="2650356" cy="885011"/>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V="1">
                    <a:off x="2547891" y="4669671"/>
                    <a:ext cx="896645" cy="1251752"/>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304797" y="4717020"/>
                    <a:ext cx="2136564" cy="738664"/>
                  </a:xfrm>
                  <a:prstGeom prst="rect">
                    <a:avLst/>
                  </a:prstGeom>
                  <a:noFill/>
                </p:spPr>
                <p:txBody>
                  <a:bodyPr wrap="square" rtlCol="0">
                    <a:spAutoFit/>
                  </a:bodyPr>
                  <a:lstStyle/>
                  <a:p>
                    <a:pPr defTabSz="914400"/>
                    <a:r>
                      <a:rPr lang="en-US" sz="1400" dirty="0" smtClean="0">
                        <a:solidFill>
                          <a:prstClr val="black"/>
                        </a:solidFill>
                      </a:rPr>
                      <a:t>Brazil</a:t>
                    </a:r>
                  </a:p>
                  <a:p>
                    <a:pPr defTabSz="914400"/>
                    <a:r>
                      <a:rPr lang="en-US" sz="1400" dirty="0" smtClean="0">
                        <a:solidFill>
                          <a:prstClr val="black"/>
                        </a:solidFill>
                      </a:rPr>
                      <a:t>Radar, gauge, disdrometer</a:t>
                    </a:r>
                    <a:endParaRPr lang="en-US" sz="1400" dirty="0">
                      <a:solidFill>
                        <a:prstClr val="black"/>
                      </a:solidFill>
                    </a:endParaRPr>
                  </a:p>
                  <a:p>
                    <a:pPr defTabSz="914400"/>
                    <a:r>
                      <a:rPr lang="en-US" sz="1400" dirty="0" smtClean="0">
                        <a:solidFill>
                          <a:srgbClr val="FF0000"/>
                        </a:solidFill>
                      </a:rPr>
                      <a:t>(</a:t>
                    </a:r>
                    <a:r>
                      <a:rPr lang="en-US" sz="1400" b="1" dirty="0" smtClean="0">
                        <a:solidFill>
                          <a:srgbClr val="FF0000"/>
                        </a:solidFill>
                      </a:rPr>
                      <a:t>CHUVA; 2010-14 </a:t>
                    </a:r>
                    <a:r>
                      <a:rPr lang="en-US" sz="1400" dirty="0" smtClean="0">
                        <a:solidFill>
                          <a:srgbClr val="FF0000"/>
                        </a:solidFill>
                      </a:rPr>
                      <a:t>)</a:t>
                    </a:r>
                    <a:endParaRPr lang="en-US" sz="1400" dirty="0">
                      <a:solidFill>
                        <a:srgbClr val="FF0000"/>
                      </a:solidFill>
                    </a:endParaRPr>
                  </a:p>
                </p:txBody>
              </p:sp>
              <p:cxnSp>
                <p:nvCxnSpPr>
                  <p:cNvPr id="125" name="Straight Arrow Connector 124"/>
                  <p:cNvCxnSpPr/>
                  <p:nvPr/>
                </p:nvCxnSpPr>
                <p:spPr>
                  <a:xfrm flipV="1">
                    <a:off x="1352550" y="2895619"/>
                    <a:ext cx="1507540" cy="352406"/>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1" idx="5"/>
                  </p:cNvCxnSpPr>
                  <p:nvPr/>
                </p:nvCxnSpPr>
                <p:spPr>
                  <a:xfrm flipH="1">
                    <a:off x="5230499" y="1328056"/>
                    <a:ext cx="1322703" cy="1113709"/>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5157926" y="3133817"/>
                    <a:ext cx="221942" cy="2681057"/>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4823530" y="5702436"/>
                    <a:ext cx="1251752" cy="954107"/>
                  </a:xfrm>
                  <a:prstGeom prst="rect">
                    <a:avLst/>
                  </a:prstGeom>
                  <a:noFill/>
                </p:spPr>
                <p:txBody>
                  <a:bodyPr wrap="square" rtlCol="0">
                    <a:spAutoFit/>
                  </a:bodyPr>
                  <a:lstStyle/>
                  <a:p>
                    <a:pPr defTabSz="914400"/>
                    <a:r>
                      <a:rPr lang="en-US" sz="1400" dirty="0" smtClean="0">
                        <a:solidFill>
                          <a:prstClr val="black"/>
                        </a:solidFill>
                      </a:rPr>
                      <a:t>Israel  Operational Gauge/Radar network</a:t>
                    </a:r>
                    <a:endParaRPr lang="en-US" sz="1400" dirty="0">
                      <a:solidFill>
                        <a:prstClr val="black"/>
                      </a:solidFill>
                    </a:endParaRPr>
                  </a:p>
                </p:txBody>
              </p:sp>
              <p:cxnSp>
                <p:nvCxnSpPr>
                  <p:cNvPr id="153" name="Straight Arrow Connector 152"/>
                  <p:cNvCxnSpPr/>
                  <p:nvPr/>
                </p:nvCxnSpPr>
                <p:spPr>
                  <a:xfrm flipV="1">
                    <a:off x="4163626" y="3595473"/>
                    <a:ext cx="452762" cy="2095131"/>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3080551" y="5708359"/>
                    <a:ext cx="1917576" cy="738664"/>
                  </a:xfrm>
                  <a:prstGeom prst="rect">
                    <a:avLst/>
                  </a:prstGeom>
                  <a:noFill/>
                </p:spPr>
                <p:txBody>
                  <a:bodyPr wrap="square" rtlCol="0">
                    <a:spAutoFit/>
                  </a:bodyPr>
                  <a:lstStyle/>
                  <a:p>
                    <a:pPr defTabSz="914400"/>
                    <a:r>
                      <a:rPr lang="en-US" sz="1400" dirty="0" err="1" smtClean="0">
                        <a:solidFill>
                          <a:prstClr val="black"/>
                        </a:solidFill>
                      </a:rPr>
                      <a:t>Megha</a:t>
                    </a:r>
                    <a:r>
                      <a:rPr lang="en-US" sz="1400" dirty="0" smtClean="0">
                        <a:solidFill>
                          <a:prstClr val="black"/>
                        </a:solidFill>
                      </a:rPr>
                      <a:t> -</a:t>
                    </a:r>
                    <a:r>
                      <a:rPr lang="en-US" sz="1400" dirty="0" err="1" smtClean="0">
                        <a:solidFill>
                          <a:prstClr val="black"/>
                        </a:solidFill>
                      </a:rPr>
                      <a:t>Tropiques</a:t>
                    </a:r>
                    <a:r>
                      <a:rPr lang="en-US" sz="1400" dirty="0" smtClean="0">
                        <a:solidFill>
                          <a:prstClr val="black"/>
                        </a:solidFill>
                      </a:rPr>
                      <a:t> GV (France: Radar, gauge, disdrometer)</a:t>
                    </a:r>
                    <a:endParaRPr lang="en-US" sz="1400" dirty="0">
                      <a:solidFill>
                        <a:prstClr val="black"/>
                      </a:solidFill>
                    </a:endParaRPr>
                  </a:p>
                </p:txBody>
              </p:sp>
              <p:cxnSp>
                <p:nvCxnSpPr>
                  <p:cNvPr id="161" name="Straight Arrow Connector 160"/>
                  <p:cNvCxnSpPr>
                    <a:endCxn id="86" idx="2"/>
                  </p:cNvCxnSpPr>
                  <p:nvPr/>
                </p:nvCxnSpPr>
                <p:spPr>
                  <a:xfrm>
                    <a:off x="1695450" y="2771775"/>
                    <a:ext cx="1300765" cy="33586"/>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66675" y="2505716"/>
                    <a:ext cx="2264770" cy="523220"/>
                  </a:xfrm>
                  <a:prstGeom prst="rect">
                    <a:avLst/>
                  </a:prstGeom>
                  <a:noFill/>
                </p:spPr>
                <p:txBody>
                  <a:bodyPr wrap="square" rtlCol="0">
                    <a:spAutoFit/>
                  </a:bodyPr>
                  <a:lstStyle/>
                  <a:p>
                    <a:pPr defTabSz="914400"/>
                    <a:r>
                      <a:rPr lang="en-US" sz="1400" dirty="0" smtClean="0">
                        <a:solidFill>
                          <a:prstClr val="black"/>
                        </a:solidFill>
                      </a:rPr>
                      <a:t>U. Iowa/Flood Center</a:t>
                    </a:r>
                  </a:p>
                  <a:p>
                    <a:pPr defTabSz="914400"/>
                    <a:r>
                      <a:rPr lang="en-US" sz="1400" dirty="0" smtClean="0">
                        <a:solidFill>
                          <a:prstClr val="black"/>
                        </a:solidFill>
                      </a:rPr>
                      <a:t> </a:t>
                    </a:r>
                    <a:r>
                      <a:rPr lang="en-US" sz="1400" b="1" dirty="0" err="1" smtClean="0">
                        <a:solidFill>
                          <a:srgbClr val="FF0000"/>
                        </a:solidFill>
                      </a:rPr>
                      <a:t>IFloodS</a:t>
                    </a:r>
                    <a:r>
                      <a:rPr lang="en-US" sz="1400" b="1" dirty="0" smtClean="0">
                        <a:solidFill>
                          <a:srgbClr val="FF0000"/>
                        </a:solidFill>
                      </a:rPr>
                      <a:t>; 2013</a:t>
                    </a:r>
                    <a:endParaRPr lang="en-US" sz="1400" b="1" dirty="0">
                      <a:solidFill>
                        <a:srgbClr val="FF0000"/>
                      </a:solidFill>
                    </a:endParaRPr>
                  </a:p>
                </p:txBody>
              </p:sp>
              <p:cxnSp>
                <p:nvCxnSpPr>
                  <p:cNvPr id="169" name="Straight Arrow Connector 168"/>
                  <p:cNvCxnSpPr/>
                  <p:nvPr/>
                </p:nvCxnSpPr>
                <p:spPr>
                  <a:xfrm>
                    <a:off x="2295525" y="866775"/>
                    <a:ext cx="695325" cy="1828800"/>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2" name="Oval 171"/>
                  <p:cNvSpPr/>
                  <p:nvPr/>
                </p:nvSpPr>
                <p:spPr>
                  <a:xfrm>
                    <a:off x="3317297" y="2722496"/>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62" name="Straight Arrow Connector 61"/>
                  <p:cNvCxnSpPr/>
                  <p:nvPr/>
                </p:nvCxnSpPr>
                <p:spPr>
                  <a:xfrm flipH="1">
                    <a:off x="3400150" y="1438275"/>
                    <a:ext cx="57425" cy="1402597"/>
                  </a:xfrm>
                  <a:prstGeom prst="straightConnector1">
                    <a:avLst/>
                  </a:prstGeom>
                  <a:ln w="2222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190500" y="2127885"/>
                    <a:ext cx="1495425" cy="477054"/>
                  </a:xfrm>
                  <a:prstGeom prst="rect">
                    <a:avLst/>
                  </a:prstGeom>
                  <a:noFill/>
                </p:spPr>
                <p:txBody>
                  <a:bodyPr wrap="square" rtlCol="0">
                    <a:spAutoFit/>
                  </a:bodyPr>
                  <a:lstStyle/>
                  <a:p>
                    <a:pPr algn="ctr" defTabSz="914400">
                      <a:lnSpc>
                        <a:spcPts val="1500"/>
                      </a:lnSpc>
                    </a:pPr>
                    <a:r>
                      <a:rPr lang="en-US" sz="1400" b="1" dirty="0" smtClean="0">
                        <a:solidFill>
                          <a:srgbClr val="0000FF"/>
                        </a:solidFill>
                      </a:rPr>
                      <a:t>Middleton Island</a:t>
                    </a:r>
                  </a:p>
                  <a:p>
                    <a:pPr algn="ctr" defTabSz="914400">
                      <a:lnSpc>
                        <a:spcPts val="1500"/>
                      </a:lnSpc>
                    </a:pPr>
                    <a:r>
                      <a:rPr lang="en-US" sz="1400" dirty="0" smtClean="0">
                        <a:solidFill>
                          <a:prstClr val="black"/>
                        </a:solidFill>
                      </a:rPr>
                      <a:t>Radar</a:t>
                    </a:r>
                    <a:endParaRPr lang="en-US" sz="1400" dirty="0">
                      <a:solidFill>
                        <a:prstClr val="black"/>
                      </a:solidFill>
                    </a:endParaRPr>
                  </a:p>
                </p:txBody>
              </p:sp>
            </p:grpSp>
            <p:sp>
              <p:nvSpPr>
                <p:cNvPr id="69" name="Oval 68"/>
                <p:cNvSpPr/>
                <p:nvPr/>
              </p:nvSpPr>
              <p:spPr>
                <a:xfrm>
                  <a:off x="5415379" y="3471171"/>
                  <a:ext cx="133165" cy="1242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73" name="Straight Arrow Connector 72"/>
                <p:cNvCxnSpPr>
                  <a:endCxn id="69" idx="5"/>
                </p:cNvCxnSpPr>
                <p:nvPr/>
              </p:nvCxnSpPr>
              <p:spPr>
                <a:xfrm flipH="1" flipV="1">
                  <a:off x="5529042" y="3577256"/>
                  <a:ext cx="596551" cy="2077822"/>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854825" y="5624013"/>
                  <a:ext cx="1251752" cy="738664"/>
                </a:xfrm>
                <a:prstGeom prst="rect">
                  <a:avLst/>
                </a:prstGeom>
                <a:noFill/>
              </p:spPr>
              <p:txBody>
                <a:bodyPr wrap="square" rtlCol="0">
                  <a:spAutoFit/>
                </a:bodyPr>
                <a:lstStyle/>
                <a:p>
                  <a:pPr defTabSz="914400"/>
                  <a:r>
                    <a:rPr lang="en-US" sz="1400" dirty="0" smtClean="0">
                      <a:solidFill>
                        <a:prstClr val="black"/>
                      </a:solidFill>
                    </a:rPr>
                    <a:t>Ethiopia </a:t>
                  </a:r>
                </a:p>
                <a:p>
                  <a:pPr defTabSz="914400"/>
                  <a:r>
                    <a:rPr lang="en-US" sz="1400" dirty="0" smtClean="0">
                      <a:solidFill>
                        <a:prstClr val="black"/>
                      </a:solidFill>
                    </a:rPr>
                    <a:t>Blue Nile</a:t>
                  </a:r>
                </a:p>
                <a:p>
                  <a:pPr defTabSz="914400"/>
                  <a:r>
                    <a:rPr lang="en-US" sz="1400" dirty="0" smtClean="0">
                      <a:solidFill>
                        <a:prstClr val="black"/>
                      </a:solidFill>
                    </a:rPr>
                    <a:t>Gauges</a:t>
                  </a:r>
                  <a:endParaRPr lang="en-US" sz="1400" dirty="0">
                    <a:solidFill>
                      <a:prstClr val="black"/>
                    </a:solidFill>
                  </a:endParaRPr>
                </a:p>
              </p:txBody>
            </p:sp>
          </p:grpSp>
          <p:sp>
            <p:nvSpPr>
              <p:cNvPr id="75" name="Oval 74"/>
              <p:cNvSpPr/>
              <p:nvPr/>
            </p:nvSpPr>
            <p:spPr>
              <a:xfrm>
                <a:off x="3218163" y="2916328"/>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76" name="Straight Arrow Connector 75"/>
              <p:cNvCxnSpPr>
                <a:stCxn id="1027" idx="1"/>
              </p:cNvCxnSpPr>
              <p:nvPr/>
            </p:nvCxnSpPr>
            <p:spPr>
              <a:xfrm flipV="1">
                <a:off x="1130694" y="3021392"/>
                <a:ext cx="2068226" cy="751131"/>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28575" y="3511550"/>
                <a:ext cx="1970843" cy="523220"/>
              </a:xfrm>
              <a:prstGeom prst="rect">
                <a:avLst/>
              </a:prstGeom>
              <a:noFill/>
            </p:spPr>
            <p:txBody>
              <a:bodyPr wrap="square" rtlCol="0">
                <a:spAutoFit/>
              </a:bodyPr>
              <a:lstStyle/>
              <a:p>
                <a:pPr defTabSz="914400"/>
                <a:r>
                  <a:rPr lang="en-US" sz="1400" dirty="0" smtClean="0">
                    <a:solidFill>
                      <a:prstClr val="black"/>
                    </a:solidFill>
                  </a:rPr>
                  <a:t>Duke U., NOAA</a:t>
                </a:r>
              </a:p>
              <a:p>
                <a:pPr defTabSz="914400"/>
                <a:r>
                  <a:rPr lang="en-US" sz="1400" b="1" i="1" dirty="0" smtClean="0">
                    <a:solidFill>
                      <a:srgbClr val="C00000"/>
                    </a:solidFill>
                  </a:rPr>
                  <a:t>IPHEX; 2014</a:t>
                </a:r>
              </a:p>
            </p:txBody>
          </p:sp>
          <p:sp>
            <p:nvSpPr>
              <p:cNvPr id="81" name="Oval 80"/>
              <p:cNvSpPr/>
              <p:nvPr/>
            </p:nvSpPr>
            <p:spPr>
              <a:xfrm>
                <a:off x="2614475" y="2650002"/>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87" name="Straight Arrow Connector 86"/>
              <p:cNvCxnSpPr>
                <a:endCxn id="81" idx="1"/>
              </p:cNvCxnSpPr>
              <p:nvPr/>
            </p:nvCxnSpPr>
            <p:spPr>
              <a:xfrm>
                <a:off x="1485900" y="2032000"/>
                <a:ext cx="1142876" cy="632303"/>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9525" y="1615631"/>
                <a:ext cx="1970843" cy="523220"/>
              </a:xfrm>
              <a:prstGeom prst="rect">
                <a:avLst/>
              </a:prstGeom>
              <a:noFill/>
            </p:spPr>
            <p:txBody>
              <a:bodyPr wrap="square" rtlCol="0">
                <a:spAutoFit/>
              </a:bodyPr>
              <a:lstStyle/>
              <a:p>
                <a:pPr defTabSz="914400"/>
                <a:r>
                  <a:rPr lang="en-US" sz="1400" dirty="0" smtClean="0">
                    <a:solidFill>
                      <a:prstClr val="black"/>
                    </a:solidFill>
                  </a:rPr>
                  <a:t>U. Washington</a:t>
                </a:r>
              </a:p>
              <a:p>
                <a:pPr defTabSz="914400"/>
                <a:r>
                  <a:rPr lang="en-US" sz="1400" b="1" i="1" dirty="0" smtClean="0">
                    <a:solidFill>
                      <a:srgbClr val="C00000"/>
                    </a:solidFill>
                  </a:rPr>
                  <a:t>OLYMPEX; 2015/16</a:t>
                </a:r>
                <a:endParaRPr lang="en-US" sz="1400" b="1" i="1" dirty="0">
                  <a:solidFill>
                    <a:srgbClr val="C00000"/>
                  </a:solidFill>
                </a:endParaRPr>
              </a:p>
            </p:txBody>
          </p:sp>
          <p:sp>
            <p:nvSpPr>
              <p:cNvPr id="112" name="TextBox 111"/>
              <p:cNvSpPr txBox="1"/>
              <p:nvPr/>
            </p:nvSpPr>
            <p:spPr>
              <a:xfrm>
                <a:off x="-174626" y="1030967"/>
                <a:ext cx="2790826" cy="646331"/>
              </a:xfrm>
              <a:prstGeom prst="rect">
                <a:avLst/>
              </a:prstGeom>
              <a:noFill/>
            </p:spPr>
            <p:txBody>
              <a:bodyPr wrap="square" lIns="0" tIns="0" rIns="0" bIns="0" rtlCol="0" anchor="ctr" anchorCtr="0">
                <a:noAutofit/>
              </a:bodyPr>
              <a:lstStyle/>
              <a:p>
                <a:pPr marL="230188" defTabSz="914400"/>
                <a:r>
                  <a:rPr lang="en-US" sz="1400" dirty="0" smtClean="0">
                    <a:solidFill>
                      <a:prstClr val="black"/>
                    </a:solidFill>
                  </a:rPr>
                  <a:t>EC Canada (T1-2 Radars/Gauge)</a:t>
                </a:r>
              </a:p>
              <a:p>
                <a:pPr marL="230188" defTabSz="914400"/>
                <a:r>
                  <a:rPr lang="en-US" sz="1400" dirty="0" smtClean="0">
                    <a:solidFill>
                      <a:srgbClr val="FF0000"/>
                    </a:solidFill>
                  </a:rPr>
                  <a:t>(</a:t>
                </a:r>
                <a:r>
                  <a:rPr lang="en-US" sz="1400" b="1" dirty="0" smtClean="0">
                    <a:solidFill>
                      <a:srgbClr val="FF0000"/>
                    </a:solidFill>
                  </a:rPr>
                  <a:t>GCPEX;2012 </a:t>
                </a:r>
                <a:r>
                  <a:rPr lang="en-US" sz="1400" b="1" dirty="0" smtClean="0">
                    <a:solidFill>
                      <a:srgbClr val="C00000"/>
                    </a:solidFill>
                  </a:rPr>
                  <a:t>CSPICE, 2013-  </a:t>
                </a:r>
                <a:r>
                  <a:rPr lang="en-US" sz="1400" dirty="0" smtClean="0">
                    <a:solidFill>
                      <a:srgbClr val="FF0000"/>
                    </a:solidFill>
                  </a:rPr>
                  <a:t>)</a:t>
                </a:r>
              </a:p>
            </p:txBody>
          </p:sp>
          <p:sp>
            <p:nvSpPr>
              <p:cNvPr id="128" name="TextBox 127"/>
              <p:cNvSpPr txBox="1"/>
              <p:nvPr/>
            </p:nvSpPr>
            <p:spPr>
              <a:xfrm>
                <a:off x="6607628" y="1386568"/>
                <a:ext cx="1774371" cy="307777"/>
              </a:xfrm>
              <a:prstGeom prst="rect">
                <a:avLst/>
              </a:prstGeom>
              <a:noFill/>
            </p:spPr>
            <p:txBody>
              <a:bodyPr wrap="square" rtlCol="0">
                <a:spAutoFit/>
              </a:bodyPr>
              <a:lstStyle/>
              <a:p>
                <a:pPr defTabSz="914400"/>
                <a:r>
                  <a:rPr lang="en-US" sz="1400" dirty="0" smtClean="0">
                    <a:solidFill>
                      <a:prstClr val="black"/>
                    </a:solidFill>
                  </a:rPr>
                  <a:t>EU</a:t>
                </a:r>
                <a:r>
                  <a:rPr lang="en-US" sz="1400" b="1" dirty="0" smtClean="0">
                    <a:solidFill>
                      <a:srgbClr val="FF0000"/>
                    </a:solidFill>
                  </a:rPr>
                  <a:t> HyMEX (2012-   )</a:t>
                </a:r>
                <a:endParaRPr lang="en-US" sz="1400" b="1" dirty="0">
                  <a:solidFill>
                    <a:srgbClr val="FF0000"/>
                  </a:solidFill>
                </a:endParaRPr>
              </a:p>
            </p:txBody>
          </p:sp>
        </p:grpSp>
        <p:sp>
          <p:nvSpPr>
            <p:cNvPr id="74" name="Oval 73"/>
            <p:cNvSpPr/>
            <p:nvPr/>
          </p:nvSpPr>
          <p:spPr>
            <a:xfrm>
              <a:off x="4661608" y="2539216"/>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7" name="Oval 76"/>
            <p:cNvSpPr/>
            <p:nvPr/>
          </p:nvSpPr>
          <p:spPr>
            <a:xfrm>
              <a:off x="4956883" y="2748766"/>
              <a:ext cx="97655" cy="9765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80" name="Oval 79"/>
          <p:cNvSpPr/>
          <p:nvPr/>
        </p:nvSpPr>
        <p:spPr>
          <a:xfrm>
            <a:off x="2343150" y="2419350"/>
            <a:ext cx="104775" cy="9525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8" name="TextBox 87"/>
          <p:cNvSpPr txBox="1"/>
          <p:nvPr/>
        </p:nvSpPr>
        <p:spPr>
          <a:xfrm>
            <a:off x="241300" y="4048760"/>
            <a:ext cx="1376039" cy="523220"/>
          </a:xfrm>
          <a:prstGeom prst="rect">
            <a:avLst/>
          </a:prstGeom>
          <a:noFill/>
        </p:spPr>
        <p:txBody>
          <a:bodyPr wrap="square" rtlCol="0">
            <a:spAutoFit/>
          </a:bodyPr>
          <a:lstStyle/>
          <a:p>
            <a:pPr defTabSz="914400"/>
            <a:r>
              <a:rPr lang="en-US" sz="1400" b="1" dirty="0" smtClean="0">
                <a:solidFill>
                  <a:srgbClr val="0000FF"/>
                </a:solidFill>
              </a:rPr>
              <a:t>Melbourne FL </a:t>
            </a:r>
            <a:r>
              <a:rPr lang="en-US" sz="1400" dirty="0" smtClean="0">
                <a:solidFill>
                  <a:prstClr val="black"/>
                </a:solidFill>
              </a:rPr>
              <a:t>(Radar/Gauges)</a:t>
            </a:r>
            <a:endParaRPr lang="en-US" sz="1400" dirty="0">
              <a:solidFill>
                <a:prstClr val="black"/>
              </a:solidFill>
            </a:endParaRPr>
          </a:p>
        </p:txBody>
      </p:sp>
      <p:cxnSp>
        <p:nvCxnSpPr>
          <p:cNvPr id="121" name="Straight Arrow Connector 120"/>
          <p:cNvCxnSpPr/>
          <p:nvPr/>
        </p:nvCxnSpPr>
        <p:spPr>
          <a:xfrm>
            <a:off x="1257300" y="2438401"/>
            <a:ext cx="1066800" cy="38099"/>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4.png"/>
          <p:cNvPicPr>
            <a:picLocks noChangeAspect="1"/>
          </p:cNvPicPr>
          <p:nvPr/>
        </p:nvPicPr>
        <p:blipFill>
          <a:blip r:embed="rId3"/>
          <a:srcRect/>
          <a:stretch>
            <a:fillRect/>
          </a:stretch>
        </p:blipFill>
        <p:spPr bwMode="auto">
          <a:xfrm>
            <a:off x="0" y="1117601"/>
            <a:ext cx="9144000" cy="5691187"/>
          </a:xfrm>
          <a:prstGeom prst="rect">
            <a:avLst/>
          </a:prstGeom>
          <a:noFill/>
          <a:ln w="9525">
            <a:noFill/>
            <a:miter lim="800000"/>
            <a:headEnd/>
            <a:tailEnd/>
          </a:ln>
        </p:spPr>
      </p:pic>
      <p:sp>
        <p:nvSpPr>
          <p:cNvPr id="3" name="Title 1"/>
          <p:cNvSpPr txBox="1">
            <a:spLocks/>
          </p:cNvSpPr>
          <p:nvPr/>
        </p:nvSpPr>
        <p:spPr>
          <a:xfrm>
            <a:off x="457200" y="152433"/>
            <a:ext cx="8229600" cy="571468"/>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dirty="0" smtClean="0">
                <a:latin typeface="+mj-lt"/>
                <a:ea typeface="ＭＳ Ｐゴシック" pitchFamily="34" charset="-128"/>
                <a:cs typeface="+mj-cs"/>
              </a:rPr>
              <a:t>Direct GV:  CONUS Focus Using </a:t>
            </a:r>
            <a:r>
              <a:rPr kumimoji="0" lang="en-US" sz="3200" b="1" i="0" u="none" strike="noStrike" kern="1200" cap="none" spc="0" normalizeH="0" baseline="0" noProof="0" dirty="0" smtClean="0">
                <a:ln>
                  <a:noFill/>
                </a:ln>
                <a:solidFill>
                  <a:schemeClr val="tx1"/>
                </a:solidFill>
                <a:effectLst/>
                <a:uLnTx/>
                <a:uFillTx/>
                <a:latin typeface="+mj-lt"/>
                <a:ea typeface="ＭＳ Ｐゴシック" pitchFamily="34" charset="-128"/>
                <a:cs typeface="+mj-cs"/>
              </a:rPr>
              <a:t>NMQ/MRMS</a:t>
            </a:r>
          </a:p>
        </p:txBody>
      </p:sp>
      <p:sp>
        <p:nvSpPr>
          <p:cNvPr id="4" name="TextBox 3"/>
          <p:cNvSpPr txBox="1"/>
          <p:nvPr/>
        </p:nvSpPr>
        <p:spPr>
          <a:xfrm>
            <a:off x="2476500" y="609601"/>
            <a:ext cx="5041900" cy="369332"/>
          </a:xfrm>
          <a:prstGeom prst="rect">
            <a:avLst/>
          </a:prstGeom>
          <a:noFill/>
        </p:spPr>
        <p:txBody>
          <a:bodyPr wrap="square" rtlCol="0">
            <a:spAutoFit/>
          </a:bodyPr>
          <a:lstStyle/>
          <a:p>
            <a:r>
              <a:rPr lang="en-US" dirty="0" smtClean="0"/>
              <a:t>Courtesy:  P. Kierstetter, Y. Hong, J.J. Gourley</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p:cNvSpPr txBox="1"/>
          <p:nvPr/>
        </p:nvSpPr>
        <p:spPr>
          <a:xfrm>
            <a:off x="-1" y="0"/>
            <a:ext cx="9017899" cy="461665"/>
          </a:xfrm>
          <a:prstGeom prst="rect">
            <a:avLst/>
          </a:prstGeom>
          <a:noFill/>
        </p:spPr>
        <p:txBody>
          <a:bodyPr wrap="square" rtlCol="0">
            <a:spAutoFit/>
          </a:bodyPr>
          <a:lstStyle/>
          <a:p>
            <a:pPr algn="ctr">
              <a:spcAft>
                <a:spcPts val="1200"/>
              </a:spcAft>
            </a:pPr>
            <a:r>
              <a:rPr lang="en-US" sz="2400" b="1" dirty="0" smtClean="0">
                <a:solidFill>
                  <a:srgbClr val="FFFF00"/>
                </a:solidFill>
              </a:rPr>
              <a:t>Why not </a:t>
            </a:r>
            <a:r>
              <a:rPr lang="en-US" sz="2400" b="1" dirty="0" smtClean="0">
                <a:solidFill>
                  <a:srgbClr val="FFFF00"/>
                </a:solidFill>
              </a:rPr>
              <a:t>j</a:t>
            </a:r>
            <a:r>
              <a:rPr lang="en-US" sz="2400" b="1" dirty="0" smtClean="0">
                <a:solidFill>
                  <a:srgbClr val="FFFF00"/>
                </a:solidFill>
              </a:rPr>
              <a:t>ust use gauges? Area estimation</a:t>
            </a:r>
            <a:r>
              <a:rPr lang="en-US" sz="2400" b="1" dirty="0" smtClean="0">
                <a:solidFill>
                  <a:srgbClr val="FFFF00"/>
                </a:solidFill>
              </a:rPr>
              <a:t> </a:t>
            </a:r>
            <a:r>
              <a:rPr lang="en-US" sz="2400" b="1" dirty="0" smtClean="0">
                <a:solidFill>
                  <a:srgbClr val="FFFF00"/>
                </a:solidFill>
              </a:rPr>
              <a:t>and </a:t>
            </a:r>
            <a:r>
              <a:rPr lang="en-US" sz="2400" b="1" dirty="0" smtClean="0">
                <a:solidFill>
                  <a:srgbClr val="FFFF00"/>
                </a:solidFill>
              </a:rPr>
              <a:t>“representativeness”</a:t>
            </a:r>
          </a:p>
        </p:txBody>
      </p:sp>
      <p:pic>
        <p:nvPicPr>
          <p:cNvPr id="17" name="Picture 16" descr="conv_err.png"/>
          <p:cNvPicPr>
            <a:picLocks noChangeAspect="1"/>
          </p:cNvPicPr>
          <p:nvPr/>
        </p:nvPicPr>
        <p:blipFill>
          <a:blip r:embed="rId2" cstate="print"/>
          <a:srcRect l="24003" r="24003" b="1846"/>
          <a:stretch>
            <a:fillRect/>
          </a:stretch>
        </p:blipFill>
        <p:spPr>
          <a:xfrm>
            <a:off x="20586" y="3846792"/>
            <a:ext cx="2732311" cy="2794009"/>
          </a:xfrm>
          <a:prstGeom prst="rect">
            <a:avLst/>
          </a:prstGeom>
        </p:spPr>
      </p:pic>
      <p:pic>
        <p:nvPicPr>
          <p:cNvPr id="18" name="Picture 17" descr="strat_err.png"/>
          <p:cNvPicPr>
            <a:picLocks noChangeAspect="1"/>
          </p:cNvPicPr>
          <p:nvPr/>
        </p:nvPicPr>
        <p:blipFill>
          <a:blip r:embed="rId3" cstate="print"/>
          <a:srcRect l="25003" r="24003" b="1846"/>
          <a:stretch>
            <a:fillRect/>
          </a:stretch>
        </p:blipFill>
        <p:spPr>
          <a:xfrm>
            <a:off x="2841016" y="3849566"/>
            <a:ext cx="2683755" cy="2798164"/>
          </a:xfrm>
          <a:prstGeom prst="rect">
            <a:avLst/>
          </a:prstGeom>
        </p:spPr>
      </p:pic>
      <p:pic>
        <p:nvPicPr>
          <p:cNvPr id="19" name="Picture 18" descr="Daily_rainfall_2012_0530.png"/>
          <p:cNvPicPr>
            <a:picLocks noChangeAspect="1"/>
          </p:cNvPicPr>
          <p:nvPr/>
        </p:nvPicPr>
        <p:blipFill>
          <a:blip r:embed="rId4" cstate="print">
            <a:extLst>
              <a:ext uri="{28A0092B-C50C-407E-A947-70E740481C1C}">
                <a14:useLocalDpi xmlns:a14="http://schemas.microsoft.com/office/drawing/2010/main" xmlns="" val="0"/>
              </a:ext>
            </a:extLst>
          </a:blip>
          <a:srcRect l="2416" r="3625" b="3606"/>
          <a:stretch>
            <a:fillRect/>
          </a:stretch>
        </p:blipFill>
        <p:spPr>
          <a:xfrm>
            <a:off x="6171591" y="618933"/>
            <a:ext cx="2814433" cy="2901910"/>
          </a:xfrm>
          <a:prstGeom prst="rect">
            <a:avLst/>
          </a:prstGeom>
        </p:spPr>
      </p:pic>
      <p:sp>
        <p:nvSpPr>
          <p:cNvPr id="20" name="Rectangle 19"/>
          <p:cNvSpPr/>
          <p:nvPr/>
        </p:nvSpPr>
        <p:spPr>
          <a:xfrm>
            <a:off x="4071257" y="1121226"/>
            <a:ext cx="2264229" cy="2185214"/>
          </a:xfrm>
          <a:prstGeom prst="rect">
            <a:avLst/>
          </a:prstGeom>
        </p:spPr>
        <p:txBody>
          <a:bodyPr wrap="square">
            <a:spAutoFit/>
          </a:bodyPr>
          <a:lstStyle/>
          <a:p>
            <a:r>
              <a:rPr lang="en-US" b="1" dirty="0" smtClean="0">
                <a:solidFill>
                  <a:schemeClr val="bg1"/>
                </a:solidFill>
              </a:rPr>
              <a:t>May 30, 2013</a:t>
            </a:r>
          </a:p>
          <a:p>
            <a:r>
              <a:rPr lang="en-US" b="1" i="1" dirty="0" smtClean="0">
                <a:solidFill>
                  <a:schemeClr val="bg1"/>
                </a:solidFill>
              </a:rPr>
              <a:t>Daily</a:t>
            </a:r>
            <a:r>
              <a:rPr lang="en-US" b="1" dirty="0" smtClean="0">
                <a:solidFill>
                  <a:schemeClr val="bg1"/>
                </a:solidFill>
              </a:rPr>
              <a:t> Accumulation</a:t>
            </a:r>
          </a:p>
          <a:p>
            <a:pPr marL="119063">
              <a:spcAft>
                <a:spcPts val="600"/>
              </a:spcAft>
            </a:pPr>
            <a:r>
              <a:rPr lang="en-US" b="1" dirty="0" smtClean="0">
                <a:solidFill>
                  <a:schemeClr val="bg1"/>
                </a:solidFill>
              </a:rPr>
              <a:t>Max: 50 mm</a:t>
            </a:r>
          </a:p>
          <a:p>
            <a:pPr marL="119063">
              <a:spcAft>
                <a:spcPts val="600"/>
              </a:spcAft>
            </a:pPr>
            <a:r>
              <a:rPr lang="en-US" b="1" dirty="0" smtClean="0">
                <a:solidFill>
                  <a:schemeClr val="bg1"/>
                </a:solidFill>
              </a:rPr>
              <a:t>Min:  13 mm</a:t>
            </a:r>
          </a:p>
          <a:p>
            <a:pPr marL="119063">
              <a:spcAft>
                <a:spcPts val="600"/>
              </a:spcAft>
            </a:pPr>
            <a:r>
              <a:rPr lang="en-US" b="1" dirty="0" smtClean="0">
                <a:solidFill>
                  <a:srgbClr val="FFFF00"/>
                </a:solidFill>
              </a:rPr>
              <a:t>~400% variability across a 5 km pixel for a daily total!</a:t>
            </a:r>
          </a:p>
        </p:txBody>
      </p:sp>
      <p:sp>
        <p:nvSpPr>
          <p:cNvPr id="21" name="TextBox 20"/>
          <p:cNvSpPr txBox="1"/>
          <p:nvPr/>
        </p:nvSpPr>
        <p:spPr>
          <a:xfrm>
            <a:off x="5590052" y="3899168"/>
            <a:ext cx="3483429" cy="2585323"/>
          </a:xfrm>
          <a:prstGeom prst="rect">
            <a:avLst/>
          </a:prstGeom>
          <a:noFill/>
        </p:spPr>
        <p:txBody>
          <a:bodyPr wrap="square" rtlCol="0">
            <a:spAutoFit/>
          </a:bodyPr>
          <a:lstStyle/>
          <a:p>
            <a:r>
              <a:rPr lang="en-US" b="1" dirty="0" smtClean="0">
                <a:solidFill>
                  <a:srgbClr val="FFFF00"/>
                </a:solidFill>
              </a:rPr>
              <a:t>Gauges for tuning and/or </a:t>
            </a:r>
            <a:r>
              <a:rPr lang="en-US" b="1" dirty="0" smtClean="0">
                <a:solidFill>
                  <a:srgbClr val="FFFF00"/>
                </a:solidFill>
              </a:rPr>
              <a:t>validating?  </a:t>
            </a:r>
            <a:r>
              <a:rPr lang="en-US" b="1" dirty="0" smtClean="0">
                <a:solidFill>
                  <a:schemeClr val="bg1"/>
                </a:solidFill>
              </a:rPr>
              <a:t>Implications </a:t>
            </a:r>
            <a:r>
              <a:rPr lang="en-US" b="1" dirty="0" smtClean="0">
                <a:solidFill>
                  <a:schemeClr val="bg1"/>
                </a:solidFill>
              </a:rPr>
              <a:t>for </a:t>
            </a:r>
            <a:r>
              <a:rPr lang="en-US" b="1" dirty="0" smtClean="0">
                <a:solidFill>
                  <a:schemeClr val="bg1"/>
                </a:solidFill>
              </a:rPr>
              <a:t>uncertainty   </a:t>
            </a:r>
            <a:endParaRPr lang="en-US" b="1" dirty="0" smtClean="0">
              <a:solidFill>
                <a:schemeClr val="bg1"/>
              </a:solidFill>
            </a:endParaRPr>
          </a:p>
          <a:p>
            <a:endParaRPr lang="en-US" b="1" dirty="0" smtClean="0">
              <a:solidFill>
                <a:schemeClr val="bg1"/>
              </a:solidFill>
            </a:endParaRPr>
          </a:p>
          <a:p>
            <a:r>
              <a:rPr lang="en-US" b="1" dirty="0" smtClean="0">
                <a:solidFill>
                  <a:schemeClr val="bg1"/>
                </a:solidFill>
              </a:rPr>
              <a:t>Estimating area-mean </a:t>
            </a:r>
            <a:r>
              <a:rPr lang="en-US" b="1" dirty="0" smtClean="0">
                <a:solidFill>
                  <a:schemeClr val="bg1"/>
                </a:solidFill>
              </a:rPr>
              <a:t>at relevant footprints and errors </a:t>
            </a:r>
            <a:r>
              <a:rPr lang="en-US" b="1" dirty="0" smtClean="0">
                <a:solidFill>
                  <a:schemeClr val="bg1"/>
                </a:solidFill>
              </a:rPr>
              <a:t> &lt; </a:t>
            </a:r>
            <a:r>
              <a:rPr lang="en-US" b="1" dirty="0" smtClean="0">
                <a:solidFill>
                  <a:schemeClr val="bg1"/>
                </a:solidFill>
              </a:rPr>
              <a:t>10-20% </a:t>
            </a:r>
            <a:r>
              <a:rPr lang="en-US" b="1" dirty="0" smtClean="0">
                <a:solidFill>
                  <a:schemeClr val="bg1"/>
                </a:solidFill>
              </a:rPr>
              <a:t>takes </a:t>
            </a:r>
            <a:r>
              <a:rPr lang="en-US" b="1" dirty="0" smtClean="0">
                <a:solidFill>
                  <a:schemeClr val="bg1"/>
                </a:solidFill>
              </a:rPr>
              <a:t>a large number of gauges</a:t>
            </a:r>
            <a:r>
              <a:rPr lang="en-US" b="1" dirty="0" smtClean="0">
                <a:solidFill>
                  <a:schemeClr val="bg1"/>
                </a:solidFill>
              </a:rPr>
              <a:t>!  Not practical.</a:t>
            </a:r>
            <a:endParaRPr lang="en-US" b="1" dirty="0" smtClean="0">
              <a:solidFill>
                <a:schemeClr val="bg1"/>
              </a:solidFill>
            </a:endParaRPr>
          </a:p>
          <a:p>
            <a:endParaRPr lang="en-US" dirty="0"/>
          </a:p>
        </p:txBody>
      </p:sp>
      <p:cxnSp>
        <p:nvCxnSpPr>
          <p:cNvPr id="26" name="Straight Connector 25"/>
          <p:cNvCxnSpPr/>
          <p:nvPr/>
        </p:nvCxnSpPr>
        <p:spPr>
          <a:xfrm>
            <a:off x="367145" y="6054436"/>
            <a:ext cx="2182091" cy="13855"/>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106616" y="6101862"/>
            <a:ext cx="2250831" cy="586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46957" y="380996"/>
            <a:ext cx="3613669" cy="3320052"/>
            <a:chOff x="146957" y="380996"/>
            <a:chExt cx="3613669" cy="3320052"/>
          </a:xfrm>
        </p:grpSpPr>
        <p:pic>
          <p:nvPicPr>
            <p:cNvPr id="38" name="Picture 37" descr="WFF4_gaugenet.png"/>
            <p:cNvPicPr>
              <a:picLocks noChangeAspect="1"/>
            </p:cNvPicPr>
            <p:nvPr/>
          </p:nvPicPr>
          <p:blipFill>
            <a:blip r:embed="rId5" cstate="print">
              <a:lum bright="-16000" contrast="17000"/>
            </a:blip>
            <a:srcRect l="39372" t="40149" r="35622" b="25237"/>
            <a:stretch>
              <a:fillRect/>
            </a:stretch>
          </p:blipFill>
          <p:spPr>
            <a:xfrm>
              <a:off x="163285" y="783770"/>
              <a:ext cx="3122995" cy="2828109"/>
            </a:xfrm>
            <a:prstGeom prst="rect">
              <a:avLst/>
            </a:prstGeom>
            <a:ln w="38100">
              <a:noFill/>
            </a:ln>
          </p:spPr>
        </p:pic>
        <p:pic>
          <p:nvPicPr>
            <p:cNvPr id="41" name="Picture 40" descr="NASA_Gaugecutout.png"/>
            <p:cNvPicPr>
              <a:picLocks noChangeAspect="1"/>
            </p:cNvPicPr>
            <p:nvPr/>
          </p:nvPicPr>
          <p:blipFill>
            <a:blip r:embed="rId6"/>
            <a:stretch>
              <a:fillRect/>
            </a:stretch>
          </p:blipFill>
          <p:spPr>
            <a:xfrm>
              <a:off x="166653" y="797558"/>
              <a:ext cx="1451576" cy="957942"/>
            </a:xfrm>
            <a:prstGeom prst="rect">
              <a:avLst/>
            </a:prstGeom>
          </p:spPr>
        </p:pic>
        <p:sp>
          <p:nvSpPr>
            <p:cNvPr id="42" name="TextBox 41"/>
            <p:cNvSpPr txBox="1"/>
            <p:nvPr/>
          </p:nvSpPr>
          <p:spPr>
            <a:xfrm>
              <a:off x="283030" y="3331716"/>
              <a:ext cx="2950028" cy="369332"/>
            </a:xfrm>
            <a:prstGeom prst="rect">
              <a:avLst/>
            </a:prstGeom>
            <a:noFill/>
          </p:spPr>
          <p:txBody>
            <a:bodyPr wrap="square" rtlCol="0">
              <a:spAutoFit/>
            </a:bodyPr>
            <a:lstStyle/>
            <a:p>
              <a:r>
                <a:rPr lang="en-US" b="1" dirty="0" smtClean="0">
                  <a:solidFill>
                    <a:schemeClr val="bg1"/>
                  </a:solidFill>
                </a:rPr>
                <a:t>GPM Dense gauge Network</a:t>
              </a:r>
              <a:endParaRPr lang="en-US" b="1" dirty="0">
                <a:solidFill>
                  <a:schemeClr val="bg1"/>
                </a:solidFill>
              </a:endParaRPr>
            </a:p>
          </p:txBody>
        </p:sp>
        <p:cxnSp>
          <p:nvCxnSpPr>
            <p:cNvPr id="44" name="Straight Arrow Connector 43"/>
            <p:cNvCxnSpPr/>
            <p:nvPr/>
          </p:nvCxnSpPr>
          <p:spPr>
            <a:xfrm>
              <a:off x="3418114" y="751115"/>
              <a:ext cx="0" cy="2884714"/>
            </a:xfrm>
            <a:prstGeom prst="straightConnector1">
              <a:avLst/>
            </a:prstGeom>
            <a:ln w="22225">
              <a:solidFill>
                <a:srgbClr val="00FF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146957" y="702128"/>
              <a:ext cx="3227614" cy="5443"/>
            </a:xfrm>
            <a:prstGeom prst="straightConnector1">
              <a:avLst/>
            </a:prstGeom>
            <a:ln w="22225">
              <a:solidFill>
                <a:srgbClr val="00FF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426035" y="380996"/>
              <a:ext cx="794657" cy="369332"/>
            </a:xfrm>
            <a:prstGeom prst="rect">
              <a:avLst/>
            </a:prstGeom>
            <a:noFill/>
          </p:spPr>
          <p:txBody>
            <a:bodyPr wrap="square" rtlCol="0">
              <a:spAutoFit/>
            </a:bodyPr>
            <a:lstStyle/>
            <a:p>
              <a:r>
                <a:rPr lang="en-US" b="1" dirty="0" smtClean="0">
                  <a:solidFill>
                    <a:srgbClr val="00FF00"/>
                  </a:solidFill>
                </a:rPr>
                <a:t>5 km</a:t>
              </a:r>
              <a:endParaRPr lang="en-US" b="1" dirty="0">
                <a:solidFill>
                  <a:srgbClr val="00FF00"/>
                </a:solidFill>
              </a:endParaRPr>
            </a:p>
          </p:txBody>
        </p:sp>
        <p:sp>
          <p:nvSpPr>
            <p:cNvPr id="48" name="TextBox 47"/>
            <p:cNvSpPr txBox="1"/>
            <p:nvPr/>
          </p:nvSpPr>
          <p:spPr>
            <a:xfrm rot="16200000">
              <a:off x="3178631" y="1839679"/>
              <a:ext cx="794657" cy="369332"/>
            </a:xfrm>
            <a:prstGeom prst="rect">
              <a:avLst/>
            </a:prstGeom>
            <a:noFill/>
          </p:spPr>
          <p:txBody>
            <a:bodyPr wrap="square" rtlCol="0">
              <a:spAutoFit/>
            </a:bodyPr>
            <a:lstStyle/>
            <a:p>
              <a:r>
                <a:rPr lang="en-US" b="1" dirty="0" smtClean="0">
                  <a:solidFill>
                    <a:srgbClr val="00FF00"/>
                  </a:solidFill>
                </a:rPr>
                <a:t>5 km</a:t>
              </a:r>
              <a:endParaRPr lang="en-US" b="1" dirty="0">
                <a:solidFill>
                  <a:srgbClr val="00FF00"/>
                </a:solidFill>
              </a:endParaRPr>
            </a:p>
          </p:txBody>
        </p:sp>
      </p:grpSp>
      <p:sp>
        <p:nvSpPr>
          <p:cNvPr id="50" name="TextBox 49"/>
          <p:cNvSpPr txBox="1"/>
          <p:nvPr/>
        </p:nvSpPr>
        <p:spPr>
          <a:xfrm>
            <a:off x="3418114" y="446315"/>
            <a:ext cx="1143000" cy="646331"/>
          </a:xfrm>
          <a:prstGeom prst="rect">
            <a:avLst/>
          </a:prstGeom>
          <a:noFill/>
        </p:spPr>
        <p:txBody>
          <a:bodyPr wrap="square" rtlCol="0">
            <a:spAutoFit/>
          </a:bodyPr>
          <a:lstStyle/>
          <a:p>
            <a:r>
              <a:rPr lang="en-US" b="1" dirty="0" smtClean="0">
                <a:solidFill>
                  <a:srgbClr val="00FF00"/>
                </a:solidFill>
              </a:rPr>
              <a:t>GPM </a:t>
            </a:r>
          </a:p>
          <a:p>
            <a:r>
              <a:rPr lang="en-US" b="1" dirty="0" smtClean="0">
                <a:solidFill>
                  <a:srgbClr val="00FF00"/>
                </a:solidFill>
              </a:rPr>
              <a:t>DPR Pixel</a:t>
            </a:r>
            <a:endParaRPr lang="en-US" b="1" dirty="0">
              <a:solidFill>
                <a:srgbClr val="00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 name="TextBox 143"/>
          <p:cNvSpPr txBox="1"/>
          <p:nvPr/>
        </p:nvSpPr>
        <p:spPr>
          <a:xfrm>
            <a:off x="152401" y="0"/>
            <a:ext cx="8850085" cy="830997"/>
          </a:xfrm>
          <a:prstGeom prst="rect">
            <a:avLst/>
          </a:prstGeom>
          <a:noFill/>
        </p:spPr>
        <p:txBody>
          <a:bodyPr wrap="square" rtlCol="0">
            <a:spAutoFit/>
          </a:bodyPr>
          <a:lstStyle/>
          <a:p>
            <a:pPr algn="ctr" defTabSz="914400"/>
            <a:r>
              <a:rPr lang="en-US" sz="2400" b="1" dirty="0" smtClean="0">
                <a:solidFill>
                  <a:srgbClr val="FFFF00"/>
                </a:solidFill>
                <a:latin typeface="Arial" pitchFamily="34" charset="0"/>
                <a:cs typeface="Arial" pitchFamily="34" charset="0"/>
              </a:rPr>
              <a:t>Measurements are required at a multitude of scales</a:t>
            </a:r>
            <a:endParaRPr lang="en-US" sz="2400" b="1" dirty="0" smtClean="0">
              <a:solidFill>
                <a:prstClr val="white"/>
              </a:solidFill>
            </a:endParaRPr>
          </a:p>
          <a:p>
            <a:pPr algn="ctr" defTabSz="914400"/>
            <a:r>
              <a:rPr lang="en-US" sz="2400" b="1" dirty="0" smtClean="0">
                <a:solidFill>
                  <a:prstClr val="white"/>
                </a:solidFill>
              </a:rPr>
              <a:t>Radars function as the “BRIDGE” between scales</a:t>
            </a:r>
            <a:endParaRPr lang="en-US" sz="2400" b="1" dirty="0">
              <a:solidFill>
                <a:prstClr val="white"/>
              </a:solidFill>
            </a:endParaRPr>
          </a:p>
        </p:txBody>
      </p:sp>
      <p:sp>
        <p:nvSpPr>
          <p:cNvPr id="145" name="TextBox 144"/>
          <p:cNvSpPr txBox="1"/>
          <p:nvPr/>
        </p:nvSpPr>
        <p:spPr>
          <a:xfrm>
            <a:off x="111760" y="5275218"/>
            <a:ext cx="9144000" cy="1323439"/>
          </a:xfrm>
          <a:prstGeom prst="rect">
            <a:avLst/>
          </a:prstGeom>
          <a:noFill/>
        </p:spPr>
        <p:txBody>
          <a:bodyPr wrap="square" rtlCol="0">
            <a:spAutoFit/>
          </a:bodyPr>
          <a:lstStyle/>
          <a:p>
            <a:pPr marL="119063" indent="-119063" defTabSz="914400">
              <a:buFont typeface="Arial" pitchFamily="34" charset="0"/>
              <a:buChar char="•"/>
            </a:pPr>
            <a:r>
              <a:rPr lang="en-US" sz="2000" b="1" dirty="0" smtClean="0">
                <a:solidFill>
                  <a:prstClr val="white"/>
                </a:solidFill>
                <a:latin typeface="Arial" pitchFamily="34" charset="0"/>
                <a:cs typeface="Arial" pitchFamily="34" charset="0"/>
              </a:rPr>
              <a:t>Synergistic and adaptive 4-D use of relevant platforms  </a:t>
            </a:r>
          </a:p>
          <a:p>
            <a:pPr marL="347663" lvl="1" indent="-119063" defTabSz="914400">
              <a:buFont typeface="Arial" pitchFamily="34" charset="0"/>
              <a:buChar char="•"/>
            </a:pPr>
            <a:r>
              <a:rPr lang="en-US" sz="2000" b="1" dirty="0" smtClean="0">
                <a:solidFill>
                  <a:prstClr val="white"/>
                </a:solidFill>
                <a:latin typeface="Arial" pitchFamily="34" charset="0"/>
                <a:cs typeface="Arial" pitchFamily="34" charset="0"/>
              </a:rPr>
              <a:t>long term, “heart beat”, statistical sampling  (national radar network)  </a:t>
            </a:r>
          </a:p>
          <a:p>
            <a:pPr marL="347663" lvl="1" indent="-119063" defTabSz="914400">
              <a:buFont typeface="Arial" pitchFamily="34" charset="0"/>
              <a:buChar char="•"/>
            </a:pPr>
            <a:r>
              <a:rPr lang="en-US" sz="2000" b="1" dirty="0" smtClean="0">
                <a:solidFill>
                  <a:prstClr val="white"/>
                </a:solidFill>
                <a:latin typeface="Arial" pitchFamily="34" charset="0"/>
                <a:cs typeface="Arial" pitchFamily="34" charset="0"/>
              </a:rPr>
              <a:t>Ability to “probe” at high space-time res. (research radars)</a:t>
            </a:r>
          </a:p>
          <a:p>
            <a:pPr marL="347663" lvl="1" indent="-119063" defTabSz="914400">
              <a:buFont typeface="Arial" pitchFamily="34" charset="0"/>
              <a:buChar char="•"/>
            </a:pPr>
            <a:r>
              <a:rPr lang="en-US" sz="2000" b="1" dirty="0" smtClean="0">
                <a:solidFill>
                  <a:prstClr val="white"/>
                </a:solidFill>
                <a:latin typeface="Arial" pitchFamily="34" charset="0"/>
                <a:cs typeface="Arial" pitchFamily="34" charset="0"/>
              </a:rPr>
              <a:t>Reference ground measurements (gauge networks)</a:t>
            </a:r>
          </a:p>
        </p:txBody>
      </p:sp>
      <p:sp>
        <p:nvSpPr>
          <p:cNvPr id="11" name="Oval 10"/>
          <p:cNvSpPr/>
          <p:nvPr/>
        </p:nvSpPr>
        <p:spPr>
          <a:xfrm>
            <a:off x="6052458" y="3307448"/>
            <a:ext cx="1839685" cy="82731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TextBox 4"/>
          <p:cNvSpPr txBox="1"/>
          <p:nvPr/>
        </p:nvSpPr>
        <p:spPr>
          <a:xfrm>
            <a:off x="-87093" y="1139369"/>
            <a:ext cx="1284519" cy="733534"/>
          </a:xfrm>
          <a:prstGeom prst="rect">
            <a:avLst/>
          </a:prstGeom>
          <a:noFill/>
        </p:spPr>
        <p:txBody>
          <a:bodyPr wrap="square" rtlCol="0">
            <a:spAutoFit/>
          </a:bodyPr>
          <a:lstStyle/>
          <a:p>
            <a:pPr algn="ctr" defTabSz="914400">
              <a:lnSpc>
                <a:spcPts val="2500"/>
              </a:lnSpc>
            </a:pPr>
            <a:r>
              <a:rPr lang="en-US" sz="2400" b="1" dirty="0" smtClean="0">
                <a:solidFill>
                  <a:srgbClr val="66FF33"/>
                </a:solidFill>
              </a:rPr>
              <a:t>Gauge</a:t>
            </a:r>
            <a:r>
              <a:rPr lang="en-US" sz="2400" b="1" dirty="0" smtClean="0">
                <a:solidFill>
                  <a:prstClr val="white"/>
                </a:solidFill>
              </a:rPr>
              <a:t> </a:t>
            </a:r>
            <a:r>
              <a:rPr lang="en-US" sz="2000" b="1" dirty="0" smtClean="0">
                <a:solidFill>
                  <a:prstClr val="white"/>
                </a:solidFill>
              </a:rPr>
              <a:t>(point)</a:t>
            </a:r>
            <a:endParaRPr lang="en-US" sz="2000" b="1" dirty="0">
              <a:solidFill>
                <a:prstClr val="white"/>
              </a:solidFill>
            </a:endParaRPr>
          </a:p>
        </p:txBody>
      </p:sp>
      <p:pic>
        <p:nvPicPr>
          <p:cNvPr id="6" name="Picture 5" descr="Salt_Marsh_Cradle#1.JPG"/>
          <p:cNvPicPr>
            <a:picLocks noChangeAspect="1"/>
          </p:cNvPicPr>
          <p:nvPr/>
        </p:nvPicPr>
        <p:blipFill>
          <a:blip r:embed="rId2" cstate="print"/>
          <a:srcRect l="30183" t="31301" r="36890" b="31301"/>
          <a:stretch>
            <a:fillRect/>
          </a:stretch>
        </p:blipFill>
        <p:spPr>
          <a:xfrm>
            <a:off x="152088" y="2014074"/>
            <a:ext cx="1230398" cy="1047924"/>
          </a:xfrm>
          <a:prstGeom prst="rect">
            <a:avLst/>
          </a:prstGeom>
        </p:spPr>
      </p:pic>
      <p:pic>
        <p:nvPicPr>
          <p:cNvPr id="9" name="Picture 8" descr="GPM_Satimageblackbacground.jpg"/>
          <p:cNvPicPr>
            <a:picLocks noChangeAspect="1"/>
          </p:cNvPicPr>
          <p:nvPr/>
        </p:nvPicPr>
        <p:blipFill>
          <a:blip r:embed="rId3" cstate="print">
            <a:lum bright="16000"/>
          </a:blip>
          <a:stretch>
            <a:fillRect/>
          </a:stretch>
        </p:blipFill>
        <p:spPr>
          <a:xfrm>
            <a:off x="7706411" y="1208137"/>
            <a:ext cx="1437589" cy="923651"/>
          </a:xfrm>
          <a:prstGeom prst="rect">
            <a:avLst/>
          </a:prstGeom>
        </p:spPr>
      </p:pic>
      <p:sp>
        <p:nvSpPr>
          <p:cNvPr id="8" name="Isosceles Triangle 7"/>
          <p:cNvSpPr/>
          <p:nvPr/>
        </p:nvSpPr>
        <p:spPr>
          <a:xfrm rot="1744204">
            <a:off x="6916797" y="1783774"/>
            <a:ext cx="1188745" cy="2073713"/>
          </a:xfrm>
          <a:prstGeom prst="triangle">
            <a:avLst>
              <a:gd name="adj" fmla="val 6218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TextBox 9"/>
          <p:cNvSpPr txBox="1"/>
          <p:nvPr/>
        </p:nvSpPr>
        <p:spPr>
          <a:xfrm>
            <a:off x="5551714" y="1576632"/>
            <a:ext cx="2558143" cy="400110"/>
          </a:xfrm>
          <a:prstGeom prst="rect">
            <a:avLst/>
          </a:prstGeom>
          <a:noFill/>
        </p:spPr>
        <p:txBody>
          <a:bodyPr wrap="square" rtlCol="0">
            <a:spAutoFit/>
          </a:bodyPr>
          <a:lstStyle/>
          <a:p>
            <a:pPr defTabSz="914400"/>
            <a:r>
              <a:rPr lang="en-US" sz="2000" b="1" dirty="0" smtClean="0">
                <a:solidFill>
                  <a:prstClr val="white"/>
                </a:solidFill>
                <a:latin typeface="Symbol" pitchFamily="18" charset="2"/>
                <a:cs typeface="Arial" pitchFamily="34" charset="0"/>
              </a:rPr>
              <a:t>D</a:t>
            </a:r>
            <a:r>
              <a:rPr lang="en-US" sz="2000" b="1" dirty="0" smtClean="0">
                <a:solidFill>
                  <a:prstClr val="white"/>
                </a:solidFill>
                <a:latin typeface="Arial" pitchFamily="34" charset="0"/>
                <a:cs typeface="Arial" pitchFamily="34" charset="0"/>
              </a:rPr>
              <a:t>X[4  km   -   50 km]</a:t>
            </a:r>
            <a:endParaRPr lang="en-US" sz="2000" b="1" dirty="0">
              <a:solidFill>
                <a:prstClr val="white"/>
              </a:solidFill>
              <a:latin typeface="Arial" pitchFamily="34" charset="0"/>
              <a:cs typeface="Arial" pitchFamily="34" charset="0"/>
            </a:endParaRPr>
          </a:p>
        </p:txBody>
      </p:sp>
      <p:sp>
        <p:nvSpPr>
          <p:cNvPr id="15" name="TextBox 14"/>
          <p:cNvSpPr txBox="1"/>
          <p:nvPr/>
        </p:nvSpPr>
        <p:spPr>
          <a:xfrm>
            <a:off x="6487886" y="3612248"/>
            <a:ext cx="566057" cy="369332"/>
          </a:xfrm>
          <a:prstGeom prst="rect">
            <a:avLst/>
          </a:prstGeom>
          <a:noFill/>
        </p:spPr>
        <p:txBody>
          <a:bodyPr wrap="square" rtlCol="0">
            <a:spAutoFit/>
          </a:bodyPr>
          <a:lstStyle/>
          <a:p>
            <a:pPr defTabSz="914400"/>
            <a:r>
              <a:rPr lang="en-US" b="1" dirty="0" smtClean="0">
                <a:solidFill>
                  <a:prstClr val="black"/>
                </a:solidFill>
                <a:latin typeface="Symbol" pitchFamily="18" charset="2"/>
              </a:rPr>
              <a:t>D</a:t>
            </a:r>
            <a:r>
              <a:rPr lang="en-US" b="1" dirty="0" smtClean="0">
                <a:solidFill>
                  <a:prstClr val="black"/>
                </a:solidFill>
              </a:rPr>
              <a:t>X</a:t>
            </a:r>
            <a:endParaRPr lang="en-US" dirty="0">
              <a:solidFill>
                <a:prstClr val="black"/>
              </a:solidFill>
            </a:endParaRPr>
          </a:p>
        </p:txBody>
      </p:sp>
      <p:cxnSp>
        <p:nvCxnSpPr>
          <p:cNvPr id="3" name="Straight Connector 2"/>
          <p:cNvCxnSpPr/>
          <p:nvPr/>
        </p:nvCxnSpPr>
        <p:spPr>
          <a:xfrm flipV="1">
            <a:off x="522515" y="2012048"/>
            <a:ext cx="7184571" cy="10886"/>
          </a:xfrm>
          <a:prstGeom prst="line">
            <a:avLst/>
          </a:prstGeom>
          <a:ln w="53975">
            <a:solidFill>
              <a:schemeClr val="accent6">
                <a:lumMod val="60000"/>
                <a:lumOff val="40000"/>
              </a:schemeClr>
            </a:solidFill>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752599" y="847274"/>
            <a:ext cx="2264229" cy="769441"/>
          </a:xfrm>
          <a:prstGeom prst="rect">
            <a:avLst/>
          </a:prstGeom>
          <a:noFill/>
        </p:spPr>
        <p:txBody>
          <a:bodyPr wrap="square" rtlCol="0">
            <a:spAutoFit/>
          </a:bodyPr>
          <a:lstStyle/>
          <a:p>
            <a:pPr defTabSz="914400"/>
            <a:r>
              <a:rPr lang="en-US" sz="2400" b="1" dirty="0" smtClean="0">
                <a:solidFill>
                  <a:srgbClr val="66FF33"/>
                </a:solidFill>
              </a:rPr>
              <a:t>Gauge Network </a:t>
            </a:r>
          </a:p>
          <a:p>
            <a:pPr defTabSz="914400"/>
            <a:r>
              <a:rPr lang="en-US" sz="2000" b="1" dirty="0" smtClean="0">
                <a:solidFill>
                  <a:prstClr val="white"/>
                </a:solidFill>
                <a:latin typeface="Symbol" pitchFamily="18" charset="2"/>
                <a:cs typeface="Arial" pitchFamily="34" charset="0"/>
              </a:rPr>
              <a:t>D</a:t>
            </a:r>
            <a:r>
              <a:rPr lang="en-US" sz="2000" b="1" dirty="0" smtClean="0">
                <a:solidFill>
                  <a:prstClr val="white"/>
                </a:solidFill>
                <a:latin typeface="Arial" pitchFamily="34" charset="0"/>
                <a:cs typeface="Arial" pitchFamily="34" charset="0"/>
              </a:rPr>
              <a:t>X </a:t>
            </a:r>
            <a:r>
              <a:rPr lang="en-US" sz="2000" dirty="0" smtClean="0">
                <a:solidFill>
                  <a:prstClr val="white"/>
                </a:solidFill>
              </a:rPr>
              <a:t>O[0.1 to </a:t>
            </a:r>
            <a:r>
              <a:rPr lang="en-US" sz="2000" b="1" dirty="0" smtClean="0">
                <a:solidFill>
                  <a:prstClr val="white"/>
                </a:solidFill>
              </a:rPr>
              <a:t>10 km]</a:t>
            </a:r>
            <a:endParaRPr lang="en-US" sz="2000" b="1" dirty="0">
              <a:solidFill>
                <a:prstClr val="white"/>
              </a:solidFill>
            </a:endParaRPr>
          </a:p>
        </p:txBody>
      </p:sp>
      <p:grpSp>
        <p:nvGrpSpPr>
          <p:cNvPr id="2" name="Group 21"/>
          <p:cNvGrpSpPr/>
          <p:nvPr/>
        </p:nvGrpSpPr>
        <p:grpSpPr>
          <a:xfrm>
            <a:off x="1915887" y="1533071"/>
            <a:ext cx="1586594" cy="970195"/>
            <a:chOff x="4911361" y="4664700"/>
            <a:chExt cx="1404326" cy="777825"/>
          </a:xfrm>
        </p:grpSpPr>
        <p:grpSp>
          <p:nvGrpSpPr>
            <p:cNvPr id="4" name="Group 243"/>
            <p:cNvGrpSpPr/>
            <p:nvPr/>
          </p:nvGrpSpPr>
          <p:grpSpPr>
            <a:xfrm>
              <a:off x="6135269" y="4759473"/>
              <a:ext cx="123815" cy="123749"/>
              <a:chOff x="1410748" y="3684166"/>
              <a:chExt cx="125836" cy="219511"/>
            </a:xfrm>
          </p:grpSpPr>
          <p:sp>
            <p:nvSpPr>
              <p:cNvPr id="130" name="Can 12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31" name="Can 13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7" name="Group 200"/>
            <p:cNvGrpSpPr/>
            <p:nvPr/>
          </p:nvGrpSpPr>
          <p:grpSpPr>
            <a:xfrm rot="21486175">
              <a:off x="5447454" y="4815281"/>
              <a:ext cx="68727" cy="125209"/>
              <a:chOff x="1125523" y="3742889"/>
              <a:chExt cx="125836" cy="219511"/>
            </a:xfrm>
          </p:grpSpPr>
          <p:sp>
            <p:nvSpPr>
              <p:cNvPr id="128" name="Can 127"/>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9" name="Can 128"/>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13" name="Group 167"/>
            <p:cNvGrpSpPr/>
            <p:nvPr/>
          </p:nvGrpSpPr>
          <p:grpSpPr>
            <a:xfrm rot="21486175">
              <a:off x="4946573" y="4802347"/>
              <a:ext cx="68727" cy="125209"/>
              <a:chOff x="1905699" y="3667388"/>
              <a:chExt cx="125836" cy="219511"/>
            </a:xfrm>
          </p:grpSpPr>
          <p:sp>
            <p:nvSpPr>
              <p:cNvPr id="126" name="Can 125"/>
              <p:cNvSpPr/>
              <p:nvPr/>
            </p:nvSpPr>
            <p:spPr>
              <a:xfrm>
                <a:off x="1958831" y="3667388"/>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7" name="Can 126"/>
              <p:cNvSpPr/>
              <p:nvPr/>
            </p:nvSpPr>
            <p:spPr>
              <a:xfrm>
                <a:off x="1905699" y="3717722"/>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17" name="Group 164"/>
            <p:cNvGrpSpPr/>
            <p:nvPr/>
          </p:nvGrpSpPr>
          <p:grpSpPr>
            <a:xfrm rot="21486175">
              <a:off x="5867286" y="4678508"/>
              <a:ext cx="67199" cy="98094"/>
              <a:chOff x="1905699" y="3667388"/>
              <a:chExt cx="125836" cy="219511"/>
            </a:xfrm>
          </p:grpSpPr>
          <p:sp>
            <p:nvSpPr>
              <p:cNvPr id="124" name="Can 123"/>
              <p:cNvSpPr/>
              <p:nvPr/>
            </p:nvSpPr>
            <p:spPr>
              <a:xfrm>
                <a:off x="1958831" y="3667388"/>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5" name="Can 124"/>
              <p:cNvSpPr/>
              <p:nvPr/>
            </p:nvSpPr>
            <p:spPr>
              <a:xfrm>
                <a:off x="1905699" y="3717722"/>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7" name="Cube 26"/>
            <p:cNvSpPr/>
            <p:nvPr/>
          </p:nvSpPr>
          <p:spPr>
            <a:xfrm rot="21486175">
              <a:off x="6040016" y="5077082"/>
              <a:ext cx="275671" cy="85334"/>
            </a:xfrm>
            <a:prstGeom prst="cub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Cube 27"/>
            <p:cNvSpPr/>
            <p:nvPr/>
          </p:nvSpPr>
          <p:spPr>
            <a:xfrm rot="21486175">
              <a:off x="4964316" y="5274715"/>
              <a:ext cx="274907" cy="110057"/>
            </a:xfrm>
            <a:prstGeom prst="cub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Cube 28"/>
            <p:cNvSpPr/>
            <p:nvPr/>
          </p:nvSpPr>
          <p:spPr>
            <a:xfrm rot="21486175">
              <a:off x="4960336" y="4860681"/>
              <a:ext cx="131344" cy="54229"/>
            </a:xfrm>
            <a:prstGeom prst="cub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Cube 29"/>
            <p:cNvSpPr/>
            <p:nvPr/>
          </p:nvSpPr>
          <p:spPr>
            <a:xfrm rot="21486175">
              <a:off x="5435940" y="4953760"/>
              <a:ext cx="209234" cy="73370"/>
            </a:xfrm>
            <a:prstGeom prst="cub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21" name="Group 162"/>
            <p:cNvGrpSpPr/>
            <p:nvPr/>
          </p:nvGrpSpPr>
          <p:grpSpPr>
            <a:xfrm rot="21486175">
              <a:off x="5196220" y="4773332"/>
              <a:ext cx="68727" cy="125209"/>
              <a:chOff x="1125523" y="3742889"/>
              <a:chExt cx="125836" cy="219511"/>
            </a:xfrm>
          </p:grpSpPr>
          <p:sp>
            <p:nvSpPr>
              <p:cNvPr id="122" name="Can 121"/>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3" name="Can 122"/>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2" name="Group 161"/>
            <p:cNvGrpSpPr/>
            <p:nvPr/>
          </p:nvGrpSpPr>
          <p:grpSpPr>
            <a:xfrm rot="21486175">
              <a:off x="5406217" y="4760643"/>
              <a:ext cx="77127" cy="97296"/>
              <a:chOff x="1410748" y="3684166"/>
              <a:chExt cx="125836" cy="219511"/>
            </a:xfrm>
          </p:grpSpPr>
          <p:sp>
            <p:nvSpPr>
              <p:cNvPr id="120" name="Can 11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1" name="Can 12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3" name="Group 163"/>
            <p:cNvGrpSpPr/>
            <p:nvPr/>
          </p:nvGrpSpPr>
          <p:grpSpPr>
            <a:xfrm rot="21486175">
              <a:off x="5615838" y="4720415"/>
              <a:ext cx="63382" cy="102081"/>
              <a:chOff x="1905699" y="3667388"/>
              <a:chExt cx="125836" cy="219511"/>
            </a:xfrm>
          </p:grpSpPr>
          <p:sp>
            <p:nvSpPr>
              <p:cNvPr id="118" name="Can 117"/>
              <p:cNvSpPr/>
              <p:nvPr/>
            </p:nvSpPr>
            <p:spPr>
              <a:xfrm>
                <a:off x="1958831" y="3667388"/>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9" name="Can 118"/>
              <p:cNvSpPr/>
              <p:nvPr/>
            </p:nvSpPr>
            <p:spPr>
              <a:xfrm>
                <a:off x="1905699" y="3717722"/>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4" name="Group 173"/>
            <p:cNvGrpSpPr/>
            <p:nvPr/>
          </p:nvGrpSpPr>
          <p:grpSpPr>
            <a:xfrm rot="21486175">
              <a:off x="4961363" y="4995328"/>
              <a:ext cx="94691" cy="124411"/>
              <a:chOff x="1410748" y="3684166"/>
              <a:chExt cx="125836" cy="219511"/>
            </a:xfrm>
          </p:grpSpPr>
          <p:sp>
            <p:nvSpPr>
              <p:cNvPr id="116" name="Can 115"/>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7" name="Can 116"/>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5" name="Group 170"/>
            <p:cNvGrpSpPr/>
            <p:nvPr/>
          </p:nvGrpSpPr>
          <p:grpSpPr>
            <a:xfrm rot="21486175">
              <a:off x="4957793" y="4887356"/>
              <a:ext cx="68727" cy="125209"/>
              <a:chOff x="1125523" y="3742889"/>
              <a:chExt cx="125836" cy="219511"/>
            </a:xfrm>
          </p:grpSpPr>
          <p:sp>
            <p:nvSpPr>
              <p:cNvPr id="114" name="Can 113"/>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5" name="Can 114"/>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6" name="Group 176"/>
            <p:cNvGrpSpPr/>
            <p:nvPr/>
          </p:nvGrpSpPr>
          <p:grpSpPr>
            <a:xfrm rot="21486175">
              <a:off x="4979259" y="5104861"/>
              <a:ext cx="94691" cy="155514"/>
              <a:chOff x="1410748" y="3684166"/>
              <a:chExt cx="125836" cy="219511"/>
            </a:xfrm>
          </p:grpSpPr>
          <p:sp>
            <p:nvSpPr>
              <p:cNvPr id="112" name="Can 111"/>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3" name="Can 112"/>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31" name="Group 179"/>
            <p:cNvGrpSpPr/>
            <p:nvPr/>
          </p:nvGrpSpPr>
          <p:grpSpPr>
            <a:xfrm rot="21486175">
              <a:off x="4976172" y="5243148"/>
              <a:ext cx="135163" cy="199377"/>
              <a:chOff x="1410748" y="3684166"/>
              <a:chExt cx="125836" cy="219511"/>
            </a:xfrm>
          </p:grpSpPr>
          <p:sp>
            <p:nvSpPr>
              <p:cNvPr id="110" name="Can 10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1" name="Can 11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32" name="Group 182"/>
            <p:cNvGrpSpPr/>
            <p:nvPr/>
          </p:nvGrpSpPr>
          <p:grpSpPr>
            <a:xfrm rot="21486175">
              <a:off x="5249696" y="4957849"/>
              <a:ext cx="94691" cy="124411"/>
              <a:chOff x="1410748" y="3684166"/>
              <a:chExt cx="125836" cy="219511"/>
            </a:xfrm>
          </p:grpSpPr>
          <p:sp>
            <p:nvSpPr>
              <p:cNvPr id="108" name="Can 107"/>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9" name="Can 108"/>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33" name="Group 185"/>
            <p:cNvGrpSpPr/>
            <p:nvPr/>
          </p:nvGrpSpPr>
          <p:grpSpPr>
            <a:xfrm rot="21486175">
              <a:off x="5232230" y="4845550"/>
              <a:ext cx="68727" cy="125209"/>
              <a:chOff x="1125523" y="3742889"/>
              <a:chExt cx="125836" cy="219511"/>
            </a:xfrm>
          </p:grpSpPr>
          <p:sp>
            <p:nvSpPr>
              <p:cNvPr id="106" name="Can 105"/>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7" name="Can 106"/>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34" name="Group 188"/>
            <p:cNvGrpSpPr/>
            <p:nvPr/>
          </p:nvGrpSpPr>
          <p:grpSpPr>
            <a:xfrm rot="21486175">
              <a:off x="5294434" y="5047342"/>
              <a:ext cx="94691" cy="155514"/>
              <a:chOff x="1410748" y="3684166"/>
              <a:chExt cx="125836" cy="219511"/>
            </a:xfrm>
          </p:grpSpPr>
          <p:sp>
            <p:nvSpPr>
              <p:cNvPr id="104" name="Can 103"/>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5" name="Can 104"/>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35" name="Group 194"/>
            <p:cNvGrpSpPr/>
            <p:nvPr/>
          </p:nvGrpSpPr>
          <p:grpSpPr>
            <a:xfrm rot="21486175">
              <a:off x="5327348" y="5165286"/>
              <a:ext cx="135163" cy="199377"/>
              <a:chOff x="1410748" y="3684166"/>
              <a:chExt cx="125836" cy="219511"/>
            </a:xfrm>
          </p:grpSpPr>
          <p:sp>
            <p:nvSpPr>
              <p:cNvPr id="102" name="Can 101"/>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3" name="Can 102"/>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36" name="Group 197"/>
            <p:cNvGrpSpPr/>
            <p:nvPr/>
          </p:nvGrpSpPr>
          <p:grpSpPr>
            <a:xfrm rot="21486175">
              <a:off x="5473738" y="4916295"/>
              <a:ext cx="84000" cy="126005"/>
              <a:chOff x="1410748" y="3684166"/>
              <a:chExt cx="125836" cy="219511"/>
            </a:xfrm>
          </p:grpSpPr>
          <p:sp>
            <p:nvSpPr>
              <p:cNvPr id="100" name="Can 9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1" name="Can 10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37" name="Group 203"/>
            <p:cNvGrpSpPr/>
            <p:nvPr/>
          </p:nvGrpSpPr>
          <p:grpSpPr>
            <a:xfrm rot="21486175">
              <a:off x="5541778" y="5033505"/>
              <a:ext cx="97745" cy="124412"/>
              <a:chOff x="1410748" y="3684166"/>
              <a:chExt cx="125836" cy="219511"/>
            </a:xfrm>
          </p:grpSpPr>
          <p:sp>
            <p:nvSpPr>
              <p:cNvPr id="98" name="Can 97"/>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9" name="Can 98"/>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38" name="Group 206"/>
            <p:cNvGrpSpPr/>
            <p:nvPr/>
          </p:nvGrpSpPr>
          <p:grpSpPr>
            <a:xfrm rot="21486175">
              <a:off x="5585518" y="5128975"/>
              <a:ext cx="124473" cy="165882"/>
              <a:chOff x="1410748" y="3684166"/>
              <a:chExt cx="125836" cy="219511"/>
            </a:xfrm>
          </p:grpSpPr>
          <p:sp>
            <p:nvSpPr>
              <p:cNvPr id="96" name="Can 95"/>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7" name="Can 96"/>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39" name="Group 87"/>
            <p:cNvGrpSpPr/>
            <p:nvPr/>
          </p:nvGrpSpPr>
          <p:grpSpPr>
            <a:xfrm rot="21486175">
              <a:off x="5807768" y="5076854"/>
              <a:ext cx="124473" cy="165882"/>
              <a:chOff x="1410748" y="3684166"/>
              <a:chExt cx="125836" cy="219511"/>
            </a:xfrm>
          </p:grpSpPr>
          <p:sp>
            <p:nvSpPr>
              <p:cNvPr id="94" name="Can 93"/>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5" name="Can 94"/>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0" name="Group 90"/>
            <p:cNvGrpSpPr/>
            <p:nvPr/>
          </p:nvGrpSpPr>
          <p:grpSpPr>
            <a:xfrm rot="21486175">
              <a:off x="6009288" y="5033873"/>
              <a:ext cx="124473" cy="165882"/>
              <a:chOff x="1410748" y="3684166"/>
              <a:chExt cx="125836" cy="219511"/>
            </a:xfrm>
          </p:grpSpPr>
          <p:sp>
            <p:nvSpPr>
              <p:cNvPr id="92" name="Can 91"/>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3" name="Can 92"/>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1" name="Group 93"/>
            <p:cNvGrpSpPr/>
            <p:nvPr/>
          </p:nvGrpSpPr>
          <p:grpSpPr>
            <a:xfrm rot="21486175">
              <a:off x="5694523" y="4888227"/>
              <a:ext cx="94691" cy="124411"/>
              <a:chOff x="1410748" y="3684166"/>
              <a:chExt cx="125836" cy="219511"/>
            </a:xfrm>
          </p:grpSpPr>
          <p:sp>
            <p:nvSpPr>
              <p:cNvPr id="90" name="Can 8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1" name="Can 9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2" name="Group 96"/>
            <p:cNvGrpSpPr/>
            <p:nvPr/>
          </p:nvGrpSpPr>
          <p:grpSpPr>
            <a:xfrm rot="21486175">
              <a:off x="5677057" y="4775928"/>
              <a:ext cx="68727" cy="125209"/>
              <a:chOff x="1125523" y="3742889"/>
              <a:chExt cx="125836" cy="219511"/>
            </a:xfrm>
          </p:grpSpPr>
          <p:sp>
            <p:nvSpPr>
              <p:cNvPr id="88" name="Can 87"/>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9" name="Can 88"/>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3" name="Group 101"/>
            <p:cNvGrpSpPr/>
            <p:nvPr/>
          </p:nvGrpSpPr>
          <p:grpSpPr>
            <a:xfrm rot="21486175">
              <a:off x="5739261" y="4977720"/>
              <a:ext cx="94691" cy="155514"/>
              <a:chOff x="1410748" y="3684166"/>
              <a:chExt cx="125836" cy="219511"/>
            </a:xfrm>
          </p:grpSpPr>
          <p:sp>
            <p:nvSpPr>
              <p:cNvPr id="86" name="Can 85"/>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7" name="Can 86"/>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4" name="Group 117"/>
            <p:cNvGrpSpPr/>
            <p:nvPr/>
          </p:nvGrpSpPr>
          <p:grpSpPr>
            <a:xfrm rot="21486175">
              <a:off x="5922384" y="4777366"/>
              <a:ext cx="105885" cy="288419"/>
              <a:chOff x="3161889" y="2930012"/>
              <a:chExt cx="274040" cy="630571"/>
            </a:xfrm>
          </p:grpSpPr>
          <p:grpSp>
            <p:nvGrpSpPr>
              <p:cNvPr id="45" name="Group 104"/>
              <p:cNvGrpSpPr/>
              <p:nvPr/>
            </p:nvGrpSpPr>
            <p:grpSpPr>
              <a:xfrm>
                <a:off x="3187055" y="3128550"/>
                <a:ext cx="173373" cy="218113"/>
                <a:chOff x="1410748" y="3684166"/>
                <a:chExt cx="125836" cy="219511"/>
              </a:xfrm>
            </p:grpSpPr>
            <p:sp>
              <p:nvSpPr>
                <p:cNvPr id="84" name="Can 83"/>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5" name="Can 84"/>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6" name="Group 108"/>
              <p:cNvGrpSpPr/>
              <p:nvPr/>
            </p:nvGrpSpPr>
            <p:grpSpPr>
              <a:xfrm>
                <a:off x="3161889" y="2930012"/>
                <a:ext cx="125836" cy="219511"/>
                <a:chOff x="1125523" y="3742889"/>
                <a:chExt cx="125836" cy="219511"/>
              </a:xfrm>
            </p:grpSpPr>
            <p:sp>
              <p:nvSpPr>
                <p:cNvPr id="82" name="Can 81"/>
                <p:cNvSpPr/>
                <p:nvPr/>
              </p:nvSpPr>
              <p:spPr>
                <a:xfrm>
                  <a:off x="1178655" y="3742889"/>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3" name="Can 82"/>
                <p:cNvSpPr/>
                <p:nvPr/>
              </p:nvSpPr>
              <p:spPr>
                <a:xfrm>
                  <a:off x="1125523" y="3793223"/>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7" name="Group 114"/>
              <p:cNvGrpSpPr/>
              <p:nvPr/>
            </p:nvGrpSpPr>
            <p:grpSpPr>
              <a:xfrm>
                <a:off x="3262556" y="3287941"/>
                <a:ext cx="173373" cy="272642"/>
                <a:chOff x="1410748" y="3684166"/>
                <a:chExt cx="125836" cy="219511"/>
              </a:xfrm>
            </p:grpSpPr>
            <p:sp>
              <p:nvSpPr>
                <p:cNvPr id="80" name="Can 79"/>
                <p:cNvSpPr/>
                <p:nvPr/>
              </p:nvSpPr>
              <p:spPr>
                <a:xfrm>
                  <a:off x="1463880" y="3684166"/>
                  <a:ext cx="72704" cy="162186"/>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1" name="Can 80"/>
                <p:cNvSpPr/>
                <p:nvPr/>
              </p:nvSpPr>
              <p:spPr>
                <a:xfrm>
                  <a:off x="1410748" y="3734500"/>
                  <a:ext cx="76899" cy="169177"/>
                </a:xfrm>
                <a:prstGeom prst="can">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sp>
          <p:nvSpPr>
            <p:cNvPr id="51" name="Flowchart: Summing Junction 50"/>
            <p:cNvSpPr/>
            <p:nvPr/>
          </p:nvSpPr>
          <p:spPr>
            <a:xfrm rot="21486175">
              <a:off x="5476801" y="4980637"/>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2" name="Flowchart: Summing Junction 51"/>
            <p:cNvSpPr/>
            <p:nvPr/>
          </p:nvSpPr>
          <p:spPr>
            <a:xfrm rot="21486175">
              <a:off x="5576229" y="5236256"/>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Flowchart: Summing Junction 52"/>
            <p:cNvSpPr/>
            <p:nvPr/>
          </p:nvSpPr>
          <p:spPr>
            <a:xfrm rot="21486175">
              <a:off x="5399377" y="4705901"/>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4" name="Flowchart: Summing Junction 53"/>
            <p:cNvSpPr/>
            <p:nvPr/>
          </p:nvSpPr>
          <p:spPr>
            <a:xfrm rot="21486175">
              <a:off x="5850439" y="4817542"/>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Flowchart: Summing Junction 54"/>
            <p:cNvSpPr/>
            <p:nvPr/>
          </p:nvSpPr>
          <p:spPr>
            <a:xfrm rot="21486175">
              <a:off x="5048157" y="5038418"/>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Flowchart: Summing Junction 55"/>
            <p:cNvSpPr/>
            <p:nvPr/>
          </p:nvSpPr>
          <p:spPr>
            <a:xfrm rot="21486175">
              <a:off x="5266961" y="4898736"/>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7" name="Flowchart: Summing Junction 56"/>
            <p:cNvSpPr/>
            <p:nvPr/>
          </p:nvSpPr>
          <p:spPr>
            <a:xfrm rot="21486175">
              <a:off x="5604510" y="4817338"/>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8" name="Flowchart: Summing Junction 57"/>
            <p:cNvSpPr/>
            <p:nvPr/>
          </p:nvSpPr>
          <p:spPr>
            <a:xfrm rot="21486175">
              <a:off x="5338539" y="5104141"/>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9" name="Flowchart: Summing Junction 58"/>
            <p:cNvSpPr/>
            <p:nvPr/>
          </p:nvSpPr>
          <p:spPr>
            <a:xfrm rot="21486175">
              <a:off x="5701094" y="5014821"/>
              <a:ext cx="96974" cy="96212"/>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48" name="Group 312"/>
            <p:cNvGrpSpPr/>
            <p:nvPr/>
          </p:nvGrpSpPr>
          <p:grpSpPr>
            <a:xfrm rot="223751">
              <a:off x="5390411" y="4833463"/>
              <a:ext cx="202018" cy="276494"/>
              <a:chOff x="6369256" y="1260583"/>
              <a:chExt cx="762188" cy="517648"/>
            </a:xfrm>
          </p:grpSpPr>
          <p:pic>
            <p:nvPicPr>
              <p:cNvPr id="73" name="Picture 6"/>
              <p:cNvPicPr>
                <a:picLocks noChangeAspect="1" noChangeArrowheads="1"/>
              </p:cNvPicPr>
              <p:nvPr/>
            </p:nvPicPr>
            <p:blipFill>
              <a:blip r:embed="rId4" cstate="print"/>
              <a:srcRect/>
              <a:stretch>
                <a:fillRect/>
              </a:stretch>
            </p:blipFill>
            <p:spPr bwMode="auto">
              <a:xfrm rot="3214977">
                <a:off x="6592970" y="1211001"/>
                <a:ext cx="339704" cy="438868"/>
              </a:xfrm>
              <a:prstGeom prst="rect">
                <a:avLst/>
              </a:prstGeom>
              <a:noFill/>
              <a:ln w="9525">
                <a:noFill/>
                <a:miter lim="800000"/>
                <a:headEnd/>
                <a:tailEnd/>
              </a:ln>
              <a:effectLst/>
            </p:spPr>
          </p:pic>
          <p:grpSp>
            <p:nvGrpSpPr>
              <p:cNvPr id="49" name="Group 130"/>
              <p:cNvGrpSpPr/>
              <p:nvPr/>
            </p:nvGrpSpPr>
            <p:grpSpPr>
              <a:xfrm>
                <a:off x="6369256" y="1506985"/>
                <a:ext cx="762188" cy="271246"/>
                <a:chOff x="5395332" y="4714612"/>
                <a:chExt cx="762188" cy="271246"/>
              </a:xfrm>
            </p:grpSpPr>
            <p:sp>
              <p:nvSpPr>
                <p:cNvPr id="75" name="Rectangle 4"/>
                <p:cNvSpPr/>
                <p:nvPr/>
              </p:nvSpPr>
              <p:spPr>
                <a:xfrm flipH="1">
                  <a:off x="5395332" y="4874003"/>
                  <a:ext cx="762188" cy="11185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76" name="Straight Connector 75"/>
                <p:cNvCxnSpPr/>
                <p:nvPr/>
              </p:nvCxnSpPr>
              <p:spPr>
                <a:xfrm rot="5400000">
                  <a:off x="5691138" y="4804701"/>
                  <a:ext cx="187355" cy="7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0" name="Group 313"/>
            <p:cNvGrpSpPr>
              <a:grpSpLocks noChangeAspect="1"/>
            </p:cNvGrpSpPr>
            <p:nvPr/>
          </p:nvGrpSpPr>
          <p:grpSpPr>
            <a:xfrm rot="223751">
              <a:off x="4955803" y="4664700"/>
              <a:ext cx="215868" cy="269721"/>
              <a:chOff x="6369256" y="1260583"/>
              <a:chExt cx="762188" cy="517648"/>
            </a:xfrm>
          </p:grpSpPr>
          <p:pic>
            <p:nvPicPr>
              <p:cNvPr id="69" name="Picture 6"/>
              <p:cNvPicPr>
                <a:picLocks noChangeAspect="1" noChangeArrowheads="1"/>
              </p:cNvPicPr>
              <p:nvPr/>
            </p:nvPicPr>
            <p:blipFill>
              <a:blip r:embed="rId4" cstate="print"/>
              <a:srcRect/>
              <a:stretch>
                <a:fillRect/>
              </a:stretch>
            </p:blipFill>
            <p:spPr bwMode="auto">
              <a:xfrm rot="3214977">
                <a:off x="6592970" y="1211001"/>
                <a:ext cx="339704" cy="438868"/>
              </a:xfrm>
              <a:prstGeom prst="rect">
                <a:avLst/>
              </a:prstGeom>
              <a:noFill/>
              <a:ln w="9525">
                <a:noFill/>
                <a:miter lim="800000"/>
                <a:headEnd/>
                <a:tailEnd/>
              </a:ln>
              <a:effectLst/>
            </p:spPr>
          </p:pic>
          <p:grpSp>
            <p:nvGrpSpPr>
              <p:cNvPr id="60" name="Group 130"/>
              <p:cNvGrpSpPr/>
              <p:nvPr/>
            </p:nvGrpSpPr>
            <p:grpSpPr>
              <a:xfrm>
                <a:off x="6369256" y="1506985"/>
                <a:ext cx="762188" cy="271246"/>
                <a:chOff x="5395332" y="4714612"/>
                <a:chExt cx="762188" cy="271246"/>
              </a:xfrm>
            </p:grpSpPr>
            <p:sp>
              <p:nvSpPr>
                <p:cNvPr id="71" name="Rectangle 4"/>
                <p:cNvSpPr/>
                <p:nvPr/>
              </p:nvSpPr>
              <p:spPr>
                <a:xfrm flipH="1">
                  <a:off x="5395332" y="4874003"/>
                  <a:ext cx="762188" cy="11185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72" name="Straight Connector 71"/>
                <p:cNvCxnSpPr/>
                <p:nvPr/>
              </p:nvCxnSpPr>
              <p:spPr>
                <a:xfrm rot="5400000">
                  <a:off x="5691138" y="4804701"/>
                  <a:ext cx="187355" cy="7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1" name="Group 318"/>
            <p:cNvGrpSpPr/>
            <p:nvPr/>
          </p:nvGrpSpPr>
          <p:grpSpPr>
            <a:xfrm rot="223751">
              <a:off x="5932330" y="5004795"/>
              <a:ext cx="179676" cy="313689"/>
              <a:chOff x="6369256" y="1260583"/>
              <a:chExt cx="762188" cy="517648"/>
            </a:xfrm>
          </p:grpSpPr>
          <p:pic>
            <p:nvPicPr>
              <p:cNvPr id="65" name="Picture 6"/>
              <p:cNvPicPr>
                <a:picLocks noChangeAspect="1" noChangeArrowheads="1"/>
              </p:cNvPicPr>
              <p:nvPr/>
            </p:nvPicPr>
            <p:blipFill>
              <a:blip r:embed="rId4" cstate="print"/>
              <a:srcRect/>
              <a:stretch>
                <a:fillRect/>
              </a:stretch>
            </p:blipFill>
            <p:spPr bwMode="auto">
              <a:xfrm rot="3214977">
                <a:off x="6592970" y="1211001"/>
                <a:ext cx="339704" cy="438868"/>
              </a:xfrm>
              <a:prstGeom prst="rect">
                <a:avLst/>
              </a:prstGeom>
              <a:noFill/>
              <a:ln w="9525">
                <a:noFill/>
                <a:miter lim="800000"/>
                <a:headEnd/>
                <a:tailEnd/>
              </a:ln>
              <a:effectLst/>
            </p:spPr>
          </p:pic>
          <p:grpSp>
            <p:nvGrpSpPr>
              <p:cNvPr id="62" name="Group 130"/>
              <p:cNvGrpSpPr/>
              <p:nvPr/>
            </p:nvGrpSpPr>
            <p:grpSpPr>
              <a:xfrm>
                <a:off x="6369256" y="1506985"/>
                <a:ext cx="762188" cy="271246"/>
                <a:chOff x="5395332" y="4714612"/>
                <a:chExt cx="762188" cy="271246"/>
              </a:xfrm>
            </p:grpSpPr>
            <p:sp>
              <p:nvSpPr>
                <p:cNvPr id="67" name="Rectangle 4"/>
                <p:cNvSpPr/>
                <p:nvPr/>
              </p:nvSpPr>
              <p:spPr>
                <a:xfrm flipH="1">
                  <a:off x="5395332" y="4874003"/>
                  <a:ext cx="762188" cy="11185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68" name="Straight Connector 67"/>
                <p:cNvCxnSpPr/>
                <p:nvPr/>
              </p:nvCxnSpPr>
              <p:spPr>
                <a:xfrm rot="5400000">
                  <a:off x="5691138" y="4804701"/>
                  <a:ext cx="187355" cy="7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3" name="Flowchart: Summing Junction 62"/>
            <p:cNvSpPr/>
            <p:nvPr/>
          </p:nvSpPr>
          <p:spPr>
            <a:xfrm rot="223751">
              <a:off x="4911361" y="4827239"/>
              <a:ext cx="88137" cy="99151"/>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4" name="Flowchart: Summing Junction 63"/>
            <p:cNvSpPr/>
            <p:nvPr/>
          </p:nvSpPr>
          <p:spPr>
            <a:xfrm rot="223751">
              <a:off x="6112416" y="5169197"/>
              <a:ext cx="138144" cy="101080"/>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146" name="TextBox 145"/>
          <p:cNvSpPr txBox="1"/>
          <p:nvPr/>
        </p:nvSpPr>
        <p:spPr>
          <a:xfrm>
            <a:off x="7946575" y="2175329"/>
            <a:ext cx="1317171" cy="923330"/>
          </a:xfrm>
          <a:prstGeom prst="rect">
            <a:avLst/>
          </a:prstGeom>
          <a:noFill/>
        </p:spPr>
        <p:txBody>
          <a:bodyPr wrap="square" rtlCol="0">
            <a:spAutoFit/>
          </a:bodyPr>
          <a:lstStyle/>
          <a:p>
            <a:pPr defTabSz="914400"/>
            <a:r>
              <a:rPr lang="en-US" b="1" dirty="0" smtClean="0">
                <a:solidFill>
                  <a:prstClr val="white"/>
                </a:solidFill>
              </a:rPr>
              <a:t>Scanning  radiometer/radar</a:t>
            </a:r>
            <a:endParaRPr lang="en-US" b="1" dirty="0">
              <a:solidFill>
                <a:prstClr val="white"/>
              </a:solidFill>
            </a:endParaRPr>
          </a:p>
        </p:txBody>
      </p:sp>
      <p:cxnSp>
        <p:nvCxnSpPr>
          <p:cNvPr id="148" name="Straight Arrow Connector 147"/>
          <p:cNvCxnSpPr/>
          <p:nvPr/>
        </p:nvCxnSpPr>
        <p:spPr>
          <a:xfrm flipH="1">
            <a:off x="5532120" y="2303780"/>
            <a:ext cx="1828800" cy="0"/>
          </a:xfrm>
          <a:prstGeom prst="straightConnector1">
            <a:avLst/>
          </a:prstGeom>
          <a:ln w="38100">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66" name="Group 153"/>
          <p:cNvGrpSpPr/>
          <p:nvPr/>
        </p:nvGrpSpPr>
        <p:grpSpPr>
          <a:xfrm>
            <a:off x="1682419" y="858154"/>
            <a:ext cx="5047141" cy="4201111"/>
            <a:chOff x="1018379" y="914397"/>
            <a:chExt cx="5047141" cy="4201111"/>
          </a:xfrm>
        </p:grpSpPr>
        <p:pic>
          <p:nvPicPr>
            <p:cNvPr id="12" name="Picture 11" descr="NPOL at GXY2.jpg"/>
            <p:cNvPicPr>
              <a:picLocks noChangeAspect="1"/>
            </p:cNvPicPr>
            <p:nvPr/>
          </p:nvPicPr>
          <p:blipFill>
            <a:blip r:embed="rId5" cstate="print"/>
            <a:srcRect l="16560" r="37440"/>
            <a:stretch>
              <a:fillRect/>
            </a:stretch>
          </p:blipFill>
          <p:spPr>
            <a:xfrm>
              <a:off x="1018379" y="3603177"/>
              <a:ext cx="962821" cy="1506182"/>
            </a:xfrm>
            <a:prstGeom prst="rect">
              <a:avLst/>
            </a:prstGeom>
          </p:spPr>
        </p:pic>
        <p:sp>
          <p:nvSpPr>
            <p:cNvPr id="14" name="Trapezoid 13"/>
            <p:cNvSpPr/>
            <p:nvPr/>
          </p:nvSpPr>
          <p:spPr>
            <a:xfrm rot="14264272">
              <a:off x="2621451" y="1440945"/>
              <a:ext cx="972543" cy="3464097"/>
            </a:xfrm>
            <a:prstGeom prst="trapezoid">
              <a:avLst>
                <a:gd name="adj" fmla="val 24776"/>
              </a:avLst>
            </a:prstGeom>
            <a:solidFill>
              <a:srgbClr val="D9D9D9">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Oval 15"/>
            <p:cNvSpPr/>
            <p:nvPr/>
          </p:nvSpPr>
          <p:spPr>
            <a:xfrm rot="19674843">
              <a:off x="4321629" y="1828805"/>
              <a:ext cx="337457" cy="968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70" name="Group 134"/>
            <p:cNvGrpSpPr/>
            <p:nvPr/>
          </p:nvGrpSpPr>
          <p:grpSpPr>
            <a:xfrm>
              <a:off x="3341915" y="2329547"/>
              <a:ext cx="1981199" cy="751118"/>
              <a:chOff x="3058886" y="762000"/>
              <a:chExt cx="1981199" cy="751118"/>
            </a:xfrm>
          </p:grpSpPr>
          <p:cxnSp>
            <p:nvCxnSpPr>
              <p:cNvPr id="18" name="Straight Arrow Connector 17"/>
              <p:cNvCxnSpPr/>
              <p:nvPr/>
            </p:nvCxnSpPr>
            <p:spPr>
              <a:xfrm>
                <a:off x="3058886" y="762000"/>
                <a:ext cx="0" cy="740229"/>
              </a:xfrm>
              <a:prstGeom prst="straightConnector1">
                <a:avLst/>
              </a:prstGeom>
              <a:ln w="22225">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3429001" y="1143003"/>
                <a:ext cx="0" cy="740229"/>
              </a:xfrm>
              <a:prstGeom prst="straightConnector1">
                <a:avLst/>
              </a:prstGeom>
              <a:ln w="22225">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91542" y="957944"/>
                <a:ext cx="1948543" cy="400110"/>
              </a:xfrm>
              <a:prstGeom prst="rect">
                <a:avLst/>
              </a:prstGeom>
              <a:noFill/>
            </p:spPr>
            <p:txBody>
              <a:bodyPr wrap="square" rtlCol="0">
                <a:spAutoFit/>
              </a:bodyPr>
              <a:lstStyle/>
              <a:p>
                <a:pPr defTabSz="914400"/>
                <a:r>
                  <a:rPr lang="en-US" sz="2000" b="1" dirty="0" smtClean="0">
                    <a:solidFill>
                      <a:prstClr val="white"/>
                    </a:solidFill>
                  </a:rPr>
                  <a:t>O[0.1 to 4 km</a:t>
                </a:r>
                <a:r>
                  <a:rPr lang="en-US" b="1" dirty="0" smtClean="0">
                    <a:solidFill>
                      <a:prstClr val="white"/>
                    </a:solidFill>
                  </a:rPr>
                  <a:t>]</a:t>
                </a:r>
                <a:endParaRPr lang="en-US" b="1" dirty="0">
                  <a:solidFill>
                    <a:prstClr val="white"/>
                  </a:solidFill>
                </a:endParaRPr>
              </a:p>
            </p:txBody>
          </p:sp>
        </p:grpSp>
        <p:cxnSp>
          <p:nvCxnSpPr>
            <p:cNvPr id="138" name="Straight Connector 137"/>
            <p:cNvCxnSpPr/>
            <p:nvPr/>
          </p:nvCxnSpPr>
          <p:spPr>
            <a:xfrm>
              <a:off x="2460172" y="3211292"/>
              <a:ext cx="359229" cy="5333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590800" y="3113320"/>
              <a:ext cx="359229" cy="5333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2079172" y="4746176"/>
              <a:ext cx="3986348" cy="369332"/>
            </a:xfrm>
            <a:prstGeom prst="rect">
              <a:avLst/>
            </a:prstGeom>
            <a:noFill/>
          </p:spPr>
          <p:txBody>
            <a:bodyPr wrap="square" rtlCol="0">
              <a:spAutoFit/>
            </a:bodyPr>
            <a:lstStyle/>
            <a:p>
              <a:pPr defTabSz="914400"/>
              <a:r>
                <a:rPr lang="en-US" b="1" dirty="0" smtClean="0">
                  <a:solidFill>
                    <a:prstClr val="white"/>
                  </a:solidFill>
                </a:rPr>
                <a:t>Scanning Precip Radar (variable</a:t>
              </a:r>
              <a:r>
                <a:rPr lang="en-US" b="1" dirty="0" smtClean="0">
                  <a:solidFill>
                    <a:prstClr val="white"/>
                  </a:solidFill>
                  <a:latin typeface="Symbol" pitchFamily="18" charset="2"/>
                </a:rPr>
                <a:t> </a:t>
              </a:r>
              <a:r>
                <a:rPr lang="en-US" b="1" dirty="0" err="1" smtClean="0">
                  <a:solidFill>
                    <a:prstClr val="white"/>
                  </a:solidFill>
                  <a:latin typeface="Symbol" pitchFamily="18" charset="2"/>
                </a:rPr>
                <a:t>d</a:t>
              </a:r>
              <a:r>
                <a:rPr lang="en-US" b="1" dirty="0" err="1" smtClean="0">
                  <a:solidFill>
                    <a:prstClr val="white"/>
                  </a:solidFill>
                </a:rPr>
                <a:t>t</a:t>
              </a:r>
              <a:r>
                <a:rPr lang="en-US" b="1" dirty="0" smtClean="0">
                  <a:solidFill>
                    <a:prstClr val="white"/>
                  </a:solidFill>
                </a:rPr>
                <a:t>) </a:t>
              </a:r>
              <a:endParaRPr lang="en-US" b="1" dirty="0">
                <a:solidFill>
                  <a:prstClr val="white"/>
                </a:solidFill>
              </a:endParaRPr>
            </a:p>
          </p:txBody>
        </p:sp>
        <p:grpSp>
          <p:nvGrpSpPr>
            <p:cNvPr id="74" name="Group 151"/>
            <p:cNvGrpSpPr/>
            <p:nvPr/>
          </p:nvGrpSpPr>
          <p:grpSpPr>
            <a:xfrm>
              <a:off x="2103120" y="4404360"/>
              <a:ext cx="3489960" cy="369332"/>
              <a:chOff x="2103120" y="4404360"/>
              <a:chExt cx="3489960" cy="369332"/>
            </a:xfrm>
          </p:grpSpPr>
          <p:sp>
            <p:nvSpPr>
              <p:cNvPr id="150" name="TextBox 149"/>
              <p:cNvSpPr txBox="1"/>
              <p:nvPr/>
            </p:nvSpPr>
            <p:spPr>
              <a:xfrm>
                <a:off x="2103120" y="4404360"/>
                <a:ext cx="3489960" cy="369332"/>
              </a:xfrm>
              <a:prstGeom prst="rect">
                <a:avLst/>
              </a:prstGeom>
              <a:noFill/>
            </p:spPr>
            <p:txBody>
              <a:bodyPr wrap="square" rtlCol="0">
                <a:spAutoFit/>
              </a:bodyPr>
              <a:lstStyle/>
              <a:p>
                <a:pPr defTabSz="914400"/>
                <a:r>
                  <a:rPr lang="en-US" b="1" dirty="0" smtClean="0">
                    <a:solidFill>
                      <a:prstClr val="white"/>
                    </a:solidFill>
                  </a:rPr>
                  <a:t>Research                       Operational</a:t>
                </a:r>
                <a:endParaRPr lang="en-US" b="1" dirty="0">
                  <a:solidFill>
                    <a:prstClr val="white"/>
                  </a:solidFill>
                </a:endParaRPr>
              </a:p>
            </p:txBody>
          </p:sp>
          <p:sp>
            <p:nvSpPr>
              <p:cNvPr id="151" name="Left-Right Arrow 150"/>
              <p:cNvSpPr/>
              <p:nvPr/>
            </p:nvSpPr>
            <p:spPr>
              <a:xfrm>
                <a:off x="3215640" y="4480560"/>
                <a:ext cx="883920" cy="2438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143" name="TextBox 142"/>
            <p:cNvSpPr txBox="1"/>
            <p:nvPr/>
          </p:nvSpPr>
          <p:spPr>
            <a:xfrm>
              <a:off x="3505195" y="914397"/>
              <a:ext cx="1404247" cy="769441"/>
            </a:xfrm>
            <a:prstGeom prst="rect">
              <a:avLst/>
            </a:prstGeom>
            <a:noFill/>
          </p:spPr>
          <p:txBody>
            <a:bodyPr wrap="square" rtlCol="0">
              <a:spAutoFit/>
            </a:bodyPr>
            <a:lstStyle/>
            <a:p>
              <a:pPr algn="ctr" defTabSz="914400"/>
              <a:r>
                <a:rPr lang="en-US" sz="2400" b="1" dirty="0" smtClean="0">
                  <a:solidFill>
                    <a:srgbClr val="66FF33"/>
                  </a:solidFill>
                </a:rPr>
                <a:t>Radar</a:t>
              </a:r>
            </a:p>
            <a:p>
              <a:pPr algn="ctr" defTabSz="914400"/>
              <a:r>
                <a:rPr lang="en-US" sz="2000" b="1" dirty="0" smtClean="0">
                  <a:solidFill>
                    <a:prstClr val="white"/>
                  </a:solidFill>
                </a:rPr>
                <a:t>(volume)</a:t>
              </a:r>
              <a:endParaRPr lang="en-US" sz="2000" b="1" dirty="0">
                <a:solidFill>
                  <a:prstClr val="white"/>
                </a:solidFill>
              </a:endParaRPr>
            </a:p>
          </p:txBody>
        </p:sp>
      </p:grpSp>
      <p:sp>
        <p:nvSpPr>
          <p:cNvPr id="149" name="TextBox 148"/>
          <p:cNvSpPr txBox="1"/>
          <p:nvPr/>
        </p:nvSpPr>
        <p:spPr>
          <a:xfrm>
            <a:off x="6248400" y="1228272"/>
            <a:ext cx="1393371" cy="461665"/>
          </a:xfrm>
          <a:prstGeom prst="rect">
            <a:avLst/>
          </a:prstGeom>
          <a:noFill/>
        </p:spPr>
        <p:txBody>
          <a:bodyPr wrap="square" rtlCol="0">
            <a:spAutoFit/>
          </a:bodyPr>
          <a:lstStyle/>
          <a:p>
            <a:pPr defTabSz="914400"/>
            <a:r>
              <a:rPr lang="en-US" sz="2400" b="1" dirty="0" smtClean="0">
                <a:solidFill>
                  <a:srgbClr val="66FF33"/>
                </a:solidFill>
              </a:rPr>
              <a:t>Satellite</a:t>
            </a:r>
            <a:endParaRPr lang="en-US" sz="2400" b="1" dirty="0">
              <a:solidFill>
                <a:srgbClr val="66FF33"/>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
          <p:cNvSpPr txBox="1">
            <a:spLocks/>
          </p:cNvSpPr>
          <p:nvPr/>
        </p:nvSpPr>
        <p:spPr bwMode="auto">
          <a:xfrm>
            <a:off x="119065" y="0"/>
            <a:ext cx="888683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p>
            <a:pPr algn="ctr" defTabSz="914400" eaLnBrk="0" fontAlgn="base" hangingPunct="0">
              <a:spcBef>
                <a:spcPct val="0"/>
              </a:spcBef>
              <a:spcAft>
                <a:spcPct val="0"/>
              </a:spcAft>
            </a:pPr>
            <a:r>
              <a:rPr lang="en-US" sz="3200" b="1" dirty="0" smtClean="0">
                <a:solidFill>
                  <a:prstClr val="black"/>
                </a:solidFill>
                <a:ea typeface="ＭＳ Ｐゴシック" pitchFamily="34" charset="-128"/>
              </a:rPr>
              <a:t>NASA GPM GV and NOAA/OU Collaboration for Direct GV Using Operational NOAA NMQ-Q2…</a:t>
            </a:r>
            <a:endParaRPr lang="en-US" sz="3200" b="1" dirty="0" smtClean="0">
              <a:solidFill>
                <a:srgbClr val="000000"/>
              </a:solidFill>
              <a:ea typeface="ＭＳ Ｐゴシック" pitchFamily="34" charset="-128"/>
            </a:endParaRPr>
          </a:p>
        </p:txBody>
      </p:sp>
      <p:pic>
        <p:nvPicPr>
          <p:cNvPr id="3" name="Picture 2" descr="t1"/>
          <p:cNvPicPr>
            <a:picLocks noChangeAspect="1" noChangeArrowheads="1"/>
          </p:cNvPicPr>
          <p:nvPr/>
        </p:nvPicPr>
        <p:blipFill>
          <a:blip r:embed="rId3"/>
          <a:srcRect/>
          <a:stretch>
            <a:fillRect/>
          </a:stretch>
        </p:blipFill>
        <p:spPr bwMode="auto">
          <a:xfrm>
            <a:off x="119066" y="1647828"/>
            <a:ext cx="4884737" cy="4384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Box 3"/>
          <p:cNvSpPr txBox="1">
            <a:spLocks noChangeArrowheads="1"/>
          </p:cNvSpPr>
          <p:nvPr/>
        </p:nvSpPr>
        <p:spPr bwMode="auto">
          <a:xfrm>
            <a:off x="5105400" y="2076455"/>
            <a:ext cx="4038600" cy="1323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defTabSz="914400" eaLnBrk="1" fontAlgn="base" hangingPunct="1">
              <a:spcBef>
                <a:spcPct val="0"/>
              </a:spcBef>
              <a:spcAft>
                <a:spcPct val="0"/>
              </a:spcAft>
              <a:defRPr/>
            </a:pPr>
            <a:r>
              <a:rPr lang="en-US" sz="2000" dirty="0">
                <a:solidFill>
                  <a:prstClr val="black"/>
                </a:solidFill>
                <a:latin typeface="Calibri"/>
              </a:rPr>
              <a:t>Real-time platform to develop, test, and assess advanced techniques in quality control, data integration and precipitation estimation.</a:t>
            </a:r>
          </a:p>
        </p:txBody>
      </p:sp>
      <p:sp>
        <p:nvSpPr>
          <p:cNvPr id="5" name="Text Box 5"/>
          <p:cNvSpPr txBox="1">
            <a:spLocks noChangeArrowheads="1"/>
          </p:cNvSpPr>
          <p:nvPr/>
        </p:nvSpPr>
        <p:spPr bwMode="auto">
          <a:xfrm>
            <a:off x="369890" y="6015041"/>
            <a:ext cx="4724543" cy="461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fontAlgn="base" hangingPunct="1">
              <a:spcBef>
                <a:spcPct val="0"/>
              </a:spcBef>
              <a:spcAft>
                <a:spcPct val="0"/>
              </a:spcAft>
              <a:defRPr/>
            </a:pPr>
            <a:r>
              <a:rPr lang="en-US" dirty="0">
                <a:solidFill>
                  <a:prstClr val="black"/>
                </a:solidFill>
                <a:latin typeface="Calibri"/>
              </a:rPr>
              <a:t>http</a:t>
            </a:r>
            <a:r>
              <a:rPr lang="en-US" dirty="0" smtClean="0">
                <a:solidFill>
                  <a:prstClr val="black"/>
                </a:solidFill>
                <a:latin typeface="Calibri"/>
              </a:rPr>
              <a:t>:/</a:t>
            </a:r>
            <a:r>
              <a:rPr lang="en-US" dirty="0">
                <a:solidFill>
                  <a:prstClr val="black"/>
                </a:solidFill>
                <a:latin typeface="Calibri"/>
              </a:rPr>
              <a:t>/</a:t>
            </a:r>
            <a:r>
              <a:rPr lang="en-US" dirty="0" err="1">
                <a:solidFill>
                  <a:prstClr val="black"/>
                </a:solidFill>
                <a:latin typeface="Calibri"/>
              </a:rPr>
              <a:t>nmq.ou.edu</a:t>
            </a:r>
            <a:r>
              <a:rPr lang="en-US" dirty="0">
                <a:solidFill>
                  <a:prstClr val="black"/>
                </a:solidFill>
                <a:latin typeface="Calibri"/>
              </a:rPr>
              <a:t>/legacy2005.html</a:t>
            </a:r>
          </a:p>
        </p:txBody>
      </p:sp>
      <p:sp>
        <p:nvSpPr>
          <p:cNvPr id="78853" name="Title 1"/>
          <p:cNvSpPr>
            <a:spLocks noGrp="1"/>
          </p:cNvSpPr>
          <p:nvPr>
            <p:ph type="title"/>
          </p:nvPr>
        </p:nvSpPr>
        <p:spPr>
          <a:xfrm>
            <a:off x="0" y="990600"/>
            <a:ext cx="9144000" cy="1143000"/>
          </a:xfrm>
        </p:spPr>
        <p:txBody>
          <a:bodyPr/>
          <a:lstStyle/>
          <a:p>
            <a:pPr algn="r"/>
            <a:r>
              <a:rPr lang="en-US" sz="2600" smtClean="0">
                <a:ea typeface="ＭＳ Ｐゴシック" pitchFamily="34" charset="-128"/>
              </a:rPr>
              <a:t>Q2 provides 3D reflectivity mosaics and QPE products over CONUS at 1-km</a:t>
            </a:r>
            <a:r>
              <a:rPr lang="en-US" sz="2600" baseline="30000" smtClean="0">
                <a:ea typeface="ＭＳ Ｐゴシック" pitchFamily="34" charset="-128"/>
              </a:rPr>
              <a:t>2</a:t>
            </a:r>
            <a:r>
              <a:rPr lang="en-US" sz="2600" smtClean="0">
                <a:ea typeface="ＭＳ Ｐゴシック" pitchFamily="34" charset="-128"/>
              </a:rPr>
              <a:t>/5 min resolution</a:t>
            </a:r>
          </a:p>
        </p:txBody>
      </p:sp>
      <p:pic>
        <p:nvPicPr>
          <p:cNvPr id="7" name="spcell_sw_loop.AVI">
            <a:hlinkClick r:id="" action="ppaction://media"/>
          </p:cNvPr>
          <p:cNvPicPr>
            <a:picLocks noChangeAspect="1"/>
          </p:cNvPicPr>
          <p:nvPr/>
        </p:nvPicPr>
        <p:blipFill>
          <a:blip r:embed="rId4"/>
          <a:stretch>
            <a:fillRect/>
          </a:stretch>
        </p:blipFill>
        <p:spPr>
          <a:xfrm>
            <a:off x="5237176" y="3521096"/>
            <a:ext cx="3768725" cy="2786063"/>
          </a:xfrm>
          <a:prstGeom prst="rect">
            <a:avLst/>
          </a:prstGeom>
          <a:ln>
            <a:noFill/>
          </a:ln>
          <a:effectLst>
            <a:softEdge rad="112500"/>
          </a:effectLst>
        </p:spPr>
      </p:pic>
      <p:sp>
        <p:nvSpPr>
          <p:cNvPr id="8" name="TextBox 7"/>
          <p:cNvSpPr txBox="1"/>
          <p:nvPr/>
        </p:nvSpPr>
        <p:spPr>
          <a:xfrm>
            <a:off x="6219825" y="6533846"/>
            <a:ext cx="2924175" cy="307777"/>
          </a:xfrm>
          <a:prstGeom prst="rect">
            <a:avLst/>
          </a:prstGeom>
          <a:noFill/>
        </p:spPr>
        <p:txBody>
          <a:bodyPr wrap="square" rtlCol="0">
            <a:spAutoFit/>
          </a:bodyPr>
          <a:lstStyle/>
          <a:p>
            <a:r>
              <a:rPr lang="en-US" sz="1400" i="1" dirty="0" smtClean="0"/>
              <a:t>Courtesy P. Kierstetter, U. Oklahoma</a:t>
            </a:r>
            <a:endParaRPr lang="en-US" sz="14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2000">
              <a:srgbClr val="CCFFFF"/>
            </a:gs>
            <a:gs pos="100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5542" name="Picture 6"/>
          <p:cNvPicPr>
            <a:picLocks noChangeAspect="1" noChangeArrowheads="1"/>
          </p:cNvPicPr>
          <p:nvPr/>
        </p:nvPicPr>
        <p:blipFill>
          <a:blip r:embed="rId2" cstate="print"/>
          <a:srcRect t="6045" r="6780"/>
          <a:stretch>
            <a:fillRect/>
          </a:stretch>
        </p:blipFill>
        <p:spPr bwMode="auto">
          <a:xfrm>
            <a:off x="6724245" y="1077959"/>
            <a:ext cx="2320445" cy="2508058"/>
          </a:xfrm>
          <a:prstGeom prst="rect">
            <a:avLst/>
          </a:prstGeom>
          <a:noFill/>
          <a:ln w="9525">
            <a:noFill/>
            <a:miter lim="800000"/>
            <a:headEnd/>
            <a:tailEnd/>
          </a:ln>
        </p:spPr>
      </p:pic>
      <p:sp>
        <p:nvSpPr>
          <p:cNvPr id="44" name="TextBox 43"/>
          <p:cNvSpPr txBox="1"/>
          <p:nvPr/>
        </p:nvSpPr>
        <p:spPr>
          <a:xfrm>
            <a:off x="45720" y="3854718"/>
            <a:ext cx="4236720" cy="2523768"/>
          </a:xfrm>
          <a:prstGeom prst="rect">
            <a:avLst/>
          </a:prstGeom>
          <a:noFill/>
          <a:ln w="28575">
            <a:noFill/>
          </a:ln>
        </p:spPr>
        <p:txBody>
          <a:bodyPr wrap="square" lIns="91440" tIns="0" rIns="0" bIns="0" rtlCol="0">
            <a:spAutoFit/>
          </a:bodyPr>
          <a:lstStyle/>
          <a:p>
            <a:pPr defTabSz="914400"/>
            <a:r>
              <a:rPr lang="en-US" sz="2000" b="1" i="1" u="sng" dirty="0" smtClean="0">
                <a:solidFill>
                  <a:prstClr val="black"/>
                </a:solidFill>
              </a:rPr>
              <a:t>Ongoing Work</a:t>
            </a:r>
            <a:endParaRPr lang="en-US" sz="2000" dirty="0" smtClean="0">
              <a:solidFill>
                <a:prstClr val="black"/>
              </a:solidFill>
            </a:endParaRPr>
          </a:p>
          <a:p>
            <a:pPr marL="228600" indent="-109538" defTabSz="914400">
              <a:buFont typeface="Arial" pitchFamily="34" charset="0"/>
              <a:buChar char="•"/>
            </a:pPr>
            <a:r>
              <a:rPr lang="en-US" dirty="0" smtClean="0">
                <a:solidFill>
                  <a:prstClr val="black"/>
                </a:solidFill>
              </a:rPr>
              <a:t>Error by rain type, topography, scan angle, NUBF etc.</a:t>
            </a:r>
          </a:p>
          <a:p>
            <a:pPr marL="228600" indent="-109538" defTabSz="914400">
              <a:buFont typeface="Arial" pitchFamily="34" charset="0"/>
              <a:buChar char="•"/>
            </a:pPr>
            <a:r>
              <a:rPr lang="en-US" dirty="0" smtClean="0">
                <a:solidFill>
                  <a:prstClr val="black"/>
                </a:solidFill>
              </a:rPr>
              <a:t>Error analysis for TMI (2A12</a:t>
            </a:r>
            <a:r>
              <a:rPr lang="en-US" dirty="0" smtClean="0">
                <a:solidFill>
                  <a:prstClr val="black"/>
                </a:solidFill>
              </a:rPr>
              <a:t>)</a:t>
            </a:r>
          </a:p>
          <a:p>
            <a:pPr marL="228600" indent="-109538" defTabSz="914400">
              <a:buFont typeface="Arial" pitchFamily="34" charset="0"/>
              <a:buChar char="•"/>
            </a:pPr>
            <a:r>
              <a:rPr lang="en-US" b="1" dirty="0" smtClean="0">
                <a:solidFill>
                  <a:prstClr val="black"/>
                </a:solidFill>
              </a:rPr>
              <a:t>CONUS-wide Level II (orbit)/Level III (hourly </a:t>
            </a:r>
            <a:r>
              <a:rPr lang="en-US" b="1" dirty="0" err="1" smtClean="0">
                <a:solidFill>
                  <a:prstClr val="black"/>
                </a:solidFill>
              </a:rPr>
              <a:t>accum</a:t>
            </a:r>
            <a:r>
              <a:rPr lang="en-US" b="1" dirty="0" smtClean="0">
                <a:solidFill>
                  <a:prstClr val="black"/>
                </a:solidFill>
              </a:rPr>
              <a:t>) products being transferred to NASA WFF GV Servers</a:t>
            </a:r>
            <a:endParaRPr lang="en-US" sz="2000" dirty="0" smtClean="0">
              <a:solidFill>
                <a:prstClr val="black"/>
              </a:solidFill>
            </a:endParaRPr>
          </a:p>
          <a:p>
            <a:pPr marL="228600" indent="-109538" defTabSz="914400">
              <a:buFont typeface="Arial" pitchFamily="34" charset="0"/>
              <a:buChar char="•"/>
            </a:pPr>
            <a:r>
              <a:rPr lang="en-US" dirty="0" smtClean="0">
                <a:solidFill>
                  <a:prstClr val="black"/>
                </a:solidFill>
              </a:rPr>
              <a:t>Operational server /web site</a:t>
            </a:r>
          </a:p>
          <a:p>
            <a:pPr marL="228600" indent="-109538" defTabSz="914400">
              <a:buFont typeface="Arial" pitchFamily="34" charset="0"/>
              <a:buChar char="•"/>
            </a:pPr>
            <a:r>
              <a:rPr lang="en-US" dirty="0" smtClean="0">
                <a:solidFill>
                  <a:prstClr val="black"/>
                </a:solidFill>
              </a:rPr>
              <a:t> Transition to </a:t>
            </a:r>
            <a:r>
              <a:rPr lang="en-US" dirty="0" smtClean="0">
                <a:solidFill>
                  <a:prstClr val="black"/>
                </a:solidFill>
              </a:rPr>
              <a:t>MRMS/Q3</a:t>
            </a:r>
          </a:p>
        </p:txBody>
      </p:sp>
      <p:sp>
        <p:nvSpPr>
          <p:cNvPr id="46" name="TextBox 45"/>
          <p:cNvSpPr txBox="1"/>
          <p:nvPr/>
        </p:nvSpPr>
        <p:spPr>
          <a:xfrm>
            <a:off x="4991948" y="662092"/>
            <a:ext cx="3222412" cy="369332"/>
          </a:xfrm>
          <a:prstGeom prst="rect">
            <a:avLst/>
          </a:prstGeom>
          <a:noFill/>
        </p:spPr>
        <p:txBody>
          <a:bodyPr wrap="square" rtlCol="0">
            <a:spAutoFit/>
          </a:bodyPr>
          <a:lstStyle/>
          <a:p>
            <a:pPr defTabSz="914400"/>
            <a:r>
              <a:rPr lang="en-US" b="1" i="1" u="sng" dirty="0" smtClean="0">
                <a:solidFill>
                  <a:prstClr val="black"/>
                </a:solidFill>
              </a:rPr>
              <a:t>Compare</a:t>
            </a:r>
            <a:r>
              <a:rPr lang="en-US" dirty="0" smtClean="0">
                <a:solidFill>
                  <a:prstClr val="black"/>
                </a:solidFill>
              </a:rPr>
              <a:t>  March-May 2011</a:t>
            </a:r>
            <a:endParaRPr lang="en-US" dirty="0">
              <a:solidFill>
                <a:prstClr val="black"/>
              </a:solidFill>
            </a:endParaRPr>
          </a:p>
        </p:txBody>
      </p:sp>
      <p:sp>
        <p:nvSpPr>
          <p:cNvPr id="50" name="TextBox 49"/>
          <p:cNvSpPr txBox="1"/>
          <p:nvPr/>
        </p:nvSpPr>
        <p:spPr>
          <a:xfrm>
            <a:off x="237067" y="63"/>
            <a:ext cx="8585200" cy="646331"/>
          </a:xfrm>
          <a:prstGeom prst="rect">
            <a:avLst/>
          </a:prstGeom>
          <a:noFill/>
        </p:spPr>
        <p:txBody>
          <a:bodyPr wrap="square" rtlCol="0">
            <a:spAutoFit/>
          </a:bodyPr>
          <a:lstStyle/>
          <a:p>
            <a:pPr algn="ctr" defTabSz="914400"/>
            <a:r>
              <a:rPr lang="en-US" sz="2000" b="1" i="1" dirty="0" smtClean="0">
                <a:solidFill>
                  <a:prstClr val="black"/>
                </a:solidFill>
                <a:latin typeface="Arial" pitchFamily="34" charset="0"/>
                <a:cs typeface="Arial" pitchFamily="34" charset="0"/>
              </a:rPr>
              <a:t>GPM Direct Validation Tool Development with NOAA NMQ Group</a:t>
            </a:r>
          </a:p>
          <a:p>
            <a:pPr algn="ctr" defTabSz="914400"/>
            <a:r>
              <a:rPr lang="en-US" sz="1600" b="1" i="1" dirty="0" smtClean="0">
                <a:solidFill>
                  <a:prstClr val="black"/>
                </a:solidFill>
                <a:latin typeface="Arial" pitchFamily="34" charset="0"/>
                <a:cs typeface="Arial" pitchFamily="34" charset="0"/>
              </a:rPr>
              <a:t>(OU/NSSL: Kirstetter, Hong, Gourley,; PMM: Morris, Wolff, Petersen, Schwaller)</a:t>
            </a:r>
            <a:endParaRPr lang="en-US" sz="1600" b="1" i="1" dirty="0">
              <a:solidFill>
                <a:prstClr val="black"/>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l="51955" t="17184" r="3352"/>
          <a:stretch>
            <a:fillRect/>
          </a:stretch>
        </p:blipFill>
        <p:spPr bwMode="auto">
          <a:xfrm>
            <a:off x="6663690" y="3664729"/>
            <a:ext cx="2404110" cy="2606953"/>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3279" t="7630"/>
          <a:stretch>
            <a:fillRect/>
          </a:stretch>
        </p:blipFill>
        <p:spPr bwMode="auto">
          <a:xfrm>
            <a:off x="4160537" y="3663157"/>
            <a:ext cx="2484121" cy="2591830"/>
          </a:xfrm>
          <a:prstGeom prst="rect">
            <a:avLst/>
          </a:prstGeom>
          <a:noFill/>
          <a:ln w="9525">
            <a:noFill/>
            <a:miter lim="800000"/>
            <a:headEnd/>
            <a:tailEnd/>
          </a:ln>
        </p:spPr>
      </p:pic>
      <p:sp>
        <p:nvSpPr>
          <p:cNvPr id="18" name="Oval 17"/>
          <p:cNvSpPr/>
          <p:nvPr/>
        </p:nvSpPr>
        <p:spPr>
          <a:xfrm>
            <a:off x="7376160" y="4968240"/>
            <a:ext cx="1371600" cy="914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028" name="Picture 4"/>
          <p:cNvPicPr>
            <a:picLocks noChangeAspect="1" noChangeArrowheads="1"/>
          </p:cNvPicPr>
          <p:nvPr/>
        </p:nvPicPr>
        <p:blipFill>
          <a:blip r:embed="rId5" cstate="print"/>
          <a:srcRect l="3226" t="7458"/>
          <a:stretch>
            <a:fillRect/>
          </a:stretch>
        </p:blipFill>
        <p:spPr bwMode="auto">
          <a:xfrm>
            <a:off x="4113792" y="1127760"/>
            <a:ext cx="2504209" cy="2356486"/>
          </a:xfrm>
          <a:prstGeom prst="rect">
            <a:avLst/>
          </a:prstGeom>
          <a:noFill/>
          <a:ln w="9525">
            <a:noFill/>
            <a:miter lim="800000"/>
            <a:headEnd/>
            <a:tailEnd/>
          </a:ln>
        </p:spPr>
      </p:pic>
      <p:sp>
        <p:nvSpPr>
          <p:cNvPr id="20" name="TextBox 19"/>
          <p:cNvSpPr txBox="1"/>
          <p:nvPr/>
        </p:nvSpPr>
        <p:spPr>
          <a:xfrm>
            <a:off x="121920" y="1643850"/>
            <a:ext cx="3845543" cy="2246769"/>
          </a:xfrm>
          <a:prstGeom prst="rect">
            <a:avLst/>
          </a:prstGeom>
          <a:noFill/>
        </p:spPr>
        <p:txBody>
          <a:bodyPr wrap="square" rtlCol="0">
            <a:spAutoFit/>
          </a:bodyPr>
          <a:lstStyle/>
          <a:p>
            <a:pPr marL="122238" indent="-122238" defTabSz="914400"/>
            <a:r>
              <a:rPr lang="en-US" sz="2000" b="1" dirty="0" smtClean="0">
                <a:solidFill>
                  <a:prstClr val="black"/>
                </a:solidFill>
              </a:rPr>
              <a:t>Example: Test TRMM PR Retrieval Version Changes</a:t>
            </a:r>
          </a:p>
          <a:p>
            <a:pPr marL="122238" indent="-122238" defTabSz="914400">
              <a:buFont typeface="Arial" pitchFamily="34" charset="0"/>
              <a:buChar char="•"/>
            </a:pPr>
            <a:r>
              <a:rPr lang="en-US" sz="2000" b="1" dirty="0" smtClean="0">
                <a:solidFill>
                  <a:prstClr val="black"/>
                </a:solidFill>
              </a:rPr>
              <a:t>V7.0 improved bias and correlation</a:t>
            </a:r>
          </a:p>
          <a:p>
            <a:pPr marL="122238" indent="-122238" defTabSz="914400">
              <a:buFont typeface="Arial" pitchFamily="34" charset="0"/>
              <a:buChar char="•"/>
            </a:pPr>
            <a:r>
              <a:rPr lang="en-US" sz="2000" b="1" dirty="0" smtClean="0">
                <a:solidFill>
                  <a:prstClr val="black"/>
                </a:solidFill>
              </a:rPr>
              <a:t>Slight shift of V7.0 rain volume PDF  toward heavier rain (right direction)  </a:t>
            </a:r>
            <a:endParaRPr lang="en-US" sz="2000" b="1" dirty="0">
              <a:solidFill>
                <a:prstClr val="black"/>
              </a:solidFill>
            </a:endParaRPr>
          </a:p>
        </p:txBody>
      </p:sp>
      <p:sp>
        <p:nvSpPr>
          <p:cNvPr id="21" name="TextBox 20"/>
          <p:cNvSpPr txBox="1"/>
          <p:nvPr/>
        </p:nvSpPr>
        <p:spPr>
          <a:xfrm>
            <a:off x="30480" y="711253"/>
            <a:ext cx="4328160" cy="830997"/>
          </a:xfrm>
          <a:prstGeom prst="rect">
            <a:avLst/>
          </a:prstGeom>
          <a:noFill/>
        </p:spPr>
        <p:txBody>
          <a:bodyPr wrap="square" rtlCol="0">
            <a:spAutoFit/>
          </a:bodyPr>
          <a:lstStyle/>
          <a:p>
            <a:pPr defTabSz="914400"/>
            <a:r>
              <a:rPr lang="en-US" sz="2400" b="1" dirty="0" smtClean="0">
                <a:solidFill>
                  <a:srgbClr val="0000CC"/>
                </a:solidFill>
              </a:rPr>
              <a:t>System Prototype:  </a:t>
            </a:r>
          </a:p>
          <a:p>
            <a:pPr defTabSz="914400"/>
            <a:r>
              <a:rPr lang="en-US" sz="2400" b="1" dirty="0" smtClean="0">
                <a:solidFill>
                  <a:srgbClr val="0000CC"/>
                </a:solidFill>
              </a:rPr>
              <a:t>Reference Q2 matched to PR</a:t>
            </a:r>
            <a:endParaRPr lang="en-US" sz="2400" b="1" dirty="0">
              <a:solidFill>
                <a:srgbClr val="0000CC"/>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PetersenPMM2008">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PetersenPMM2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Arial" charset="0"/>
          </a:defRPr>
        </a:defPPr>
      </a:lstStyle>
    </a:lnDef>
  </a:objectDefaults>
  <a:extraClrSchemeLst>
    <a:extraClrScheme>
      <a:clrScheme name="PetersenPMM20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ersenPMM20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ersenPMM20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ersenPMM20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ersenPMM20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ersenPMM20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ersenPMM20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tersenPMM2008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PetersenPMM2008">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PetersenPMM2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Arial" charset="0"/>
          </a:defRPr>
        </a:defPPr>
      </a:lstStyle>
    </a:lnDef>
  </a:objectDefaults>
  <a:extraClrSchemeLst>
    <a:extraClrScheme>
      <a:clrScheme name="PetersenPMM20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ersenPMM20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ersenPMM20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ersenPMM20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ersenPMM20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ersenPMM20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ersenPMM20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tersenPMM2008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pitchFamily="-110" charset="0"/>
          </a:defRPr>
        </a:defPPr>
      </a:lstStyle>
    </a:ln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etersenPMM2008">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1_PetersenPMM2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Arial" charset="0"/>
          </a:defRPr>
        </a:defPPr>
      </a:lstStyle>
    </a:lnDef>
  </a:objectDefaults>
  <a:extraClrSchemeLst>
    <a:extraClrScheme>
      <a:clrScheme name="1_PetersenPMM20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etersenPMM20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etersenPMM20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etersenPMM20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etersenPMM20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etersenPMM20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etersenPMM20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PetersenPMM2008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Hou_US-JapanGC">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Hou_US-JapanGC">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pitchFamily="-112" charset="0"/>
          </a:defRPr>
        </a:defPPr>
      </a:lstStyle>
    </a:lnDef>
    <a:txDef>
      <a:spPr bwMode="auto">
        <a:solidFill>
          <a:schemeClr val="accent3">
            <a:lumMod val="20000"/>
            <a:lumOff val="80000"/>
          </a:schemeClr>
        </a:solidFill>
        <a:ln w="9525">
          <a:solidFill>
            <a:srgbClr val="FF0000"/>
          </a:solidFill>
          <a:miter lim="800000"/>
          <a:headEnd/>
          <a:tailEnd/>
        </a:ln>
      </a:spPr>
      <a:bodyPr lIns="45720" tIns="0" rIns="0" bIns="0">
        <a:spAutoFit/>
      </a:bodyPr>
      <a:lstStyle>
        <a:defPPr marL="342900" indent="-342900" algn="l">
          <a:spcAft>
            <a:spcPts val="0"/>
          </a:spcAft>
          <a:defRPr sz="1600" b="1" u="sng" dirty="0">
            <a:solidFill>
              <a:srgbClr val="000000"/>
            </a:solidFill>
          </a:defRPr>
        </a:defPPr>
      </a:lstStyle>
    </a:txDef>
  </a:objectDefaults>
  <a:extraClrSchemeLst>
    <a:extraClrScheme>
      <a:clrScheme name="Hou_US-JapanG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ou_US-JapanG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ou_US-JapanG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ou_US-JapanG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ou_US-JapanG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ou_US-JapanG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ou_US-JapanG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ou_US-JapanGC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Hou_US-JapanGC">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Hou_US-JapanGC">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pitchFamily="-112" charset="0"/>
          </a:defRPr>
        </a:defPPr>
      </a:lstStyle>
    </a:lnDef>
    <a:txDef>
      <a:spPr bwMode="auto">
        <a:solidFill>
          <a:schemeClr val="accent3">
            <a:lumMod val="20000"/>
            <a:lumOff val="80000"/>
          </a:schemeClr>
        </a:solidFill>
        <a:ln w="9525">
          <a:solidFill>
            <a:srgbClr val="FF0000"/>
          </a:solidFill>
          <a:miter lim="800000"/>
          <a:headEnd/>
          <a:tailEnd/>
        </a:ln>
      </a:spPr>
      <a:bodyPr lIns="45720" tIns="0" rIns="0" bIns="0">
        <a:spAutoFit/>
      </a:bodyPr>
      <a:lstStyle>
        <a:defPPr marL="342900" indent="-342900" algn="l">
          <a:spcAft>
            <a:spcPts val="0"/>
          </a:spcAft>
          <a:defRPr sz="1600" b="1" u="sng" dirty="0">
            <a:solidFill>
              <a:srgbClr val="000000"/>
            </a:solidFill>
          </a:defRPr>
        </a:defPPr>
      </a:lstStyle>
    </a:txDef>
  </a:objectDefaults>
  <a:extraClrSchemeLst>
    <a:extraClrScheme>
      <a:clrScheme name="Hou_US-JapanG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ou_US-JapanG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ou_US-JapanG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ou_US-JapanG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ou_US-JapanG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ou_US-JapanG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ou_US-JapanG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ou_US-JapanGC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2902</TotalTime>
  <Words>3485</Words>
  <Application>Microsoft Office PowerPoint</Application>
  <PresentationFormat>On-screen Show (4:3)</PresentationFormat>
  <Paragraphs>495</Paragraphs>
  <Slides>39</Slides>
  <Notes>26</Notes>
  <HiddenSlides>0</HiddenSlides>
  <MMClips>0</MMClips>
  <ScaleCrop>false</ScaleCrop>
  <HeadingPairs>
    <vt:vector size="4" baseType="variant">
      <vt:variant>
        <vt:lpstr>Theme</vt:lpstr>
      </vt:variant>
      <vt:variant>
        <vt:i4>31</vt:i4>
      </vt:variant>
      <vt:variant>
        <vt:lpstr>Slide Titles</vt:lpstr>
      </vt:variant>
      <vt:variant>
        <vt:i4>39</vt:i4>
      </vt:variant>
    </vt:vector>
  </HeadingPairs>
  <TitlesOfParts>
    <vt:vector size="70" baseType="lpstr">
      <vt:lpstr>Office Theme</vt:lpstr>
      <vt:lpstr>2_Office Theme</vt:lpstr>
      <vt:lpstr>1_PetersenPMM2008</vt:lpstr>
      <vt:lpstr>1_Office Theme</vt:lpstr>
      <vt:lpstr>8_Office Theme</vt:lpstr>
      <vt:lpstr>4_Office Theme</vt:lpstr>
      <vt:lpstr>5_Office Theme</vt:lpstr>
      <vt:lpstr>9_Hou_US-JapanGC</vt:lpstr>
      <vt:lpstr>6_Office Theme</vt:lpstr>
      <vt:lpstr>7_Office Theme</vt:lpstr>
      <vt:lpstr>9_Office Theme</vt:lpstr>
      <vt:lpstr>10_Office Theme</vt:lpstr>
      <vt:lpstr>11_Office Theme</vt:lpstr>
      <vt:lpstr>12_Office Theme</vt:lpstr>
      <vt:lpstr>13_Office Theme</vt:lpstr>
      <vt:lpstr>2_PetersenPMM2008</vt:lpstr>
      <vt:lpstr>17_Office Theme</vt:lpstr>
      <vt:lpstr>18_Office Theme</vt:lpstr>
      <vt:lpstr>21_Office Theme</vt:lpstr>
      <vt:lpstr>22_Office Theme</vt:lpstr>
      <vt:lpstr>28_Office Theme</vt:lpstr>
      <vt:lpstr>29_Office Theme</vt:lpstr>
      <vt:lpstr>31_Office Theme</vt:lpstr>
      <vt:lpstr>33_Office Theme</vt:lpstr>
      <vt:lpstr>34_Office Theme</vt:lpstr>
      <vt:lpstr>35_Office Theme</vt:lpstr>
      <vt:lpstr>PetersenPMM2008</vt:lpstr>
      <vt:lpstr>4_default</vt:lpstr>
      <vt:lpstr>3_Office Theme</vt:lpstr>
      <vt:lpstr>7_Hou_US-JapanGC</vt:lpstr>
      <vt:lpstr>16_Office Theme</vt:lpstr>
      <vt:lpstr>Overview of GPM Ground Validation Walter A. Petersen, NASA GSFC/Wallops Flight Facility walt.petersen@nasa.gov</vt:lpstr>
      <vt:lpstr>Slide 2</vt:lpstr>
      <vt:lpstr>Role of GPM Ground Validation</vt:lpstr>
      <vt:lpstr>Slide 4</vt:lpstr>
      <vt:lpstr>Slide 5</vt:lpstr>
      <vt:lpstr>Slide 6</vt:lpstr>
      <vt:lpstr>Slide 7</vt:lpstr>
      <vt:lpstr>Q2 provides 3D reflectivity mosaics and QPE products over CONUS at 1-km2/5 min resolution</vt:lpstr>
      <vt:lpstr>Slide 9</vt:lpstr>
      <vt:lpstr>Synergy of Satellite Validation as QPE Application/Utility Correcting low level radar Vertical Profile of Reflectivity: (VPR)  </vt:lpstr>
      <vt:lpstr>Slide 11</vt:lpstr>
      <vt:lpstr>Validation Network Database Mining: GR bias trends vs. PR</vt:lpstr>
      <vt:lpstr>Slide 13</vt:lpstr>
      <vt:lpstr>Slide 14</vt:lpstr>
      <vt:lpstr>Slide 15</vt:lpstr>
      <vt:lpstr>Science Approach to Data Collection</vt:lpstr>
      <vt:lpstr>High Altitude to Ground:  Instruments</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Preliminary Benchmarking with GV Field Obs IFC/CHRS Modeling Efforts</vt:lpstr>
      <vt:lpstr>Slide 38</vt:lpstr>
      <vt:lpstr>Slide 39</vt:lpstr>
    </vt:vector>
  </TitlesOfParts>
  <Company>ARRC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Berry Wen</dc:creator>
  <cp:lastModifiedBy>wpeterse</cp:lastModifiedBy>
  <cp:revision>124</cp:revision>
  <dcterms:created xsi:type="dcterms:W3CDTF">2013-11-06T17:49:33Z</dcterms:created>
  <dcterms:modified xsi:type="dcterms:W3CDTF">2013-11-12T23:39:56Z</dcterms:modified>
</cp:coreProperties>
</file>