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5AD3-FE85-3848-A12F-FC0507D327F1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5559-B78C-8F45-9290-26D66BD0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facebook.com/NASA.Rain?fref=ts" TargetMode="External"/><Relationship Id="rId12" Type="http://schemas.openxmlformats.org/officeDocument/2006/relationships/hyperlink" Target="https://twitter.com/NASA_Rain" TargetMode="External"/><Relationship Id="rId13" Type="http://schemas.openxmlformats.org/officeDocument/2006/relationships/hyperlink" Target="http://pmm.nasa.gov/education/" TargetMode="External"/><Relationship Id="rId14" Type="http://schemas.openxmlformats.org/officeDocument/2006/relationships/hyperlink" Target="http://www.nasa.gov/mission_pages/GPM/main/" TargetMode="External"/><Relationship Id="rId15" Type="http://schemas.openxmlformats.org/officeDocument/2006/relationships/hyperlink" Target="http://earthobservatory.nasa.gov/blogs/fromthefield/category/iowa-flood-stud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map.jpl.nasa.gov" TargetMode="External"/><Relationship Id="rId3" Type="http://schemas.openxmlformats.org/officeDocument/2006/relationships/hyperlink" Target="http://www.facebook.com/NASA.SMAP" TargetMode="External"/><Relationship Id="rId4" Type="http://schemas.openxmlformats.org/officeDocument/2006/relationships/hyperlink" Target="http://twitter.com/NASA_SMAP" TargetMode="External"/><Relationship Id="rId5" Type="http://schemas.openxmlformats.org/officeDocument/2006/relationships/hyperlink" Target="http://soil.gsfc.nasa.gov/" TargetMode="External"/><Relationship Id="rId6" Type="http://schemas.openxmlformats.org/officeDocument/2006/relationships/hyperlink" Target="http://www.wcc.nrcs.usda.gov/scan/" TargetMode="External"/><Relationship Id="rId7" Type="http://schemas.openxmlformats.org/officeDocument/2006/relationships/hyperlink" Target="http://soils.usda.gov/" TargetMode="External"/><Relationship Id="rId8" Type="http://schemas.openxmlformats.org/officeDocument/2006/relationships/hyperlink" Target="http://soillady.com/" TargetMode="External"/><Relationship Id="rId9" Type="http://schemas.openxmlformats.org/officeDocument/2006/relationships/image" Target="../media/image6.emf"/><Relationship Id="rId10" Type="http://schemas.openxmlformats.org/officeDocument/2006/relationships/hyperlink" Target="http://pmm.nasa.gov/GP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rian.W.Janney@NASA.gov" TargetMode="External"/><Relationship Id="rId4" Type="http://schemas.openxmlformats.org/officeDocument/2006/relationships/hyperlink" Target="mailto:Izolda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rian.A.Campbell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chemeClr val="bg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5529117" cy="4163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13" y="3047409"/>
            <a:ext cx="5080787" cy="3810591"/>
          </a:xfrm>
          <a:prstGeom prst="rect">
            <a:avLst/>
          </a:prstGeom>
        </p:spPr>
      </p:pic>
      <p:pic>
        <p:nvPicPr>
          <p:cNvPr id="6" name="Picture 5" descr="nasa_logo [Converted]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2613"/>
            <a:ext cx="2755900" cy="227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" y="4307937"/>
            <a:ext cx="3930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NASA SMAP-GPM Joint Mission Teacher</a:t>
            </a:r>
          </a:p>
          <a:p>
            <a:pPr algn="ctr"/>
            <a:r>
              <a:rPr lang="en-US" dirty="0" smtClean="0"/>
              <a:t>Workshop</a:t>
            </a:r>
          </a:p>
          <a:p>
            <a:pPr algn="ctr"/>
            <a:r>
              <a:rPr lang="en-US" dirty="0" smtClean="0"/>
              <a:t>NASA Goddard Space Flight Center</a:t>
            </a:r>
          </a:p>
          <a:p>
            <a:pPr algn="ctr"/>
            <a:r>
              <a:rPr lang="en-US" dirty="0" smtClean="0"/>
              <a:t>Wednesday, June 26,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743" y="5887993"/>
            <a:ext cx="3650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Workshop Team: Dorian </a:t>
            </a:r>
            <a:r>
              <a:rPr lang="en-US" sz="1400" b="1" dirty="0" err="1" smtClean="0"/>
              <a:t>Janney</a:t>
            </a:r>
            <a:r>
              <a:rPr lang="en-US" sz="1400" b="1" dirty="0" smtClean="0"/>
              <a:t> and Dalia </a:t>
            </a:r>
            <a:r>
              <a:rPr lang="en-US" sz="1400" b="1" dirty="0" err="1" smtClean="0"/>
              <a:t>Kirschbaum</a:t>
            </a:r>
            <a:r>
              <a:rPr lang="en-US" sz="1400" b="1" dirty="0" smtClean="0"/>
              <a:t> (GPM), Brian Campbell (SMAP), </a:t>
            </a:r>
          </a:p>
          <a:p>
            <a:pPr algn="ctr"/>
            <a:r>
              <a:rPr lang="en-US" sz="1400" b="1" dirty="0" err="1" smtClean="0"/>
              <a:t>Izolda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Trakhtenberg</a:t>
            </a:r>
            <a:r>
              <a:rPr lang="en-US" sz="1400" b="1" dirty="0" smtClean="0"/>
              <a:t> (Soil Lady)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1479538" y="3047409"/>
            <a:ext cx="5551538" cy="11164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180" y="3165673"/>
            <a:ext cx="3320885" cy="408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89" y="3722400"/>
            <a:ext cx="4430430" cy="4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2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46819"/>
            <a:ext cx="56824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Global Precipitation Measurement (GPM) Mission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Launching </a:t>
            </a:r>
            <a:r>
              <a:rPr lang="en-US" sz="2400" b="1" dirty="0" smtClean="0">
                <a:solidFill>
                  <a:schemeClr val="bg1"/>
                </a:solidFill>
              </a:rPr>
              <a:t>Early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nasa_logo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77276"/>
            <a:ext cx="892054" cy="7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31300" cy="6876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5425" y="2088699"/>
            <a:ext cx="62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Soil Moisture Active Passive (SMAP) Mission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Launching Fall 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nasa_logo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77276"/>
            <a:ext cx="892054" cy="7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7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c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712200" cy="6845300"/>
          </a:xfrm>
          <a:prstGeom prst="rect">
            <a:avLst/>
          </a:prstGeom>
        </p:spPr>
      </p:pic>
      <p:pic>
        <p:nvPicPr>
          <p:cNvPr id="3" name="Picture 2" descr="nasa_logo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77276"/>
            <a:ext cx="892054" cy="7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62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 [Converted]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77276"/>
            <a:ext cx="892054" cy="735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88" y="821461"/>
            <a:ext cx="9115812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At the SMAP-GPM Joint Mission Teacher Workshop we will:</a:t>
            </a:r>
          </a:p>
          <a:p>
            <a:r>
              <a:rPr lang="en-US" sz="2800" b="1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Increase middle school teachers’ knowledge about </a:t>
            </a:r>
            <a:r>
              <a:rPr lang="en-US" sz="2800" b="1" dirty="0" smtClean="0"/>
              <a:t>NASA Earth </a:t>
            </a:r>
            <a:r>
              <a:rPr lang="en-US" sz="2800" b="1" dirty="0"/>
              <a:t>science </a:t>
            </a:r>
            <a:r>
              <a:rPr lang="en-US" sz="2800" b="1" dirty="0" smtClean="0"/>
              <a:t>content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Share </a:t>
            </a:r>
            <a:r>
              <a:rPr lang="en-US" sz="2800" b="1" dirty="0"/>
              <a:t>hands-on activities and resources that increase the awareness of the importance of studying soil and </a:t>
            </a:r>
            <a:r>
              <a:rPr lang="en-US" sz="2800" b="1" dirty="0" smtClean="0"/>
              <a:t>precipitation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Identify </a:t>
            </a:r>
            <a:r>
              <a:rPr lang="en-US" sz="2800" b="1" dirty="0"/>
              <a:t>the correlation between precipitation and soil moisture in our Earth </a:t>
            </a:r>
            <a:r>
              <a:rPr lang="en-US" sz="2800" b="1" dirty="0" smtClean="0"/>
              <a:t>System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Identify </a:t>
            </a:r>
            <a:r>
              <a:rPr lang="en-US" sz="2800" b="1" dirty="0"/>
              <a:t>the correlation of the soil characteristics, soil water content and soil </a:t>
            </a:r>
            <a:r>
              <a:rPr lang="en-US" sz="2800" b="1" dirty="0" smtClean="0"/>
              <a:t>moisture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Align Earth science presented in workshop to the Next Generation Science Standards (NGSS)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685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58" y="841943"/>
            <a:ext cx="4129413" cy="5632312"/>
          </a:xfrm>
          <a:prstGeom prst="rect">
            <a:avLst/>
          </a:prstGeom>
          <a:ln w="28575" cmpd="sng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alibri" charset="0"/>
                <a:ea typeface="MS PGothic" charset="0"/>
              </a:rPr>
              <a:t>SMAP Mission:</a:t>
            </a:r>
          </a:p>
          <a:p>
            <a:endParaRPr lang="en-US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Main </a:t>
            </a:r>
            <a:r>
              <a:rPr lang="en-US" dirty="0">
                <a:latin typeface="Calibri" charset="0"/>
                <a:ea typeface="MS PGothic" charset="0"/>
              </a:rPr>
              <a:t>URL: </a:t>
            </a:r>
            <a:r>
              <a:rPr lang="en-US" dirty="0">
                <a:latin typeface="Calibri" charset="0"/>
                <a:ea typeface="MS PGothic" charset="0"/>
                <a:hlinkClick r:id="rId2"/>
              </a:rPr>
              <a:t>http://</a:t>
            </a:r>
            <a:r>
              <a:rPr lang="en-US" dirty="0" smtClean="0">
                <a:latin typeface="Calibri" charset="0"/>
                <a:ea typeface="MS PGothic" charset="0"/>
                <a:hlinkClick r:id="rId2"/>
              </a:rPr>
              <a:t>smap.jpl.nasa.gov</a:t>
            </a:r>
            <a:r>
              <a:rPr lang="en-US" dirty="0" smtClean="0">
                <a:latin typeface="Calibri" charset="0"/>
                <a:ea typeface="MS PGothic" charset="0"/>
              </a:rPr>
              <a:t>		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Facebook</a:t>
            </a:r>
            <a:r>
              <a:rPr lang="en-US" dirty="0">
                <a:latin typeface="Calibri" charset="0"/>
                <a:ea typeface="MS PGothic" charset="0"/>
              </a:rPr>
              <a:t>: </a:t>
            </a:r>
            <a:r>
              <a:rPr lang="en-US" dirty="0">
                <a:latin typeface="Calibri" charset="0"/>
                <a:ea typeface="MS PGothic" charset="0"/>
                <a:hlinkClick r:id="rId3"/>
              </a:rPr>
              <a:t>http://www.facebook.com/NASA.SMAP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Twitter</a:t>
            </a:r>
            <a:r>
              <a:rPr lang="en-US" dirty="0">
                <a:latin typeface="Calibri" charset="0"/>
                <a:ea typeface="MS PGothic" charset="0"/>
              </a:rPr>
              <a:t>: </a:t>
            </a:r>
            <a:r>
              <a:rPr lang="en-US" dirty="0">
                <a:latin typeface="Calibri" charset="0"/>
                <a:ea typeface="MS PGothic" charset="0"/>
                <a:hlinkClick r:id="rId4"/>
              </a:rPr>
              <a:t>http://twitter.com/NASA_SMAP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/>
          </a:p>
          <a:p>
            <a:r>
              <a:rPr lang="en-US" dirty="0" smtClean="0"/>
              <a:t>Soil </a:t>
            </a:r>
            <a:r>
              <a:rPr lang="en-US" dirty="0"/>
              <a:t>Science Education Home Page</a:t>
            </a:r>
          </a:p>
          <a:p>
            <a:r>
              <a:rPr lang="en-US" u="sng" dirty="0">
                <a:hlinkClick r:id="rId5"/>
              </a:rPr>
              <a:t>http://soil.gsfc.nasa.gov/</a:t>
            </a:r>
          </a:p>
          <a:p>
            <a:endParaRPr lang="en-US" dirty="0"/>
          </a:p>
          <a:p>
            <a:r>
              <a:rPr lang="en-US" dirty="0"/>
              <a:t>Soil Climate Analysis Network</a:t>
            </a:r>
          </a:p>
          <a:p>
            <a:r>
              <a:rPr lang="en-US" u="sng" dirty="0">
                <a:hlinkClick r:id="rId6"/>
              </a:rPr>
              <a:t>http://www.wcc.nrcs.usda.gov/scan/</a:t>
            </a:r>
          </a:p>
          <a:p>
            <a:endParaRPr lang="en-US" dirty="0"/>
          </a:p>
          <a:p>
            <a:r>
              <a:rPr lang="en-US" dirty="0"/>
              <a:t>NRCS Soils Website</a:t>
            </a:r>
          </a:p>
          <a:p>
            <a:r>
              <a:rPr lang="en-US" u="sng" dirty="0">
                <a:hlinkClick r:id="rId7"/>
              </a:rPr>
              <a:t>http://soils.usda.gov/</a:t>
            </a:r>
          </a:p>
          <a:p>
            <a:endParaRPr lang="en-US" dirty="0"/>
          </a:p>
          <a:p>
            <a:r>
              <a:rPr lang="en-US" dirty="0"/>
              <a:t>Soil Lady</a:t>
            </a:r>
          </a:p>
          <a:p>
            <a:r>
              <a:rPr lang="en-US" u="sng" dirty="0">
                <a:hlinkClick r:id="rId8"/>
              </a:rPr>
              <a:t>http://soillady.com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3017" y="208155"/>
            <a:ext cx="151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USEFUL LINKS</a:t>
            </a:r>
            <a:endParaRPr lang="en-US" b="1" dirty="0"/>
          </a:p>
        </p:txBody>
      </p:sp>
      <p:pic>
        <p:nvPicPr>
          <p:cNvPr id="6" name="Picture 5" descr="nasa_logo [Converted]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77276"/>
            <a:ext cx="892054" cy="735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6546" y="853688"/>
            <a:ext cx="4648104" cy="5632312"/>
          </a:xfrm>
          <a:prstGeom prst="rect">
            <a:avLst/>
          </a:prstGeom>
          <a:ln w="28575" cmpd="sng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Calibri" charset="0"/>
                <a:ea typeface="MS PGothic" charset="0"/>
              </a:rPr>
              <a:t>GPM </a:t>
            </a:r>
            <a:r>
              <a:rPr lang="en-US" u="sng" dirty="0" smtClean="0">
                <a:latin typeface="Calibri" charset="0"/>
                <a:ea typeface="MS PGothic" charset="0"/>
              </a:rPr>
              <a:t>Mission:</a:t>
            </a:r>
            <a:endParaRPr lang="en-US" u="sng" dirty="0">
              <a:latin typeface="Calibri" charset="0"/>
              <a:ea typeface="MS PGothic" charset="0"/>
            </a:endParaRPr>
          </a:p>
          <a:p>
            <a:endParaRPr lang="en-US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Main </a:t>
            </a:r>
            <a:r>
              <a:rPr lang="en-US" dirty="0">
                <a:latin typeface="Calibri" charset="0"/>
                <a:ea typeface="MS PGothic" charset="0"/>
              </a:rPr>
              <a:t>URL: </a:t>
            </a:r>
            <a:r>
              <a:rPr lang="en-US" dirty="0">
                <a:latin typeface="Calibri" charset="0"/>
                <a:ea typeface="MS PGothic" charset="0"/>
                <a:hlinkClick r:id="rId10"/>
              </a:rPr>
              <a:t>http://pmm.nasa.gov/</a:t>
            </a:r>
            <a:r>
              <a:rPr lang="en-US" dirty="0" smtClean="0">
                <a:latin typeface="Calibri" charset="0"/>
                <a:ea typeface="MS PGothic" charset="0"/>
                <a:hlinkClick r:id="rId10"/>
              </a:rPr>
              <a:t>GPM</a:t>
            </a:r>
            <a:endParaRPr lang="en-US" dirty="0" smtClean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Facebook</a:t>
            </a:r>
            <a:r>
              <a:rPr lang="en-US" dirty="0">
                <a:latin typeface="Calibri" charset="0"/>
                <a:ea typeface="MS PGothic" charset="0"/>
              </a:rPr>
              <a:t>: </a:t>
            </a:r>
            <a:r>
              <a:rPr lang="en-US" dirty="0">
                <a:latin typeface="Calibri" charset="0"/>
                <a:ea typeface="MS PGothic" charset="0"/>
                <a:hlinkClick r:id="rId11"/>
              </a:rPr>
              <a:t>https://www.facebook.com/NASA.Rain?fref=</a:t>
            </a:r>
            <a:r>
              <a:rPr lang="en-US" dirty="0" smtClean="0">
                <a:latin typeface="Calibri" charset="0"/>
                <a:ea typeface="MS PGothic" charset="0"/>
                <a:hlinkClick r:id="rId11"/>
              </a:rPr>
              <a:t>ts</a:t>
            </a:r>
            <a:endParaRPr lang="en-US" dirty="0" smtClean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Twitter: </a:t>
            </a:r>
            <a:r>
              <a:rPr lang="en-US" dirty="0">
                <a:latin typeface="Calibri" charset="0"/>
                <a:ea typeface="MS PGothic" charset="0"/>
                <a:hlinkClick r:id="rId12"/>
              </a:rPr>
              <a:t>https://twitter.com/</a:t>
            </a:r>
            <a:r>
              <a:rPr lang="en-US" dirty="0" smtClean="0">
                <a:latin typeface="Calibri" charset="0"/>
                <a:ea typeface="MS PGothic" charset="0"/>
                <a:hlinkClick r:id="rId12"/>
              </a:rPr>
              <a:t>NASA_Rain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GPM Education: </a:t>
            </a:r>
            <a:endParaRPr lang="en-US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  <a:hlinkClick r:id="rId13"/>
              </a:rPr>
              <a:t>http</a:t>
            </a:r>
            <a:r>
              <a:rPr lang="en-US" dirty="0">
                <a:latin typeface="Calibri" charset="0"/>
                <a:ea typeface="MS PGothic" charset="0"/>
                <a:hlinkClick r:id="rId13"/>
              </a:rPr>
              <a:t>://pmm.nasa.gov/education</a:t>
            </a:r>
            <a:r>
              <a:rPr lang="en-US" dirty="0" smtClean="0">
                <a:latin typeface="Calibri" charset="0"/>
                <a:ea typeface="MS PGothic" charset="0"/>
                <a:hlinkClick r:id="rId13"/>
              </a:rPr>
              <a:t>/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NASA Headquarters GPM Page:</a:t>
            </a:r>
          </a:p>
          <a:p>
            <a:r>
              <a:rPr lang="en-US" dirty="0">
                <a:latin typeface="Calibri" charset="0"/>
                <a:ea typeface="MS PGothic" charset="0"/>
                <a:hlinkClick r:id="rId14"/>
              </a:rPr>
              <a:t>http://www.nasa.gov/mission_pages/GPM/main</a:t>
            </a:r>
            <a:r>
              <a:rPr lang="en-US" dirty="0" smtClean="0">
                <a:latin typeface="Calibri" charset="0"/>
                <a:ea typeface="MS PGothic" charset="0"/>
                <a:hlinkClick r:id="rId14"/>
              </a:rPr>
              <a:t>/</a:t>
            </a:r>
            <a:endParaRPr lang="en-US" dirty="0" smtClean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err="1" smtClean="0">
                <a:latin typeface="Calibri" charset="0"/>
                <a:ea typeface="MS PGothic" charset="0"/>
              </a:rPr>
              <a:t>IFloodS</a:t>
            </a:r>
            <a:r>
              <a:rPr lang="en-US" dirty="0" smtClean="0">
                <a:latin typeface="Calibri" charset="0"/>
                <a:ea typeface="MS PGothic" charset="0"/>
              </a:rPr>
              <a:t> Campaign:</a:t>
            </a:r>
          </a:p>
          <a:p>
            <a:r>
              <a:rPr lang="en-US" dirty="0">
                <a:latin typeface="Calibri" charset="0"/>
                <a:ea typeface="MS PGothic" charset="0"/>
                <a:hlinkClick r:id="rId15"/>
              </a:rPr>
              <a:t>http://earthobservatory.nasa.gov/blogs/fromthefield/category/iowa-flood-studies</a:t>
            </a:r>
            <a:r>
              <a:rPr lang="en-US" dirty="0" smtClean="0">
                <a:latin typeface="Calibri" charset="0"/>
                <a:ea typeface="MS PGothic" charset="0"/>
                <a:hlinkClick r:id="rId15"/>
              </a:rPr>
              <a:t>/</a:t>
            </a:r>
            <a:endParaRPr lang="en-US" dirty="0" smtClean="0">
              <a:latin typeface="Calibri" charset="0"/>
              <a:ea typeface="MS PGothic" charset="0"/>
            </a:endParaRPr>
          </a:p>
          <a:p>
            <a:endParaRPr lang="en-US" dirty="0" smtClean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9297" y="208155"/>
            <a:ext cx="258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18908"/>
            <a:ext cx="89705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Brian Campbell, SMAP Education Lead, </a:t>
            </a:r>
            <a:r>
              <a:rPr lang="en-US" sz="2400" b="1" dirty="0" smtClean="0">
                <a:hlinkClick r:id="rId2"/>
              </a:rPr>
              <a:t>Brian.A.Campbell@</a:t>
            </a:r>
            <a:r>
              <a:rPr lang="en-US" sz="2400" b="1" dirty="0" smtClean="0">
                <a:hlinkClick r:id="rId2"/>
              </a:rPr>
              <a:t>NASA.gov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Dorian </a:t>
            </a:r>
            <a:r>
              <a:rPr lang="en-US" sz="2400" b="1" dirty="0" err="1" smtClean="0"/>
              <a:t>Janney</a:t>
            </a:r>
            <a:r>
              <a:rPr lang="en-US" sz="2400" b="1" dirty="0" smtClean="0"/>
              <a:t>, GPM Education Lead, </a:t>
            </a:r>
            <a:r>
              <a:rPr lang="en-US" sz="2400" b="1" dirty="0" smtClean="0">
                <a:hlinkClick r:id="rId3"/>
              </a:rPr>
              <a:t>Dorian.W.Janney@NASA.gov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  <a:p>
            <a:r>
              <a:rPr lang="en-US" sz="2400" b="1" dirty="0" err="1" smtClean="0"/>
              <a:t>Izolda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Trakhtenberg</a:t>
            </a:r>
            <a:r>
              <a:rPr lang="en-US" sz="2400" b="1" dirty="0" smtClean="0"/>
              <a:t>, Th</a:t>
            </a:r>
            <a:r>
              <a:rPr lang="en-US" sz="2400" b="1" dirty="0" smtClean="0"/>
              <a:t>e Soil Lady, </a:t>
            </a:r>
            <a:r>
              <a:rPr lang="en-US" sz="2400" b="1" dirty="0" smtClean="0">
                <a:hlinkClick r:id="rId4"/>
              </a:rPr>
              <a:t>Izolda@gmail.com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260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205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Brian A. (WFF-610.0)[SIGMA SPACE CORPORATION]</dc:creator>
  <cp:lastModifiedBy>Campbell, Brian A. (WFF-610.0)[SIGMA SPACE CORPORATION]</cp:lastModifiedBy>
  <cp:revision>8</cp:revision>
  <dcterms:created xsi:type="dcterms:W3CDTF">2013-06-13T18:25:18Z</dcterms:created>
  <dcterms:modified xsi:type="dcterms:W3CDTF">2013-06-25T16:48:50Z</dcterms:modified>
</cp:coreProperties>
</file>