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1"/>
  </p:notesMasterIdLst>
  <p:handoutMasterIdLst>
    <p:handoutMasterId r:id="rId42"/>
  </p:handoutMasterIdLst>
  <p:sldIdLst>
    <p:sldId id="256" r:id="rId3"/>
    <p:sldId id="261" r:id="rId4"/>
    <p:sldId id="262" r:id="rId5"/>
    <p:sldId id="263" r:id="rId6"/>
    <p:sldId id="264" r:id="rId7"/>
    <p:sldId id="265" r:id="rId8"/>
    <p:sldId id="266" r:id="rId9"/>
    <p:sldId id="267" r:id="rId10"/>
    <p:sldId id="268" r:id="rId11"/>
    <p:sldId id="269" r:id="rId12"/>
    <p:sldId id="281" r:id="rId13"/>
    <p:sldId id="270" r:id="rId14"/>
    <p:sldId id="271" r:id="rId15"/>
    <p:sldId id="272" r:id="rId16"/>
    <p:sldId id="273" r:id="rId17"/>
    <p:sldId id="274" r:id="rId18"/>
    <p:sldId id="282" r:id="rId19"/>
    <p:sldId id="275" r:id="rId20"/>
    <p:sldId id="276" r:id="rId21"/>
    <p:sldId id="277" r:id="rId22"/>
    <p:sldId id="278" r:id="rId23"/>
    <p:sldId id="280" r:id="rId24"/>
    <p:sldId id="295" r:id="rId25"/>
    <p:sldId id="279" r:id="rId26"/>
    <p:sldId id="285" r:id="rId27"/>
    <p:sldId id="283" r:id="rId28"/>
    <p:sldId id="296" r:id="rId29"/>
    <p:sldId id="284" r:id="rId30"/>
    <p:sldId id="286" r:id="rId31"/>
    <p:sldId id="287" r:id="rId32"/>
    <p:sldId id="288" r:id="rId33"/>
    <p:sldId id="289" r:id="rId34"/>
    <p:sldId id="300" r:id="rId35"/>
    <p:sldId id="297" r:id="rId36"/>
    <p:sldId id="301" r:id="rId37"/>
    <p:sldId id="290" r:id="rId38"/>
    <p:sldId id="291" r:id="rId39"/>
    <p:sldId id="292" r:id="rId4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FED821"/>
    <a:srgbClr val="96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95097"/>
  </p:normalViewPr>
  <p:slideViewPr>
    <p:cSldViewPr snapToGrid="0" snapToObjects="1">
      <p:cViewPr varScale="1">
        <p:scale>
          <a:sx n="109" d="100"/>
          <a:sy n="109" d="100"/>
        </p:scale>
        <p:origin x="121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8DD602-1596-B648-912D-F41C54C19340}" type="datetime1">
              <a:rPr lang="en-US"/>
              <a:pPr>
                <a:defRPr/>
              </a:pPr>
              <a:t>7/6/20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EDF5448-F0EA-924F-96CC-A8EB8FB6F622}" type="slidenum">
              <a:rPr lang="en-US"/>
              <a:pPr>
                <a:defRPr/>
              </a:pPr>
              <a:t>‹#›</a:t>
            </a:fld>
            <a:endParaRPr lang="en-US" dirty="0"/>
          </a:p>
        </p:txBody>
      </p:sp>
    </p:spTree>
    <p:extLst>
      <p:ext uri="{BB962C8B-B14F-4D97-AF65-F5344CB8AC3E}">
        <p14:creationId xmlns:p14="http://schemas.microsoft.com/office/powerpoint/2010/main" val="2962860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E5A89C9F-917F-EA49-9107-30823645257E}" type="datetime1">
              <a:rPr lang="en-US"/>
              <a:pPr>
                <a:defRPr/>
              </a:pPr>
              <a:t>7/6/20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508B89F-9157-0D4E-936C-4082B478D23E}" type="slidenum">
              <a:rPr lang="en-US"/>
              <a:pPr>
                <a:defRPr/>
              </a:pPr>
              <a:t>‹#›</a:t>
            </a:fld>
            <a:endParaRPr lang="en-US" dirty="0"/>
          </a:p>
        </p:txBody>
      </p:sp>
    </p:spTree>
    <p:extLst>
      <p:ext uri="{BB962C8B-B14F-4D97-AF65-F5344CB8AC3E}">
        <p14:creationId xmlns:p14="http://schemas.microsoft.com/office/powerpoint/2010/main" val="7212352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mm.nasa.gov/education/videos/for-good-measur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mynasadata.larc.nasa.gov/data-literacy-cubes-graphs-maps-and-data-table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zlMrxpr6Uko&amp;feature=youtu.b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pm.nasa.gov/education/sites/default/files/lesson_plan_files/water-for-wheaties/AG_3_Interview%20with%20Faisal%20Hossain.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T1NSKpORI5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f9F7yDjSdNA&amp;feature=youtu.b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f9F7yDjSdNA&amp;feature=youtu.b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mm.nasa.gov/education/videos/water-falls-getting-big-pictur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7DL14jU6tPk"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gpm.nasa.gov/education/sites/default/files/lesson_plan_files/water-for-wheaties/AG_MS_Iker%20Llabres%20interview.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WH-tzUVk9eE"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gpm.nasa.gov/applications/nasa-satellites-help-farmers-central-americas-dry-corridor" TargetMode="External"/><Relationship Id="rId4" Type="http://schemas.openxmlformats.org/officeDocument/2006/relationships/hyperlink" Target="https://youtu.be/tp61G0KQRoo"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pa.gov/watersense/watersense-kid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pm.nasa.gov/education/interactive/earths-water-globe-activ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mm.nasa.gov/education/videos/show-me-wa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ctionary.cambridge.org/us/dictionary/english/irriga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mm.nasa.gov/education/articles/precious-freshn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mm.nasa.gov/education/videos/for-good-measu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Introduce ourselves</a:t>
            </a:r>
          </a:p>
        </p:txBody>
      </p:sp>
      <p:sp>
        <p:nvSpPr>
          <p:cNvPr id="61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BC6D44-B334-4F44-8F2E-FCC9FE665191}"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will probably need some guided assistance to unpack this data. The My NASA Data  “Data Literacy Cubes” have cubes which specifically focus on unpacking data from graphs: HTTPs</a:t>
            </a:r>
            <a:r>
              <a:rPr lang="en-US" dirty="0">
                <a:hlinkClick r:id="rId3"/>
              </a:rPr>
              <a:t>://pmm.nasa.gov/education/videos/for-good-measure</a:t>
            </a:r>
            <a:r>
              <a:rPr lang="en-US" dirty="0"/>
              <a:t> This slide could be used to assist Project Teams with unpacking the data as needed. There is more information and resources related to these cubes here: </a:t>
            </a:r>
            <a:r>
              <a:rPr lang="en-US" dirty="0">
                <a:hlinkClick r:id="rId4"/>
              </a:rPr>
              <a:t>https://mynasadata.larc.nasa.gov/data-literacy-cubes-graphs-maps-and-data-tables</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18</a:t>
            </a:fld>
            <a:endParaRPr lang="en-US" dirty="0"/>
          </a:p>
        </p:txBody>
      </p:sp>
    </p:spTree>
    <p:extLst>
      <p:ext uri="{BB962C8B-B14F-4D97-AF65-F5344CB8AC3E}">
        <p14:creationId xmlns:p14="http://schemas.microsoft.com/office/powerpoint/2010/main" val="309860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picture to open the video of Faisal introducing himself to the students. The video is 02:29 long. </a:t>
            </a:r>
            <a:r>
              <a:rPr lang="en-US" dirty="0">
                <a:hlinkClick r:id="rId3"/>
              </a:rPr>
              <a:t>https://www.youtube.com/watch?v=zlMrxpr6Uko&amp;feature=youtu.be</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23</a:t>
            </a:fld>
            <a:endParaRPr lang="en-US" dirty="0"/>
          </a:p>
        </p:txBody>
      </p:sp>
    </p:spTree>
    <p:extLst>
      <p:ext uri="{BB962C8B-B14F-4D97-AF65-F5344CB8AC3E}">
        <p14:creationId xmlns:p14="http://schemas.microsoft.com/office/powerpoint/2010/main" val="312242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https://gpm.nasa.gov/education/sites/default/files/lesson_plan_files/water-for-wheaties/AG_3_Interview%20with%20Faisal%20Hossain.pdf</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24</a:t>
            </a:fld>
            <a:endParaRPr lang="en-US" dirty="0"/>
          </a:p>
        </p:txBody>
      </p:sp>
    </p:spTree>
    <p:extLst>
      <p:ext uri="{BB962C8B-B14F-4D97-AF65-F5344CB8AC3E}">
        <p14:creationId xmlns:p14="http://schemas.microsoft.com/office/powerpoint/2010/main" val="335278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This video, “</a:t>
            </a:r>
            <a:r>
              <a:rPr lang="en-US" sz="1200" u="sng" kern="1200" dirty="0">
                <a:solidFill>
                  <a:schemeClr val="tx1"/>
                </a:solidFill>
                <a:effectLst/>
                <a:latin typeface="+mn-lt"/>
                <a:ea typeface="ＭＳ Ｐゴシック" charset="-128"/>
                <a:cs typeface="ＭＳ Ｐゴシック" charset="-128"/>
                <a:hlinkClick r:id="rId3"/>
              </a:rPr>
              <a:t>Guiding Farmers with NASA Satellites</a:t>
            </a:r>
            <a:r>
              <a:rPr lang="en-US" sz="1200" kern="1200" dirty="0">
                <a:solidFill>
                  <a:schemeClr val="tx1"/>
                </a:solidFill>
                <a:effectLst/>
                <a:latin typeface="+mn-lt"/>
                <a:ea typeface="ＭＳ Ｐゴシック" charset="-128"/>
                <a:cs typeface="ＭＳ Ｐゴシック" charset="-128"/>
              </a:rPr>
              <a:t>”, (4:04), explains the complex reasons for the shortage of freshwater resources in Pakistan. Faisal Hossain is featured as he describes how he NASA and other data to assist farmers in using their cell phones to receive messages so they can irrigate less and rely on using precipitation when possible</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27</a:t>
            </a:fld>
            <a:endParaRPr lang="en-US" dirty="0"/>
          </a:p>
        </p:txBody>
      </p:sp>
    </p:spTree>
    <p:extLst>
      <p:ext uri="{BB962C8B-B14F-4D97-AF65-F5344CB8AC3E}">
        <p14:creationId xmlns:p14="http://schemas.microsoft.com/office/powerpoint/2010/main" val="107412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is a short video (1:52) that explains why NASA studies Earth from space. </a:t>
            </a:r>
            <a:r>
              <a:rPr lang="en-US" dirty="0">
                <a:hlinkClick r:id="rId3"/>
              </a:rPr>
              <a:t>https://www.youtube.com/watch?v=f9F7yDjSdNA&amp;feature=youtu.be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30</a:t>
            </a:fld>
            <a:endParaRPr lang="en-US" dirty="0"/>
          </a:p>
        </p:txBody>
      </p:sp>
    </p:spTree>
    <p:extLst>
      <p:ext uri="{BB962C8B-B14F-4D97-AF65-F5344CB8AC3E}">
        <p14:creationId xmlns:p14="http://schemas.microsoft.com/office/powerpoint/2010/main" val="281657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video (1:52) that explains why NASA studies Earth from space. </a:t>
            </a:r>
            <a:r>
              <a:rPr lang="en-US" dirty="0">
                <a:hlinkClick r:id="rId3"/>
              </a:rPr>
              <a:t>https://www.youtube.com/watch?v=f9F7yDjSdNA&amp;feature=youtu.be</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31</a:t>
            </a:fld>
            <a:endParaRPr lang="en-US" dirty="0"/>
          </a:p>
        </p:txBody>
      </p:sp>
    </p:spTree>
    <p:extLst>
      <p:ext uri="{BB962C8B-B14F-4D97-AF65-F5344CB8AC3E}">
        <p14:creationId xmlns:p14="http://schemas.microsoft.com/office/powerpoint/2010/main" val="390626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solidFill>
                  <a:srgbClr val="000099"/>
                </a:solidFill>
              </a:rPr>
              <a:t>This is a short video entitled “Getting the Big Picture”. It discusses why we need remote sensing to study Earth. It is 02:39 minutes long. You might want to have it downloaded and ready to play ahead of time to improve the problems with lag time. </a:t>
            </a:r>
            <a:r>
              <a:rPr lang="en-US" dirty="0">
                <a:hlinkClick r:id="rId3"/>
              </a:rPr>
              <a:t>https://pmm.nasa.gov/education/videos/water-falls-getting-big-picture</a:t>
            </a:r>
            <a:endParaRPr lang="en-US" u="none"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32</a:t>
            </a:fld>
            <a:endParaRPr lang="en-US" dirty="0"/>
          </a:p>
        </p:txBody>
      </p:sp>
    </p:spTree>
    <p:extLst>
      <p:ext uri="{BB962C8B-B14F-4D97-AF65-F5344CB8AC3E}">
        <p14:creationId xmlns:p14="http://schemas.microsoft.com/office/powerpoint/2010/main" val="20995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Another use of NASA data is to help small businesses and small farmers to be able to have insurance in case they are impacted by too much or too little water. In this </a:t>
            </a:r>
            <a:r>
              <a:rPr lang="en-US" sz="1200" u="sng" kern="1200" dirty="0">
                <a:solidFill>
                  <a:schemeClr val="tx1"/>
                </a:solidFill>
                <a:effectLst/>
                <a:latin typeface="+mn-lt"/>
                <a:ea typeface="ＭＳ Ｐゴシック" charset="-128"/>
                <a:cs typeface="ＭＳ Ｐゴシック" charset="-128"/>
                <a:hlinkClick r:id="rId3"/>
              </a:rPr>
              <a:t>short video</a:t>
            </a:r>
            <a:r>
              <a:rPr lang="en-US" sz="1200" kern="1200" dirty="0">
                <a:solidFill>
                  <a:schemeClr val="tx1"/>
                </a:solidFill>
                <a:effectLst/>
                <a:latin typeface="+mn-lt"/>
                <a:ea typeface="ＭＳ Ｐゴシック" charset="-128"/>
                <a:cs typeface="ＭＳ Ｐゴシック" charset="-128"/>
              </a:rPr>
              <a:t> (02:44), students meet Iker </a:t>
            </a:r>
            <a:r>
              <a:rPr lang="en-US" sz="1200" kern="1200" dirty="0" err="1">
                <a:solidFill>
                  <a:schemeClr val="tx1"/>
                </a:solidFill>
                <a:effectLst/>
                <a:latin typeface="+mn-lt"/>
                <a:ea typeface="ＭＳ Ｐゴシック" charset="-128"/>
                <a:cs typeface="ＭＳ Ｐゴシック" charset="-128"/>
              </a:rPr>
              <a:t>Llabres</a:t>
            </a:r>
            <a:r>
              <a:rPr lang="en-US" sz="1200" kern="1200" dirty="0">
                <a:solidFill>
                  <a:schemeClr val="tx1"/>
                </a:solidFill>
                <a:effectLst/>
                <a:latin typeface="+mn-lt"/>
                <a:ea typeface="ＭＳ Ｐゴシック" charset="-128"/>
                <a:cs typeface="ＭＳ Ｐゴシック" charset="-128"/>
              </a:rPr>
              <a:t> who explains a little bit about his STEM-related career and how and why he uses NASA’s GPM data to help determine if individuals should receive payments. They could also read the written interview </a:t>
            </a:r>
            <a:r>
              <a:rPr lang="en-US" sz="1200" u="sng" kern="1200" dirty="0">
                <a:solidFill>
                  <a:schemeClr val="tx1"/>
                </a:solidFill>
                <a:effectLst/>
                <a:latin typeface="+mn-lt"/>
                <a:ea typeface="ＭＳ Ｐゴシック" charset="-128"/>
                <a:cs typeface="ＭＳ Ｐゴシック" charset="-128"/>
                <a:hlinkClick r:id="rId4"/>
              </a:rPr>
              <a:t>here</a:t>
            </a:r>
            <a:r>
              <a:rPr lang="en-US" sz="1200" kern="1200" dirty="0">
                <a:solidFill>
                  <a:schemeClr val="tx1"/>
                </a:solidFill>
                <a:effectLst/>
                <a:latin typeface="+mn-lt"/>
                <a:ea typeface="ＭＳ Ｐゴシック" charset="-128"/>
                <a:cs typeface="ＭＳ Ｐゴシック" charset="-128"/>
              </a:rPr>
              <a:t>. </a:t>
            </a:r>
          </a:p>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34</a:t>
            </a:fld>
            <a:endParaRPr lang="en-US" dirty="0"/>
          </a:p>
        </p:txBody>
      </p:sp>
    </p:spTree>
    <p:extLst>
      <p:ext uri="{BB962C8B-B14F-4D97-AF65-F5344CB8AC3E}">
        <p14:creationId xmlns:p14="http://schemas.microsoft.com/office/powerpoint/2010/main" val="2271842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to the video in English: </a:t>
            </a:r>
            <a:r>
              <a:rPr lang="en-US" sz="1200" b="0" i="0" u="none" strike="noStrike" kern="1200" dirty="0">
                <a:solidFill>
                  <a:schemeClr val="tx1"/>
                </a:solidFill>
                <a:effectLst/>
                <a:latin typeface="+mn-lt"/>
                <a:ea typeface="ＭＳ Ｐゴシック" charset="-128"/>
                <a:cs typeface="ＭＳ Ｐゴシック" charset="-128"/>
                <a:hlinkClick r:id="rId3"/>
              </a:rPr>
              <a:t>https://youtu.be/WH-tzUVk9eE</a:t>
            </a:r>
            <a:r>
              <a:rPr lang="en-US" sz="1200" b="0" i="0" u="none" strike="noStrike" kern="1200" dirty="0">
                <a:solidFill>
                  <a:schemeClr val="tx1"/>
                </a:solidFill>
                <a:effectLst/>
                <a:latin typeface="+mn-lt"/>
                <a:ea typeface="ＭＳ Ｐゴシック" charset="-128"/>
                <a:cs typeface="ＭＳ Ｐゴシック" charset="-128"/>
              </a:rPr>
              <a:t>, and here is the link to the video in Spanish: </a:t>
            </a:r>
            <a:r>
              <a:rPr lang="en-US" sz="1200" b="0" i="0" u="none" strike="noStrike" kern="1200" dirty="0">
                <a:solidFill>
                  <a:schemeClr val="tx1"/>
                </a:solidFill>
                <a:effectLst/>
                <a:latin typeface="+mn-lt"/>
                <a:ea typeface="ＭＳ Ｐゴシック" charset="-128"/>
                <a:cs typeface="ＭＳ Ｐゴシック" charset="-128"/>
                <a:hlinkClick r:id="rId4"/>
              </a:rPr>
              <a:t>https://youtu.be/tp61G0KQRoo</a:t>
            </a:r>
            <a:r>
              <a:rPr lang="en-US" sz="1200" b="0" i="0" u="none" strike="noStrike" kern="1200" dirty="0">
                <a:solidFill>
                  <a:schemeClr val="tx1"/>
                </a:solidFill>
                <a:effectLst/>
                <a:latin typeface="+mn-lt"/>
                <a:ea typeface="ＭＳ Ｐゴシック" charset="-128"/>
                <a:cs typeface="ＭＳ Ｐゴシック" charset="-128"/>
              </a:rPr>
              <a:t>   The videos are 02:47 long. You can learn more about this story at this website: </a:t>
            </a:r>
            <a:r>
              <a:rPr lang="en-US" dirty="0">
                <a:hlinkClick r:id="rId5"/>
              </a:rPr>
              <a:t>https://gpm.nasa.gov/applications/nasa-satellites-help-farmers-central-americas-dry-corridor</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35</a:t>
            </a:fld>
            <a:endParaRPr lang="en-US" dirty="0"/>
          </a:p>
        </p:txBody>
      </p:sp>
    </p:spTree>
    <p:extLst>
      <p:ext uri="{BB962C8B-B14F-4D97-AF65-F5344CB8AC3E}">
        <p14:creationId xmlns:p14="http://schemas.microsoft.com/office/powerpoint/2010/main" val="99137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has a link to the EPA’s “WaterSense” website with activities and information for students and teachers. </a:t>
            </a:r>
            <a:r>
              <a:rPr lang="en-US" dirty="0">
                <a:hlinkClick r:id="rId3"/>
              </a:rPr>
              <a:t>https://www.epa.gov/watersense/watersense-kids</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36</a:t>
            </a:fld>
            <a:endParaRPr lang="en-US" dirty="0"/>
          </a:p>
        </p:txBody>
      </p:sp>
    </p:spTree>
    <p:extLst>
      <p:ext uri="{BB962C8B-B14F-4D97-AF65-F5344CB8AC3E}">
        <p14:creationId xmlns:p14="http://schemas.microsoft.com/office/powerpoint/2010/main" val="293265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a:t>
            </a:fld>
            <a:endParaRPr lang="en-US" dirty="0"/>
          </a:p>
        </p:txBody>
      </p:sp>
    </p:spTree>
    <p:extLst>
      <p:ext uri="{BB962C8B-B14F-4D97-AF65-F5344CB8AC3E}">
        <p14:creationId xmlns:p14="http://schemas.microsoft.com/office/powerpoint/2010/main" val="421300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“one-pager” which has a reading to be informed article about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37</a:t>
            </a:fld>
            <a:endParaRPr lang="en-US" dirty="0"/>
          </a:p>
        </p:txBody>
      </p:sp>
    </p:spTree>
    <p:extLst>
      <p:ext uri="{BB962C8B-B14F-4D97-AF65-F5344CB8AC3E}">
        <p14:creationId xmlns:p14="http://schemas.microsoft.com/office/powerpoint/2010/main" val="321559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38</a:t>
            </a:fld>
            <a:endParaRPr lang="en-US" dirty="0"/>
          </a:p>
        </p:txBody>
      </p:sp>
    </p:spTree>
    <p:extLst>
      <p:ext uri="{BB962C8B-B14F-4D97-AF65-F5344CB8AC3E}">
        <p14:creationId xmlns:p14="http://schemas.microsoft.com/office/powerpoint/2010/main" val="173771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Globe activities can be found here: </a:t>
            </a:r>
            <a:r>
              <a:rPr lang="en-US" dirty="0">
                <a:hlinkClick r:id="rId3"/>
              </a:rPr>
              <a:t>https://gpm.nasa.gov/education/interactive/earths-water-globe-activity</a:t>
            </a:r>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4</a:t>
            </a:fld>
            <a:endParaRPr lang="en-US" dirty="0"/>
          </a:p>
        </p:txBody>
      </p:sp>
    </p:spTree>
    <p:extLst>
      <p:ext uri="{BB962C8B-B14F-4D97-AF65-F5344CB8AC3E}">
        <p14:creationId xmlns:p14="http://schemas.microsoft.com/office/powerpoint/2010/main" val="157074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can be found at this link: </a:t>
            </a:r>
            <a:r>
              <a:rPr lang="en-US" dirty="0">
                <a:hlinkClick r:id="rId3"/>
              </a:rPr>
              <a:t>https://pmm.nasa.gov/education/videos/show-me-water</a:t>
            </a:r>
            <a:r>
              <a:rPr lang="en-US" dirty="0"/>
              <a:t>. It is 02:49 in length. You might want </a:t>
            </a:r>
            <a:r>
              <a:rPr lang="en-US"/>
              <a:t>to download </a:t>
            </a:r>
            <a:r>
              <a:rPr lang="en-US" dirty="0"/>
              <a:t>it ahead of time to ensure it plays smoothly.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5</a:t>
            </a:fld>
            <a:endParaRPr lang="en-US" dirty="0"/>
          </a:p>
        </p:txBody>
      </p:sp>
    </p:spTree>
    <p:extLst>
      <p:ext uri="{BB962C8B-B14F-4D97-AF65-F5344CB8AC3E}">
        <p14:creationId xmlns:p14="http://schemas.microsoft.com/office/powerpoint/2010/main" val="358928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have students define what “irrigate” means. According to the Cambridge Dictionary, “irrigate” means ”to supply land with water so that crops and plants will grow.” (</a:t>
            </a:r>
            <a:r>
              <a:rPr lang="en-US" dirty="0">
                <a:hlinkClick r:id="rId3"/>
              </a:rPr>
              <a:t>https://dictionary.cambridge.org/us/dictionary/english/irrigate</a:t>
            </a:r>
            <a:r>
              <a:rPr lang="en-US" dirty="0"/>
              <a:t>). Discuss the difference between needing to irrigate crops versus letting the precipitation water the crops as it falls.</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6</a:t>
            </a:fld>
            <a:endParaRPr lang="en-US" dirty="0"/>
          </a:p>
        </p:txBody>
      </p:sp>
    </p:spTree>
    <p:extLst>
      <p:ext uri="{BB962C8B-B14F-4D97-AF65-F5344CB8AC3E}">
        <p14:creationId xmlns:p14="http://schemas.microsoft.com/office/powerpoint/2010/main" val="152617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the image, it will open up the page where you can find the article, “Precious Freshness”. </a:t>
            </a:r>
            <a:r>
              <a:rPr lang="en-US" dirty="0">
                <a:hlinkClick r:id="rId3"/>
              </a:rPr>
              <a:t>https://pmm.nasa.gov/education/articles/precious-freshness</a:t>
            </a:r>
            <a:r>
              <a:rPr lang="en-US" dirty="0"/>
              <a:t>  You can have students read this with a paper copy or together using the online version.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7</a:t>
            </a:fld>
            <a:endParaRPr lang="en-US" dirty="0"/>
          </a:p>
        </p:txBody>
      </p:sp>
    </p:spTree>
    <p:extLst>
      <p:ext uri="{BB962C8B-B14F-4D97-AF65-F5344CB8AC3E}">
        <p14:creationId xmlns:p14="http://schemas.microsoft.com/office/powerpoint/2010/main" val="150306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8</a:t>
            </a:fld>
            <a:endParaRPr lang="en-US" dirty="0"/>
          </a:p>
        </p:txBody>
      </p:sp>
    </p:spTree>
    <p:extLst>
      <p:ext uri="{BB962C8B-B14F-4D97-AF65-F5344CB8AC3E}">
        <p14:creationId xmlns:p14="http://schemas.microsoft.com/office/powerpoint/2010/main" val="222209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the slides at this point, and have the students work together in their Expert Groups. Wait until they have finished working in their Expert Groups to resume the slides. </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13</a:t>
            </a:fld>
            <a:endParaRPr lang="en-US" dirty="0"/>
          </a:p>
        </p:txBody>
      </p:sp>
    </p:spTree>
    <p:extLst>
      <p:ext uri="{BB962C8B-B14F-4D97-AF65-F5344CB8AC3E}">
        <p14:creationId xmlns:p14="http://schemas.microsoft.com/office/powerpoint/2010/main" val="377353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download the video, “For Good Measure” here: </a:t>
            </a:r>
            <a:r>
              <a:rPr lang="en-US" dirty="0">
                <a:hlinkClick r:id="rId3"/>
              </a:rPr>
              <a:t>https://pmm.nasa.gov/education/videos/for-good-measure</a:t>
            </a:r>
            <a:r>
              <a:rPr lang="en-US" dirty="0"/>
              <a:t>  It is 2 minutes long. You may want to download it and have it ready to play to avoid having any delays.</a:t>
            </a:r>
          </a:p>
        </p:txBody>
      </p:sp>
      <p:sp>
        <p:nvSpPr>
          <p:cNvPr id="4" name="Slide Number Placeholder 3"/>
          <p:cNvSpPr>
            <a:spLocks noGrp="1"/>
          </p:cNvSpPr>
          <p:nvPr>
            <p:ph type="sldNum" sz="quarter" idx="5"/>
          </p:nvPr>
        </p:nvSpPr>
        <p:spPr/>
        <p:txBody>
          <a:bodyPr/>
          <a:lstStyle/>
          <a:p>
            <a:pPr>
              <a:defRPr/>
            </a:pPr>
            <a:fld id="{F508B89F-9157-0D4E-936C-4082B478D23E}" type="slidenum">
              <a:rPr lang="en-US" smtClean="0"/>
              <a:pPr>
                <a:defRPr/>
              </a:pPr>
              <a:t>15</a:t>
            </a:fld>
            <a:endParaRPr lang="en-US" dirty="0"/>
          </a:p>
        </p:txBody>
      </p:sp>
    </p:spTree>
    <p:extLst>
      <p:ext uri="{BB962C8B-B14F-4D97-AF65-F5344CB8AC3E}">
        <p14:creationId xmlns:p14="http://schemas.microsoft.com/office/powerpoint/2010/main" val="280456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a:t>Click to edit Master title style</a:t>
            </a:r>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3638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B38386-FEAA-2A4A-97A8-5C407F4A964D}"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F897AB-F0B2-A441-8D04-3D776AD56AFB}" type="slidenum">
              <a:rPr lang="en-US"/>
              <a:pPr>
                <a:defRPr/>
              </a:pPr>
              <a:t>‹#›</a:t>
            </a:fld>
            <a:endParaRPr lang="en-US" dirty="0"/>
          </a:p>
        </p:txBody>
      </p:sp>
    </p:spTree>
    <p:extLst>
      <p:ext uri="{BB962C8B-B14F-4D97-AF65-F5344CB8AC3E}">
        <p14:creationId xmlns:p14="http://schemas.microsoft.com/office/powerpoint/2010/main" val="94700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7C8777-0EB4-5B44-8BFE-49C70D325453}"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BFAC5A-A300-6447-B9C6-3E214AD77273}" type="slidenum">
              <a:rPr lang="en-US"/>
              <a:pPr>
                <a:defRPr/>
              </a:pPr>
              <a:t>‹#›</a:t>
            </a:fld>
            <a:endParaRPr lang="en-US" dirty="0"/>
          </a:p>
        </p:txBody>
      </p:sp>
    </p:spTree>
    <p:extLst>
      <p:ext uri="{BB962C8B-B14F-4D97-AF65-F5344CB8AC3E}">
        <p14:creationId xmlns:p14="http://schemas.microsoft.com/office/powerpoint/2010/main" val="39902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0FE45A-4C39-1942-89EE-5DBC8F6464BD}"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69BBDF-6D99-6D48-818C-40F4682D62F9}" type="slidenum">
              <a:rPr lang="en-US"/>
              <a:pPr>
                <a:defRPr/>
              </a:pPr>
              <a:t>‹#›</a:t>
            </a:fld>
            <a:endParaRPr lang="en-US" dirty="0"/>
          </a:p>
        </p:txBody>
      </p:sp>
    </p:spTree>
    <p:extLst>
      <p:ext uri="{BB962C8B-B14F-4D97-AF65-F5344CB8AC3E}">
        <p14:creationId xmlns:p14="http://schemas.microsoft.com/office/powerpoint/2010/main" val="87789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E8265E-8297-D34A-BFBF-1E1B433DD63E}"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8E1E1C-77AF-BE47-8863-405FFD6A60D2}" type="slidenum">
              <a:rPr lang="en-US"/>
              <a:pPr>
                <a:defRPr/>
              </a:pPr>
              <a:t>‹#›</a:t>
            </a:fld>
            <a:endParaRPr lang="en-US" dirty="0"/>
          </a:p>
        </p:txBody>
      </p:sp>
    </p:spTree>
    <p:extLst>
      <p:ext uri="{BB962C8B-B14F-4D97-AF65-F5344CB8AC3E}">
        <p14:creationId xmlns:p14="http://schemas.microsoft.com/office/powerpoint/2010/main" val="60859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966641-E4EC-5043-8475-5F73E51854B0}"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68B7A9-9836-F148-9105-64887532EE0C}" type="slidenum">
              <a:rPr lang="en-US"/>
              <a:pPr>
                <a:defRPr/>
              </a:pPr>
              <a:t>‹#›</a:t>
            </a:fld>
            <a:endParaRPr lang="en-US" dirty="0"/>
          </a:p>
        </p:txBody>
      </p:sp>
    </p:spTree>
    <p:extLst>
      <p:ext uri="{BB962C8B-B14F-4D97-AF65-F5344CB8AC3E}">
        <p14:creationId xmlns:p14="http://schemas.microsoft.com/office/powerpoint/2010/main" val="2023251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42B8CB-41CD-5642-811D-CFCD2551CE12}"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0260D1-780E-0645-8074-0A0B65468583}" type="slidenum">
              <a:rPr lang="en-US"/>
              <a:pPr>
                <a:defRPr/>
              </a:pPr>
              <a:t>‹#›</a:t>
            </a:fld>
            <a:endParaRPr lang="en-US" dirty="0"/>
          </a:p>
        </p:txBody>
      </p:sp>
    </p:spTree>
    <p:extLst>
      <p:ext uri="{BB962C8B-B14F-4D97-AF65-F5344CB8AC3E}">
        <p14:creationId xmlns:p14="http://schemas.microsoft.com/office/powerpoint/2010/main" val="1515099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B63676E-D0B9-AF48-B508-EFA22553EA71}" type="datetime1">
              <a:rPr lang="en-US"/>
              <a:pPr>
                <a:defRPr/>
              </a:pPr>
              <a:t>7/6/20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418B61-A6CB-EE4E-B9D4-06451F877424}" type="slidenum">
              <a:rPr lang="en-US"/>
              <a:pPr>
                <a:defRPr/>
              </a:pPr>
              <a:t>‹#›</a:t>
            </a:fld>
            <a:endParaRPr lang="en-US" dirty="0"/>
          </a:p>
        </p:txBody>
      </p:sp>
    </p:spTree>
    <p:extLst>
      <p:ext uri="{BB962C8B-B14F-4D97-AF65-F5344CB8AC3E}">
        <p14:creationId xmlns:p14="http://schemas.microsoft.com/office/powerpoint/2010/main" val="3758270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DAA679-B8A8-F247-BC8F-83408308E6FD}" type="datetime1">
              <a:rPr lang="en-US"/>
              <a:pPr>
                <a:defRPr/>
              </a:pPr>
              <a:t>7/6/20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E9DCD09-2A21-2A4B-85C0-9458DDAC29B5}" type="slidenum">
              <a:rPr lang="en-US"/>
              <a:pPr>
                <a:defRPr/>
              </a:pPr>
              <a:t>‹#›</a:t>
            </a:fld>
            <a:endParaRPr lang="en-US" dirty="0"/>
          </a:p>
        </p:txBody>
      </p:sp>
    </p:spTree>
    <p:extLst>
      <p:ext uri="{BB962C8B-B14F-4D97-AF65-F5344CB8AC3E}">
        <p14:creationId xmlns:p14="http://schemas.microsoft.com/office/powerpoint/2010/main" val="103781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BB00AD-A95B-5D4E-AFB2-1A54DA1C5156}" type="datetime1">
              <a:rPr lang="en-US"/>
              <a:pPr>
                <a:defRPr/>
              </a:pPr>
              <a:t>7/6/20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11B4BA4-936F-5848-918B-58D0ED6C5150}" type="slidenum">
              <a:rPr lang="en-US"/>
              <a:pPr>
                <a:defRPr/>
              </a:pPr>
              <a:t>‹#›</a:t>
            </a:fld>
            <a:endParaRPr lang="en-US" dirty="0"/>
          </a:p>
        </p:txBody>
      </p:sp>
    </p:spTree>
    <p:extLst>
      <p:ext uri="{BB962C8B-B14F-4D97-AF65-F5344CB8AC3E}">
        <p14:creationId xmlns:p14="http://schemas.microsoft.com/office/powerpoint/2010/main" val="3653805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0ACDDF-C7C8-1643-9FCE-12DC71FF2E0B}"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763293-A4CC-F243-96EC-C39D2E176EC7}" type="slidenum">
              <a:rPr lang="en-US"/>
              <a:pPr>
                <a:defRPr/>
              </a:pPr>
              <a:t>‹#›</a:t>
            </a:fld>
            <a:endParaRPr lang="en-US" dirty="0"/>
          </a:p>
        </p:txBody>
      </p:sp>
    </p:spTree>
    <p:extLst>
      <p:ext uri="{BB962C8B-B14F-4D97-AF65-F5344CB8AC3E}">
        <p14:creationId xmlns:p14="http://schemas.microsoft.com/office/powerpoint/2010/main" val="87123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EDF0DB-3C19-9141-943C-F637491D69DB}"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606660-33B7-0D44-823E-B0A062DF36DD}" type="slidenum">
              <a:rPr lang="en-US"/>
              <a:pPr>
                <a:defRPr/>
              </a:pPr>
              <a:t>‹#›</a:t>
            </a:fld>
            <a:endParaRPr lang="en-US" dirty="0"/>
          </a:p>
        </p:txBody>
      </p:sp>
    </p:spTree>
    <p:extLst>
      <p:ext uri="{BB962C8B-B14F-4D97-AF65-F5344CB8AC3E}">
        <p14:creationId xmlns:p14="http://schemas.microsoft.com/office/powerpoint/2010/main" val="95433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8368BC-7263-8442-9048-F24F3A373341}"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C6B060-32FA-D443-8373-71181C216DB1}" type="slidenum">
              <a:rPr lang="en-US"/>
              <a:pPr>
                <a:defRPr/>
              </a:pPr>
              <a:t>‹#›</a:t>
            </a:fld>
            <a:endParaRPr lang="en-US" dirty="0"/>
          </a:p>
        </p:txBody>
      </p:sp>
    </p:spTree>
    <p:extLst>
      <p:ext uri="{BB962C8B-B14F-4D97-AF65-F5344CB8AC3E}">
        <p14:creationId xmlns:p14="http://schemas.microsoft.com/office/powerpoint/2010/main" val="319331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8BF370-2588-164C-8CF5-6B9BFB0615FD}"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5074C5-DEC6-084A-82C8-150ADB30CDFE}" type="slidenum">
              <a:rPr lang="en-US"/>
              <a:pPr>
                <a:defRPr/>
              </a:pPr>
              <a:t>‹#›</a:t>
            </a:fld>
            <a:endParaRPr lang="en-US" dirty="0"/>
          </a:p>
        </p:txBody>
      </p:sp>
    </p:spTree>
    <p:extLst>
      <p:ext uri="{BB962C8B-B14F-4D97-AF65-F5344CB8AC3E}">
        <p14:creationId xmlns:p14="http://schemas.microsoft.com/office/powerpoint/2010/main" val="641492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D5D91-F755-1F49-9F06-25B05998E42B}"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325F66-884E-6749-94B3-06EFE56FF15B}" type="slidenum">
              <a:rPr lang="en-US"/>
              <a:pPr>
                <a:defRPr/>
              </a:pPr>
              <a:t>‹#›</a:t>
            </a:fld>
            <a:endParaRPr lang="en-US" dirty="0"/>
          </a:p>
        </p:txBody>
      </p:sp>
    </p:spTree>
    <p:extLst>
      <p:ext uri="{BB962C8B-B14F-4D97-AF65-F5344CB8AC3E}">
        <p14:creationId xmlns:p14="http://schemas.microsoft.com/office/powerpoint/2010/main" val="30741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7A0A9A7-4697-FF4A-9F21-9370721F02F7}" type="datetime1">
              <a:rPr lang="en-US"/>
              <a:pPr>
                <a:defRPr/>
              </a:pPr>
              <a:t>7/6/20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AC3BC4-1400-5843-B3EC-FA1FDE1937C5}" type="slidenum">
              <a:rPr lang="en-US"/>
              <a:pPr>
                <a:defRPr/>
              </a:pPr>
              <a:t>‹#›</a:t>
            </a:fld>
            <a:endParaRPr lang="en-US" dirty="0"/>
          </a:p>
        </p:txBody>
      </p:sp>
    </p:spTree>
    <p:extLst>
      <p:ext uri="{BB962C8B-B14F-4D97-AF65-F5344CB8AC3E}">
        <p14:creationId xmlns:p14="http://schemas.microsoft.com/office/powerpoint/2010/main" val="11729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5E2DEC-DB28-2B43-B844-D4C8516C8317}"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FE83E5-1F06-6C45-9C7C-75AE3209523F}" type="slidenum">
              <a:rPr lang="en-US"/>
              <a:pPr>
                <a:defRPr/>
              </a:pPr>
              <a:t>‹#›</a:t>
            </a:fld>
            <a:endParaRPr lang="en-US" dirty="0"/>
          </a:p>
        </p:txBody>
      </p:sp>
    </p:spTree>
    <p:extLst>
      <p:ext uri="{BB962C8B-B14F-4D97-AF65-F5344CB8AC3E}">
        <p14:creationId xmlns:p14="http://schemas.microsoft.com/office/powerpoint/2010/main" val="221514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8A763C-A0D6-3D47-B699-7E9C7679E964}" type="datetime1">
              <a:rPr lang="en-US"/>
              <a:pPr>
                <a:defRPr/>
              </a:pPr>
              <a:t>7/6/20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60959DC-53DE-1841-A24C-6C1E952F5D27}" type="slidenum">
              <a:rPr lang="en-US"/>
              <a:pPr>
                <a:defRPr/>
              </a:pPr>
              <a:t>‹#›</a:t>
            </a:fld>
            <a:endParaRPr lang="en-US" dirty="0"/>
          </a:p>
        </p:txBody>
      </p:sp>
    </p:spTree>
    <p:extLst>
      <p:ext uri="{BB962C8B-B14F-4D97-AF65-F5344CB8AC3E}">
        <p14:creationId xmlns:p14="http://schemas.microsoft.com/office/powerpoint/2010/main" val="242712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33B281-29DB-DA4D-8481-F474AA405D9E}" type="datetime1">
              <a:rPr lang="en-US"/>
              <a:pPr>
                <a:defRPr/>
              </a:pPr>
              <a:t>7/6/20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0395725-15C8-8F4E-B013-6D2DA1D0497A}" type="slidenum">
              <a:rPr lang="en-US"/>
              <a:pPr>
                <a:defRPr/>
              </a:pPr>
              <a:t>‹#›</a:t>
            </a:fld>
            <a:endParaRPr lang="en-US" dirty="0"/>
          </a:p>
        </p:txBody>
      </p:sp>
    </p:spTree>
    <p:extLst>
      <p:ext uri="{BB962C8B-B14F-4D97-AF65-F5344CB8AC3E}">
        <p14:creationId xmlns:p14="http://schemas.microsoft.com/office/powerpoint/2010/main" val="119768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C3DBB-EBBE-2A42-A842-DA9DA9D62B87}" type="datetime1">
              <a:rPr lang="en-US"/>
              <a:pPr>
                <a:defRPr/>
              </a:pPr>
              <a:t>7/6/20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8182198-FB84-AE44-8A48-6CCAAECE9FAA}" type="slidenum">
              <a:rPr lang="en-US"/>
              <a:pPr>
                <a:defRPr/>
              </a:pPr>
              <a:t>‹#›</a:t>
            </a:fld>
            <a:endParaRPr lang="en-US" dirty="0"/>
          </a:p>
        </p:txBody>
      </p:sp>
    </p:spTree>
    <p:extLst>
      <p:ext uri="{BB962C8B-B14F-4D97-AF65-F5344CB8AC3E}">
        <p14:creationId xmlns:p14="http://schemas.microsoft.com/office/powerpoint/2010/main" val="94050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5F92D0-79BA-414B-B531-D2B03FF3CFA1}"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1F70FB-07FD-D84C-B0FD-E80D4850DA50}" type="slidenum">
              <a:rPr lang="en-US"/>
              <a:pPr>
                <a:defRPr/>
              </a:pPr>
              <a:t>‹#›</a:t>
            </a:fld>
            <a:endParaRPr lang="en-US" dirty="0"/>
          </a:p>
        </p:txBody>
      </p:sp>
    </p:spTree>
    <p:extLst>
      <p:ext uri="{BB962C8B-B14F-4D97-AF65-F5344CB8AC3E}">
        <p14:creationId xmlns:p14="http://schemas.microsoft.com/office/powerpoint/2010/main" val="9608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FBCBAC-D89C-B84C-896C-2519D6DE06B7}" type="datetime1">
              <a:rPr lang="en-US"/>
              <a:pPr>
                <a:defRPr/>
              </a:pPr>
              <a:t>7/6/20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8A5B63-8841-7548-9726-092DC953B5E4}" type="slidenum">
              <a:rPr lang="en-US"/>
              <a:pPr>
                <a:defRPr/>
              </a:pPr>
              <a:t>‹#›</a:t>
            </a:fld>
            <a:endParaRPr lang="en-US" dirty="0"/>
          </a:p>
        </p:txBody>
      </p:sp>
    </p:spTree>
    <p:extLst>
      <p:ext uri="{BB962C8B-B14F-4D97-AF65-F5344CB8AC3E}">
        <p14:creationId xmlns:p14="http://schemas.microsoft.com/office/powerpoint/2010/main" val="205427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BAD6339-A59E-AE41-97A6-102FED9D1975}" type="datetime1">
              <a:rPr lang="en-US"/>
              <a:pPr>
                <a:defRPr/>
              </a:pPr>
              <a:t>7/6/20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CAFBF8-8156-0B42-877D-34923BB1F3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0"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r" defTabSz="457200"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85910082-D659-5640-A956-34DA82E440E5}" type="datetime1">
              <a:rPr lang="en-US"/>
              <a:pPr>
                <a:defRPr/>
              </a:pPr>
              <a:t>7/6/20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14969AB-BEFC-994D-9EA8-461BEA97DF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maps" TargetMode="External"/><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maps" TargetMode="External"/><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91275992@N00/3062167908"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91275992@N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zlMrxpr6Uk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pm.nasa.gov/education/sites/default/files/lesson_plan_files/water-for-wheaties/AG_3_Interview%20with%20Faisal%20Hossain.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T1NSKpORI5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33455292@N08" TargetMode="External"/><Relationship Id="rId4" Type="http://schemas.openxmlformats.org/officeDocument/2006/relationships/hyperlink" Target="https://www.flickr.com/photos/33455292@N08/4982356987"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f9F7yDjSdNA&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hyperlink" Target="https://www.flickr.com/photos/26299815@N03/2508721852" TargetMode="External"/><Relationship Id="rId3" Type="http://schemas.openxmlformats.org/officeDocument/2006/relationships/image" Target="../media/image34.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creativecommons.org/licenses/by-nc/4.0/?ref=ccsearch&amp;atype=rich" TargetMode="External"/><Relationship Id="rId5" Type="http://schemas.openxmlformats.org/officeDocument/2006/relationships/hyperlink" Target="https://sketchfab.com/charles.cla" TargetMode="External"/><Relationship Id="rId10" Type="http://schemas.openxmlformats.org/officeDocument/2006/relationships/hyperlink" Target="https://creativecommons.org/licenses/by-nc-sa/2.0/?ref=ccsearch&amp;atype=rich" TargetMode="External"/><Relationship Id="rId4" Type="http://schemas.openxmlformats.org/officeDocument/2006/relationships/hyperlink" Target="https://sketchfab.com/3d-models/35ac912c7dc14175ab8be82a2c5fe551" TargetMode="External"/><Relationship Id="rId9" Type="http://schemas.openxmlformats.org/officeDocument/2006/relationships/hyperlink" Target="https://www.flickr.com/photos/26299815@N0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hyperlink" Target="https://gpm.nasa.gov/education/interactive/from-satellites-to-your-backyard-using-imerg"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7DL14jU6tPk&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pa.gov/watersense/watersense-ki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hyperlink" Target="https://pmm.nasa.gov/education/sites/default/files/lesson_plan_files/The%20Politics%20of%20Water_0.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38.xml.rels><?xml version="1.0" encoding="UTF-8" standalone="yes"?>
<Relationships xmlns="http://schemas.openxmlformats.org/package/2006/relationships"><Relationship Id="rId8" Type="http://schemas.openxmlformats.org/officeDocument/2006/relationships/hyperlink" Target="https://earthobservatory.nasa.gov/images/92903/smart-phones-bring-smart-irrigation" TargetMode="External"/><Relationship Id="rId3" Type="http://schemas.openxmlformats.org/officeDocument/2006/relationships/hyperlink" Target="https://pmm.nasa.gov/" TargetMode="External"/><Relationship Id="rId7" Type="http://schemas.openxmlformats.org/officeDocument/2006/relationships/hyperlink" Target="http://saswe.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ewvoicesnasem.org/faisal" TargetMode="External"/><Relationship Id="rId5" Type="http://schemas.openxmlformats.org/officeDocument/2006/relationships/hyperlink" Target="https://www.ce.washington.edu/facultyfinder/faisal-hossain" TargetMode="External"/><Relationship Id="rId4" Type="http://schemas.openxmlformats.org/officeDocument/2006/relationships/hyperlink" Target="http://www.pcrwr.gov.p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www.flickr.com/photos/28634332@N0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lickr.com/photos/28634332@N05/8250851747" TargetMode="External"/><Relationship Id="rId5" Type="http://schemas.openxmlformats.org/officeDocument/2006/relationships/hyperlink" Target="https://pmm.nasa.gov/education/sites/default/files/styles/resource_top_image/public/field/image/teresa-franco.jpg?itok=QMS8dWM5"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pmm.nasa.gov/education/videos/show-me-wa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mm.nasa.gov/image-gallery/cocorahs-rain-gauge-stor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mm.nasa.gov/education/articles/precious-freshnes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mm.nasa.gov/education/sites/default/files/styles/resource_top_image/public/field/image/ThreeWomenIndia.jpg?itok=fx2YqQRs"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nd/2.0/?ref=ccsearch&amp;atype=rich" TargetMode="External"/><Relationship Id="rId3" Type="http://schemas.openxmlformats.org/officeDocument/2006/relationships/hyperlink" Target="https://www.flickr.com/photos/11219770@N00/518442706" TargetMode="External"/><Relationship Id="rId7" Type="http://schemas.openxmlformats.org/officeDocument/2006/relationships/hyperlink" Target="https://www.flickr.com/photos/82264666@N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ickr.com/photos/82264666@N07/7539188134" TargetMode="External"/><Relationship Id="rId5" Type="http://schemas.openxmlformats.org/officeDocument/2006/relationships/hyperlink" Target="https://creativecommons.org/licenses/by/2.0/?ref=ccsearch&amp;atype=rich" TargetMode="External"/><Relationship Id="rId10" Type="http://schemas.openxmlformats.org/officeDocument/2006/relationships/image" Target="../media/image12.jpg"/><Relationship Id="rId4" Type="http://schemas.openxmlformats.org/officeDocument/2006/relationships/hyperlink" Target="https://www.flickr.com/photos/11219770@N00" TargetMode="Externa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hyperlink" Target="https://www.flickr.com/photos/20521439@N00" TargetMode="External"/><Relationship Id="rId3" Type="http://schemas.openxmlformats.org/officeDocument/2006/relationships/hyperlink" Target="https://www.flickr.com/photos/115912963@N02/13287722975" TargetMode="External"/><Relationship Id="rId7" Type="http://schemas.openxmlformats.org/officeDocument/2006/relationships/hyperlink" Target="https://www.flickr.com/photos/20521439@N00/3214124502"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115912963@N02" TargetMode="External"/><Relationship Id="rId9" Type="http://schemas.openxmlformats.org/officeDocument/2006/relationships/hyperlink" Target="https://creativecommons.org/licenses/by-nc/2.0/?ref=ccsearch&amp;atype=ri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3"/>
          <p:cNvSpPr>
            <a:spLocks noGrp="1"/>
          </p:cNvSpPr>
          <p:nvPr>
            <p:ph type="ctrTitle"/>
          </p:nvPr>
        </p:nvSpPr>
        <p:spPr>
          <a:xfrm>
            <a:off x="2079624" y="436563"/>
            <a:ext cx="6056313" cy="890587"/>
          </a:xfrm>
        </p:spPr>
        <p:txBody>
          <a:bodyPr/>
          <a:lstStyle/>
          <a:p>
            <a:pPr>
              <a:defRPr/>
            </a:pPr>
            <a:r>
              <a:rPr lang="en-US" sz="2800" dirty="0">
                <a:effectLst/>
                <a:latin typeface="Calibri" charset="0"/>
                <a:ea typeface="ＭＳ Ｐゴシック" charset="0"/>
                <a:cs typeface="ＭＳ Ｐゴシック" charset="0"/>
              </a:rPr>
              <a:t> </a:t>
            </a:r>
            <a:endParaRPr lang="en-US" sz="28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4099" name="Subtitle 4"/>
          <p:cNvSpPr>
            <a:spLocks noGrp="1"/>
          </p:cNvSpPr>
          <p:nvPr>
            <p:ph type="subTitle" sz="quarter" idx="1"/>
          </p:nvPr>
        </p:nvSpPr>
        <p:spPr>
          <a:xfrm>
            <a:off x="5575300" y="1882775"/>
            <a:ext cx="3251200" cy="4608513"/>
          </a:xfrm>
        </p:spPr>
        <p:txBody>
          <a:bodyPr/>
          <a:lstStyle/>
          <a:p>
            <a:pPr algn="l"/>
            <a:r>
              <a:rPr lang="en-US" sz="1600" dirty="0">
                <a:solidFill>
                  <a:schemeClr val="bg1"/>
                </a:solidFill>
                <a:latin typeface="Arial" charset="0"/>
                <a:ea typeface="ＭＳ Ｐゴシック" charset="0"/>
                <a:cs typeface="ＭＳ Ｐゴシック" charset="0"/>
              </a:rPr>
              <a:t>This presentation is a part of the “Water for Wheaties?” lesson plan for  third grade students.</a:t>
            </a:r>
          </a:p>
          <a:p>
            <a:pPr algn="l"/>
            <a:endParaRPr lang="en-US" sz="1600" dirty="0">
              <a:solidFill>
                <a:schemeClr val="bg1"/>
              </a:solidFill>
              <a:latin typeface="Arial" charset="0"/>
              <a:ea typeface="ＭＳ Ｐゴシック" charset="0"/>
              <a:cs typeface="ＭＳ Ｐゴシック" charset="0"/>
            </a:endParaRPr>
          </a:p>
          <a:p>
            <a:pPr algn="l"/>
            <a:r>
              <a:rPr lang="en-US" sz="1600" dirty="0">
                <a:solidFill>
                  <a:schemeClr val="bg1"/>
                </a:solidFill>
                <a:latin typeface="Arial" charset="0"/>
                <a:ea typeface="ＭＳ Ｐゴシック" charset="0"/>
                <a:cs typeface="ＭＳ Ｐゴシック" charset="0"/>
              </a:rPr>
              <a:t>It was developed by the GPM Education and Outreach Team.</a:t>
            </a:r>
          </a:p>
          <a:p>
            <a:pPr algn="l"/>
            <a:endParaRPr lang="en-US" sz="1600" dirty="0">
              <a:solidFill>
                <a:schemeClr val="bg1"/>
              </a:solidFill>
              <a:latin typeface="Arial" charset="0"/>
              <a:ea typeface="ＭＳ Ｐゴシック" charset="0"/>
              <a:cs typeface="ＭＳ Ｐゴシック" charset="0"/>
            </a:endParaRPr>
          </a:p>
          <a:p>
            <a:pPr algn="l"/>
            <a:r>
              <a:rPr lang="en-US" sz="1600" dirty="0">
                <a:solidFill>
                  <a:schemeClr val="bg1"/>
                </a:solidFill>
                <a:latin typeface="Arial" charset="0"/>
                <a:ea typeface="ＭＳ Ｐゴシック" charset="0"/>
                <a:cs typeface="ＭＳ Ｐゴシック" charset="0"/>
              </a:rPr>
              <a:t>This lesson plan highlights the was in which NASA Earth observing satellite data is being used to improve life here on Earth.</a:t>
            </a:r>
          </a:p>
          <a:p>
            <a:pPr algn="l"/>
            <a:endParaRPr lang="en-US" sz="1600" dirty="0">
              <a:solidFill>
                <a:schemeClr val="bg1"/>
              </a:solidFill>
              <a:latin typeface="Arial" charset="0"/>
              <a:ea typeface="ＭＳ Ｐゴシック" charset="0"/>
              <a:cs typeface="ＭＳ Ｐゴシック" charset="0"/>
            </a:endParaRPr>
          </a:p>
          <a:p>
            <a:pPr algn="l"/>
            <a:endParaRPr lang="en-US" sz="1600" dirty="0">
              <a:solidFill>
                <a:schemeClr val="bg1"/>
              </a:solidFill>
              <a:latin typeface="Arial" charset="0"/>
              <a:ea typeface="ＭＳ Ｐゴシック" charset="0"/>
              <a:cs typeface="ＭＳ Ｐゴシック" charset="0"/>
            </a:endParaRPr>
          </a:p>
          <a:p>
            <a:pPr algn="l"/>
            <a:endParaRPr lang="en-US" sz="1600" dirty="0">
              <a:solidFill>
                <a:schemeClr val="bg1"/>
              </a:solidFill>
              <a:latin typeface="Arial" charset="0"/>
              <a:ea typeface="ＭＳ Ｐゴシック" charset="0"/>
              <a:cs typeface="ＭＳ Ｐゴシック" charset="0"/>
            </a:endParaRPr>
          </a:p>
          <a:p>
            <a:pPr algn="l"/>
            <a:endParaRPr lang="en-US" sz="1600" i="1" dirty="0">
              <a:solidFill>
                <a:srgbClr val="FED821"/>
              </a:solidFill>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B6E49D58-B6A8-3C4E-82D0-6D9870BEA37D}"/>
              </a:ext>
            </a:extLst>
          </p:cNvPr>
          <p:cNvSpPr txBox="1"/>
          <p:nvPr/>
        </p:nvSpPr>
        <p:spPr>
          <a:xfrm>
            <a:off x="1975451" y="436563"/>
            <a:ext cx="5663839" cy="646331"/>
          </a:xfrm>
          <a:prstGeom prst="rect">
            <a:avLst/>
          </a:prstGeom>
          <a:noFill/>
        </p:spPr>
        <p:txBody>
          <a:bodyPr wrap="square" rtlCol="0">
            <a:spAutoFit/>
          </a:bodyPr>
          <a:lstStyle/>
          <a:p>
            <a:pPr algn="ctr"/>
            <a:r>
              <a:rPr lang="en-US" sz="3600" dirty="0">
                <a:solidFill>
                  <a:schemeClr val="bg1"/>
                </a:solidFill>
              </a:rPr>
              <a:t>Water for Wheaties?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48C-FDF2-AE44-A776-23219FDC6F2B}"/>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9EC76D0F-CBAE-2444-A489-A4C40C87CB41}"/>
              </a:ext>
            </a:extLst>
          </p:cNvPr>
          <p:cNvSpPr>
            <a:spLocks noGrp="1"/>
          </p:cNvSpPr>
          <p:nvPr>
            <p:ph idx="1"/>
          </p:nvPr>
        </p:nvSpPr>
        <p:spPr/>
        <p:txBody>
          <a:bodyPr/>
          <a:lstStyle/>
          <a:p>
            <a:pPr marL="0" indent="0">
              <a:buNone/>
            </a:pPr>
            <a:r>
              <a:rPr lang="en-US" dirty="0"/>
              <a:t>Now you will work in one of four “Expert Groups” to become a specialist in one of the following topics. You will learn about two main wheat growing regions in the world, and comparing and contrasting their weather and climate. </a:t>
            </a:r>
          </a:p>
          <a:p>
            <a:pPr marL="0" indent="0">
              <a:buNone/>
            </a:pPr>
            <a:endParaRPr lang="en-US" dirty="0"/>
          </a:p>
          <a:p>
            <a:r>
              <a:rPr lang="en-US" dirty="0"/>
              <a:t>Growing Wheat</a:t>
            </a:r>
          </a:p>
          <a:p>
            <a:r>
              <a:rPr lang="en-US" dirty="0"/>
              <a:t>Weather and Climate in Sargodha, Pakistan</a:t>
            </a:r>
          </a:p>
          <a:p>
            <a:r>
              <a:rPr lang="en-US" dirty="0"/>
              <a:t>Weather and Climate in Gypsum, Kansas</a:t>
            </a:r>
          </a:p>
          <a:p>
            <a:r>
              <a:rPr lang="en-US" dirty="0"/>
              <a:t>Pakistan’s Freshwater Resources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4118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24E6-F25F-B64E-9591-9562DC4B33E9}"/>
              </a:ext>
            </a:extLst>
          </p:cNvPr>
          <p:cNvSpPr>
            <a:spLocks noGrp="1"/>
          </p:cNvSpPr>
          <p:nvPr>
            <p:ph type="title"/>
          </p:nvPr>
        </p:nvSpPr>
        <p:spPr/>
        <p:txBody>
          <a:bodyPr/>
          <a:lstStyle/>
          <a:p>
            <a:r>
              <a:rPr lang="en-US" dirty="0"/>
              <a:t>Explain</a:t>
            </a:r>
          </a:p>
        </p:txBody>
      </p:sp>
      <p:pic>
        <p:nvPicPr>
          <p:cNvPr id="4" name="Content Placeholder 3">
            <a:extLst>
              <a:ext uri="{FF2B5EF4-FFF2-40B4-BE49-F238E27FC236}">
                <a16:creationId xmlns:a16="http://schemas.microsoft.com/office/drawing/2014/main" id="{A3C59859-9A3B-7D46-85A0-842CE90B3C1B}"/>
              </a:ext>
            </a:extLst>
          </p:cNvPr>
          <p:cNvPicPr>
            <a:picLocks noGrp="1" noChangeAspect="1"/>
          </p:cNvPicPr>
          <p:nvPr>
            <p:ph idx="1"/>
          </p:nvPr>
        </p:nvPicPr>
        <p:blipFill>
          <a:blip r:embed="rId2"/>
          <a:stretch>
            <a:fillRect/>
          </a:stretch>
        </p:blipFill>
        <p:spPr>
          <a:xfrm>
            <a:off x="630699" y="1530493"/>
            <a:ext cx="8229600" cy="4882242"/>
          </a:xfrm>
          <a:prstGeom prst="rect">
            <a:avLst/>
          </a:prstGeom>
        </p:spPr>
      </p:pic>
      <p:sp>
        <p:nvSpPr>
          <p:cNvPr id="5" name="TextBox 4">
            <a:extLst>
              <a:ext uri="{FF2B5EF4-FFF2-40B4-BE49-F238E27FC236}">
                <a16:creationId xmlns:a16="http://schemas.microsoft.com/office/drawing/2014/main" id="{B38C06EB-0103-3D4E-9EBE-627F112A943F}"/>
              </a:ext>
            </a:extLst>
          </p:cNvPr>
          <p:cNvSpPr txBox="1"/>
          <p:nvPr/>
        </p:nvSpPr>
        <p:spPr>
          <a:xfrm>
            <a:off x="1504709" y="699496"/>
            <a:ext cx="6239080" cy="830997"/>
          </a:xfrm>
          <a:prstGeom prst="rect">
            <a:avLst/>
          </a:prstGeom>
          <a:noFill/>
        </p:spPr>
        <p:txBody>
          <a:bodyPr wrap="none" rtlCol="0">
            <a:spAutoFit/>
          </a:bodyPr>
          <a:lstStyle/>
          <a:p>
            <a:r>
              <a:rPr lang="en-US" dirty="0">
                <a:solidFill>
                  <a:srgbClr val="000099"/>
                </a:solidFill>
              </a:rPr>
              <a:t>Locations of Two Wheat Growing Regions in</a:t>
            </a:r>
          </a:p>
          <a:p>
            <a:pPr algn="ctr"/>
            <a:r>
              <a:rPr lang="en-US" dirty="0">
                <a:solidFill>
                  <a:srgbClr val="000099"/>
                </a:solidFill>
              </a:rPr>
              <a:t>Kansas and Pakistan</a:t>
            </a:r>
          </a:p>
        </p:txBody>
      </p:sp>
      <p:sp>
        <p:nvSpPr>
          <p:cNvPr id="6" name="TextBox 5">
            <a:extLst>
              <a:ext uri="{FF2B5EF4-FFF2-40B4-BE49-F238E27FC236}">
                <a16:creationId xmlns:a16="http://schemas.microsoft.com/office/drawing/2014/main" id="{137528E0-BC57-7B41-B8D9-46F4923E4F67}"/>
              </a:ext>
            </a:extLst>
          </p:cNvPr>
          <p:cNvSpPr txBox="1"/>
          <p:nvPr/>
        </p:nvSpPr>
        <p:spPr>
          <a:xfrm>
            <a:off x="2615878" y="6412736"/>
            <a:ext cx="4722471" cy="261610"/>
          </a:xfrm>
          <a:prstGeom prst="rect">
            <a:avLst/>
          </a:prstGeom>
          <a:noFill/>
        </p:spPr>
        <p:txBody>
          <a:bodyPr wrap="square" rtlCol="0">
            <a:spAutoFit/>
          </a:bodyPr>
          <a:lstStyle/>
          <a:p>
            <a:pPr algn="ctr"/>
            <a:r>
              <a:rPr lang="en-US" sz="1100" i="1" dirty="0"/>
              <a:t>Developed using </a:t>
            </a:r>
            <a:r>
              <a:rPr lang="en-US" sz="1100" i="1" u="sng" dirty="0">
                <a:hlinkClick r:id="rId3"/>
              </a:rPr>
              <a:t>Google Maps</a:t>
            </a:r>
            <a:endParaRPr lang="en-US" sz="1100" i="1" dirty="0"/>
          </a:p>
        </p:txBody>
      </p:sp>
    </p:spTree>
    <p:extLst>
      <p:ext uri="{BB962C8B-B14F-4D97-AF65-F5344CB8AC3E}">
        <p14:creationId xmlns:p14="http://schemas.microsoft.com/office/powerpoint/2010/main" val="10656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CF40-3A08-4942-BEED-75B1E1D80D29}"/>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2937ACCF-36F0-2742-AD32-5F34B4C9DAEB}"/>
              </a:ext>
            </a:extLst>
          </p:cNvPr>
          <p:cNvSpPr>
            <a:spLocks noGrp="1"/>
          </p:cNvSpPr>
          <p:nvPr>
            <p:ph idx="1"/>
          </p:nvPr>
        </p:nvSpPr>
        <p:spPr/>
        <p:txBody>
          <a:bodyPr/>
          <a:lstStyle/>
          <a:p>
            <a:pPr marL="0" indent="0" algn="ctr">
              <a:buNone/>
            </a:pPr>
            <a:r>
              <a:rPr lang="en-US" b="1" dirty="0"/>
              <a:t>Expert Groups</a:t>
            </a:r>
          </a:p>
          <a:p>
            <a:pPr marL="0" indent="0">
              <a:buNone/>
            </a:pPr>
            <a:endParaRPr lang="en-US" dirty="0"/>
          </a:p>
          <a:p>
            <a:pPr marL="0" indent="0">
              <a:buNone/>
            </a:pPr>
            <a:r>
              <a:rPr lang="en-US" dirty="0"/>
              <a:t>As you read your article and then discuss it with your team, use the notetaking organizer to take notes and have when you meet with your Project Team. </a:t>
            </a:r>
          </a:p>
          <a:p>
            <a:pPr marL="0" indent="0">
              <a:buNone/>
            </a:pPr>
            <a:endParaRPr lang="en-US" dirty="0"/>
          </a:p>
          <a:p>
            <a:pPr marL="0" indent="0">
              <a:buNone/>
            </a:pPr>
            <a:r>
              <a:rPr lang="en-US" dirty="0"/>
              <a:t>Project Teams will have a specialist from each expert group. They will share in what they learned about their topic and will work with NASA data to help predict when farmers might need to use freshwater resources to irrigate their crops.</a:t>
            </a:r>
          </a:p>
        </p:txBody>
      </p:sp>
      <p:pic>
        <p:nvPicPr>
          <p:cNvPr id="5" name="Picture 4">
            <a:extLst>
              <a:ext uri="{FF2B5EF4-FFF2-40B4-BE49-F238E27FC236}">
                <a16:creationId xmlns:a16="http://schemas.microsoft.com/office/drawing/2014/main" id="{DEE44EC4-1F1F-EB4E-ABA6-F51763A807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0455" y="682625"/>
            <a:ext cx="1404073" cy="1170997"/>
          </a:xfrm>
          <a:prstGeom prst="rect">
            <a:avLst/>
          </a:prstGeom>
        </p:spPr>
      </p:pic>
    </p:spTree>
    <p:extLst>
      <p:ext uri="{BB962C8B-B14F-4D97-AF65-F5344CB8AC3E}">
        <p14:creationId xmlns:p14="http://schemas.microsoft.com/office/powerpoint/2010/main" val="177983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0D2-CDEE-D149-9CD0-068F303BF11D}"/>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D544B5CC-21CE-F041-948D-94867C858890}"/>
              </a:ext>
            </a:extLst>
          </p:cNvPr>
          <p:cNvSpPr>
            <a:spLocks noGrp="1"/>
          </p:cNvSpPr>
          <p:nvPr>
            <p:ph idx="1"/>
          </p:nvPr>
        </p:nvSpPr>
        <p:spPr/>
        <p:txBody>
          <a:bodyPr/>
          <a:lstStyle/>
          <a:p>
            <a:pPr marL="0" indent="0">
              <a:buNone/>
            </a:pPr>
            <a:r>
              <a:rPr lang="en-US" dirty="0"/>
              <a:t>In your expert groups, be looking for the information that answers the following questions:</a:t>
            </a:r>
          </a:p>
          <a:p>
            <a:pPr marL="0" indent="0">
              <a:buNone/>
            </a:pPr>
            <a:endParaRPr lang="en-US" dirty="0"/>
          </a:p>
          <a:p>
            <a:pPr>
              <a:buFontTx/>
              <a:buChar char="-"/>
            </a:pPr>
            <a:r>
              <a:rPr lang="en-US" dirty="0"/>
              <a:t>How much freshwater does wheat need to grow?</a:t>
            </a:r>
          </a:p>
          <a:p>
            <a:pPr>
              <a:buFontTx/>
              <a:buChar char="-"/>
            </a:pPr>
            <a:r>
              <a:rPr lang="en-US" dirty="0"/>
              <a:t>When is the wheat growing season in Pakistan?</a:t>
            </a:r>
          </a:p>
          <a:p>
            <a:pPr>
              <a:buFontTx/>
              <a:buChar char="-"/>
            </a:pPr>
            <a:r>
              <a:rPr lang="en-US" dirty="0"/>
              <a:t>When is the wheat growing season in Kansas?</a:t>
            </a:r>
          </a:p>
          <a:p>
            <a:pPr>
              <a:buFontTx/>
              <a:buChar char="-"/>
            </a:pPr>
            <a:r>
              <a:rPr lang="en-US" dirty="0"/>
              <a:t>How do farmers water their wheat crops in these two locations? </a:t>
            </a:r>
          </a:p>
          <a:p>
            <a:pPr>
              <a:buFontTx/>
              <a:buChar char="-"/>
            </a:pPr>
            <a:r>
              <a:rPr lang="en-US" dirty="0"/>
              <a:t>Are there any problems having enough freshwater in either of these locations?</a:t>
            </a:r>
          </a:p>
          <a:p>
            <a:pPr marL="0" indent="0">
              <a:buNone/>
            </a:pPr>
            <a:endParaRPr lang="en-US" dirty="0"/>
          </a:p>
          <a:p>
            <a:pPr>
              <a:buFontTx/>
              <a:buChar char="-"/>
            </a:pPr>
            <a:endParaRPr lang="en-US" dirty="0"/>
          </a:p>
        </p:txBody>
      </p:sp>
    </p:spTree>
    <p:extLst>
      <p:ext uri="{BB962C8B-B14F-4D97-AF65-F5344CB8AC3E}">
        <p14:creationId xmlns:p14="http://schemas.microsoft.com/office/powerpoint/2010/main" val="354079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2153-CA49-704D-96E7-CE2D715B207E}"/>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5D9098E8-72B8-5F47-A4DE-A902BAAED547}"/>
              </a:ext>
            </a:extLst>
          </p:cNvPr>
          <p:cNvSpPr>
            <a:spLocks noGrp="1"/>
          </p:cNvSpPr>
          <p:nvPr>
            <p:ph idx="1"/>
          </p:nvPr>
        </p:nvSpPr>
        <p:spPr/>
        <p:txBody>
          <a:bodyPr/>
          <a:lstStyle/>
          <a:p>
            <a:pPr marL="0" indent="0">
              <a:buNone/>
            </a:pPr>
            <a:r>
              <a:rPr lang="en-US" dirty="0"/>
              <a:t>In your Project Teams, you will be analyzing data from NASA’s Global Precipitation Measurement mission. </a:t>
            </a:r>
          </a:p>
          <a:p>
            <a:pPr marL="0" indent="0">
              <a:buNone/>
            </a:pPr>
            <a:endParaRPr lang="en-US" dirty="0"/>
          </a:p>
          <a:p>
            <a:pPr marL="0" indent="0">
              <a:buNone/>
            </a:pPr>
            <a:r>
              <a:rPr lang="en-US" dirty="0"/>
              <a:t>Let’s learn a little bit about this satellite and how and why it measures precipitation from space.</a:t>
            </a:r>
          </a:p>
          <a:p>
            <a:pPr marL="0" indent="0">
              <a:buNone/>
            </a:pPr>
            <a:endParaRPr lang="en-US" dirty="0"/>
          </a:p>
        </p:txBody>
      </p:sp>
      <p:pic>
        <p:nvPicPr>
          <p:cNvPr id="5" name="Picture 4">
            <a:extLst>
              <a:ext uri="{FF2B5EF4-FFF2-40B4-BE49-F238E27FC236}">
                <a16:creationId xmlns:a16="http://schemas.microsoft.com/office/drawing/2014/main" id="{8C5D258D-30B2-AF4A-A54D-3186BC304E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9532" y="3429000"/>
            <a:ext cx="3944936" cy="2960017"/>
          </a:xfrm>
          <a:prstGeom prst="rect">
            <a:avLst/>
          </a:prstGeom>
        </p:spPr>
      </p:pic>
      <p:sp>
        <p:nvSpPr>
          <p:cNvPr id="6" name="TextBox 5">
            <a:extLst>
              <a:ext uri="{FF2B5EF4-FFF2-40B4-BE49-F238E27FC236}">
                <a16:creationId xmlns:a16="http://schemas.microsoft.com/office/drawing/2014/main" id="{1D85DFA4-0ABC-0048-8008-35CCEE640838}"/>
              </a:ext>
            </a:extLst>
          </p:cNvPr>
          <p:cNvSpPr txBox="1"/>
          <p:nvPr/>
        </p:nvSpPr>
        <p:spPr>
          <a:xfrm>
            <a:off x="3077840" y="6497965"/>
            <a:ext cx="2988319" cy="261610"/>
          </a:xfrm>
          <a:prstGeom prst="rect">
            <a:avLst/>
          </a:prstGeom>
          <a:noFill/>
        </p:spPr>
        <p:txBody>
          <a:bodyPr wrap="none" rtlCol="0">
            <a:spAutoFit/>
          </a:bodyPr>
          <a:lstStyle/>
          <a:p>
            <a:r>
              <a:rPr lang="en-US" sz="1100" i="1" dirty="0"/>
              <a:t>The GPM Core Satellite/ Image credit: NASA</a:t>
            </a:r>
          </a:p>
        </p:txBody>
      </p:sp>
    </p:spTree>
    <p:extLst>
      <p:ext uri="{BB962C8B-B14F-4D97-AF65-F5344CB8AC3E}">
        <p14:creationId xmlns:p14="http://schemas.microsoft.com/office/powerpoint/2010/main" val="254012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D321-CA7B-F243-9828-5B4B7900336F}"/>
              </a:ext>
            </a:extLst>
          </p:cNvPr>
          <p:cNvSpPr>
            <a:spLocks noGrp="1"/>
          </p:cNvSpPr>
          <p:nvPr>
            <p:ph type="title"/>
          </p:nvPr>
        </p:nvSpPr>
        <p:spPr/>
        <p:txBody>
          <a:bodyPr/>
          <a:lstStyle/>
          <a:p>
            <a:r>
              <a:rPr lang="en-US" dirty="0"/>
              <a:t>Explain</a:t>
            </a:r>
          </a:p>
        </p:txBody>
      </p:sp>
      <p:pic>
        <p:nvPicPr>
          <p:cNvPr id="5" name="Content Placeholder 4">
            <a:extLst>
              <a:ext uri="{FF2B5EF4-FFF2-40B4-BE49-F238E27FC236}">
                <a16:creationId xmlns:a16="http://schemas.microsoft.com/office/drawing/2014/main" id="{A439F86A-32C2-8A47-842B-DC629595E2E5}"/>
              </a:ext>
            </a:extLst>
          </p:cNvPr>
          <p:cNvPicPr>
            <a:picLocks noGrp="1" noChangeAspect="1"/>
          </p:cNvPicPr>
          <p:nvPr>
            <p:ph idx="1"/>
          </p:nvPr>
        </p:nvPicPr>
        <p:blipFill>
          <a:blip r:embed="rId3"/>
          <a:stretch>
            <a:fillRect/>
          </a:stretch>
        </p:blipFill>
        <p:spPr>
          <a:xfrm>
            <a:off x="1102809" y="1045268"/>
            <a:ext cx="6938381" cy="5216635"/>
          </a:xfrm>
        </p:spPr>
      </p:pic>
    </p:spTree>
    <p:extLst>
      <p:ext uri="{BB962C8B-B14F-4D97-AF65-F5344CB8AC3E}">
        <p14:creationId xmlns:p14="http://schemas.microsoft.com/office/powerpoint/2010/main" val="206241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BDAF-1B1D-EC42-9759-FFFC67B75488}"/>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02924DA9-5042-8F42-A26D-E87BD7D29C8B}"/>
              </a:ext>
            </a:extLst>
          </p:cNvPr>
          <p:cNvSpPr>
            <a:spLocks noGrp="1"/>
          </p:cNvSpPr>
          <p:nvPr>
            <p:ph idx="1"/>
          </p:nvPr>
        </p:nvSpPr>
        <p:spPr/>
        <p:txBody>
          <a:bodyPr/>
          <a:lstStyle/>
          <a:p>
            <a:pPr marL="0" indent="0">
              <a:buNone/>
            </a:pPr>
            <a:r>
              <a:rPr lang="en-US" dirty="0"/>
              <a:t>In your Project Teams, you are going to look at GPM data for the two wheat growing regions that the Expert Groups explored.</a:t>
            </a:r>
          </a:p>
          <a:p>
            <a:pPr marL="0" indent="0">
              <a:buNone/>
            </a:pPr>
            <a:endParaRPr lang="en-US" dirty="0"/>
          </a:p>
          <a:p>
            <a:pPr marL="0" indent="0">
              <a:buNone/>
            </a:pPr>
            <a:r>
              <a:rPr lang="en-US" dirty="0"/>
              <a:t>This data will be a bit confusing at first, but you will work together to unpack it. </a:t>
            </a:r>
          </a:p>
          <a:p>
            <a:pPr marL="0" indent="0">
              <a:buNone/>
            </a:pPr>
            <a:endParaRPr lang="en-US" dirty="0"/>
          </a:p>
          <a:p>
            <a:pPr marL="0" indent="0">
              <a:buNone/>
            </a:pPr>
            <a:r>
              <a:rPr lang="en-US" dirty="0"/>
              <a:t>As a Project Team, you will use this data to answer some questions about the data and to figure out whether or not the wheat farmers would need to irrigate their crops during their growing season.</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36368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24E6-F25F-B64E-9591-9562DC4B33E9}"/>
              </a:ext>
            </a:extLst>
          </p:cNvPr>
          <p:cNvSpPr>
            <a:spLocks noGrp="1"/>
          </p:cNvSpPr>
          <p:nvPr>
            <p:ph type="title"/>
          </p:nvPr>
        </p:nvSpPr>
        <p:spPr/>
        <p:txBody>
          <a:bodyPr/>
          <a:lstStyle/>
          <a:p>
            <a:r>
              <a:rPr lang="en-US" dirty="0"/>
              <a:t>Explain</a:t>
            </a:r>
          </a:p>
        </p:txBody>
      </p:sp>
      <p:pic>
        <p:nvPicPr>
          <p:cNvPr id="4" name="Content Placeholder 3">
            <a:extLst>
              <a:ext uri="{FF2B5EF4-FFF2-40B4-BE49-F238E27FC236}">
                <a16:creationId xmlns:a16="http://schemas.microsoft.com/office/drawing/2014/main" id="{A3C59859-9A3B-7D46-85A0-842CE90B3C1B}"/>
              </a:ext>
            </a:extLst>
          </p:cNvPr>
          <p:cNvPicPr>
            <a:picLocks noGrp="1" noChangeAspect="1"/>
          </p:cNvPicPr>
          <p:nvPr>
            <p:ph idx="1"/>
          </p:nvPr>
        </p:nvPicPr>
        <p:blipFill>
          <a:blip r:embed="rId2"/>
          <a:stretch>
            <a:fillRect/>
          </a:stretch>
        </p:blipFill>
        <p:spPr>
          <a:xfrm>
            <a:off x="619124" y="1530493"/>
            <a:ext cx="8229600" cy="4882242"/>
          </a:xfrm>
          <a:prstGeom prst="rect">
            <a:avLst/>
          </a:prstGeom>
        </p:spPr>
      </p:pic>
      <p:sp>
        <p:nvSpPr>
          <p:cNvPr id="5" name="TextBox 4">
            <a:extLst>
              <a:ext uri="{FF2B5EF4-FFF2-40B4-BE49-F238E27FC236}">
                <a16:creationId xmlns:a16="http://schemas.microsoft.com/office/drawing/2014/main" id="{B38C06EB-0103-3D4E-9EBE-627F112A943F}"/>
              </a:ext>
            </a:extLst>
          </p:cNvPr>
          <p:cNvSpPr txBox="1"/>
          <p:nvPr/>
        </p:nvSpPr>
        <p:spPr>
          <a:xfrm>
            <a:off x="1504709" y="699496"/>
            <a:ext cx="6239080" cy="830997"/>
          </a:xfrm>
          <a:prstGeom prst="rect">
            <a:avLst/>
          </a:prstGeom>
          <a:noFill/>
        </p:spPr>
        <p:txBody>
          <a:bodyPr wrap="none" rtlCol="0">
            <a:spAutoFit/>
          </a:bodyPr>
          <a:lstStyle/>
          <a:p>
            <a:r>
              <a:rPr lang="en-US" dirty="0">
                <a:solidFill>
                  <a:srgbClr val="000099"/>
                </a:solidFill>
              </a:rPr>
              <a:t>Locations of Two Wheat Growing Regions in</a:t>
            </a:r>
          </a:p>
          <a:p>
            <a:pPr algn="ctr"/>
            <a:r>
              <a:rPr lang="en-US" dirty="0">
                <a:solidFill>
                  <a:srgbClr val="000099"/>
                </a:solidFill>
              </a:rPr>
              <a:t>Kansas and Pakistan</a:t>
            </a:r>
          </a:p>
        </p:txBody>
      </p:sp>
      <p:sp>
        <p:nvSpPr>
          <p:cNvPr id="3" name="TextBox 2">
            <a:extLst>
              <a:ext uri="{FF2B5EF4-FFF2-40B4-BE49-F238E27FC236}">
                <a16:creationId xmlns:a16="http://schemas.microsoft.com/office/drawing/2014/main" id="{825C023A-BB90-0E49-8D86-D4C2AA82E82F}"/>
              </a:ext>
            </a:extLst>
          </p:cNvPr>
          <p:cNvSpPr txBox="1"/>
          <p:nvPr/>
        </p:nvSpPr>
        <p:spPr>
          <a:xfrm>
            <a:off x="3792220" y="6482543"/>
            <a:ext cx="2114681" cy="630942"/>
          </a:xfrm>
          <a:prstGeom prst="rect">
            <a:avLst/>
          </a:prstGeom>
          <a:noFill/>
        </p:spPr>
        <p:txBody>
          <a:bodyPr wrap="none" rtlCol="0">
            <a:spAutoFit/>
          </a:bodyPr>
          <a:lstStyle/>
          <a:p>
            <a:r>
              <a:rPr lang="en-US" sz="1100" i="1" dirty="0"/>
              <a:t>Developed using </a:t>
            </a:r>
            <a:r>
              <a:rPr lang="en-US" sz="1100" i="1" u="sng" dirty="0">
                <a:hlinkClick r:id="rId3"/>
              </a:rPr>
              <a:t>Google Maps</a:t>
            </a:r>
            <a:endParaRPr lang="en-US" sz="1100" i="1" dirty="0"/>
          </a:p>
          <a:p>
            <a:endParaRPr lang="en-US" dirty="0"/>
          </a:p>
        </p:txBody>
      </p:sp>
    </p:spTree>
    <p:extLst>
      <p:ext uri="{BB962C8B-B14F-4D97-AF65-F5344CB8AC3E}">
        <p14:creationId xmlns:p14="http://schemas.microsoft.com/office/powerpoint/2010/main" val="1877869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C81F-C04D-E54C-8F5A-06681BD34DCE}"/>
              </a:ext>
            </a:extLst>
          </p:cNvPr>
          <p:cNvSpPr>
            <a:spLocks noGrp="1"/>
          </p:cNvSpPr>
          <p:nvPr>
            <p:ph type="title"/>
          </p:nvPr>
        </p:nvSpPr>
        <p:spPr/>
        <p:txBody>
          <a:bodyPr/>
          <a:lstStyle/>
          <a:p>
            <a:r>
              <a:rPr lang="en-US" dirty="0"/>
              <a:t>Explain</a:t>
            </a:r>
          </a:p>
        </p:txBody>
      </p:sp>
      <p:pic>
        <p:nvPicPr>
          <p:cNvPr id="5" name="Content Placeholder 4">
            <a:extLst>
              <a:ext uri="{FF2B5EF4-FFF2-40B4-BE49-F238E27FC236}">
                <a16:creationId xmlns:a16="http://schemas.microsoft.com/office/drawing/2014/main" id="{E718D3CF-23C5-5243-B15A-6F49F8F2003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5400000">
            <a:off x="2832450" y="-780714"/>
            <a:ext cx="3877522" cy="7221452"/>
          </a:xfrm>
        </p:spPr>
      </p:pic>
      <p:sp>
        <p:nvSpPr>
          <p:cNvPr id="6" name="TextBox 5">
            <a:extLst>
              <a:ext uri="{FF2B5EF4-FFF2-40B4-BE49-F238E27FC236}">
                <a16:creationId xmlns:a16="http://schemas.microsoft.com/office/drawing/2014/main" id="{1665D402-8093-0D44-BC23-4EB32DBF1EC5}"/>
              </a:ext>
            </a:extLst>
          </p:cNvPr>
          <p:cNvSpPr txBox="1"/>
          <p:nvPr/>
        </p:nvSpPr>
        <p:spPr>
          <a:xfrm>
            <a:off x="704595" y="4942390"/>
            <a:ext cx="7734810" cy="830997"/>
          </a:xfrm>
          <a:prstGeom prst="rect">
            <a:avLst/>
          </a:prstGeom>
          <a:noFill/>
        </p:spPr>
        <p:txBody>
          <a:bodyPr wrap="none" rtlCol="0">
            <a:spAutoFit/>
          </a:bodyPr>
          <a:lstStyle/>
          <a:p>
            <a:pPr algn="ctr"/>
            <a:r>
              <a:rPr lang="en-US" dirty="0"/>
              <a:t>This data shows how much precipitation has fallen over</a:t>
            </a:r>
          </a:p>
          <a:p>
            <a:pPr algn="ctr"/>
            <a:r>
              <a:rPr lang="en-US" dirty="0"/>
              <a:t>Gypsum, Kansas between 2000 and 2019.</a:t>
            </a:r>
          </a:p>
        </p:txBody>
      </p:sp>
    </p:spTree>
    <p:extLst>
      <p:ext uri="{BB962C8B-B14F-4D97-AF65-F5344CB8AC3E}">
        <p14:creationId xmlns:p14="http://schemas.microsoft.com/office/powerpoint/2010/main" val="4052589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B9BA-0B94-7B4D-9B46-FDD7D44F5D06}"/>
              </a:ext>
            </a:extLst>
          </p:cNvPr>
          <p:cNvSpPr>
            <a:spLocks noGrp="1"/>
          </p:cNvSpPr>
          <p:nvPr>
            <p:ph type="title"/>
          </p:nvPr>
        </p:nvSpPr>
        <p:spPr/>
        <p:txBody>
          <a:bodyPr/>
          <a:lstStyle/>
          <a:p>
            <a:r>
              <a:rPr lang="en-US" dirty="0"/>
              <a:t>Explain</a:t>
            </a:r>
          </a:p>
        </p:txBody>
      </p:sp>
      <p:pic>
        <p:nvPicPr>
          <p:cNvPr id="5" name="Content Placeholder 4">
            <a:extLst>
              <a:ext uri="{FF2B5EF4-FFF2-40B4-BE49-F238E27FC236}">
                <a16:creationId xmlns:a16="http://schemas.microsoft.com/office/drawing/2014/main" id="{36C24C2D-79C1-254F-BC35-36159CA6825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 y="738830"/>
            <a:ext cx="8229600" cy="4229100"/>
          </a:xfrm>
        </p:spPr>
      </p:pic>
      <p:sp>
        <p:nvSpPr>
          <p:cNvPr id="6" name="TextBox 5">
            <a:extLst>
              <a:ext uri="{FF2B5EF4-FFF2-40B4-BE49-F238E27FC236}">
                <a16:creationId xmlns:a16="http://schemas.microsoft.com/office/drawing/2014/main" id="{B6E39731-46F5-CF46-A681-AC6A3CA0116C}"/>
              </a:ext>
            </a:extLst>
          </p:cNvPr>
          <p:cNvSpPr txBox="1"/>
          <p:nvPr/>
        </p:nvSpPr>
        <p:spPr>
          <a:xfrm>
            <a:off x="1307939" y="5288173"/>
            <a:ext cx="7060557" cy="830997"/>
          </a:xfrm>
          <a:prstGeom prst="rect">
            <a:avLst/>
          </a:prstGeom>
          <a:noFill/>
        </p:spPr>
        <p:txBody>
          <a:bodyPr wrap="square" rtlCol="0">
            <a:spAutoFit/>
          </a:bodyPr>
          <a:lstStyle/>
          <a:p>
            <a:pPr algn="ctr"/>
            <a:r>
              <a:rPr lang="en-US" dirty="0"/>
              <a:t>This data shows how much precipitation has fallen over Sargodha, Pakistan between 2000 and 2019.</a:t>
            </a:r>
          </a:p>
        </p:txBody>
      </p:sp>
    </p:spTree>
    <p:extLst>
      <p:ext uri="{BB962C8B-B14F-4D97-AF65-F5344CB8AC3E}">
        <p14:creationId xmlns:p14="http://schemas.microsoft.com/office/powerpoint/2010/main" val="86795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a:t>
            </a:r>
          </a:p>
        </p:txBody>
      </p:sp>
      <p:sp>
        <p:nvSpPr>
          <p:cNvPr id="3" name="Content Placeholder 2"/>
          <p:cNvSpPr>
            <a:spLocks noGrp="1"/>
          </p:cNvSpPr>
          <p:nvPr>
            <p:ph idx="1"/>
          </p:nvPr>
        </p:nvSpPr>
        <p:spPr/>
        <p:txBody>
          <a:bodyPr/>
          <a:lstStyle/>
          <a:p>
            <a:r>
              <a:rPr lang="en-US" dirty="0"/>
              <a:t>Make a list of the things that you had to eat yesterday.</a:t>
            </a:r>
          </a:p>
          <a:p>
            <a:r>
              <a:rPr lang="en-US" dirty="0"/>
              <a:t>Put a star by the things that were grown by farmers.</a:t>
            </a:r>
          </a:p>
          <a:p>
            <a:r>
              <a:rPr lang="en-US" dirty="0"/>
              <a:t>Share your list with your partner and circle foods that have ingredients which were grown by farmers. </a:t>
            </a:r>
          </a:p>
        </p:txBody>
      </p:sp>
      <p:pic>
        <p:nvPicPr>
          <p:cNvPr id="5" name="Picture 4">
            <a:extLst>
              <a:ext uri="{FF2B5EF4-FFF2-40B4-BE49-F238E27FC236}">
                <a16:creationId xmlns:a16="http://schemas.microsoft.com/office/drawing/2014/main" id="{C0B3FF6E-0F32-8844-BD33-A5B034A4BC41}"/>
              </a:ext>
            </a:extLst>
          </p:cNvPr>
          <p:cNvPicPr>
            <a:picLocks noChangeAspect="1"/>
          </p:cNvPicPr>
          <p:nvPr/>
        </p:nvPicPr>
        <p:blipFill>
          <a:blip r:embed="rId2"/>
          <a:stretch>
            <a:fillRect/>
          </a:stretch>
        </p:blipFill>
        <p:spPr>
          <a:xfrm>
            <a:off x="2864785" y="3472176"/>
            <a:ext cx="4274594" cy="2846879"/>
          </a:xfrm>
          <a:prstGeom prst="rect">
            <a:avLst/>
          </a:prstGeom>
        </p:spPr>
      </p:pic>
      <p:sp>
        <p:nvSpPr>
          <p:cNvPr id="6" name="TextBox 5">
            <a:extLst>
              <a:ext uri="{FF2B5EF4-FFF2-40B4-BE49-F238E27FC236}">
                <a16:creationId xmlns:a16="http://schemas.microsoft.com/office/drawing/2014/main" id="{A453EDDE-C8E8-D040-8E11-B9BBD4B093A8}"/>
              </a:ext>
            </a:extLst>
          </p:cNvPr>
          <p:cNvSpPr txBox="1"/>
          <p:nvPr/>
        </p:nvSpPr>
        <p:spPr>
          <a:xfrm>
            <a:off x="2864785" y="6319055"/>
            <a:ext cx="4670333" cy="261610"/>
          </a:xfrm>
          <a:prstGeom prst="rect">
            <a:avLst/>
          </a:prstGeom>
          <a:noFill/>
        </p:spPr>
        <p:txBody>
          <a:bodyPr wrap="square" rtlCol="0">
            <a:spAutoFit/>
          </a:bodyPr>
          <a:lstStyle/>
          <a:p>
            <a:r>
              <a:rPr lang="en-US" sz="1100" i="1" dirty="0">
                <a:hlinkClick r:id="rId3"/>
              </a:rPr>
              <a:t>"Food"</a:t>
            </a:r>
            <a:r>
              <a:rPr lang="en-US" sz="1100" i="1" dirty="0"/>
              <a:t> by </a:t>
            </a:r>
            <a:r>
              <a:rPr lang="en-US" sz="1100" i="1" dirty="0">
                <a:hlinkClick r:id="rId4"/>
              </a:rPr>
              <a:t>Anthony Acosta D.Sc</a:t>
            </a:r>
            <a:r>
              <a:rPr lang="en-US" sz="1100" i="1" dirty="0"/>
              <a:t> is licensed under </a:t>
            </a:r>
            <a:r>
              <a:rPr lang="en-US" sz="1100" i="1" cap="all" dirty="0">
                <a:hlinkClick r:id="rId5"/>
              </a:rPr>
              <a:t>CC BY-NC-SA 2.0 </a:t>
            </a:r>
            <a:endParaRPr lang="en-US" sz="1100" dirty="0"/>
          </a:p>
        </p:txBody>
      </p:sp>
    </p:spTree>
    <p:extLst>
      <p:ext uri="{BB962C8B-B14F-4D97-AF65-F5344CB8AC3E}">
        <p14:creationId xmlns:p14="http://schemas.microsoft.com/office/powerpoint/2010/main" val="1050359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F529-DA14-B34F-81EE-46F247277639}"/>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8ABEF748-BBD9-3547-8C9C-0BA0DF2E85D8}"/>
              </a:ext>
            </a:extLst>
          </p:cNvPr>
          <p:cNvSpPr>
            <a:spLocks noGrp="1"/>
          </p:cNvSpPr>
          <p:nvPr>
            <p:ph idx="1"/>
          </p:nvPr>
        </p:nvSpPr>
        <p:spPr/>
        <p:txBody>
          <a:bodyPr/>
          <a:lstStyle/>
          <a:p>
            <a:pPr marL="0" indent="0">
              <a:buNone/>
            </a:pPr>
            <a:r>
              <a:rPr lang="en-US" dirty="0"/>
              <a:t>Each Project Team will be responsible for answering the questions below:</a:t>
            </a:r>
          </a:p>
          <a:p>
            <a:pPr marL="0" indent="0">
              <a:buNone/>
            </a:pPr>
            <a:endParaRPr lang="en-US" dirty="0"/>
          </a:p>
          <a:p>
            <a:pPr marL="514350" indent="-514350">
              <a:buAutoNum type="arabicPeriod"/>
            </a:pPr>
            <a:r>
              <a:rPr lang="en-US" dirty="0"/>
              <a:t>How does the amount of precipitation that falls during wheat growing season in each of these two locations impact the usage of freshwater resources?</a:t>
            </a:r>
          </a:p>
          <a:p>
            <a:pPr marL="0" indent="0">
              <a:buNone/>
            </a:pPr>
            <a:endParaRPr lang="en-US" dirty="0"/>
          </a:p>
          <a:p>
            <a:pPr marL="514350" indent="-514350">
              <a:buAutoNum type="arabicPeriod"/>
            </a:pPr>
            <a:r>
              <a:rPr lang="en-US" dirty="0"/>
              <a:t>What are some suggestions for how to reduce the amount of freshwater needed to irrigate wheat crops?</a:t>
            </a:r>
          </a:p>
        </p:txBody>
      </p:sp>
    </p:spTree>
    <p:extLst>
      <p:ext uri="{BB962C8B-B14F-4D97-AF65-F5344CB8AC3E}">
        <p14:creationId xmlns:p14="http://schemas.microsoft.com/office/powerpoint/2010/main" val="203078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EB89-8AE0-F04F-822D-C30DE2C7E382}"/>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44C3EB35-38CE-E540-94DB-63CD4F5BAB00}"/>
              </a:ext>
            </a:extLst>
          </p:cNvPr>
          <p:cNvSpPr>
            <a:spLocks noGrp="1"/>
          </p:cNvSpPr>
          <p:nvPr>
            <p:ph idx="1"/>
          </p:nvPr>
        </p:nvSpPr>
        <p:spPr/>
        <p:txBody>
          <a:bodyPr/>
          <a:lstStyle/>
          <a:p>
            <a:pPr marL="0" indent="0" algn="ctr">
              <a:buNone/>
            </a:pPr>
            <a:r>
              <a:rPr lang="en-US" dirty="0"/>
              <a:t>What do you think the wheat farmers in Pakistan are doing in the picture below?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9630B8C5-1DA5-844C-BFB7-5E24FFE255FA}"/>
              </a:ext>
            </a:extLst>
          </p:cNvPr>
          <p:cNvPicPr>
            <a:picLocks noChangeAspect="1"/>
          </p:cNvPicPr>
          <p:nvPr/>
        </p:nvPicPr>
        <p:blipFill>
          <a:blip r:embed="rId2"/>
          <a:stretch>
            <a:fillRect/>
          </a:stretch>
        </p:blipFill>
        <p:spPr>
          <a:xfrm>
            <a:off x="1160421" y="1983335"/>
            <a:ext cx="7147007" cy="4023765"/>
          </a:xfrm>
          <a:prstGeom prst="rect">
            <a:avLst/>
          </a:prstGeom>
        </p:spPr>
      </p:pic>
    </p:spTree>
    <p:extLst>
      <p:ext uri="{BB962C8B-B14F-4D97-AF65-F5344CB8AC3E}">
        <p14:creationId xmlns:p14="http://schemas.microsoft.com/office/powerpoint/2010/main" val="1845478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EC4F-223C-6645-AC34-7B7779276B25}"/>
              </a:ext>
            </a:extLst>
          </p:cNvPr>
          <p:cNvSpPr>
            <a:spLocks noGrp="1"/>
          </p:cNvSpPr>
          <p:nvPr>
            <p:ph type="title"/>
          </p:nvPr>
        </p:nvSpPr>
        <p:spPr/>
        <p:txBody>
          <a:bodyPr/>
          <a:lstStyle/>
          <a:p>
            <a:r>
              <a:rPr lang="en-US" dirty="0"/>
              <a:t>Explain</a:t>
            </a:r>
          </a:p>
        </p:txBody>
      </p:sp>
      <p:pic>
        <p:nvPicPr>
          <p:cNvPr id="4" name="Content Placeholder 3">
            <a:extLst>
              <a:ext uri="{FF2B5EF4-FFF2-40B4-BE49-F238E27FC236}">
                <a16:creationId xmlns:a16="http://schemas.microsoft.com/office/drawing/2014/main" id="{F1AEBA08-301B-C248-9B34-927242B0522C}"/>
              </a:ext>
            </a:extLst>
          </p:cNvPr>
          <p:cNvPicPr>
            <a:picLocks noGrp="1" noChangeAspect="1"/>
          </p:cNvPicPr>
          <p:nvPr>
            <p:ph idx="1"/>
          </p:nvPr>
        </p:nvPicPr>
        <p:blipFill>
          <a:blip r:embed="rId2"/>
          <a:stretch>
            <a:fillRect/>
          </a:stretch>
        </p:blipFill>
        <p:spPr>
          <a:xfrm>
            <a:off x="2352675" y="2401887"/>
            <a:ext cx="4762500" cy="2222500"/>
          </a:xfrm>
          <a:prstGeom prst="rect">
            <a:avLst/>
          </a:prstGeom>
        </p:spPr>
      </p:pic>
      <p:sp>
        <p:nvSpPr>
          <p:cNvPr id="6" name="TextBox 5">
            <a:extLst>
              <a:ext uri="{FF2B5EF4-FFF2-40B4-BE49-F238E27FC236}">
                <a16:creationId xmlns:a16="http://schemas.microsoft.com/office/drawing/2014/main" id="{04A5D6E1-8C8E-524A-BB5A-539415EBBCB8}"/>
              </a:ext>
            </a:extLst>
          </p:cNvPr>
          <p:cNvSpPr txBox="1"/>
          <p:nvPr/>
        </p:nvSpPr>
        <p:spPr>
          <a:xfrm>
            <a:off x="628698" y="832227"/>
            <a:ext cx="7867410" cy="1569660"/>
          </a:xfrm>
          <a:prstGeom prst="rect">
            <a:avLst/>
          </a:prstGeom>
          <a:noFill/>
        </p:spPr>
        <p:txBody>
          <a:bodyPr wrap="none" rtlCol="0">
            <a:spAutoFit/>
          </a:bodyPr>
          <a:lstStyle/>
          <a:p>
            <a:pPr algn="ctr"/>
            <a:r>
              <a:rPr lang="en-US" dirty="0">
                <a:solidFill>
                  <a:srgbClr val="000099"/>
                </a:solidFill>
              </a:rPr>
              <a:t>Take a look at these pictures and brainstorm about </a:t>
            </a:r>
          </a:p>
          <a:p>
            <a:pPr algn="ctr"/>
            <a:r>
              <a:rPr lang="en-US" dirty="0">
                <a:solidFill>
                  <a:srgbClr val="000099"/>
                </a:solidFill>
              </a:rPr>
              <a:t>how the farmers are using technology to assist them in </a:t>
            </a:r>
          </a:p>
          <a:p>
            <a:pPr algn="ctr"/>
            <a:r>
              <a:rPr lang="en-US" dirty="0">
                <a:solidFill>
                  <a:srgbClr val="000099"/>
                </a:solidFill>
              </a:rPr>
              <a:t>reducing the amount of freshwater resources they need </a:t>
            </a:r>
          </a:p>
          <a:p>
            <a:pPr algn="ctr"/>
            <a:r>
              <a:rPr lang="en-US" dirty="0">
                <a:solidFill>
                  <a:srgbClr val="000099"/>
                </a:solidFill>
              </a:rPr>
              <a:t>to irrigate their wheat crop.</a:t>
            </a:r>
          </a:p>
        </p:txBody>
      </p:sp>
      <p:pic>
        <p:nvPicPr>
          <p:cNvPr id="10" name="Picture 9">
            <a:extLst>
              <a:ext uri="{FF2B5EF4-FFF2-40B4-BE49-F238E27FC236}">
                <a16:creationId xmlns:a16="http://schemas.microsoft.com/office/drawing/2014/main" id="{1FEEC7F1-4D54-7E4B-A409-44763F8126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067" y="2643564"/>
            <a:ext cx="1925516" cy="3429000"/>
          </a:xfrm>
          <a:prstGeom prst="rect">
            <a:avLst/>
          </a:prstGeom>
        </p:spPr>
      </p:pic>
      <p:pic>
        <p:nvPicPr>
          <p:cNvPr id="12" name="Picture 11">
            <a:extLst>
              <a:ext uri="{FF2B5EF4-FFF2-40B4-BE49-F238E27FC236}">
                <a16:creationId xmlns:a16="http://schemas.microsoft.com/office/drawing/2014/main" id="{B615246D-47C6-854C-A055-131286A04420}"/>
              </a:ext>
            </a:extLst>
          </p:cNvPr>
          <p:cNvPicPr>
            <a:picLocks noChangeAspect="1"/>
          </p:cNvPicPr>
          <p:nvPr/>
        </p:nvPicPr>
        <p:blipFill>
          <a:blip r:embed="rId4"/>
          <a:stretch>
            <a:fillRect/>
          </a:stretch>
        </p:blipFill>
        <p:spPr>
          <a:xfrm>
            <a:off x="3758173" y="2630531"/>
            <a:ext cx="4526989" cy="3395242"/>
          </a:xfrm>
          <a:prstGeom prst="rect">
            <a:avLst/>
          </a:prstGeom>
        </p:spPr>
      </p:pic>
      <p:sp>
        <p:nvSpPr>
          <p:cNvPr id="17" name="TextBox 16">
            <a:extLst>
              <a:ext uri="{FF2B5EF4-FFF2-40B4-BE49-F238E27FC236}">
                <a16:creationId xmlns:a16="http://schemas.microsoft.com/office/drawing/2014/main" id="{A25D7EF0-9300-6A41-93F0-CFB0E1F0A2CA}"/>
              </a:ext>
            </a:extLst>
          </p:cNvPr>
          <p:cNvSpPr txBox="1"/>
          <p:nvPr/>
        </p:nvSpPr>
        <p:spPr>
          <a:xfrm>
            <a:off x="1808262" y="6194047"/>
            <a:ext cx="5527475" cy="461665"/>
          </a:xfrm>
          <a:prstGeom prst="rect">
            <a:avLst/>
          </a:prstGeom>
          <a:noFill/>
        </p:spPr>
        <p:txBody>
          <a:bodyPr wrap="none" rtlCol="0">
            <a:spAutoFit/>
          </a:bodyPr>
          <a:lstStyle/>
          <a:p>
            <a:r>
              <a:rPr lang="en-US" dirty="0"/>
              <a:t> </a:t>
            </a:r>
            <a:r>
              <a:rPr lang="en-US" sz="1100" i="1" dirty="0"/>
              <a:t>Images credits: Faisal Hossain of University of Washington and PCRWR of Pakistan.</a:t>
            </a:r>
          </a:p>
        </p:txBody>
      </p:sp>
    </p:spTree>
    <p:extLst>
      <p:ext uri="{BB962C8B-B14F-4D97-AF65-F5344CB8AC3E}">
        <p14:creationId xmlns:p14="http://schemas.microsoft.com/office/powerpoint/2010/main" val="70631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3458-5995-9E46-8C53-43265C88FF00}"/>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BB19E3C0-EDC5-A546-AEF6-E65639DE2CD2}"/>
              </a:ext>
            </a:extLst>
          </p:cNvPr>
          <p:cNvSpPr>
            <a:spLocks noGrp="1"/>
          </p:cNvSpPr>
          <p:nvPr>
            <p:ph idx="1"/>
          </p:nvPr>
        </p:nvSpPr>
        <p:spPr/>
        <p:txBody>
          <a:bodyPr/>
          <a:lstStyle/>
          <a:p>
            <a:pPr marL="0" indent="0" algn="ctr">
              <a:buNone/>
            </a:pPr>
            <a:r>
              <a:rPr lang="en-US" dirty="0"/>
              <a:t>Meet Faisal Hossain!</a:t>
            </a:r>
          </a:p>
        </p:txBody>
      </p:sp>
      <p:pic>
        <p:nvPicPr>
          <p:cNvPr id="5" name="Picture 4">
            <a:hlinkClick r:id="rId3"/>
            <a:extLst>
              <a:ext uri="{FF2B5EF4-FFF2-40B4-BE49-F238E27FC236}">
                <a16:creationId xmlns:a16="http://schemas.microsoft.com/office/drawing/2014/main" id="{1C7F1C93-621E-7940-8452-EED806EF02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9160" y="1655064"/>
            <a:ext cx="6179000" cy="4113620"/>
          </a:xfrm>
          <a:prstGeom prst="rect">
            <a:avLst/>
          </a:prstGeom>
        </p:spPr>
      </p:pic>
    </p:spTree>
    <p:extLst>
      <p:ext uri="{BB962C8B-B14F-4D97-AF65-F5344CB8AC3E}">
        <p14:creationId xmlns:p14="http://schemas.microsoft.com/office/powerpoint/2010/main" val="244963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9CFD-6A7F-BF4D-B85E-D71444612889}"/>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7BD29B53-BDFC-6F47-916F-9F262D07C971}"/>
              </a:ext>
            </a:extLst>
          </p:cNvPr>
          <p:cNvSpPr>
            <a:spLocks noGrp="1"/>
          </p:cNvSpPr>
          <p:nvPr>
            <p:ph idx="1"/>
          </p:nvPr>
        </p:nvSpPr>
        <p:spPr/>
        <p:txBody>
          <a:bodyPr/>
          <a:lstStyle/>
          <a:p>
            <a:pPr marL="0" indent="0">
              <a:buNone/>
            </a:pPr>
            <a:r>
              <a:rPr lang="en-US" dirty="0"/>
              <a:t>Faisal Hossain is a Professor of Civil and Environmental Engineering.  He has developed a way to help take data from NASA’s Earth observing satellites and use it to help wheat farmers in Pakistan reduce the amount of freshwater resources they use.</a:t>
            </a:r>
          </a:p>
        </p:txBody>
      </p:sp>
      <p:pic>
        <p:nvPicPr>
          <p:cNvPr id="8" name="Picture 7">
            <a:extLst>
              <a:ext uri="{FF2B5EF4-FFF2-40B4-BE49-F238E27FC236}">
                <a16:creationId xmlns:a16="http://schemas.microsoft.com/office/drawing/2014/main" id="{4E11CE33-1CDC-324A-AAD8-5D705CC990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382" y="3305817"/>
            <a:ext cx="4188612" cy="2788535"/>
          </a:xfrm>
          <a:prstGeom prst="rect">
            <a:avLst/>
          </a:prstGeom>
        </p:spPr>
      </p:pic>
      <p:sp>
        <p:nvSpPr>
          <p:cNvPr id="14" name="TextBox 13">
            <a:extLst>
              <a:ext uri="{FF2B5EF4-FFF2-40B4-BE49-F238E27FC236}">
                <a16:creationId xmlns:a16="http://schemas.microsoft.com/office/drawing/2014/main" id="{5AC69E38-8515-8648-9202-2BC1F7A7C70B}"/>
              </a:ext>
            </a:extLst>
          </p:cNvPr>
          <p:cNvSpPr txBox="1"/>
          <p:nvPr/>
        </p:nvSpPr>
        <p:spPr>
          <a:xfrm>
            <a:off x="5248155" y="3572512"/>
            <a:ext cx="3456007" cy="2308324"/>
          </a:xfrm>
          <a:prstGeom prst="rect">
            <a:avLst/>
          </a:prstGeom>
          <a:noFill/>
        </p:spPr>
        <p:txBody>
          <a:bodyPr wrap="square" rtlCol="0">
            <a:spAutoFit/>
          </a:bodyPr>
          <a:lstStyle/>
          <a:p>
            <a:r>
              <a:rPr lang="en-US" dirty="0">
                <a:solidFill>
                  <a:srgbClr val="000099"/>
                </a:solidFill>
              </a:rPr>
              <a:t>Read the “</a:t>
            </a:r>
            <a:r>
              <a:rPr lang="en-US" i="1" dirty="0">
                <a:solidFill>
                  <a:srgbClr val="000099"/>
                </a:solidFill>
                <a:hlinkClick r:id="rId4"/>
              </a:rPr>
              <a:t>Interview with Faisal Hossain</a:t>
            </a:r>
            <a:r>
              <a:rPr lang="en-US" dirty="0">
                <a:solidFill>
                  <a:srgbClr val="000099"/>
                </a:solidFill>
              </a:rPr>
              <a:t>” to find out about his career and how he uses his position to  improve life around the world. </a:t>
            </a:r>
          </a:p>
        </p:txBody>
      </p:sp>
    </p:spTree>
    <p:extLst>
      <p:ext uri="{BB962C8B-B14F-4D97-AF65-F5344CB8AC3E}">
        <p14:creationId xmlns:p14="http://schemas.microsoft.com/office/powerpoint/2010/main" val="2855374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7D04-675B-FD43-9E3D-6F9B9AA1EF10}"/>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947B15D7-FB9C-A345-9116-CA8E1268A100}"/>
              </a:ext>
            </a:extLst>
          </p:cNvPr>
          <p:cNvSpPr>
            <a:spLocks noGrp="1"/>
          </p:cNvSpPr>
          <p:nvPr>
            <p:ph idx="1"/>
          </p:nvPr>
        </p:nvSpPr>
        <p:spPr/>
        <p:txBody>
          <a:bodyPr/>
          <a:lstStyle/>
          <a:p>
            <a:pPr marL="0" indent="0">
              <a:buNone/>
            </a:pPr>
            <a:r>
              <a:rPr lang="en-US" dirty="0"/>
              <a:t>As you read the interview, try to find the answers to these questions:</a:t>
            </a:r>
          </a:p>
          <a:p>
            <a:pPr>
              <a:buFontTx/>
              <a:buChar char="-"/>
            </a:pPr>
            <a:r>
              <a:rPr lang="en-US" dirty="0"/>
              <a:t>What kinds of things does he do for his job?</a:t>
            </a:r>
          </a:p>
          <a:p>
            <a:pPr>
              <a:buFontTx/>
              <a:buChar char="-"/>
            </a:pPr>
            <a:r>
              <a:rPr lang="en-US" dirty="0"/>
              <a:t>How does he help wheat farmers know when to use freshwater resources to irrigate the wheat crops?</a:t>
            </a:r>
          </a:p>
          <a:p>
            <a:pPr>
              <a:buFontTx/>
              <a:buChar char="-"/>
            </a:pPr>
            <a:r>
              <a:rPr lang="en-US" dirty="0"/>
              <a:t>How could someone get a job like his?</a:t>
            </a:r>
          </a:p>
          <a:p>
            <a:pPr>
              <a:buFontTx/>
              <a:buChar char="-"/>
            </a:pPr>
            <a:r>
              <a:rPr lang="en-US" dirty="0"/>
              <a:t>How does he use NASA data to help him do his work?</a:t>
            </a:r>
          </a:p>
        </p:txBody>
      </p:sp>
      <p:pic>
        <p:nvPicPr>
          <p:cNvPr id="5" name="Picture 4">
            <a:extLst>
              <a:ext uri="{FF2B5EF4-FFF2-40B4-BE49-F238E27FC236}">
                <a16:creationId xmlns:a16="http://schemas.microsoft.com/office/drawing/2014/main" id="{C77B41C3-35EF-0F41-8D22-BE54D5EAB6BD}"/>
              </a:ext>
            </a:extLst>
          </p:cNvPr>
          <p:cNvPicPr>
            <a:picLocks noChangeAspect="1"/>
          </p:cNvPicPr>
          <p:nvPr/>
        </p:nvPicPr>
        <p:blipFill>
          <a:blip r:embed="rId2"/>
          <a:srcRect/>
          <a:stretch/>
        </p:blipFill>
        <p:spPr>
          <a:xfrm>
            <a:off x="2534855" y="4447282"/>
            <a:ext cx="1797603" cy="2127340"/>
          </a:xfrm>
          <a:prstGeom prst="rect">
            <a:avLst/>
          </a:prstGeom>
        </p:spPr>
      </p:pic>
      <p:pic>
        <p:nvPicPr>
          <p:cNvPr id="7" name="Picture 6">
            <a:extLst>
              <a:ext uri="{FF2B5EF4-FFF2-40B4-BE49-F238E27FC236}">
                <a16:creationId xmlns:a16="http://schemas.microsoft.com/office/drawing/2014/main" id="{15A10377-E084-C64B-9CCB-FD84BF18E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2875" y="4447282"/>
            <a:ext cx="1195717" cy="2129358"/>
          </a:xfrm>
          <a:prstGeom prst="rect">
            <a:avLst/>
          </a:prstGeom>
        </p:spPr>
      </p:pic>
    </p:spTree>
    <p:extLst>
      <p:ext uri="{BB962C8B-B14F-4D97-AF65-F5344CB8AC3E}">
        <p14:creationId xmlns:p14="http://schemas.microsoft.com/office/powerpoint/2010/main" val="1035544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311F-DABF-C04A-B1C1-EFF65491E69B}"/>
              </a:ext>
            </a:extLst>
          </p:cNvPr>
          <p:cNvSpPr>
            <a:spLocks noGrp="1"/>
          </p:cNvSpPr>
          <p:nvPr>
            <p:ph type="title"/>
          </p:nvPr>
        </p:nvSpPr>
        <p:spPr/>
        <p:txBody>
          <a:bodyPr/>
          <a:lstStyle/>
          <a:p>
            <a:r>
              <a:rPr lang="en-US" dirty="0"/>
              <a:t>Explain</a:t>
            </a:r>
          </a:p>
        </p:txBody>
      </p:sp>
      <p:sp>
        <p:nvSpPr>
          <p:cNvPr id="3" name="Content Placeholder 2">
            <a:extLst>
              <a:ext uri="{FF2B5EF4-FFF2-40B4-BE49-F238E27FC236}">
                <a16:creationId xmlns:a16="http://schemas.microsoft.com/office/drawing/2014/main" id="{FEEF84E4-A550-2040-B183-CF14B8F5371E}"/>
              </a:ext>
            </a:extLst>
          </p:cNvPr>
          <p:cNvSpPr>
            <a:spLocks noGrp="1"/>
          </p:cNvSpPr>
          <p:nvPr>
            <p:ph idx="1"/>
          </p:nvPr>
        </p:nvSpPr>
        <p:spPr/>
        <p:txBody>
          <a:bodyPr/>
          <a:lstStyle/>
          <a:p>
            <a:r>
              <a:rPr lang="en-US" dirty="0"/>
              <a:t>If you could ask Faisal Hossain questions about his career or the work he does, what are some questions you would have?</a:t>
            </a:r>
          </a:p>
        </p:txBody>
      </p:sp>
      <p:pic>
        <p:nvPicPr>
          <p:cNvPr id="5" name="Picture 4">
            <a:extLst>
              <a:ext uri="{FF2B5EF4-FFF2-40B4-BE49-F238E27FC236}">
                <a16:creationId xmlns:a16="http://schemas.microsoft.com/office/drawing/2014/main" id="{2118072B-8B8E-D242-9BDA-CF015D7A8A9D}"/>
              </a:ext>
            </a:extLst>
          </p:cNvPr>
          <p:cNvPicPr>
            <a:picLocks noChangeAspect="1"/>
          </p:cNvPicPr>
          <p:nvPr/>
        </p:nvPicPr>
        <p:blipFill>
          <a:blip r:embed="rId2"/>
          <a:stretch>
            <a:fillRect/>
          </a:stretch>
        </p:blipFill>
        <p:spPr>
          <a:xfrm rot="20820806">
            <a:off x="632252" y="2900747"/>
            <a:ext cx="4373986" cy="2624392"/>
          </a:xfrm>
          <a:prstGeom prst="rect">
            <a:avLst/>
          </a:prstGeom>
        </p:spPr>
      </p:pic>
      <p:pic>
        <p:nvPicPr>
          <p:cNvPr id="7" name="Picture 6">
            <a:extLst>
              <a:ext uri="{FF2B5EF4-FFF2-40B4-BE49-F238E27FC236}">
                <a16:creationId xmlns:a16="http://schemas.microsoft.com/office/drawing/2014/main" id="{EE71F641-E0B5-AF48-9D32-DCE9AA3E5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181" y="2956085"/>
            <a:ext cx="3356043" cy="2513716"/>
          </a:xfrm>
          <a:prstGeom prst="rect">
            <a:avLst/>
          </a:prstGeom>
        </p:spPr>
      </p:pic>
    </p:spTree>
    <p:extLst>
      <p:ext uri="{BB962C8B-B14F-4D97-AF65-F5344CB8AC3E}">
        <p14:creationId xmlns:p14="http://schemas.microsoft.com/office/powerpoint/2010/main" val="259830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9519-4E2B-2240-80FE-892092061D31}"/>
              </a:ext>
            </a:extLst>
          </p:cNvPr>
          <p:cNvSpPr>
            <a:spLocks noGrp="1"/>
          </p:cNvSpPr>
          <p:nvPr>
            <p:ph type="title"/>
          </p:nvPr>
        </p:nvSpPr>
        <p:spPr>
          <a:xfrm>
            <a:off x="1711570" y="98425"/>
            <a:ext cx="6573594" cy="492125"/>
          </a:xfrm>
        </p:spPr>
        <p:txBody>
          <a:bodyPr/>
          <a:lstStyle/>
          <a:p>
            <a:r>
              <a:rPr lang="en-US" dirty="0"/>
              <a:t>Guiding Farmers with NASA Satellites</a:t>
            </a:r>
          </a:p>
        </p:txBody>
      </p:sp>
      <p:pic>
        <p:nvPicPr>
          <p:cNvPr id="5" name="Content Placeholder 4">
            <a:hlinkClick r:id="rId3"/>
            <a:extLst>
              <a:ext uri="{FF2B5EF4-FFF2-40B4-BE49-F238E27FC236}">
                <a16:creationId xmlns:a16="http://schemas.microsoft.com/office/drawing/2014/main" id="{1D0AD2DE-1701-8A41-AD47-FDD7F21D6761}"/>
              </a:ext>
            </a:extLst>
          </p:cNvPr>
          <p:cNvPicPr>
            <a:picLocks noGrp="1" noChangeAspect="1"/>
          </p:cNvPicPr>
          <p:nvPr>
            <p:ph idx="1"/>
          </p:nvPr>
        </p:nvPicPr>
        <p:blipFill>
          <a:blip r:embed="rId4"/>
          <a:stretch>
            <a:fillRect/>
          </a:stretch>
        </p:blipFill>
        <p:spPr>
          <a:xfrm>
            <a:off x="619125" y="1198562"/>
            <a:ext cx="8229600" cy="4629150"/>
          </a:xfrm>
        </p:spPr>
      </p:pic>
    </p:spTree>
    <p:extLst>
      <p:ext uri="{BB962C8B-B14F-4D97-AF65-F5344CB8AC3E}">
        <p14:creationId xmlns:p14="http://schemas.microsoft.com/office/powerpoint/2010/main" val="3278620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19A3-F6E8-B94F-91AD-ED8AD4CBA61F}"/>
              </a:ext>
            </a:extLst>
          </p:cNvPr>
          <p:cNvSpPr>
            <a:spLocks noGrp="1"/>
          </p:cNvSpPr>
          <p:nvPr>
            <p:ph type="title"/>
          </p:nvPr>
        </p:nvSpPr>
        <p:spPr/>
        <p:txBody>
          <a:bodyPr/>
          <a:lstStyle/>
          <a:p>
            <a:r>
              <a:rPr lang="en-US" dirty="0"/>
              <a:t>Evaluate</a:t>
            </a:r>
          </a:p>
        </p:txBody>
      </p:sp>
      <p:sp>
        <p:nvSpPr>
          <p:cNvPr id="3" name="Content Placeholder 2">
            <a:extLst>
              <a:ext uri="{FF2B5EF4-FFF2-40B4-BE49-F238E27FC236}">
                <a16:creationId xmlns:a16="http://schemas.microsoft.com/office/drawing/2014/main" id="{A8BF9882-4E97-F044-AFB7-AF5B803C0CFD}"/>
              </a:ext>
            </a:extLst>
          </p:cNvPr>
          <p:cNvSpPr>
            <a:spLocks noGrp="1"/>
          </p:cNvSpPr>
          <p:nvPr>
            <p:ph idx="1"/>
          </p:nvPr>
        </p:nvSpPr>
        <p:spPr/>
        <p:txBody>
          <a:bodyPr/>
          <a:lstStyle/>
          <a:p>
            <a:pPr marL="0" indent="0">
              <a:buNone/>
            </a:pPr>
            <a:r>
              <a:rPr lang="en-US" dirty="0"/>
              <a:t>An important part of everyone’s job is to be able to communicate their findings to others. Scientists and engineers need to do this regularly to share what they have learned and to learn from each other.</a:t>
            </a:r>
          </a:p>
          <a:p>
            <a:pPr marL="0" indent="0">
              <a:buNone/>
            </a:pPr>
            <a:endParaRPr lang="en-US" dirty="0"/>
          </a:p>
        </p:txBody>
      </p:sp>
      <p:pic>
        <p:nvPicPr>
          <p:cNvPr id="5" name="Picture 4">
            <a:extLst>
              <a:ext uri="{FF2B5EF4-FFF2-40B4-BE49-F238E27FC236}">
                <a16:creationId xmlns:a16="http://schemas.microsoft.com/office/drawing/2014/main" id="{397421B2-550D-7047-BC98-2EAA123D6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2728" y="2781930"/>
            <a:ext cx="4479403" cy="3225170"/>
          </a:xfrm>
          <a:prstGeom prst="rect">
            <a:avLst/>
          </a:prstGeom>
        </p:spPr>
      </p:pic>
      <p:sp>
        <p:nvSpPr>
          <p:cNvPr id="6" name="Right Arrow 5">
            <a:extLst>
              <a:ext uri="{FF2B5EF4-FFF2-40B4-BE49-F238E27FC236}">
                <a16:creationId xmlns:a16="http://schemas.microsoft.com/office/drawing/2014/main" id="{55741CEA-035A-5D49-A255-EAA6DB83C9DF}"/>
              </a:ext>
            </a:extLst>
          </p:cNvPr>
          <p:cNvSpPr/>
          <p:nvPr/>
        </p:nvSpPr>
        <p:spPr>
          <a:xfrm>
            <a:off x="1817225" y="4838799"/>
            <a:ext cx="972273" cy="18461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3845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9E23-78DD-9644-A330-A1CBE5FECC7C}"/>
              </a:ext>
            </a:extLst>
          </p:cNvPr>
          <p:cNvSpPr>
            <a:spLocks noGrp="1"/>
          </p:cNvSpPr>
          <p:nvPr>
            <p:ph type="title"/>
          </p:nvPr>
        </p:nvSpPr>
        <p:spPr/>
        <p:txBody>
          <a:bodyPr/>
          <a:lstStyle/>
          <a:p>
            <a:r>
              <a:rPr lang="en-US" dirty="0"/>
              <a:t>Evaluate</a:t>
            </a:r>
          </a:p>
        </p:txBody>
      </p:sp>
      <p:sp>
        <p:nvSpPr>
          <p:cNvPr id="3" name="Content Placeholder 2">
            <a:extLst>
              <a:ext uri="{FF2B5EF4-FFF2-40B4-BE49-F238E27FC236}">
                <a16:creationId xmlns:a16="http://schemas.microsoft.com/office/drawing/2014/main" id="{E2E64E85-1C6B-6845-AC91-D42144C0EFD5}"/>
              </a:ext>
            </a:extLst>
          </p:cNvPr>
          <p:cNvSpPr>
            <a:spLocks noGrp="1"/>
          </p:cNvSpPr>
          <p:nvPr>
            <p:ph idx="1"/>
          </p:nvPr>
        </p:nvSpPr>
        <p:spPr/>
        <p:txBody>
          <a:bodyPr/>
          <a:lstStyle/>
          <a:p>
            <a:pPr marL="0" indent="0">
              <a:buNone/>
            </a:pPr>
            <a:r>
              <a:rPr lang="en-US" dirty="0"/>
              <a:t>Your task is to select a method to use that will share what you learned about growing wheat, freshwater resources, the impact of weather and climate on growing wheat, and the impact of not having enough freshwater to meet the needs of the population. You will also explain how NASA data and technologies are being used to help reduce the use of freshwater.</a:t>
            </a:r>
          </a:p>
          <a:p>
            <a:pPr marL="0" indent="0">
              <a:buNone/>
            </a:pPr>
            <a:endParaRPr lang="en-US" dirty="0"/>
          </a:p>
          <a:p>
            <a:pPr marL="0" indent="0">
              <a:buNone/>
            </a:pPr>
            <a:r>
              <a:rPr lang="en-US" dirty="0"/>
              <a:t>Your teacher will discuss the various options for you to use to communicate your results to others. </a:t>
            </a:r>
          </a:p>
          <a:p>
            <a:pPr marL="0" indent="0">
              <a:buNone/>
            </a:pPr>
            <a:endParaRPr lang="en-US" dirty="0"/>
          </a:p>
        </p:txBody>
      </p:sp>
    </p:spTree>
    <p:extLst>
      <p:ext uri="{BB962C8B-B14F-4D97-AF65-F5344CB8AC3E}">
        <p14:creationId xmlns:p14="http://schemas.microsoft.com/office/powerpoint/2010/main" val="176950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CCA6-80DE-844E-9384-AB55EE265E0F}"/>
              </a:ext>
            </a:extLst>
          </p:cNvPr>
          <p:cNvSpPr>
            <a:spLocks noGrp="1"/>
          </p:cNvSpPr>
          <p:nvPr>
            <p:ph type="title"/>
          </p:nvPr>
        </p:nvSpPr>
        <p:spPr/>
        <p:txBody>
          <a:bodyPr/>
          <a:lstStyle/>
          <a:p>
            <a:r>
              <a:rPr lang="en-US" dirty="0"/>
              <a:t>Engage</a:t>
            </a:r>
          </a:p>
        </p:txBody>
      </p:sp>
      <p:sp>
        <p:nvSpPr>
          <p:cNvPr id="3" name="Content Placeholder 2">
            <a:extLst>
              <a:ext uri="{FF2B5EF4-FFF2-40B4-BE49-F238E27FC236}">
                <a16:creationId xmlns:a16="http://schemas.microsoft.com/office/drawing/2014/main" id="{49A8E3D7-2637-F14D-9CCD-4965CC2A8653}"/>
              </a:ext>
            </a:extLst>
          </p:cNvPr>
          <p:cNvSpPr>
            <a:spLocks noGrp="1"/>
          </p:cNvSpPr>
          <p:nvPr>
            <p:ph idx="1"/>
          </p:nvPr>
        </p:nvSpPr>
        <p:spPr/>
        <p:txBody>
          <a:bodyPr/>
          <a:lstStyle/>
          <a:p>
            <a:pPr marL="0" indent="0" algn="ctr">
              <a:buNone/>
            </a:pPr>
            <a:r>
              <a:rPr lang="en-US" dirty="0"/>
              <a:t>What do farmers need to grow crops?</a:t>
            </a:r>
          </a:p>
          <a:p>
            <a:pPr marL="0" indent="0">
              <a:buNone/>
            </a:pPr>
            <a:endParaRPr lang="en-US" dirty="0"/>
          </a:p>
        </p:txBody>
      </p:sp>
      <p:pic>
        <p:nvPicPr>
          <p:cNvPr id="5" name="Picture 4">
            <a:extLst>
              <a:ext uri="{FF2B5EF4-FFF2-40B4-BE49-F238E27FC236}">
                <a16:creationId xmlns:a16="http://schemas.microsoft.com/office/drawing/2014/main" id="{64463697-F754-2245-84F0-1027447F0F16}"/>
              </a:ext>
            </a:extLst>
          </p:cNvPr>
          <p:cNvPicPr>
            <a:picLocks noChangeAspect="1"/>
          </p:cNvPicPr>
          <p:nvPr/>
        </p:nvPicPr>
        <p:blipFill>
          <a:blip r:embed="rId3"/>
          <a:stretch>
            <a:fillRect/>
          </a:stretch>
        </p:blipFill>
        <p:spPr>
          <a:xfrm>
            <a:off x="1863524" y="1588624"/>
            <a:ext cx="5968196" cy="3978798"/>
          </a:xfrm>
          <a:prstGeom prst="rect">
            <a:avLst/>
          </a:prstGeom>
        </p:spPr>
      </p:pic>
      <p:sp>
        <p:nvSpPr>
          <p:cNvPr id="6" name="TextBox 5">
            <a:extLst>
              <a:ext uri="{FF2B5EF4-FFF2-40B4-BE49-F238E27FC236}">
                <a16:creationId xmlns:a16="http://schemas.microsoft.com/office/drawing/2014/main" id="{A09C6703-B949-944E-8786-3591C026231A}"/>
              </a:ext>
            </a:extLst>
          </p:cNvPr>
          <p:cNvSpPr txBox="1"/>
          <p:nvPr/>
        </p:nvSpPr>
        <p:spPr>
          <a:xfrm>
            <a:off x="2349661" y="5567422"/>
            <a:ext cx="5116009" cy="261610"/>
          </a:xfrm>
          <a:prstGeom prst="rect">
            <a:avLst/>
          </a:prstGeom>
          <a:noFill/>
        </p:spPr>
        <p:txBody>
          <a:bodyPr wrap="square" rtlCol="0">
            <a:spAutoFit/>
          </a:bodyPr>
          <a:lstStyle/>
          <a:p>
            <a:r>
              <a:rPr lang="en-US" sz="1100" i="1" dirty="0">
                <a:hlinkClick r:id="rId4"/>
              </a:rPr>
              <a:t>"North Downs 01"</a:t>
            </a:r>
            <a:r>
              <a:rPr lang="en-US" sz="1100" i="1" dirty="0"/>
              <a:t> by </a:t>
            </a:r>
            <a:r>
              <a:rPr lang="en-US" sz="1100" i="1" dirty="0">
                <a:hlinkClick r:id="rId5"/>
              </a:rPr>
              <a:t>Matthew-Millen</a:t>
            </a:r>
            <a:r>
              <a:rPr lang="en-US" sz="1100" i="1" dirty="0"/>
              <a:t> is licensed under </a:t>
            </a:r>
            <a:r>
              <a:rPr lang="en-US" sz="1100" i="1" cap="all" dirty="0">
                <a:hlinkClick r:id="rId6"/>
              </a:rPr>
              <a:t>CC BY-NC-ND 2.0 </a:t>
            </a:r>
            <a:endParaRPr lang="en-US" sz="1100" dirty="0"/>
          </a:p>
        </p:txBody>
      </p:sp>
    </p:spTree>
    <p:extLst>
      <p:ext uri="{BB962C8B-B14F-4D97-AF65-F5344CB8AC3E}">
        <p14:creationId xmlns:p14="http://schemas.microsoft.com/office/powerpoint/2010/main" val="2448889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A1D2-7095-BF42-B1DB-1219CC4997E7}"/>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28FBA42D-5375-1F46-AB24-D414F5898F55}"/>
              </a:ext>
            </a:extLst>
          </p:cNvPr>
          <p:cNvSpPr>
            <a:spLocks noGrp="1"/>
          </p:cNvSpPr>
          <p:nvPr>
            <p:ph idx="1"/>
          </p:nvPr>
        </p:nvSpPr>
        <p:spPr>
          <a:xfrm>
            <a:off x="619125" y="850900"/>
            <a:ext cx="8229600" cy="4681799"/>
          </a:xfrm>
        </p:spPr>
        <p:txBody>
          <a:bodyPr/>
          <a:lstStyle/>
          <a:p>
            <a:pPr marL="0" indent="0" algn="ctr">
              <a:buNone/>
            </a:pPr>
            <a:r>
              <a:rPr lang="en-US" dirty="0"/>
              <a:t>You might be surprised to know that NASA has many Earth observing satellites that give us a lot of meaningful information about our home planet. </a:t>
            </a:r>
          </a:p>
        </p:txBody>
      </p:sp>
      <p:pic>
        <p:nvPicPr>
          <p:cNvPr id="5" name="Picture 4">
            <a:hlinkClick r:id="rId3"/>
            <a:extLst>
              <a:ext uri="{FF2B5EF4-FFF2-40B4-BE49-F238E27FC236}">
                <a16:creationId xmlns:a16="http://schemas.microsoft.com/office/drawing/2014/main" id="{300193D1-0CEC-124B-B58E-FABB8FED1BEC}"/>
              </a:ext>
            </a:extLst>
          </p:cNvPr>
          <p:cNvPicPr>
            <a:picLocks noChangeAspect="1"/>
          </p:cNvPicPr>
          <p:nvPr/>
        </p:nvPicPr>
        <p:blipFill>
          <a:blip r:embed="rId4"/>
          <a:srcRect/>
          <a:stretch/>
        </p:blipFill>
        <p:spPr>
          <a:xfrm>
            <a:off x="2079145" y="2413712"/>
            <a:ext cx="5309560" cy="2982202"/>
          </a:xfrm>
          <a:prstGeom prst="rect">
            <a:avLst/>
          </a:prstGeom>
        </p:spPr>
      </p:pic>
      <p:sp>
        <p:nvSpPr>
          <p:cNvPr id="6" name="TextBox 5">
            <a:extLst>
              <a:ext uri="{FF2B5EF4-FFF2-40B4-BE49-F238E27FC236}">
                <a16:creationId xmlns:a16="http://schemas.microsoft.com/office/drawing/2014/main" id="{AD4E4C1B-4F3F-214C-8500-4C98966B7562}"/>
              </a:ext>
            </a:extLst>
          </p:cNvPr>
          <p:cNvSpPr txBox="1"/>
          <p:nvPr/>
        </p:nvSpPr>
        <p:spPr>
          <a:xfrm>
            <a:off x="2361897" y="5497975"/>
            <a:ext cx="4755469" cy="630942"/>
          </a:xfrm>
          <a:prstGeom prst="rect">
            <a:avLst/>
          </a:prstGeom>
          <a:noFill/>
        </p:spPr>
        <p:txBody>
          <a:bodyPr wrap="none" rtlCol="0">
            <a:spAutoFit/>
          </a:bodyPr>
          <a:lstStyle/>
          <a:p>
            <a:pPr algn="ctr"/>
            <a:r>
              <a:rPr lang="en-US" i="1" dirty="0"/>
              <a:t>NASA’s Earth observing satellites</a:t>
            </a:r>
          </a:p>
          <a:p>
            <a:pPr algn="ctr"/>
            <a:r>
              <a:rPr lang="en-US" sz="1100" i="1" dirty="0"/>
              <a:t> Image credit: NASA</a:t>
            </a:r>
          </a:p>
        </p:txBody>
      </p:sp>
    </p:spTree>
    <p:extLst>
      <p:ext uri="{BB962C8B-B14F-4D97-AF65-F5344CB8AC3E}">
        <p14:creationId xmlns:p14="http://schemas.microsoft.com/office/powerpoint/2010/main" val="2935707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AEDA-5B30-9949-9D1D-2588DD533A28}"/>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0D6FF49B-05B5-FB4C-AB10-55A7E701059E}"/>
              </a:ext>
            </a:extLst>
          </p:cNvPr>
          <p:cNvSpPr>
            <a:spLocks noGrp="1"/>
          </p:cNvSpPr>
          <p:nvPr>
            <p:ph idx="1"/>
          </p:nvPr>
        </p:nvSpPr>
        <p:spPr/>
        <p:txBody>
          <a:bodyPr/>
          <a:lstStyle/>
          <a:p>
            <a:pPr marL="0" indent="0">
              <a:buNone/>
            </a:pPr>
            <a:r>
              <a:rPr lang="en-US" dirty="0"/>
              <a:t>You might wonder how a satellite above Earth is able to measure things that are on Earth. That is actually a great question, and it involved something called “remote sensing”. </a:t>
            </a:r>
          </a:p>
          <a:p>
            <a:pPr marL="0" indent="0">
              <a:buNone/>
            </a:pPr>
            <a:endParaRPr lang="en-US" dirty="0"/>
          </a:p>
          <a:p>
            <a:pPr marL="0" indent="0">
              <a:buNone/>
            </a:pPr>
            <a:r>
              <a:rPr lang="en-US" dirty="0"/>
              <a:t>Think about when you use a television remote.  You use it to point it at your television and it turns it on! Like magic! It actually uses light energy to move from the remote to the sensor on your television.  </a:t>
            </a:r>
          </a:p>
        </p:txBody>
      </p:sp>
      <p:pic>
        <p:nvPicPr>
          <p:cNvPr id="7" name="Picture 6">
            <a:extLst>
              <a:ext uri="{FF2B5EF4-FFF2-40B4-BE49-F238E27FC236}">
                <a16:creationId xmlns:a16="http://schemas.microsoft.com/office/drawing/2014/main" id="{D6BC39BD-ED1F-5244-A959-5E43020F6315}"/>
              </a:ext>
            </a:extLst>
          </p:cNvPr>
          <p:cNvPicPr>
            <a:picLocks noChangeAspect="1"/>
          </p:cNvPicPr>
          <p:nvPr/>
        </p:nvPicPr>
        <p:blipFill>
          <a:blip r:embed="rId3"/>
          <a:stretch>
            <a:fillRect/>
          </a:stretch>
        </p:blipFill>
        <p:spPr>
          <a:xfrm>
            <a:off x="5473609" y="4928162"/>
            <a:ext cx="2680112" cy="1507563"/>
          </a:xfrm>
          <a:prstGeom prst="rect">
            <a:avLst/>
          </a:prstGeom>
        </p:spPr>
      </p:pic>
      <p:sp>
        <p:nvSpPr>
          <p:cNvPr id="10" name="TextBox 9">
            <a:extLst>
              <a:ext uri="{FF2B5EF4-FFF2-40B4-BE49-F238E27FC236}">
                <a16:creationId xmlns:a16="http://schemas.microsoft.com/office/drawing/2014/main" id="{1B260A99-128C-AF4C-8B64-C2E7CC67E0BB}"/>
              </a:ext>
            </a:extLst>
          </p:cNvPr>
          <p:cNvSpPr txBox="1"/>
          <p:nvPr/>
        </p:nvSpPr>
        <p:spPr>
          <a:xfrm>
            <a:off x="5473609" y="6529363"/>
            <a:ext cx="2912977" cy="215444"/>
          </a:xfrm>
          <a:prstGeom prst="rect">
            <a:avLst/>
          </a:prstGeom>
          <a:noFill/>
        </p:spPr>
        <p:txBody>
          <a:bodyPr wrap="none" rtlCol="0">
            <a:spAutoFit/>
          </a:bodyPr>
          <a:lstStyle/>
          <a:p>
            <a:r>
              <a:rPr lang="en-US" sz="800" i="1" dirty="0">
                <a:hlinkClick r:id="rId4"/>
              </a:rPr>
              <a:t>Tv Remote"</a:t>
            </a:r>
            <a:r>
              <a:rPr lang="en-US" sz="800" i="1" dirty="0"/>
              <a:t> by </a:t>
            </a:r>
            <a:r>
              <a:rPr lang="en-US" sz="800" i="1" dirty="0">
                <a:hlinkClick r:id="rId5"/>
              </a:rPr>
              <a:t>charles.cla</a:t>
            </a:r>
            <a:r>
              <a:rPr lang="en-US" sz="800" i="1" dirty="0"/>
              <a:t> is licensed under </a:t>
            </a:r>
            <a:r>
              <a:rPr lang="en-US" sz="800" i="1" cap="all" dirty="0">
                <a:hlinkClick r:id="rId6"/>
              </a:rPr>
              <a:t>CC BY-NC 4.0 </a:t>
            </a:r>
            <a:endParaRPr lang="en-US" sz="800" dirty="0"/>
          </a:p>
        </p:txBody>
      </p:sp>
      <p:pic>
        <p:nvPicPr>
          <p:cNvPr id="12" name="Picture 11">
            <a:extLst>
              <a:ext uri="{FF2B5EF4-FFF2-40B4-BE49-F238E27FC236}">
                <a16:creationId xmlns:a16="http://schemas.microsoft.com/office/drawing/2014/main" id="{3C2FFA49-2AB0-5241-A804-87BDDF8BBC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9333" y="4928162"/>
            <a:ext cx="2010085" cy="1507563"/>
          </a:xfrm>
          <a:prstGeom prst="rect">
            <a:avLst/>
          </a:prstGeom>
        </p:spPr>
      </p:pic>
      <p:sp>
        <p:nvSpPr>
          <p:cNvPr id="13" name="TextBox 12">
            <a:extLst>
              <a:ext uri="{FF2B5EF4-FFF2-40B4-BE49-F238E27FC236}">
                <a16:creationId xmlns:a16="http://schemas.microsoft.com/office/drawing/2014/main" id="{FFC2D632-4E56-AA49-BF03-4DF22E1C5960}"/>
              </a:ext>
            </a:extLst>
          </p:cNvPr>
          <p:cNvSpPr txBox="1"/>
          <p:nvPr/>
        </p:nvSpPr>
        <p:spPr>
          <a:xfrm>
            <a:off x="1315256" y="6529363"/>
            <a:ext cx="3158237" cy="215444"/>
          </a:xfrm>
          <a:prstGeom prst="rect">
            <a:avLst/>
          </a:prstGeom>
          <a:noFill/>
        </p:spPr>
        <p:txBody>
          <a:bodyPr wrap="none" rtlCol="0">
            <a:spAutoFit/>
          </a:bodyPr>
          <a:lstStyle/>
          <a:p>
            <a:r>
              <a:rPr lang="en-US" sz="800" i="1" dirty="0">
                <a:hlinkClick r:id="rId8"/>
              </a:rPr>
              <a:t>"irony"</a:t>
            </a:r>
            <a:r>
              <a:rPr lang="en-US" sz="800" i="1" dirty="0"/>
              <a:t> by </a:t>
            </a:r>
            <a:r>
              <a:rPr lang="en-US" sz="800" i="1" dirty="0">
                <a:hlinkClick r:id="rId9"/>
              </a:rPr>
              <a:t>michelebandgeek</a:t>
            </a:r>
            <a:r>
              <a:rPr lang="en-US" sz="800" i="1" dirty="0"/>
              <a:t> is licensed under </a:t>
            </a:r>
            <a:r>
              <a:rPr lang="en-US" sz="800" i="1" cap="all" dirty="0">
                <a:hlinkClick r:id="rId10"/>
              </a:rPr>
              <a:t>CC BY-NC-SA 2.0 </a:t>
            </a:r>
            <a:endParaRPr lang="en-US" sz="800" dirty="0"/>
          </a:p>
        </p:txBody>
      </p:sp>
    </p:spTree>
    <p:extLst>
      <p:ext uri="{BB962C8B-B14F-4D97-AF65-F5344CB8AC3E}">
        <p14:creationId xmlns:p14="http://schemas.microsoft.com/office/powerpoint/2010/main" val="3062375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3F3B-26E7-944D-97B6-37C49CA2D491}"/>
              </a:ext>
            </a:extLst>
          </p:cNvPr>
          <p:cNvSpPr>
            <a:spLocks noGrp="1"/>
          </p:cNvSpPr>
          <p:nvPr>
            <p:ph type="title"/>
          </p:nvPr>
        </p:nvSpPr>
        <p:spPr/>
        <p:txBody>
          <a:bodyPr/>
          <a:lstStyle/>
          <a:p>
            <a:r>
              <a:rPr lang="en-US" dirty="0"/>
              <a:t>Extend</a:t>
            </a:r>
          </a:p>
        </p:txBody>
      </p:sp>
      <p:pic>
        <p:nvPicPr>
          <p:cNvPr id="5" name="Content Placeholder 4">
            <a:extLst>
              <a:ext uri="{FF2B5EF4-FFF2-40B4-BE49-F238E27FC236}">
                <a16:creationId xmlns:a16="http://schemas.microsoft.com/office/drawing/2014/main" id="{B70F4A07-F287-264A-B799-6002FD6CCB7E}"/>
              </a:ext>
            </a:extLst>
          </p:cNvPr>
          <p:cNvPicPr>
            <a:picLocks noGrp="1" noChangeAspect="1"/>
          </p:cNvPicPr>
          <p:nvPr>
            <p:ph idx="1"/>
          </p:nvPr>
        </p:nvPicPr>
        <p:blipFill>
          <a:blip r:embed="rId3"/>
          <a:stretch>
            <a:fillRect/>
          </a:stretch>
        </p:blipFill>
        <p:spPr>
          <a:xfrm>
            <a:off x="1238375" y="1225970"/>
            <a:ext cx="6667249" cy="5012783"/>
          </a:xfrm>
        </p:spPr>
      </p:pic>
      <p:sp>
        <p:nvSpPr>
          <p:cNvPr id="6" name="TextBox 5">
            <a:extLst>
              <a:ext uri="{FF2B5EF4-FFF2-40B4-BE49-F238E27FC236}">
                <a16:creationId xmlns:a16="http://schemas.microsoft.com/office/drawing/2014/main" id="{841A4844-5763-E843-9F1E-EB2E72C5CF09}"/>
              </a:ext>
            </a:extLst>
          </p:cNvPr>
          <p:cNvSpPr txBox="1"/>
          <p:nvPr/>
        </p:nvSpPr>
        <p:spPr>
          <a:xfrm>
            <a:off x="2997843" y="619247"/>
            <a:ext cx="4020652" cy="523220"/>
          </a:xfrm>
          <a:prstGeom prst="rect">
            <a:avLst/>
          </a:prstGeom>
          <a:noFill/>
        </p:spPr>
        <p:txBody>
          <a:bodyPr wrap="none" rtlCol="0">
            <a:spAutoFit/>
          </a:bodyPr>
          <a:lstStyle/>
          <a:p>
            <a:r>
              <a:rPr lang="en-US" sz="2800" dirty="0">
                <a:solidFill>
                  <a:srgbClr val="000099"/>
                </a:solidFill>
              </a:rPr>
              <a:t>“Getting the Big Picture”</a:t>
            </a:r>
          </a:p>
        </p:txBody>
      </p:sp>
    </p:spTree>
    <p:extLst>
      <p:ext uri="{BB962C8B-B14F-4D97-AF65-F5344CB8AC3E}">
        <p14:creationId xmlns:p14="http://schemas.microsoft.com/office/powerpoint/2010/main" val="56812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63E-566A-604F-9FEA-92E211A904E3}"/>
              </a:ext>
            </a:extLst>
          </p:cNvPr>
          <p:cNvSpPr>
            <a:spLocks noGrp="1"/>
          </p:cNvSpPr>
          <p:nvPr>
            <p:ph type="title"/>
          </p:nvPr>
        </p:nvSpPr>
        <p:spPr/>
        <p:txBody>
          <a:bodyPr/>
          <a:lstStyle/>
          <a:p>
            <a:r>
              <a:rPr lang="en-US" dirty="0"/>
              <a:t>From Satellites to Your Backyard</a:t>
            </a:r>
          </a:p>
        </p:txBody>
      </p:sp>
      <p:sp>
        <p:nvSpPr>
          <p:cNvPr id="3" name="Content Placeholder 2">
            <a:extLst>
              <a:ext uri="{FF2B5EF4-FFF2-40B4-BE49-F238E27FC236}">
                <a16:creationId xmlns:a16="http://schemas.microsoft.com/office/drawing/2014/main" id="{A4A128F9-6B2D-5A4E-BA03-026A0C1E674D}"/>
              </a:ext>
            </a:extLst>
          </p:cNvPr>
          <p:cNvSpPr>
            <a:spLocks noGrp="1"/>
          </p:cNvSpPr>
          <p:nvPr>
            <p:ph idx="1"/>
          </p:nvPr>
        </p:nvSpPr>
        <p:spPr/>
        <p:txBody>
          <a:bodyPr/>
          <a:lstStyle/>
          <a:p>
            <a:pPr marL="0" indent="0">
              <a:buNone/>
            </a:pPr>
            <a:r>
              <a:rPr lang="en-US" dirty="0"/>
              <a:t>Find out how much precipitation GPM measured for your backyard! By following </a:t>
            </a:r>
            <a:r>
              <a:rPr lang="en-US" dirty="0">
                <a:hlinkClick r:id="rId2"/>
              </a:rPr>
              <a:t>these directions </a:t>
            </a:r>
            <a:r>
              <a:rPr lang="en-US" dirty="0"/>
              <a:t>in this activity, you can get the data for anywhere in the world.</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565389D-3725-F64D-A0F7-5A90C06445A8}"/>
              </a:ext>
            </a:extLst>
          </p:cNvPr>
          <p:cNvPicPr>
            <a:picLocks noChangeAspect="1"/>
          </p:cNvPicPr>
          <p:nvPr/>
        </p:nvPicPr>
        <p:blipFill>
          <a:blip r:embed="rId3"/>
          <a:stretch>
            <a:fillRect/>
          </a:stretch>
        </p:blipFill>
        <p:spPr>
          <a:xfrm>
            <a:off x="1028700" y="2737826"/>
            <a:ext cx="3951990" cy="2971311"/>
          </a:xfrm>
          <a:prstGeom prst="rect">
            <a:avLst/>
          </a:prstGeom>
        </p:spPr>
      </p:pic>
      <p:pic>
        <p:nvPicPr>
          <p:cNvPr id="6" name="Picture 5">
            <a:extLst>
              <a:ext uri="{FF2B5EF4-FFF2-40B4-BE49-F238E27FC236}">
                <a16:creationId xmlns:a16="http://schemas.microsoft.com/office/drawing/2014/main" id="{A859FC97-A83E-A448-B6F6-E26B8F08C1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117" y="2892912"/>
            <a:ext cx="3546608" cy="2661138"/>
          </a:xfrm>
          <a:prstGeom prst="rect">
            <a:avLst/>
          </a:prstGeom>
        </p:spPr>
      </p:pic>
    </p:spTree>
    <p:extLst>
      <p:ext uri="{BB962C8B-B14F-4D97-AF65-F5344CB8AC3E}">
        <p14:creationId xmlns:p14="http://schemas.microsoft.com/office/powerpoint/2010/main" val="1987397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70B9-9209-B74B-89D4-44DAB3AA07CB}"/>
              </a:ext>
            </a:extLst>
          </p:cNvPr>
          <p:cNvSpPr>
            <a:spLocks noGrp="1"/>
          </p:cNvSpPr>
          <p:nvPr>
            <p:ph type="title"/>
          </p:nvPr>
        </p:nvSpPr>
        <p:spPr/>
        <p:txBody>
          <a:bodyPr/>
          <a:lstStyle/>
          <a:p>
            <a:r>
              <a:rPr lang="en-US" dirty="0"/>
              <a:t>Meet Iker </a:t>
            </a:r>
            <a:r>
              <a:rPr lang="en-US" dirty="0" err="1"/>
              <a:t>Llabres</a:t>
            </a:r>
            <a:endParaRPr lang="en-US" dirty="0"/>
          </a:p>
        </p:txBody>
      </p:sp>
      <p:pic>
        <p:nvPicPr>
          <p:cNvPr id="5" name="Content Placeholder 4">
            <a:hlinkClick r:id="rId3"/>
            <a:extLst>
              <a:ext uri="{FF2B5EF4-FFF2-40B4-BE49-F238E27FC236}">
                <a16:creationId xmlns:a16="http://schemas.microsoft.com/office/drawing/2014/main" id="{7E1DDE94-87D0-404D-9154-D9405A2FB158}"/>
              </a:ext>
            </a:extLst>
          </p:cNvPr>
          <p:cNvPicPr>
            <a:picLocks noGrp="1" noChangeAspect="1"/>
          </p:cNvPicPr>
          <p:nvPr>
            <p:ph idx="1"/>
          </p:nvPr>
        </p:nvPicPr>
        <p:blipFill>
          <a:blip r:embed="rId4"/>
          <a:stretch>
            <a:fillRect/>
          </a:stretch>
        </p:blipFill>
        <p:spPr>
          <a:xfrm>
            <a:off x="739008" y="850900"/>
            <a:ext cx="7989833" cy="5324475"/>
          </a:xfrm>
        </p:spPr>
      </p:pic>
    </p:spTree>
    <p:extLst>
      <p:ext uri="{BB962C8B-B14F-4D97-AF65-F5344CB8AC3E}">
        <p14:creationId xmlns:p14="http://schemas.microsoft.com/office/powerpoint/2010/main" val="87093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EFA2-3ED7-2842-BCAD-D1E898D7490C}"/>
              </a:ext>
            </a:extLst>
          </p:cNvPr>
          <p:cNvSpPr>
            <a:spLocks noGrp="1"/>
          </p:cNvSpPr>
          <p:nvPr>
            <p:ph type="title"/>
          </p:nvPr>
        </p:nvSpPr>
        <p:spPr>
          <a:xfrm>
            <a:off x="1055078" y="98425"/>
            <a:ext cx="7230086" cy="492125"/>
          </a:xfrm>
        </p:spPr>
        <p:txBody>
          <a:bodyPr/>
          <a:lstStyle/>
          <a:p>
            <a:r>
              <a:rPr lang="en-US" sz="2000" dirty="0"/>
              <a:t>NASA Satellites Help Farmers in Central America’s Dry Corridor</a:t>
            </a:r>
          </a:p>
        </p:txBody>
      </p:sp>
      <p:pic>
        <p:nvPicPr>
          <p:cNvPr id="5" name="Content Placeholder 4">
            <a:extLst>
              <a:ext uri="{FF2B5EF4-FFF2-40B4-BE49-F238E27FC236}">
                <a16:creationId xmlns:a16="http://schemas.microsoft.com/office/drawing/2014/main" id="{D2F0495B-E4BD-2146-80AE-913A39DA43DA}"/>
              </a:ext>
            </a:extLst>
          </p:cNvPr>
          <p:cNvPicPr>
            <a:picLocks noGrp="1" noChangeAspect="1"/>
          </p:cNvPicPr>
          <p:nvPr>
            <p:ph idx="1"/>
          </p:nvPr>
        </p:nvPicPr>
        <p:blipFill>
          <a:blip r:embed="rId3"/>
          <a:stretch>
            <a:fillRect/>
          </a:stretch>
        </p:blipFill>
        <p:spPr>
          <a:xfrm>
            <a:off x="455247" y="1371600"/>
            <a:ext cx="8595906" cy="4302369"/>
          </a:xfrm>
        </p:spPr>
      </p:pic>
    </p:spTree>
    <p:extLst>
      <p:ext uri="{BB962C8B-B14F-4D97-AF65-F5344CB8AC3E}">
        <p14:creationId xmlns:p14="http://schemas.microsoft.com/office/powerpoint/2010/main" val="70036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CD4A-275F-764D-AECC-D54BE7876248}"/>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8E2118CC-1F62-054D-93E0-332F65C5C513}"/>
              </a:ext>
            </a:extLst>
          </p:cNvPr>
          <p:cNvSpPr>
            <a:spLocks noGrp="1"/>
          </p:cNvSpPr>
          <p:nvPr>
            <p:ph idx="1"/>
          </p:nvPr>
        </p:nvSpPr>
        <p:spPr/>
        <p:txBody>
          <a:bodyPr/>
          <a:lstStyle/>
          <a:p>
            <a:pPr marL="0" indent="0">
              <a:buNone/>
            </a:pPr>
            <a:r>
              <a:rPr lang="en-US" dirty="0"/>
              <a:t>Would you like to find out how you can help to save our precious fresh water resources in your daily life?</a:t>
            </a:r>
          </a:p>
          <a:p>
            <a:pPr marL="0" indent="0">
              <a:buNone/>
            </a:pPr>
            <a:endParaRPr lang="en-US" dirty="0"/>
          </a:p>
          <a:p>
            <a:pPr marL="0" indent="0">
              <a:buNone/>
            </a:pPr>
            <a:endParaRPr lang="en-US" dirty="0"/>
          </a:p>
        </p:txBody>
      </p:sp>
      <p:pic>
        <p:nvPicPr>
          <p:cNvPr id="5" name="Picture 4">
            <a:hlinkClick r:id="rId3"/>
            <a:extLst>
              <a:ext uri="{FF2B5EF4-FFF2-40B4-BE49-F238E27FC236}">
                <a16:creationId xmlns:a16="http://schemas.microsoft.com/office/drawing/2014/main" id="{11021F75-5EC9-1440-BE03-0FB0420CD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0" y="2578100"/>
            <a:ext cx="3222745" cy="3429000"/>
          </a:xfrm>
          <a:prstGeom prst="rect">
            <a:avLst/>
          </a:prstGeom>
        </p:spPr>
      </p:pic>
    </p:spTree>
    <p:extLst>
      <p:ext uri="{BB962C8B-B14F-4D97-AF65-F5344CB8AC3E}">
        <p14:creationId xmlns:p14="http://schemas.microsoft.com/office/powerpoint/2010/main" val="3345589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585C-F061-4540-80D2-B9C0869312EF}"/>
              </a:ext>
            </a:extLst>
          </p:cNvPr>
          <p:cNvSpPr>
            <a:spLocks noGrp="1"/>
          </p:cNvSpPr>
          <p:nvPr>
            <p:ph type="title"/>
          </p:nvPr>
        </p:nvSpPr>
        <p:spPr/>
        <p:txBody>
          <a:bodyPr/>
          <a:lstStyle/>
          <a:p>
            <a:r>
              <a:rPr lang="en-US" dirty="0"/>
              <a:t>Extend</a:t>
            </a:r>
          </a:p>
        </p:txBody>
      </p:sp>
      <p:sp>
        <p:nvSpPr>
          <p:cNvPr id="3" name="Content Placeholder 2">
            <a:extLst>
              <a:ext uri="{FF2B5EF4-FFF2-40B4-BE49-F238E27FC236}">
                <a16:creationId xmlns:a16="http://schemas.microsoft.com/office/drawing/2014/main" id="{25109077-57B6-6349-B9DB-4E65DD55580A}"/>
              </a:ext>
            </a:extLst>
          </p:cNvPr>
          <p:cNvSpPr>
            <a:spLocks noGrp="1"/>
          </p:cNvSpPr>
          <p:nvPr>
            <p:ph idx="1"/>
          </p:nvPr>
        </p:nvSpPr>
        <p:spPr/>
        <p:txBody>
          <a:bodyPr/>
          <a:lstStyle/>
          <a:p>
            <a:pPr marL="0" indent="0">
              <a:buNone/>
            </a:pPr>
            <a:r>
              <a:rPr lang="en-US" dirty="0"/>
              <a:t>Read this article, “</a:t>
            </a:r>
            <a:r>
              <a:rPr lang="en-US" i="1" dirty="0">
                <a:hlinkClick r:id="rId3"/>
              </a:rPr>
              <a:t>Earth’s Water Delivery: No Passport Required</a:t>
            </a:r>
            <a:r>
              <a:rPr lang="en-US" dirty="0"/>
              <a:t>” to learn more about our precious freshwater resources and how they are distributed around the world.</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E2F56EA-3D01-4241-A96B-28C366EC3CC4}"/>
              </a:ext>
            </a:extLst>
          </p:cNvPr>
          <p:cNvPicPr>
            <a:picLocks noChangeAspect="1"/>
          </p:cNvPicPr>
          <p:nvPr/>
        </p:nvPicPr>
        <p:blipFill>
          <a:blip r:embed="rId4"/>
          <a:stretch>
            <a:fillRect/>
          </a:stretch>
        </p:blipFill>
        <p:spPr>
          <a:xfrm rot="589637">
            <a:off x="2696177" y="3055227"/>
            <a:ext cx="3751644" cy="2820680"/>
          </a:xfrm>
          <a:prstGeom prst="rect">
            <a:avLst/>
          </a:prstGeom>
        </p:spPr>
      </p:pic>
    </p:spTree>
    <p:extLst>
      <p:ext uri="{BB962C8B-B14F-4D97-AF65-F5344CB8AC3E}">
        <p14:creationId xmlns:p14="http://schemas.microsoft.com/office/powerpoint/2010/main" val="2480649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A753-23E5-F342-94CE-B959C844D3D9}"/>
              </a:ext>
            </a:extLst>
          </p:cNvPr>
          <p:cNvSpPr>
            <a:spLocks noGrp="1"/>
          </p:cNvSpPr>
          <p:nvPr>
            <p:ph type="title"/>
          </p:nvPr>
        </p:nvSpPr>
        <p:spPr/>
        <p:txBody>
          <a:bodyPr/>
          <a:lstStyle/>
          <a:p>
            <a:r>
              <a:rPr lang="en-US" dirty="0"/>
              <a:t>Credits and Resources</a:t>
            </a:r>
          </a:p>
        </p:txBody>
      </p:sp>
      <p:sp>
        <p:nvSpPr>
          <p:cNvPr id="3" name="Content Placeholder 2">
            <a:extLst>
              <a:ext uri="{FF2B5EF4-FFF2-40B4-BE49-F238E27FC236}">
                <a16:creationId xmlns:a16="http://schemas.microsoft.com/office/drawing/2014/main" id="{C3B22076-A107-4D42-A104-3F92F5FA8F2A}"/>
              </a:ext>
            </a:extLst>
          </p:cNvPr>
          <p:cNvSpPr>
            <a:spLocks noGrp="1"/>
          </p:cNvSpPr>
          <p:nvPr>
            <p:ph idx="1"/>
          </p:nvPr>
        </p:nvSpPr>
        <p:spPr/>
        <p:txBody>
          <a:bodyPr/>
          <a:lstStyle/>
          <a:p>
            <a:r>
              <a:rPr lang="en-US" sz="2400" dirty="0"/>
              <a:t>This work has been completed by the GPM Outreach Team. You can learn more about the GPM mission </a:t>
            </a:r>
            <a:r>
              <a:rPr lang="en-US" sz="2400" dirty="0">
                <a:hlinkClick r:id="rId3"/>
              </a:rPr>
              <a:t>here</a:t>
            </a:r>
            <a:r>
              <a:rPr lang="en-US" sz="2400" dirty="0"/>
              <a:t>.</a:t>
            </a:r>
          </a:p>
          <a:p>
            <a:r>
              <a:rPr lang="en-US" sz="2400" dirty="0"/>
              <a:t>Special thanks to Faisal Hossain and the “Pakistan Council of Research in Water Resources” (</a:t>
            </a:r>
            <a:r>
              <a:rPr lang="en-US" sz="2400" u="sng" dirty="0">
                <a:hlinkClick r:id="rId4" tooltip="https://urldefense.proofpoint.com/v2/url?u=http-3A__www.pcrwr.gov.pk&amp;d=DwMGaQ&amp;c=ApwzowJNAKKw3xye91w7BE1XMRKi2LN9kiMk5Csz9Zk&amp;r=pseX6Tqj0iZHwQE1c4hyX_86UgG647B0pM8te25br3I&amp;m=bk4k3Vc6QzendhUEoyBPfDB1qVxXGotqgq_blJ9vGh0&amp;s=7ct2Yjg-W-826ZviV2HDkx-zNvTDO6-dBjLqvCRYX-U&amp;e="/>
              </a:rPr>
              <a:t>http://www.pcrwr.gov.pk</a:t>
            </a:r>
            <a:r>
              <a:rPr lang="en-US" sz="2400" dirty="0"/>
              <a:t>) for contributing to this work. </a:t>
            </a:r>
          </a:p>
          <a:p>
            <a:r>
              <a:rPr lang="en-US" sz="2400" dirty="0"/>
              <a:t>You can learn more about Faisal Hossain and the work he is doing </a:t>
            </a:r>
            <a:r>
              <a:rPr lang="en-US" sz="2400" dirty="0">
                <a:hlinkClick r:id="rId5"/>
              </a:rPr>
              <a:t>here</a:t>
            </a:r>
            <a:r>
              <a:rPr lang="en-US" sz="2400" dirty="0"/>
              <a:t>. </a:t>
            </a:r>
          </a:p>
          <a:p>
            <a:r>
              <a:rPr lang="en-US" sz="2400" dirty="0">
                <a:hlinkClick r:id="rId6"/>
              </a:rPr>
              <a:t>Here</a:t>
            </a:r>
            <a:r>
              <a:rPr lang="en-US" sz="2400" dirty="0"/>
              <a:t> is a “Scientists as Storytellers” story about Faisal Hossain. </a:t>
            </a:r>
          </a:p>
          <a:p>
            <a:r>
              <a:rPr lang="en-US" sz="2400" dirty="0"/>
              <a:t>See more about the work being done by </a:t>
            </a:r>
            <a:r>
              <a:rPr lang="en-US" sz="2400" dirty="0">
                <a:hlinkClick r:id="rId7"/>
              </a:rPr>
              <a:t>SASWE</a:t>
            </a:r>
            <a:r>
              <a:rPr lang="en-US" sz="2400" dirty="0"/>
              <a:t> (Sustainability, Satellites, Water, and Environment)</a:t>
            </a:r>
          </a:p>
          <a:p>
            <a:r>
              <a:rPr lang="en-US" sz="2400" dirty="0">
                <a:hlinkClick r:id="rId8"/>
              </a:rPr>
              <a:t>Here</a:t>
            </a:r>
            <a:r>
              <a:rPr lang="en-US" sz="2400" dirty="0"/>
              <a:t> is a story from NASA’s Earth Observatory about the research and efforts that formed the basis of this lesson plan.</a:t>
            </a:r>
          </a:p>
        </p:txBody>
      </p:sp>
    </p:spTree>
    <p:extLst>
      <p:ext uri="{BB962C8B-B14F-4D97-AF65-F5344CB8AC3E}">
        <p14:creationId xmlns:p14="http://schemas.microsoft.com/office/powerpoint/2010/main" val="262192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CD6D-94CF-E34E-9D77-3B5A244CB680}"/>
              </a:ext>
            </a:extLst>
          </p:cNvPr>
          <p:cNvSpPr>
            <a:spLocks noGrp="1"/>
          </p:cNvSpPr>
          <p:nvPr>
            <p:ph type="title"/>
          </p:nvPr>
        </p:nvSpPr>
        <p:spPr/>
        <p:txBody>
          <a:bodyPr/>
          <a:lstStyle/>
          <a:p>
            <a:r>
              <a:rPr lang="en-US" dirty="0"/>
              <a:t>Engage</a:t>
            </a:r>
          </a:p>
        </p:txBody>
      </p:sp>
      <p:sp>
        <p:nvSpPr>
          <p:cNvPr id="3" name="Content Placeholder 2">
            <a:extLst>
              <a:ext uri="{FF2B5EF4-FFF2-40B4-BE49-F238E27FC236}">
                <a16:creationId xmlns:a16="http://schemas.microsoft.com/office/drawing/2014/main" id="{8FB71FB7-5206-4F48-AFF1-65A0102ADE9E}"/>
              </a:ext>
            </a:extLst>
          </p:cNvPr>
          <p:cNvSpPr>
            <a:spLocks noGrp="1"/>
          </p:cNvSpPr>
          <p:nvPr>
            <p:ph idx="1"/>
          </p:nvPr>
        </p:nvSpPr>
        <p:spPr/>
        <p:txBody>
          <a:bodyPr/>
          <a:lstStyle/>
          <a:p>
            <a:r>
              <a:rPr lang="en-US" dirty="0"/>
              <a:t>As you probably figured out, water is essential for farming.</a:t>
            </a:r>
          </a:p>
          <a:p>
            <a:r>
              <a:rPr lang="en-US" dirty="0"/>
              <a:t>Let’s begin by learning a little bit about Earth’s freshwater resources.</a:t>
            </a:r>
          </a:p>
          <a:p>
            <a:r>
              <a:rPr lang="en-US" dirty="0"/>
              <a:t>Earth is known as the “water planet”</a:t>
            </a:r>
          </a:p>
          <a:p>
            <a:r>
              <a:rPr lang="en-US" dirty="0"/>
              <a:t>How much of Earth’s surface is covered by water?</a:t>
            </a:r>
          </a:p>
          <a:p>
            <a:pPr marL="0" indent="0">
              <a:buNone/>
            </a:pPr>
            <a:r>
              <a:rPr lang="en-US" dirty="0"/>
              <a:t> </a:t>
            </a:r>
          </a:p>
        </p:txBody>
      </p:sp>
      <p:pic>
        <p:nvPicPr>
          <p:cNvPr id="5" name="Picture 4">
            <a:extLst>
              <a:ext uri="{FF2B5EF4-FFF2-40B4-BE49-F238E27FC236}">
                <a16:creationId xmlns:a16="http://schemas.microsoft.com/office/drawing/2014/main" id="{55D128B3-FEEE-794E-A463-A9E1EB1A3F8E}"/>
              </a:ext>
            </a:extLst>
          </p:cNvPr>
          <p:cNvPicPr>
            <a:picLocks noChangeAspect="1"/>
          </p:cNvPicPr>
          <p:nvPr/>
        </p:nvPicPr>
        <p:blipFill>
          <a:blip r:embed="rId3"/>
          <a:stretch>
            <a:fillRect/>
          </a:stretch>
        </p:blipFill>
        <p:spPr>
          <a:xfrm>
            <a:off x="5405376" y="3792597"/>
            <a:ext cx="2739221" cy="2739221"/>
          </a:xfrm>
          <a:prstGeom prst="rect">
            <a:avLst/>
          </a:prstGeom>
        </p:spPr>
      </p:pic>
      <p:pic>
        <p:nvPicPr>
          <p:cNvPr id="7" name="Picture 6">
            <a:extLst>
              <a:ext uri="{FF2B5EF4-FFF2-40B4-BE49-F238E27FC236}">
                <a16:creationId xmlns:a16="http://schemas.microsoft.com/office/drawing/2014/main" id="{B078ED79-CD92-4840-99EF-3A24D10A2F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6619" y="3792597"/>
            <a:ext cx="2739221" cy="2739221"/>
          </a:xfrm>
          <a:prstGeom prst="rect">
            <a:avLst/>
          </a:prstGeom>
        </p:spPr>
      </p:pic>
      <p:sp>
        <p:nvSpPr>
          <p:cNvPr id="8" name="TextBox 7">
            <a:extLst>
              <a:ext uri="{FF2B5EF4-FFF2-40B4-BE49-F238E27FC236}">
                <a16:creationId xmlns:a16="http://schemas.microsoft.com/office/drawing/2014/main" id="{C73A66AA-3C1F-7F4D-BFC3-16FC78B8F9CD}"/>
              </a:ext>
            </a:extLst>
          </p:cNvPr>
          <p:cNvSpPr txBox="1"/>
          <p:nvPr/>
        </p:nvSpPr>
        <p:spPr>
          <a:xfrm>
            <a:off x="1805651" y="6531818"/>
            <a:ext cx="2129512" cy="261610"/>
          </a:xfrm>
          <a:prstGeom prst="rect">
            <a:avLst/>
          </a:prstGeom>
          <a:noFill/>
        </p:spPr>
        <p:txBody>
          <a:bodyPr wrap="square" rtlCol="0">
            <a:spAutoFit/>
          </a:bodyPr>
          <a:lstStyle/>
          <a:p>
            <a:r>
              <a:rPr lang="en-US" sz="1100" i="1" dirty="0">
                <a:hlinkClick r:id="rId5"/>
              </a:rPr>
              <a:t>Water droplet on leaf</a:t>
            </a:r>
            <a:endParaRPr lang="en-US" sz="1100" i="1" dirty="0"/>
          </a:p>
        </p:txBody>
      </p:sp>
      <p:sp>
        <p:nvSpPr>
          <p:cNvPr id="10" name="TextBox 9">
            <a:extLst>
              <a:ext uri="{FF2B5EF4-FFF2-40B4-BE49-F238E27FC236}">
                <a16:creationId xmlns:a16="http://schemas.microsoft.com/office/drawing/2014/main" id="{D4635361-FD76-064E-A50B-6E6610242AA1}"/>
              </a:ext>
            </a:extLst>
          </p:cNvPr>
          <p:cNvSpPr txBox="1"/>
          <p:nvPr/>
        </p:nvSpPr>
        <p:spPr>
          <a:xfrm>
            <a:off x="4424195" y="6531818"/>
            <a:ext cx="4719805" cy="261610"/>
          </a:xfrm>
          <a:prstGeom prst="rect">
            <a:avLst/>
          </a:prstGeom>
          <a:noFill/>
        </p:spPr>
        <p:txBody>
          <a:bodyPr wrap="square" rtlCol="0">
            <a:spAutoFit/>
          </a:bodyPr>
          <a:lstStyle/>
          <a:p>
            <a:pPr algn="ctr"/>
            <a:r>
              <a:rPr lang="en-US" sz="1100" i="1" dirty="0">
                <a:hlinkClick r:id="rId6"/>
              </a:rPr>
              <a:t>"Archive: The Blue Marble"</a:t>
            </a:r>
            <a:r>
              <a:rPr lang="en-US" sz="1100" i="1" dirty="0"/>
              <a:t> by </a:t>
            </a:r>
            <a:r>
              <a:rPr lang="en-US" sz="1100" i="1" dirty="0">
                <a:hlinkClick r:id="rId7"/>
              </a:rPr>
              <a:t>NASA's Marshall Space Flight Center</a:t>
            </a:r>
            <a:r>
              <a:rPr lang="en-US" sz="1100" i="1" dirty="0"/>
              <a:t> </a:t>
            </a:r>
            <a:endParaRPr lang="en-US" sz="1100" dirty="0"/>
          </a:p>
        </p:txBody>
      </p:sp>
    </p:spTree>
    <p:extLst>
      <p:ext uri="{BB962C8B-B14F-4D97-AF65-F5344CB8AC3E}">
        <p14:creationId xmlns:p14="http://schemas.microsoft.com/office/powerpoint/2010/main" val="225023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BDC4-61A8-B74F-99B4-EF34C2914679}"/>
              </a:ext>
            </a:extLst>
          </p:cNvPr>
          <p:cNvSpPr>
            <a:spLocks noGrp="1"/>
          </p:cNvSpPr>
          <p:nvPr>
            <p:ph type="title"/>
          </p:nvPr>
        </p:nvSpPr>
        <p:spPr/>
        <p:txBody>
          <a:bodyPr/>
          <a:lstStyle/>
          <a:p>
            <a:pPr algn="ctr"/>
            <a:r>
              <a:rPr lang="en-US" dirty="0"/>
              <a:t>“Show Me the Water”</a:t>
            </a:r>
          </a:p>
        </p:txBody>
      </p:sp>
      <p:pic>
        <p:nvPicPr>
          <p:cNvPr id="5" name="Content Placeholder 4">
            <a:hlinkClick r:id="rId3"/>
            <a:extLst>
              <a:ext uri="{FF2B5EF4-FFF2-40B4-BE49-F238E27FC236}">
                <a16:creationId xmlns:a16="http://schemas.microsoft.com/office/drawing/2014/main" id="{14384AC3-B22B-C940-94C2-D188CEEFC4A0}"/>
              </a:ext>
            </a:extLst>
          </p:cNvPr>
          <p:cNvPicPr>
            <a:picLocks noGrp="1" noChangeAspect="1"/>
          </p:cNvPicPr>
          <p:nvPr>
            <p:ph idx="1"/>
          </p:nvPr>
        </p:nvPicPr>
        <p:blipFill>
          <a:blip r:embed="rId4"/>
          <a:stretch>
            <a:fillRect/>
          </a:stretch>
        </p:blipFill>
        <p:spPr>
          <a:xfrm>
            <a:off x="1030147" y="856355"/>
            <a:ext cx="7437560" cy="5591944"/>
          </a:xfrm>
        </p:spPr>
      </p:pic>
    </p:spTree>
    <p:extLst>
      <p:ext uri="{BB962C8B-B14F-4D97-AF65-F5344CB8AC3E}">
        <p14:creationId xmlns:p14="http://schemas.microsoft.com/office/powerpoint/2010/main" val="176521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6546-DBB2-4E4B-9884-BE7C6BEADCE8}"/>
              </a:ext>
            </a:extLst>
          </p:cNvPr>
          <p:cNvSpPr>
            <a:spLocks noGrp="1"/>
          </p:cNvSpPr>
          <p:nvPr>
            <p:ph type="title"/>
          </p:nvPr>
        </p:nvSpPr>
        <p:spPr/>
        <p:txBody>
          <a:bodyPr/>
          <a:lstStyle/>
          <a:p>
            <a:r>
              <a:rPr lang="en-US" dirty="0"/>
              <a:t>Engage</a:t>
            </a:r>
          </a:p>
        </p:txBody>
      </p:sp>
      <p:sp>
        <p:nvSpPr>
          <p:cNvPr id="3" name="Content Placeholder 2">
            <a:extLst>
              <a:ext uri="{FF2B5EF4-FFF2-40B4-BE49-F238E27FC236}">
                <a16:creationId xmlns:a16="http://schemas.microsoft.com/office/drawing/2014/main" id="{C0BFE116-472E-DC4A-AF09-EC734440493E}"/>
              </a:ext>
            </a:extLst>
          </p:cNvPr>
          <p:cNvSpPr>
            <a:spLocks noGrp="1"/>
          </p:cNvSpPr>
          <p:nvPr>
            <p:ph sz="half" idx="1"/>
          </p:nvPr>
        </p:nvSpPr>
        <p:spPr>
          <a:xfrm>
            <a:off x="535731" y="731837"/>
            <a:ext cx="4837977" cy="5394326"/>
          </a:xfrm>
        </p:spPr>
        <p:txBody>
          <a:bodyPr/>
          <a:lstStyle/>
          <a:p>
            <a:r>
              <a:rPr lang="en-US" dirty="0"/>
              <a:t>About how much freshwater is used by farmers in the U.S. to irrigate their crops?</a:t>
            </a:r>
          </a:p>
          <a:p>
            <a:r>
              <a:rPr lang="en-US" dirty="0"/>
              <a:t>About how much freshwater is used by farmers in developing countries to irrigate their crops?</a:t>
            </a:r>
          </a:p>
          <a:p>
            <a:r>
              <a:rPr lang="en-US" dirty="0"/>
              <a:t>What is the difference between needing to “</a:t>
            </a:r>
            <a:r>
              <a:rPr lang="en-US" i="1" dirty="0"/>
              <a:t>irrigate</a:t>
            </a:r>
            <a:r>
              <a:rPr lang="en-US" dirty="0"/>
              <a:t>” crops versus letting them get their water directly from precipitation? </a:t>
            </a:r>
          </a:p>
        </p:txBody>
      </p:sp>
      <p:sp>
        <p:nvSpPr>
          <p:cNvPr id="6" name="Content Placeholder 5">
            <a:extLst>
              <a:ext uri="{FF2B5EF4-FFF2-40B4-BE49-F238E27FC236}">
                <a16:creationId xmlns:a16="http://schemas.microsoft.com/office/drawing/2014/main" id="{5E5414D4-D861-804D-8347-ABE22D5BD77D}"/>
              </a:ext>
            </a:extLst>
          </p:cNvPr>
          <p:cNvSpPr>
            <a:spLocks noGrp="1"/>
          </p:cNvSpPr>
          <p:nvPr>
            <p:ph sz="half" idx="2"/>
          </p:nvPr>
        </p:nvSpPr>
        <p:spPr>
          <a:xfrm>
            <a:off x="5696814" y="1600201"/>
            <a:ext cx="2989986" cy="3758878"/>
          </a:xfrm>
        </p:spPr>
        <p:txBody>
          <a:bodyPr/>
          <a:lstStyle/>
          <a:p>
            <a:pPr marL="0" indent="0">
              <a:buNone/>
            </a:pPr>
            <a:endParaRPr lang="en-US" dirty="0"/>
          </a:p>
        </p:txBody>
      </p:sp>
      <p:pic>
        <p:nvPicPr>
          <p:cNvPr id="5" name="Picture 4">
            <a:extLst>
              <a:ext uri="{FF2B5EF4-FFF2-40B4-BE49-F238E27FC236}">
                <a16:creationId xmlns:a16="http://schemas.microsoft.com/office/drawing/2014/main" id="{07A07EA0-2F1A-1244-8674-916F853BF0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6814" y="1374494"/>
            <a:ext cx="2911455" cy="3883306"/>
          </a:xfrm>
          <a:prstGeom prst="rect">
            <a:avLst/>
          </a:prstGeom>
        </p:spPr>
      </p:pic>
      <p:sp>
        <p:nvSpPr>
          <p:cNvPr id="7" name="TextBox 6">
            <a:extLst>
              <a:ext uri="{FF2B5EF4-FFF2-40B4-BE49-F238E27FC236}">
                <a16:creationId xmlns:a16="http://schemas.microsoft.com/office/drawing/2014/main" id="{A34F9F5F-5BAC-C740-B4F6-805137EF823E}"/>
              </a:ext>
            </a:extLst>
          </p:cNvPr>
          <p:cNvSpPr txBox="1"/>
          <p:nvPr/>
        </p:nvSpPr>
        <p:spPr>
          <a:xfrm>
            <a:off x="5943757" y="5453981"/>
            <a:ext cx="2664512" cy="261610"/>
          </a:xfrm>
          <a:prstGeom prst="rect">
            <a:avLst/>
          </a:prstGeom>
          <a:noFill/>
        </p:spPr>
        <p:txBody>
          <a:bodyPr wrap="none" rtlCol="0">
            <a:spAutoFit/>
          </a:bodyPr>
          <a:lstStyle/>
          <a:p>
            <a:r>
              <a:rPr lang="en-US" sz="1100" i="1" dirty="0">
                <a:hlinkClick r:id="rId4"/>
              </a:rPr>
              <a:t>Measuring precipitation before a storm. </a:t>
            </a:r>
            <a:endParaRPr lang="en-US" sz="1100" i="1" dirty="0"/>
          </a:p>
        </p:txBody>
      </p:sp>
    </p:spTree>
    <p:extLst>
      <p:ext uri="{BB962C8B-B14F-4D97-AF65-F5344CB8AC3E}">
        <p14:creationId xmlns:p14="http://schemas.microsoft.com/office/powerpoint/2010/main" val="322359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F660A-9BEF-324D-B819-D8E0467F1502}"/>
              </a:ext>
            </a:extLst>
          </p:cNvPr>
          <p:cNvSpPr>
            <a:spLocks noGrp="1"/>
          </p:cNvSpPr>
          <p:nvPr>
            <p:ph type="title"/>
          </p:nvPr>
        </p:nvSpPr>
        <p:spPr/>
        <p:txBody>
          <a:bodyPr/>
          <a:lstStyle/>
          <a:p>
            <a:r>
              <a:rPr lang="en-US" dirty="0"/>
              <a:t>Engage</a:t>
            </a:r>
          </a:p>
        </p:txBody>
      </p:sp>
      <p:pic>
        <p:nvPicPr>
          <p:cNvPr id="8" name="Content Placeholder 7">
            <a:hlinkClick r:id="rId3"/>
            <a:extLst>
              <a:ext uri="{FF2B5EF4-FFF2-40B4-BE49-F238E27FC236}">
                <a16:creationId xmlns:a16="http://schemas.microsoft.com/office/drawing/2014/main" id="{2FE693ED-077C-7A49-9CA1-FE1E53C0E4FC}"/>
              </a:ext>
            </a:extLst>
          </p:cNvPr>
          <p:cNvPicPr>
            <a:picLocks noGrp="1" noChangeAspect="1"/>
          </p:cNvPicPr>
          <p:nvPr>
            <p:ph idx="1"/>
          </p:nvPr>
        </p:nvPicPr>
        <p:blipFill>
          <a:blip r:embed="rId4"/>
          <a:stretch>
            <a:fillRect/>
          </a:stretch>
        </p:blipFill>
        <p:spPr>
          <a:xfrm>
            <a:off x="4867317" y="2200937"/>
            <a:ext cx="3877191" cy="2915073"/>
          </a:xfrm>
        </p:spPr>
      </p:pic>
      <p:sp>
        <p:nvSpPr>
          <p:cNvPr id="9" name="TextBox 8">
            <a:extLst>
              <a:ext uri="{FF2B5EF4-FFF2-40B4-BE49-F238E27FC236}">
                <a16:creationId xmlns:a16="http://schemas.microsoft.com/office/drawing/2014/main" id="{96BF848B-B01C-0E4A-9961-9DF270916AFE}"/>
              </a:ext>
            </a:extLst>
          </p:cNvPr>
          <p:cNvSpPr txBox="1"/>
          <p:nvPr/>
        </p:nvSpPr>
        <p:spPr>
          <a:xfrm>
            <a:off x="578735" y="1554510"/>
            <a:ext cx="3697949" cy="5262979"/>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dirty="0">
                <a:solidFill>
                  <a:srgbClr val="000099"/>
                </a:solidFill>
              </a:rPr>
              <a:t>Why are freshwater resources limited?</a:t>
            </a:r>
          </a:p>
          <a:p>
            <a:endParaRPr lang="en-US" dirty="0">
              <a:solidFill>
                <a:srgbClr val="000099"/>
              </a:solidFill>
            </a:endParaRPr>
          </a:p>
          <a:p>
            <a:pPr marL="342900" indent="-342900">
              <a:buFont typeface="Arial" panose="020B0604020202020204" pitchFamily="34" charset="0"/>
              <a:buChar char="•"/>
            </a:pPr>
            <a:r>
              <a:rPr lang="en-US" dirty="0">
                <a:solidFill>
                  <a:srgbClr val="000099"/>
                </a:solidFill>
              </a:rPr>
              <a:t>Why don’t regions all over the world have equal access to freshwater resources?</a:t>
            </a:r>
          </a:p>
          <a:p>
            <a:endParaRPr lang="en-US" dirty="0">
              <a:solidFill>
                <a:srgbClr val="000099"/>
              </a:solidFill>
            </a:endParaRPr>
          </a:p>
          <a:p>
            <a:pPr marL="342900" indent="-342900">
              <a:buFont typeface="Arial" panose="020B0604020202020204" pitchFamily="34" charset="0"/>
              <a:buChar char="•"/>
            </a:pPr>
            <a:r>
              <a:rPr lang="en-US" dirty="0">
                <a:solidFill>
                  <a:srgbClr val="000099"/>
                </a:solidFill>
              </a:rPr>
              <a:t>How are freshwater resources used around the world?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D947D324-5637-DE49-B17A-258053CC20DE}"/>
              </a:ext>
            </a:extLst>
          </p:cNvPr>
          <p:cNvSpPr txBox="1"/>
          <p:nvPr/>
        </p:nvSpPr>
        <p:spPr>
          <a:xfrm>
            <a:off x="5046561" y="5116010"/>
            <a:ext cx="3518704" cy="261610"/>
          </a:xfrm>
          <a:prstGeom prst="rect">
            <a:avLst/>
          </a:prstGeom>
          <a:noFill/>
        </p:spPr>
        <p:txBody>
          <a:bodyPr wrap="square" rtlCol="0">
            <a:spAutoFit/>
          </a:bodyPr>
          <a:lstStyle/>
          <a:p>
            <a:pPr algn="ctr"/>
            <a:r>
              <a:rPr lang="en-US" sz="1100" i="1" dirty="0">
                <a:hlinkClick r:id="rId5"/>
              </a:rPr>
              <a:t>Gathering water</a:t>
            </a:r>
            <a:endParaRPr lang="en-US" sz="1100" i="1" dirty="0"/>
          </a:p>
        </p:txBody>
      </p:sp>
      <p:sp>
        <p:nvSpPr>
          <p:cNvPr id="2" name="TextBox 1">
            <a:extLst>
              <a:ext uri="{FF2B5EF4-FFF2-40B4-BE49-F238E27FC236}">
                <a16:creationId xmlns:a16="http://schemas.microsoft.com/office/drawing/2014/main" id="{4D3416F2-88A9-954C-9546-F41B26E5E923}"/>
              </a:ext>
            </a:extLst>
          </p:cNvPr>
          <p:cNvSpPr txBox="1"/>
          <p:nvPr/>
        </p:nvSpPr>
        <p:spPr>
          <a:xfrm>
            <a:off x="1504708" y="895605"/>
            <a:ext cx="7511970" cy="584775"/>
          </a:xfrm>
          <a:prstGeom prst="rect">
            <a:avLst/>
          </a:prstGeom>
          <a:noFill/>
        </p:spPr>
        <p:txBody>
          <a:bodyPr wrap="square" rtlCol="0">
            <a:spAutoFit/>
          </a:bodyPr>
          <a:lstStyle/>
          <a:p>
            <a:r>
              <a:rPr lang="en-US" sz="3200" dirty="0">
                <a:solidFill>
                  <a:srgbClr val="000099"/>
                </a:solidFill>
              </a:rPr>
              <a:t>Read the article “</a:t>
            </a:r>
            <a:r>
              <a:rPr lang="en-US" sz="3200" i="1" dirty="0">
                <a:solidFill>
                  <a:srgbClr val="000099"/>
                </a:solidFill>
              </a:rPr>
              <a:t>Precious Freshness</a:t>
            </a:r>
            <a:r>
              <a:rPr lang="en-US" sz="3200" dirty="0">
                <a:solidFill>
                  <a:srgbClr val="000099"/>
                </a:solidFill>
              </a:rPr>
              <a:t>”.</a:t>
            </a:r>
          </a:p>
        </p:txBody>
      </p:sp>
    </p:spTree>
    <p:extLst>
      <p:ext uri="{BB962C8B-B14F-4D97-AF65-F5344CB8AC3E}">
        <p14:creationId xmlns:p14="http://schemas.microsoft.com/office/powerpoint/2010/main" val="383048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A108-1532-9B48-92CE-964AA71A9CBC}"/>
              </a:ext>
            </a:extLst>
          </p:cNvPr>
          <p:cNvSpPr>
            <a:spLocks noGrp="1"/>
          </p:cNvSpPr>
          <p:nvPr>
            <p:ph type="title"/>
          </p:nvPr>
        </p:nvSpPr>
        <p:spPr/>
        <p:txBody>
          <a:bodyPr/>
          <a:lstStyle/>
          <a:p>
            <a:r>
              <a:rPr lang="en-US" dirty="0"/>
              <a:t>Explore</a:t>
            </a:r>
          </a:p>
        </p:txBody>
      </p:sp>
      <p:sp>
        <p:nvSpPr>
          <p:cNvPr id="3" name="Content Placeholder 2">
            <a:extLst>
              <a:ext uri="{FF2B5EF4-FFF2-40B4-BE49-F238E27FC236}">
                <a16:creationId xmlns:a16="http://schemas.microsoft.com/office/drawing/2014/main" id="{92EDA091-0C15-3148-B1D5-93012379E18E}"/>
              </a:ext>
            </a:extLst>
          </p:cNvPr>
          <p:cNvSpPr>
            <a:spLocks noGrp="1"/>
          </p:cNvSpPr>
          <p:nvPr>
            <p:ph idx="1"/>
          </p:nvPr>
        </p:nvSpPr>
        <p:spPr/>
        <p:txBody>
          <a:bodyPr/>
          <a:lstStyle/>
          <a:p>
            <a:pPr marL="0" indent="0" algn="ctr">
              <a:buNone/>
            </a:pPr>
            <a:r>
              <a:rPr lang="en-US" sz="3200" dirty="0"/>
              <a:t>How do farmers water their crops?</a:t>
            </a: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endParaRPr lang="en-US" sz="1100" i="1" dirty="0">
              <a:hlinkClick r:id="rId3"/>
            </a:endParaRPr>
          </a:p>
          <a:p>
            <a:pPr marL="0" indent="0">
              <a:buNone/>
            </a:pPr>
            <a:r>
              <a:rPr lang="en-US" sz="1100" i="1" dirty="0">
                <a:hlinkClick r:id="rId3"/>
              </a:rPr>
              <a:t>"IA_Farm_1"</a:t>
            </a:r>
            <a:r>
              <a:rPr lang="en-US" sz="1100" i="1" dirty="0"/>
              <a:t> by </a:t>
            </a:r>
            <a:r>
              <a:rPr lang="en-US" sz="1100" i="1" dirty="0">
                <a:hlinkClick r:id="rId4"/>
              </a:rPr>
              <a:t>Zonie_Zambonie</a:t>
            </a:r>
            <a:r>
              <a:rPr lang="en-US" sz="1100" i="1" dirty="0"/>
              <a:t> is licensed under </a:t>
            </a:r>
            <a:r>
              <a:rPr lang="en-US" sz="1100" i="1" cap="all" dirty="0">
                <a:hlinkClick r:id="rId5"/>
              </a:rPr>
              <a:t>CC BY 2.0 </a:t>
            </a:r>
            <a:r>
              <a:rPr lang="en-US" sz="1100" i="1" cap="all" dirty="0"/>
              <a:t>               </a:t>
            </a:r>
            <a:r>
              <a:rPr lang="en-US" sz="1100" i="1" dirty="0">
                <a:hlinkClick r:id="rId6"/>
              </a:rPr>
              <a:t>"IMG_0779 EDIT"</a:t>
            </a:r>
            <a:r>
              <a:rPr lang="en-US" sz="1100" i="1" dirty="0"/>
              <a:t> by </a:t>
            </a:r>
            <a:r>
              <a:rPr lang="en-US" sz="1100" i="1" dirty="0">
                <a:hlinkClick r:id="rId7"/>
              </a:rPr>
              <a:t>Rowley Taylor</a:t>
            </a:r>
            <a:r>
              <a:rPr lang="en-US" sz="1100" i="1" dirty="0"/>
              <a:t> is licensed under </a:t>
            </a:r>
            <a:r>
              <a:rPr lang="en-US" sz="1100" i="1" cap="all" dirty="0">
                <a:hlinkClick r:id="rId8"/>
              </a:rPr>
              <a:t>CC BY-NC-ND 2.0 </a:t>
            </a:r>
            <a:endParaRPr lang="en-US" sz="1100" i="1" cap="all" dirty="0"/>
          </a:p>
          <a:p>
            <a:pPr marL="0" indent="0">
              <a:buNone/>
            </a:pPr>
            <a:endParaRPr lang="en-US" sz="1100" i="1" cap="all" dirty="0"/>
          </a:p>
          <a:p>
            <a:pPr marL="0" indent="0">
              <a:buNone/>
            </a:pPr>
            <a:endParaRPr lang="en-US" sz="1100" dirty="0"/>
          </a:p>
        </p:txBody>
      </p:sp>
      <p:pic>
        <p:nvPicPr>
          <p:cNvPr id="5" name="Picture 4">
            <a:extLst>
              <a:ext uri="{FF2B5EF4-FFF2-40B4-BE49-F238E27FC236}">
                <a16:creationId xmlns:a16="http://schemas.microsoft.com/office/drawing/2014/main" id="{ECC8A699-4D47-5942-B241-5FBF3E85351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7975" y="1749931"/>
            <a:ext cx="3191637" cy="2424896"/>
          </a:xfrm>
          <a:prstGeom prst="rect">
            <a:avLst/>
          </a:prstGeom>
        </p:spPr>
      </p:pic>
      <p:sp>
        <p:nvSpPr>
          <p:cNvPr id="7" name="TextBox 6">
            <a:extLst>
              <a:ext uri="{FF2B5EF4-FFF2-40B4-BE49-F238E27FC236}">
                <a16:creationId xmlns:a16="http://schemas.microsoft.com/office/drawing/2014/main" id="{FEACDE37-8FF6-C94A-A22B-C9D869B568BF}"/>
              </a:ext>
            </a:extLst>
          </p:cNvPr>
          <p:cNvSpPr txBox="1"/>
          <p:nvPr/>
        </p:nvSpPr>
        <p:spPr>
          <a:xfrm>
            <a:off x="619126" y="4729448"/>
            <a:ext cx="3749336" cy="2000548"/>
          </a:xfrm>
          <a:prstGeom prst="rect">
            <a:avLst/>
          </a:prstGeom>
          <a:noFill/>
        </p:spPr>
        <p:txBody>
          <a:bodyPr wrap="square" rtlCol="0">
            <a:spAutoFit/>
          </a:bodyPr>
          <a:lstStyle/>
          <a:p>
            <a:pPr algn="ctr"/>
            <a:r>
              <a:rPr lang="en-US" sz="2000" dirty="0"/>
              <a:t>Precipitation will </a:t>
            </a:r>
          </a:p>
          <a:p>
            <a:pPr algn="ctr"/>
            <a:r>
              <a:rPr lang="en-US" sz="2000" dirty="0"/>
              <a:t>water crops, but it has </a:t>
            </a:r>
          </a:p>
          <a:p>
            <a:pPr algn="ctr"/>
            <a:r>
              <a:rPr lang="en-US" sz="2000" dirty="0"/>
              <a:t>to be falling where the crops are and long enough to water them effectively.</a:t>
            </a:r>
          </a:p>
          <a:p>
            <a:pPr algn="ctr"/>
            <a:endParaRPr lang="en-US" dirty="0"/>
          </a:p>
        </p:txBody>
      </p:sp>
      <p:pic>
        <p:nvPicPr>
          <p:cNvPr id="9" name="Picture 8">
            <a:extLst>
              <a:ext uri="{FF2B5EF4-FFF2-40B4-BE49-F238E27FC236}">
                <a16:creationId xmlns:a16="http://schemas.microsoft.com/office/drawing/2014/main" id="{82B67631-2EE8-B744-AA67-42C98D1B7631}"/>
              </a:ext>
            </a:extLst>
          </p:cNvPr>
          <p:cNvPicPr>
            <a:picLocks noChangeAspect="1"/>
          </p:cNvPicPr>
          <p:nvPr/>
        </p:nvPicPr>
        <p:blipFill>
          <a:blip r:embed="rId10"/>
          <a:stretch>
            <a:fillRect/>
          </a:stretch>
        </p:blipFill>
        <p:spPr>
          <a:xfrm>
            <a:off x="4733925" y="1749931"/>
            <a:ext cx="3233195" cy="2424896"/>
          </a:xfrm>
          <a:prstGeom prst="rect">
            <a:avLst/>
          </a:prstGeom>
        </p:spPr>
      </p:pic>
      <p:sp>
        <p:nvSpPr>
          <p:cNvPr id="10" name="TextBox 9">
            <a:extLst>
              <a:ext uri="{FF2B5EF4-FFF2-40B4-BE49-F238E27FC236}">
                <a16:creationId xmlns:a16="http://schemas.microsoft.com/office/drawing/2014/main" id="{F3F7AA63-F834-514B-89C0-44A2CBF854E8}"/>
              </a:ext>
            </a:extLst>
          </p:cNvPr>
          <p:cNvSpPr txBox="1"/>
          <p:nvPr/>
        </p:nvSpPr>
        <p:spPr>
          <a:xfrm>
            <a:off x="4572000" y="4851936"/>
            <a:ext cx="3865944" cy="1323439"/>
          </a:xfrm>
          <a:prstGeom prst="rect">
            <a:avLst/>
          </a:prstGeom>
          <a:noFill/>
        </p:spPr>
        <p:txBody>
          <a:bodyPr wrap="square" rtlCol="0">
            <a:spAutoFit/>
          </a:bodyPr>
          <a:lstStyle/>
          <a:p>
            <a:pPr algn="ctr"/>
            <a:r>
              <a:rPr lang="en-US" sz="2000" dirty="0"/>
              <a:t>If there is no precipitation, farmers need to irrigate their crops by spraying or flooding their fields with freshwater. </a:t>
            </a:r>
          </a:p>
        </p:txBody>
      </p:sp>
    </p:spTree>
    <p:extLst>
      <p:ext uri="{BB962C8B-B14F-4D97-AF65-F5344CB8AC3E}">
        <p14:creationId xmlns:p14="http://schemas.microsoft.com/office/powerpoint/2010/main" val="231955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990E-4852-5B4E-A50F-306B3DD7D2B8}"/>
              </a:ext>
            </a:extLst>
          </p:cNvPr>
          <p:cNvSpPr>
            <a:spLocks noGrp="1"/>
          </p:cNvSpPr>
          <p:nvPr>
            <p:ph type="title"/>
          </p:nvPr>
        </p:nvSpPr>
        <p:spPr/>
        <p:txBody>
          <a:bodyPr/>
          <a:lstStyle/>
          <a:p>
            <a:r>
              <a:rPr lang="en-US" dirty="0"/>
              <a:t>Explore</a:t>
            </a:r>
          </a:p>
        </p:txBody>
      </p:sp>
      <p:sp>
        <p:nvSpPr>
          <p:cNvPr id="3" name="Content Placeholder 2">
            <a:extLst>
              <a:ext uri="{FF2B5EF4-FFF2-40B4-BE49-F238E27FC236}">
                <a16:creationId xmlns:a16="http://schemas.microsoft.com/office/drawing/2014/main" id="{831B1359-53C0-6042-B3A2-A41AFA348633}"/>
              </a:ext>
            </a:extLst>
          </p:cNvPr>
          <p:cNvSpPr>
            <a:spLocks noGrp="1"/>
          </p:cNvSpPr>
          <p:nvPr>
            <p:ph idx="1"/>
          </p:nvPr>
        </p:nvSpPr>
        <p:spPr/>
        <p:txBody>
          <a:bodyPr/>
          <a:lstStyle/>
          <a:p>
            <a:pPr marL="0" indent="0">
              <a:buNone/>
            </a:pPr>
            <a:r>
              <a:rPr lang="en-US" dirty="0"/>
              <a:t>The last time you ate pizza, a tortilla, a bagel, wheat bread, pasta, crackers, and many other food products, you were probably enjoying wheat. </a:t>
            </a:r>
          </a:p>
          <a:p>
            <a:pPr marL="0" indent="0">
              <a:buNone/>
            </a:pPr>
            <a:endParaRPr lang="en-US" dirty="0"/>
          </a:p>
          <a:p>
            <a:pPr marL="0" indent="0">
              <a:buNone/>
            </a:pPr>
            <a:r>
              <a:rPr lang="en-US" dirty="0"/>
              <a:t> Wheat is a very important crop all over the world!</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F08E5B6-C35B-F94A-8B66-FD9DB3A35A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864" y="3825875"/>
            <a:ext cx="3132667" cy="2349500"/>
          </a:xfrm>
          <a:prstGeom prst="rect">
            <a:avLst/>
          </a:prstGeom>
        </p:spPr>
      </p:pic>
      <p:sp>
        <p:nvSpPr>
          <p:cNvPr id="6" name="TextBox 5">
            <a:extLst>
              <a:ext uri="{FF2B5EF4-FFF2-40B4-BE49-F238E27FC236}">
                <a16:creationId xmlns:a16="http://schemas.microsoft.com/office/drawing/2014/main" id="{23955FB2-F31A-8843-B3B1-2C2BB4E6BDA3}"/>
              </a:ext>
            </a:extLst>
          </p:cNvPr>
          <p:cNvSpPr txBox="1"/>
          <p:nvPr/>
        </p:nvSpPr>
        <p:spPr>
          <a:xfrm>
            <a:off x="713864" y="6259441"/>
            <a:ext cx="3132667" cy="430887"/>
          </a:xfrm>
          <a:prstGeom prst="rect">
            <a:avLst/>
          </a:prstGeom>
          <a:noFill/>
        </p:spPr>
        <p:txBody>
          <a:bodyPr wrap="square" rtlCol="0">
            <a:spAutoFit/>
          </a:bodyPr>
          <a:lstStyle/>
          <a:p>
            <a:r>
              <a:rPr lang="en-US" sz="1100" i="1" dirty="0">
                <a:hlinkClick r:id="rId3"/>
              </a:rPr>
              <a:t>"Wheat / Farm / Field"</a:t>
            </a:r>
            <a:r>
              <a:rPr lang="en-US" sz="1100" i="1" dirty="0"/>
              <a:t> by </a:t>
            </a:r>
            <a:r>
              <a:rPr lang="en-US" sz="1100" i="1" dirty="0">
                <a:hlinkClick r:id="rId4"/>
              </a:rPr>
              <a:t>Farhan Ahmad.me</a:t>
            </a:r>
            <a:r>
              <a:rPr lang="en-US" sz="1100" i="1" dirty="0"/>
              <a:t> is licensed under </a:t>
            </a:r>
            <a:r>
              <a:rPr lang="en-US" sz="1100" i="1" cap="all" dirty="0">
                <a:hlinkClick r:id="rId5"/>
              </a:rPr>
              <a:t>CC BY 2.0 </a:t>
            </a:r>
            <a:endParaRPr lang="en-US" sz="1100" dirty="0"/>
          </a:p>
        </p:txBody>
      </p:sp>
      <p:pic>
        <p:nvPicPr>
          <p:cNvPr id="8" name="Picture 7">
            <a:extLst>
              <a:ext uri="{FF2B5EF4-FFF2-40B4-BE49-F238E27FC236}">
                <a16:creationId xmlns:a16="http://schemas.microsoft.com/office/drawing/2014/main" id="{9D3EE6D5-90BF-C249-9790-EC88E8BD49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1052" y="3899518"/>
            <a:ext cx="3132667" cy="2349500"/>
          </a:xfrm>
          <a:prstGeom prst="rect">
            <a:avLst/>
          </a:prstGeom>
        </p:spPr>
      </p:pic>
      <p:sp>
        <p:nvSpPr>
          <p:cNvPr id="9" name="TextBox 8">
            <a:extLst>
              <a:ext uri="{FF2B5EF4-FFF2-40B4-BE49-F238E27FC236}">
                <a16:creationId xmlns:a16="http://schemas.microsoft.com/office/drawing/2014/main" id="{A9FC455A-8F83-E847-AF4D-84F7D3B88015}"/>
              </a:ext>
            </a:extLst>
          </p:cNvPr>
          <p:cNvSpPr txBox="1"/>
          <p:nvPr/>
        </p:nvSpPr>
        <p:spPr>
          <a:xfrm>
            <a:off x="5005435" y="6304920"/>
            <a:ext cx="3451586" cy="261610"/>
          </a:xfrm>
          <a:prstGeom prst="rect">
            <a:avLst/>
          </a:prstGeom>
          <a:noFill/>
        </p:spPr>
        <p:txBody>
          <a:bodyPr wrap="none" rtlCol="0">
            <a:spAutoFit/>
          </a:bodyPr>
          <a:lstStyle/>
          <a:p>
            <a:r>
              <a:rPr lang="en-US" sz="1100" i="1" dirty="0">
                <a:hlinkClick r:id="rId7"/>
              </a:rPr>
              <a:t>"Pizza"</a:t>
            </a:r>
            <a:r>
              <a:rPr lang="en-US" sz="1100" i="1" dirty="0"/>
              <a:t> by </a:t>
            </a:r>
            <a:r>
              <a:rPr lang="en-US" sz="1100" i="1" dirty="0">
                <a:hlinkClick r:id="rId8"/>
              </a:rPr>
              <a:t>cgurholt</a:t>
            </a:r>
            <a:r>
              <a:rPr lang="en-US" sz="1100" i="1" dirty="0"/>
              <a:t> is licensed under </a:t>
            </a:r>
            <a:r>
              <a:rPr lang="en-US" sz="1100" i="1" cap="all" dirty="0">
                <a:hlinkClick r:id="rId9"/>
              </a:rPr>
              <a:t>CC BY-NC 2.0 </a:t>
            </a:r>
            <a:endParaRPr lang="en-US" sz="1100" dirty="0"/>
          </a:p>
        </p:txBody>
      </p:sp>
    </p:spTree>
    <p:extLst>
      <p:ext uri="{BB962C8B-B14F-4D97-AF65-F5344CB8AC3E}">
        <p14:creationId xmlns:p14="http://schemas.microsoft.com/office/powerpoint/2010/main" val="1286474006"/>
      </p:ext>
    </p:extLst>
  </p:cSld>
  <p:clrMapOvr>
    <a:masterClrMapping/>
  </p:clrMapOvr>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B48BCB532F40BF651FFCB8BABD79" ma:contentTypeVersion="8" ma:contentTypeDescription="Create a new document." ma:contentTypeScope="" ma:versionID="d491c65fb354af3932afbd63451b58b6">
  <xsd:schema xmlns:xsd="http://www.w3.org/2001/XMLSchema" xmlns:xs="http://www.w3.org/2001/XMLSchema" xmlns:p="http://schemas.microsoft.com/office/2006/metadata/properties" xmlns:ns2="2273b3a9-11ce-43c7-842d-ee108eadf269" xmlns:ns3="04201422-3c0c-47b8-9965-f667ad0fded7" targetNamespace="http://schemas.microsoft.com/office/2006/metadata/properties" ma:root="true" ma:fieldsID="e332135b2450b0fc808c356523bd8d99" ns2:_="" ns3:_="">
    <xsd:import namespace="2273b3a9-11ce-43c7-842d-ee108eadf269"/>
    <xsd:import namespace="04201422-3c0c-47b8-9965-f667ad0fde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3b3a9-11ce-43c7-842d-ee108eadf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201422-3c0c-47b8-9965-f667ad0fde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7C3A8C-F356-40B2-8B89-A967E831DE59}"/>
</file>

<file path=customXml/itemProps2.xml><?xml version="1.0" encoding="utf-8"?>
<ds:datastoreItem xmlns:ds="http://schemas.openxmlformats.org/officeDocument/2006/customXml" ds:itemID="{5ABF1410-33F2-4A95-BF9F-ADB21D418B8A}"/>
</file>

<file path=customXml/itemProps3.xml><?xml version="1.0" encoding="utf-8"?>
<ds:datastoreItem xmlns:ds="http://schemas.openxmlformats.org/officeDocument/2006/customXml" ds:itemID="{AE9470CC-280C-4315-905F-3B3D3EB42C18}"/>
</file>

<file path=docProps/app.xml><?xml version="1.0" encoding="utf-8"?>
<Properties xmlns="http://schemas.openxmlformats.org/officeDocument/2006/extended-properties" xmlns:vt="http://schemas.openxmlformats.org/officeDocument/2006/docPropsVTypes">
  <Template>K-2 GPM final.potx</Template>
  <TotalTime>13883</TotalTime>
  <Words>2516</Words>
  <Application>Microsoft Macintosh PowerPoint</Application>
  <PresentationFormat>On-screen Show (4:3)</PresentationFormat>
  <Paragraphs>216</Paragraphs>
  <Slides>38</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Arial</vt:lpstr>
      <vt:lpstr>Calibri</vt:lpstr>
      <vt:lpstr>K-2 GPM final</vt:lpstr>
      <vt:lpstr>1_Office Theme</vt:lpstr>
      <vt:lpstr> </vt:lpstr>
      <vt:lpstr>Engage</vt:lpstr>
      <vt:lpstr>Engage</vt:lpstr>
      <vt:lpstr>Engage</vt:lpstr>
      <vt:lpstr>“Show Me the Water”</vt:lpstr>
      <vt:lpstr>Engage</vt:lpstr>
      <vt:lpstr>Engage</vt:lpstr>
      <vt:lpstr>Explore</vt:lpstr>
      <vt:lpstr>Explore</vt:lpstr>
      <vt:lpstr>Explain</vt:lpstr>
      <vt:lpstr>Explain</vt:lpstr>
      <vt:lpstr>Explain</vt:lpstr>
      <vt:lpstr>Explain</vt:lpstr>
      <vt:lpstr>Explain</vt:lpstr>
      <vt:lpstr>Explain</vt:lpstr>
      <vt:lpstr>Explain</vt:lpstr>
      <vt:lpstr>Explain</vt:lpstr>
      <vt:lpstr>Explain</vt:lpstr>
      <vt:lpstr>Explain</vt:lpstr>
      <vt:lpstr>Explain</vt:lpstr>
      <vt:lpstr>Explain</vt:lpstr>
      <vt:lpstr>Explain</vt:lpstr>
      <vt:lpstr>Explain</vt:lpstr>
      <vt:lpstr>Explain</vt:lpstr>
      <vt:lpstr>Explain</vt:lpstr>
      <vt:lpstr>Explain</vt:lpstr>
      <vt:lpstr>Guiding Farmers with NASA Satellites</vt:lpstr>
      <vt:lpstr>Evaluate</vt:lpstr>
      <vt:lpstr>Evaluate</vt:lpstr>
      <vt:lpstr>Extend</vt:lpstr>
      <vt:lpstr>Extend</vt:lpstr>
      <vt:lpstr>Extend</vt:lpstr>
      <vt:lpstr>From Satellites to Your Backyard</vt:lpstr>
      <vt:lpstr>Meet Iker Llabres</vt:lpstr>
      <vt:lpstr>NASA Satellites Help Farmers in Central America’s Dry Corridor</vt:lpstr>
      <vt:lpstr>Extend</vt:lpstr>
      <vt:lpstr>Extend</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Janney, Dorian W. (GSFC-612.0)[ADNET SYSTEMS INC]</cp:lastModifiedBy>
  <cp:revision>278</cp:revision>
  <dcterms:created xsi:type="dcterms:W3CDTF">2013-03-06T20:29:14Z</dcterms:created>
  <dcterms:modified xsi:type="dcterms:W3CDTF">2020-07-06T14:30:18Z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0x0101006879B48BCB532F40BF651FFCB8BABD79</vt:lpwstr>
  </property>
</Properties>
</file>