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720"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A4B20DC-088B-4C3E-A4C2-9B2BABC36B09}" type="datetime1">
              <a:rPr lang="en-US" altLang="en-US"/>
              <a:pPr/>
              <a:t>12/5/2018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49C316-A2B6-4CF7-B6EA-B132F9046B5D}" type="slidenum">
              <a:rPr lang="en-US" altLang="en-US"/>
              <a:pPr/>
              <a:t>‹#›</a:t>
            </a:fld>
            <a:endParaRPr lang="en-US" altLang="en-US"/>
          </a:p>
        </p:txBody>
      </p:sp>
    </p:spTree>
    <p:extLst>
      <p:ext uri="{BB962C8B-B14F-4D97-AF65-F5344CB8AC3E}">
        <p14:creationId xmlns:p14="http://schemas.microsoft.com/office/powerpoint/2010/main" val="33699355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00957A-16E4-4027-BEC9-B527AF0FB9C3}" type="datetime1">
              <a:rPr lang="en-US" altLang="en-US"/>
              <a:pPr/>
              <a:t>12/5/2018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973AF-DFC6-41E1-9DDC-60DAD7CC0305}" type="slidenum">
              <a:rPr lang="en-US" altLang="en-US"/>
              <a:pPr/>
              <a:t>‹#›</a:t>
            </a:fld>
            <a:endParaRPr lang="en-US" altLang="en-US"/>
          </a:p>
        </p:txBody>
      </p:sp>
    </p:spTree>
    <p:extLst>
      <p:ext uri="{BB962C8B-B14F-4D97-AF65-F5344CB8AC3E}">
        <p14:creationId xmlns:p14="http://schemas.microsoft.com/office/powerpoint/2010/main" val="208008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077106-8637-439A-8E2B-D71976A7E54E}" type="datetime1">
              <a:rPr lang="en-US" altLang="en-US"/>
              <a:pPr/>
              <a:t>12/5/2018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82E13-DE57-4940-9725-D5A50F69B6A9}" type="slidenum">
              <a:rPr lang="en-US" altLang="en-US"/>
              <a:pPr/>
              <a:t>‹#›</a:t>
            </a:fld>
            <a:endParaRPr lang="en-US" altLang="en-US"/>
          </a:p>
        </p:txBody>
      </p:sp>
    </p:spTree>
    <p:extLst>
      <p:ext uri="{BB962C8B-B14F-4D97-AF65-F5344CB8AC3E}">
        <p14:creationId xmlns:p14="http://schemas.microsoft.com/office/powerpoint/2010/main" val="7159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E9A01A-134F-4AD4-A7C2-3C941DD9BE77}" type="datetime1">
              <a:rPr lang="en-US" altLang="en-US"/>
              <a:pPr/>
              <a:t>12/5/2018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CF11301-9CE3-450C-AD5D-C2CF5B9973CF}" type="slidenum">
              <a:rPr lang="en-US" altLang="en-US"/>
              <a:pPr/>
              <a:t>‹#›</a:t>
            </a:fld>
            <a:endParaRPr lang="en-US" altLang="en-US"/>
          </a:p>
        </p:txBody>
      </p:sp>
    </p:spTree>
    <p:extLst>
      <p:ext uri="{BB962C8B-B14F-4D97-AF65-F5344CB8AC3E}">
        <p14:creationId xmlns:p14="http://schemas.microsoft.com/office/powerpoint/2010/main" val="174394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814117-40F8-4417-9952-EBB1B95D09E1}" type="datetime1">
              <a:rPr lang="en-US" altLang="en-US"/>
              <a:pPr/>
              <a:t>12/5/2018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F417B2A-AFE8-4DB2-A9FE-43C3E28C19CE}" type="slidenum">
              <a:rPr lang="en-US" altLang="en-US"/>
              <a:pPr/>
              <a:t>‹#›</a:t>
            </a:fld>
            <a:endParaRPr lang="en-US" altLang="en-US"/>
          </a:p>
        </p:txBody>
      </p:sp>
    </p:spTree>
    <p:extLst>
      <p:ext uri="{BB962C8B-B14F-4D97-AF65-F5344CB8AC3E}">
        <p14:creationId xmlns:p14="http://schemas.microsoft.com/office/powerpoint/2010/main" val="159134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4929B4C-3962-494D-A062-4BBA3AB09818}" type="datetime1">
              <a:rPr lang="en-US" altLang="en-US"/>
              <a:pPr/>
              <a:t>12/5/2018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F95E213-2D2E-4981-A91F-C6642E1937AD}" type="slidenum">
              <a:rPr lang="en-US" altLang="en-US"/>
              <a:pPr/>
              <a:t>‹#›</a:t>
            </a:fld>
            <a:endParaRPr lang="en-US" altLang="en-US"/>
          </a:p>
        </p:txBody>
      </p:sp>
    </p:spTree>
    <p:extLst>
      <p:ext uri="{BB962C8B-B14F-4D97-AF65-F5344CB8AC3E}">
        <p14:creationId xmlns:p14="http://schemas.microsoft.com/office/powerpoint/2010/main" val="86468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AA9562-8364-4E8A-A4A2-7D0CA0594709}" type="datetime1">
              <a:rPr lang="en-US" altLang="en-US"/>
              <a:pPr/>
              <a:t>12/5/2018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45E9DB-77AB-4912-9001-CB135B285A87}" type="slidenum">
              <a:rPr lang="en-US" altLang="en-US"/>
              <a:pPr/>
              <a:t>‹#›</a:t>
            </a:fld>
            <a:endParaRPr lang="en-US" altLang="en-US"/>
          </a:p>
        </p:txBody>
      </p:sp>
    </p:spTree>
    <p:extLst>
      <p:ext uri="{BB962C8B-B14F-4D97-AF65-F5344CB8AC3E}">
        <p14:creationId xmlns:p14="http://schemas.microsoft.com/office/powerpoint/2010/main" val="3583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1F65598-61EB-4DC1-BC1B-40A9FBB89D27}" type="datetime1">
              <a:rPr lang="en-US" altLang="en-US"/>
              <a:pPr/>
              <a:t>12/5/2018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A364BC3-89BC-4644-8D9C-9D3DFBCA6D05}" type="slidenum">
              <a:rPr lang="en-US" altLang="en-US"/>
              <a:pPr/>
              <a:t>‹#›</a:t>
            </a:fld>
            <a:endParaRPr lang="en-US" altLang="en-US"/>
          </a:p>
        </p:txBody>
      </p:sp>
    </p:spTree>
    <p:extLst>
      <p:ext uri="{BB962C8B-B14F-4D97-AF65-F5344CB8AC3E}">
        <p14:creationId xmlns:p14="http://schemas.microsoft.com/office/powerpoint/2010/main" val="167686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7ADFEFF-8A9B-43B1-8753-EDE5A7C6F334}" type="datetime1">
              <a:rPr lang="en-US" altLang="en-US"/>
              <a:pPr/>
              <a:t>12/5/2018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DA11E921-3029-495C-8C33-75E841CBF094}" type="slidenum">
              <a:rPr lang="en-US" altLang="en-US"/>
              <a:pPr/>
              <a:t>‹#›</a:t>
            </a:fld>
            <a:endParaRPr lang="en-US" altLang="en-US"/>
          </a:p>
        </p:txBody>
      </p:sp>
    </p:spTree>
    <p:extLst>
      <p:ext uri="{BB962C8B-B14F-4D97-AF65-F5344CB8AC3E}">
        <p14:creationId xmlns:p14="http://schemas.microsoft.com/office/powerpoint/2010/main" val="11992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488CA00-5D2D-420B-9FB4-AF50475C2077}" type="datetime1">
              <a:rPr lang="en-US" altLang="en-US"/>
              <a:pPr/>
              <a:t>12/5/2018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5F4A23D-C3A8-4333-AF1D-03580C5DCCF0}" type="slidenum">
              <a:rPr lang="en-US" altLang="en-US"/>
              <a:pPr/>
              <a:t>‹#›</a:t>
            </a:fld>
            <a:endParaRPr lang="en-US" altLang="en-US"/>
          </a:p>
        </p:txBody>
      </p:sp>
    </p:spTree>
    <p:extLst>
      <p:ext uri="{BB962C8B-B14F-4D97-AF65-F5344CB8AC3E}">
        <p14:creationId xmlns:p14="http://schemas.microsoft.com/office/powerpoint/2010/main" val="302546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6E31BF-C9CF-428E-80B0-516EC7993FFD}" type="datetime1">
              <a:rPr lang="en-US" altLang="en-US"/>
              <a:pPr/>
              <a:t>12/5/2018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EAFE67-6B98-4D78-8933-11C1645685EB}" type="slidenum">
              <a:rPr lang="en-US" altLang="en-US"/>
              <a:pPr/>
              <a:t>‹#›</a:t>
            </a:fld>
            <a:endParaRPr lang="en-US" altLang="en-US"/>
          </a:p>
        </p:txBody>
      </p:sp>
    </p:spTree>
    <p:extLst>
      <p:ext uri="{BB962C8B-B14F-4D97-AF65-F5344CB8AC3E}">
        <p14:creationId xmlns:p14="http://schemas.microsoft.com/office/powerpoint/2010/main" val="35026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0E5499A-7DEE-41DC-85AF-531A6AB69FD5}" type="datetime1">
              <a:rPr lang="en-US" altLang="en-US"/>
              <a:pPr/>
              <a:t>12/5/2018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19E2750-4495-47B1-A3D1-1B36D4130D32}" type="slidenum">
              <a:rPr lang="en-US" altLang="en-US"/>
              <a:pPr/>
              <a:t>‹#›</a:t>
            </a:fld>
            <a:endParaRPr lang="en-US" altLang="en-US"/>
          </a:p>
        </p:txBody>
      </p:sp>
    </p:spTree>
    <p:extLst>
      <p:ext uri="{BB962C8B-B14F-4D97-AF65-F5344CB8AC3E}">
        <p14:creationId xmlns:p14="http://schemas.microsoft.com/office/powerpoint/2010/main" val="187161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7B09A67-77D4-4D5A-8981-2EB840A47D04}" type="datetime1">
              <a:rPr lang="en-US" altLang="en-US"/>
              <a:pPr/>
              <a:t>12/5/2018</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C4F940-C95C-4ED1-8CD5-94ECD5C90E6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maps.disasters.nasa.gov/arcgis/apps/MapSeries/index.html?appid=8014e6c744a945baa8700797ccffccf6"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20"/>
          <p:cNvSpPr>
            <a:spLocks noGrp="1"/>
          </p:cNvSpPr>
          <p:nvPr>
            <p:ph type="title"/>
          </p:nvPr>
        </p:nvSpPr>
        <p:spPr>
          <a:xfrm>
            <a:off x="524223" y="-40507"/>
            <a:ext cx="7725258" cy="564632"/>
          </a:xfrm>
        </p:spPr>
        <p:txBody>
          <a:bodyPr rtlCol="0">
            <a:noAutofit/>
          </a:bodyPr>
          <a:lstStyle/>
          <a:p>
            <a:pPr algn="r" eaLnBrk="1" fontAlgn="auto" hangingPunct="1">
              <a:spcAft>
                <a:spcPts val="0"/>
              </a:spcAft>
              <a:defRPr/>
            </a:pPr>
            <a:r>
              <a:rPr lang="en-US" sz="2000" dirty="0" smtClean="0">
                <a:latin typeface="Tahoma" panose="020B0604030504040204" pitchFamily="34" charset="0"/>
                <a:ea typeface="Tahoma" panose="020B0604030504040204" pitchFamily="34" charset="0"/>
                <a:cs typeface="Tahoma" panose="020B0604030504040204" pitchFamily="34" charset="0"/>
              </a:rPr>
              <a:t>GPM Captures Rainfall in California Wildfire Areas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311500" y="524125"/>
            <a:ext cx="4771944" cy="2308324"/>
          </a:xfrm>
          <a:prstGeom prst="rect">
            <a:avLst/>
          </a:prstGeom>
          <a:noFill/>
        </p:spPr>
        <p:txBody>
          <a:bodyPr wrap="square" rtlCol="0">
            <a:spAutoFit/>
          </a:bodyPr>
          <a:lstStyle/>
          <a:p>
            <a:pPr lvl="0"/>
            <a:r>
              <a:rPr lang="en-US" altLang="en-US" sz="1200" dirty="0">
                <a:solidFill>
                  <a:prstClr val="black"/>
                </a:solidFill>
                <a:cs typeface="Arial" panose="020B0604020202020204" pitchFamily="34" charset="0"/>
              </a:rPr>
              <a:t>H</a:t>
            </a:r>
            <a:r>
              <a:rPr lang="en-US" altLang="en-US" sz="1200" dirty="0" smtClean="0">
                <a:solidFill>
                  <a:prstClr val="black"/>
                </a:solidFill>
                <a:cs typeface="Arial" panose="020B0604020202020204" pitchFamily="34" charset="0"/>
              </a:rPr>
              <a:t>eavy precipitation </a:t>
            </a:r>
            <a:r>
              <a:rPr lang="en-US" altLang="en-US" sz="1200" dirty="0">
                <a:solidFill>
                  <a:prstClr val="black"/>
                </a:solidFill>
                <a:cs typeface="Arial" panose="020B0604020202020204" pitchFamily="34" charset="0"/>
              </a:rPr>
              <a:t>hit areas of California that were recently devastated by deadly </a:t>
            </a:r>
            <a:r>
              <a:rPr lang="en-US" altLang="en-US" sz="1200" dirty="0" smtClean="0">
                <a:solidFill>
                  <a:prstClr val="black"/>
                </a:solidFill>
                <a:cs typeface="Arial" panose="020B0604020202020204" pitchFamily="34" charset="0"/>
              </a:rPr>
              <a:t>wildfires during the last week of November 2018. Flooding triggered by the heavy rain resulted in evacuations in burn scarred areas such as Butte County where the deadly Camp Fire hit. Flash </a:t>
            </a:r>
            <a:r>
              <a:rPr lang="en-US" altLang="en-US" sz="1200" dirty="0">
                <a:solidFill>
                  <a:prstClr val="black"/>
                </a:solidFill>
                <a:cs typeface="Arial" panose="020B0604020202020204" pitchFamily="34" charset="0"/>
              </a:rPr>
              <a:t>floods, debris flows and mudslides </a:t>
            </a:r>
            <a:r>
              <a:rPr lang="en-US" altLang="en-US" sz="1200" dirty="0" smtClean="0">
                <a:solidFill>
                  <a:prstClr val="black"/>
                </a:solidFill>
                <a:cs typeface="Arial" panose="020B0604020202020204" pitchFamily="34" charset="0"/>
              </a:rPr>
              <a:t>were observed </a:t>
            </a:r>
            <a:r>
              <a:rPr lang="en-US" altLang="en-US" sz="1200" dirty="0">
                <a:solidFill>
                  <a:prstClr val="black"/>
                </a:solidFill>
                <a:cs typeface="Arial" panose="020B0604020202020204" pitchFamily="34" charset="0"/>
              </a:rPr>
              <a:t>in areas where </a:t>
            </a:r>
            <a:r>
              <a:rPr lang="en-US" altLang="en-US" sz="1200" dirty="0" smtClean="0">
                <a:solidFill>
                  <a:prstClr val="black"/>
                </a:solidFill>
                <a:cs typeface="Arial" panose="020B0604020202020204" pitchFamily="34" charset="0"/>
              </a:rPr>
              <a:t>the wildfires </a:t>
            </a:r>
            <a:r>
              <a:rPr lang="en-US" altLang="en-US" sz="1200" dirty="0">
                <a:solidFill>
                  <a:prstClr val="black"/>
                </a:solidFill>
                <a:cs typeface="Arial" panose="020B0604020202020204" pitchFamily="34" charset="0"/>
              </a:rPr>
              <a:t>stripped away vegetation. GPM IMERG estimates captured this rainfall accumulation from </a:t>
            </a:r>
            <a:endParaRPr lang="en-US" altLang="en-US" sz="1200" dirty="0" smtClean="0">
              <a:solidFill>
                <a:prstClr val="black"/>
              </a:solidFill>
              <a:cs typeface="Arial" panose="020B0604020202020204" pitchFamily="34" charset="0"/>
            </a:endParaRPr>
          </a:p>
          <a:p>
            <a:pPr lvl="0"/>
            <a:r>
              <a:rPr lang="en-US" altLang="en-US" sz="1200" dirty="0" smtClean="0">
                <a:solidFill>
                  <a:prstClr val="black"/>
                </a:solidFill>
                <a:cs typeface="Arial" panose="020B0604020202020204" pitchFamily="34" charset="0"/>
              </a:rPr>
              <a:t>November </a:t>
            </a:r>
            <a:r>
              <a:rPr lang="en-US" altLang="en-US" sz="1200" dirty="0">
                <a:solidFill>
                  <a:prstClr val="black"/>
                </a:solidFill>
                <a:cs typeface="Arial" panose="020B0604020202020204" pitchFamily="34" charset="0"/>
              </a:rPr>
              <a:t>23-30, 2018. IMERG data revealed that </a:t>
            </a:r>
            <a:endParaRPr lang="en-US" altLang="en-US" sz="1200" dirty="0" smtClean="0">
              <a:solidFill>
                <a:prstClr val="black"/>
              </a:solidFill>
              <a:cs typeface="Arial" panose="020B0604020202020204" pitchFamily="34" charset="0"/>
            </a:endParaRPr>
          </a:p>
          <a:p>
            <a:pPr lvl="0"/>
            <a:r>
              <a:rPr lang="en-US" altLang="en-US" sz="1200" dirty="0" smtClean="0">
                <a:solidFill>
                  <a:prstClr val="black"/>
                </a:solidFill>
                <a:cs typeface="Arial" panose="020B0604020202020204" pitchFamily="34" charset="0"/>
              </a:rPr>
              <a:t>the </a:t>
            </a:r>
            <a:r>
              <a:rPr lang="en-US" altLang="en-US" sz="1200" dirty="0">
                <a:solidFill>
                  <a:prstClr val="black"/>
                </a:solidFill>
                <a:cs typeface="Arial" panose="020B0604020202020204" pitchFamily="34" charset="0"/>
              </a:rPr>
              <a:t>most extreme rainfall was concentrated in </a:t>
            </a:r>
            <a:endParaRPr lang="en-US" altLang="en-US" sz="1200" dirty="0" smtClean="0">
              <a:solidFill>
                <a:prstClr val="black"/>
              </a:solidFill>
              <a:cs typeface="Arial" panose="020B0604020202020204" pitchFamily="34" charset="0"/>
            </a:endParaRPr>
          </a:p>
          <a:p>
            <a:pPr lvl="0"/>
            <a:r>
              <a:rPr lang="en-US" altLang="en-US" sz="1200" dirty="0" smtClean="0">
                <a:solidFill>
                  <a:prstClr val="black"/>
                </a:solidFill>
                <a:cs typeface="Arial" panose="020B0604020202020204" pitchFamily="34" charset="0"/>
              </a:rPr>
              <a:t>central-northern </a:t>
            </a:r>
            <a:r>
              <a:rPr lang="en-US" altLang="en-US" sz="1200" dirty="0">
                <a:solidFill>
                  <a:prstClr val="black"/>
                </a:solidFill>
                <a:cs typeface="Arial" panose="020B0604020202020204" pitchFamily="34" charset="0"/>
              </a:rPr>
              <a:t>California. IMERG indicated that </a:t>
            </a:r>
            <a:endParaRPr lang="en-US" altLang="en-US" sz="1200" dirty="0" smtClean="0">
              <a:solidFill>
                <a:prstClr val="black"/>
              </a:solidFill>
              <a:cs typeface="Arial" panose="020B0604020202020204" pitchFamily="34" charset="0"/>
            </a:endParaRPr>
          </a:p>
          <a:p>
            <a:pPr lvl="0"/>
            <a:r>
              <a:rPr lang="en-US" altLang="en-US" sz="1200" dirty="0" smtClean="0">
                <a:solidFill>
                  <a:prstClr val="black"/>
                </a:solidFill>
                <a:cs typeface="Arial" panose="020B0604020202020204" pitchFamily="34" charset="0"/>
              </a:rPr>
              <a:t>parts </a:t>
            </a:r>
            <a:r>
              <a:rPr lang="en-US" altLang="en-US" sz="1200" dirty="0">
                <a:solidFill>
                  <a:prstClr val="black"/>
                </a:solidFill>
                <a:cs typeface="Arial" panose="020B0604020202020204" pitchFamily="34" charset="0"/>
              </a:rPr>
              <a:t>of Northern California received upwards of </a:t>
            </a:r>
            <a:endParaRPr lang="en-US" altLang="en-US" sz="1200" dirty="0" smtClean="0">
              <a:solidFill>
                <a:prstClr val="black"/>
              </a:solidFill>
              <a:cs typeface="Arial" panose="020B0604020202020204" pitchFamily="34" charset="0"/>
            </a:endParaRPr>
          </a:p>
          <a:p>
            <a:pPr lvl="0"/>
            <a:r>
              <a:rPr lang="en-US" altLang="en-US" sz="1200" dirty="0" smtClean="0">
                <a:solidFill>
                  <a:prstClr val="black"/>
                </a:solidFill>
                <a:cs typeface="Arial" panose="020B0604020202020204" pitchFamily="34" charset="0"/>
              </a:rPr>
              <a:t>7.8 </a:t>
            </a:r>
            <a:r>
              <a:rPr lang="en-US" altLang="en-US" sz="1200" dirty="0">
                <a:solidFill>
                  <a:prstClr val="black"/>
                </a:solidFill>
                <a:cs typeface="Arial" panose="020B0604020202020204" pitchFamily="34" charset="0"/>
              </a:rPr>
              <a:t>inches (200 mm) of </a:t>
            </a:r>
            <a:r>
              <a:rPr lang="en-US" altLang="en-US" sz="1200" dirty="0" smtClean="0">
                <a:solidFill>
                  <a:prstClr val="black"/>
                </a:solidFill>
                <a:cs typeface="Arial" panose="020B0604020202020204" pitchFamily="34" charset="0"/>
              </a:rPr>
              <a:t>rain. </a:t>
            </a:r>
            <a:endPar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8" name="Picture 7"/>
          <p:cNvPicPr>
            <a:picLocks noChangeAspect="1"/>
          </p:cNvPicPr>
          <p:nvPr/>
        </p:nvPicPr>
        <p:blipFill rotWithShape="1">
          <a:blip r:embed="rId3"/>
          <a:srcRect l="984"/>
          <a:stretch/>
        </p:blipFill>
        <p:spPr>
          <a:xfrm>
            <a:off x="4238786" y="1913425"/>
            <a:ext cx="4643661" cy="3182001"/>
          </a:xfrm>
          <a:prstGeom prst="rect">
            <a:avLst/>
          </a:prstGeom>
        </p:spPr>
      </p:pic>
      <p:pic>
        <p:nvPicPr>
          <p:cNvPr id="2" name="Picture 1"/>
          <p:cNvPicPr>
            <a:picLocks noChangeAspect="1"/>
          </p:cNvPicPr>
          <p:nvPr/>
        </p:nvPicPr>
        <p:blipFill>
          <a:blip r:embed="rId4"/>
          <a:stretch>
            <a:fillRect/>
          </a:stretch>
        </p:blipFill>
        <p:spPr>
          <a:xfrm>
            <a:off x="5000761" y="470428"/>
            <a:ext cx="2353260" cy="1749704"/>
          </a:xfrm>
          <a:prstGeom prst="rect">
            <a:avLst/>
          </a:prstGeom>
        </p:spPr>
      </p:pic>
      <p:sp>
        <p:nvSpPr>
          <p:cNvPr id="6" name="Rectangle 5"/>
          <p:cNvSpPr/>
          <p:nvPr/>
        </p:nvSpPr>
        <p:spPr>
          <a:xfrm>
            <a:off x="311500" y="4619609"/>
            <a:ext cx="3601822" cy="553998"/>
          </a:xfrm>
          <a:prstGeom prst="rect">
            <a:avLst/>
          </a:prstGeom>
        </p:spPr>
        <p:txBody>
          <a:bodyPr wrap="square">
            <a:spAutoFit/>
          </a:bodyPr>
          <a:lstStyle/>
          <a:p>
            <a:r>
              <a:rPr lang="en-US" sz="1000" i="1" dirty="0">
                <a:solidFill>
                  <a:schemeClr val="tx1">
                    <a:lumMod val="75000"/>
                    <a:lumOff val="25000"/>
                  </a:schemeClr>
                </a:solidFill>
              </a:rPr>
              <a:t>F</a:t>
            </a:r>
            <a:r>
              <a:rPr lang="en-US" sz="1000" i="1" dirty="0" smtClean="0">
                <a:solidFill>
                  <a:schemeClr val="tx1">
                    <a:lumMod val="75000"/>
                    <a:lumOff val="25000"/>
                  </a:schemeClr>
                </a:solidFill>
              </a:rPr>
              <a:t>looded </a:t>
            </a:r>
            <a:r>
              <a:rPr lang="en-US" sz="1000" i="1" dirty="0">
                <a:solidFill>
                  <a:schemeClr val="tx1">
                    <a:lumMod val="75000"/>
                    <a:lumOff val="25000"/>
                  </a:schemeClr>
                </a:solidFill>
              </a:rPr>
              <a:t>street </a:t>
            </a:r>
            <a:r>
              <a:rPr lang="en-US" sz="1000" i="1" dirty="0" smtClean="0">
                <a:solidFill>
                  <a:schemeClr val="tx1">
                    <a:lumMod val="75000"/>
                    <a:lumOff val="25000"/>
                  </a:schemeClr>
                </a:solidFill>
              </a:rPr>
              <a:t>in </a:t>
            </a:r>
            <a:r>
              <a:rPr lang="en-US" sz="1000" i="1" dirty="0">
                <a:solidFill>
                  <a:schemeClr val="tx1">
                    <a:lumMod val="75000"/>
                    <a:lumOff val="25000"/>
                  </a:schemeClr>
                </a:solidFill>
              </a:rPr>
              <a:t>Chico, </a:t>
            </a:r>
            <a:r>
              <a:rPr lang="en-US" sz="1000" i="1" dirty="0" smtClean="0">
                <a:solidFill>
                  <a:schemeClr val="tx1">
                    <a:lumMod val="75000"/>
                    <a:lumOff val="25000"/>
                  </a:schemeClr>
                </a:solidFill>
              </a:rPr>
              <a:t>California (near Camp Fire area) on </a:t>
            </a:r>
            <a:r>
              <a:rPr lang="en-US" sz="1000" i="1" dirty="0">
                <a:solidFill>
                  <a:schemeClr val="tx1">
                    <a:lumMod val="75000"/>
                    <a:lumOff val="25000"/>
                  </a:schemeClr>
                </a:solidFill>
              </a:rPr>
              <a:t>Thursday, Nov. 29, </a:t>
            </a:r>
            <a:r>
              <a:rPr lang="en-US" sz="1000" i="1" dirty="0" smtClean="0">
                <a:solidFill>
                  <a:schemeClr val="tx1">
                    <a:lumMod val="75000"/>
                    <a:lumOff val="25000"/>
                  </a:schemeClr>
                </a:solidFill>
              </a:rPr>
              <a:t>2018. Image Credit: AP </a:t>
            </a:r>
            <a:r>
              <a:rPr lang="en-US" sz="1000" i="1" dirty="0">
                <a:solidFill>
                  <a:schemeClr val="tx1">
                    <a:lumMod val="75000"/>
                    <a:lumOff val="25000"/>
                  </a:schemeClr>
                </a:solidFill>
              </a:rPr>
              <a:t>Photo/Rich </a:t>
            </a:r>
            <a:r>
              <a:rPr lang="en-US" sz="1000" i="1" dirty="0" err="1">
                <a:solidFill>
                  <a:schemeClr val="tx1">
                    <a:lumMod val="75000"/>
                    <a:lumOff val="25000"/>
                  </a:schemeClr>
                </a:solidFill>
              </a:rPr>
              <a:t>Pedroncelli</a:t>
            </a:r>
            <a:r>
              <a:rPr lang="en-US" sz="1000" i="1" dirty="0" smtClean="0">
                <a:solidFill>
                  <a:schemeClr val="tx1">
                    <a:lumMod val="75000"/>
                    <a:lumOff val="25000"/>
                  </a:schemeClr>
                </a:solidFill>
              </a:rPr>
              <a:t>) via </a:t>
            </a:r>
            <a:r>
              <a:rPr lang="en-US" sz="1000" i="1" dirty="0">
                <a:solidFill>
                  <a:schemeClr val="tx1">
                    <a:lumMod val="75000"/>
                    <a:lumOff val="25000"/>
                  </a:schemeClr>
                </a:solidFill>
              </a:rPr>
              <a:t>The Weather </a:t>
            </a:r>
            <a:r>
              <a:rPr lang="en-US" sz="1000" i="1" dirty="0" smtClean="0">
                <a:solidFill>
                  <a:schemeClr val="tx1">
                    <a:lumMod val="75000"/>
                    <a:lumOff val="25000"/>
                  </a:schemeClr>
                </a:solidFill>
              </a:rPr>
              <a:t>Channel.</a:t>
            </a:r>
            <a:endParaRPr lang="en-US" sz="1000" i="1" dirty="0">
              <a:solidFill>
                <a:schemeClr val="tx1">
                  <a:lumMod val="75000"/>
                  <a:lumOff val="25000"/>
                </a:schemeClr>
              </a:solidFill>
            </a:endParaRPr>
          </a:p>
        </p:txBody>
      </p:sp>
      <p:sp>
        <p:nvSpPr>
          <p:cNvPr id="11" name="Rectangle 10"/>
          <p:cNvSpPr/>
          <p:nvPr/>
        </p:nvSpPr>
        <p:spPr>
          <a:xfrm>
            <a:off x="7354021" y="492552"/>
            <a:ext cx="1789979" cy="1323439"/>
          </a:xfrm>
          <a:prstGeom prst="rect">
            <a:avLst/>
          </a:prstGeom>
        </p:spPr>
        <p:txBody>
          <a:bodyPr wrap="square">
            <a:spAutoFit/>
          </a:bodyPr>
          <a:lstStyle/>
          <a:p>
            <a:r>
              <a:rPr lang="en-US" sz="1000" i="1" dirty="0" smtClean="0">
                <a:solidFill>
                  <a:schemeClr val="tx1">
                    <a:lumMod val="75000"/>
                    <a:lumOff val="25000"/>
                  </a:schemeClr>
                </a:solidFill>
              </a:rPr>
              <a:t>Red line delineating affected area of the Camp Fire. Image </a:t>
            </a:r>
            <a:r>
              <a:rPr lang="en-US" sz="1000" i="1" dirty="0" smtClean="0">
                <a:solidFill>
                  <a:schemeClr val="tx1">
                    <a:lumMod val="75000"/>
                    <a:lumOff val="25000"/>
                  </a:schemeClr>
                </a:solidFill>
              </a:rPr>
              <a:t>captured from </a:t>
            </a:r>
            <a:r>
              <a:rPr lang="en-US" sz="1000" i="1" dirty="0" smtClean="0">
                <a:solidFill>
                  <a:schemeClr val="tx1">
                    <a:lumMod val="75000"/>
                    <a:lumOff val="25000"/>
                  </a:schemeClr>
                </a:solidFill>
              </a:rPr>
              <a:t>NASA </a:t>
            </a:r>
            <a:r>
              <a:rPr lang="en-US" sz="1000" i="1" dirty="0" smtClean="0">
                <a:solidFill>
                  <a:schemeClr val="tx1">
                    <a:lumMod val="75000"/>
                    <a:lumOff val="25000"/>
                  </a:schemeClr>
                </a:solidFill>
              </a:rPr>
              <a:t>Disasters </a:t>
            </a:r>
            <a:r>
              <a:rPr lang="en-US" sz="1000" i="1" dirty="0">
                <a:solidFill>
                  <a:schemeClr val="tx1">
                    <a:lumMod val="75000"/>
                    <a:lumOff val="25000"/>
                  </a:schemeClr>
                </a:solidFill>
              </a:rPr>
              <a:t>Mapping Portal, </a:t>
            </a:r>
            <a:r>
              <a:rPr lang="en-US" sz="1000" i="1" dirty="0">
                <a:solidFill>
                  <a:schemeClr val="tx1">
                    <a:lumMod val="75000"/>
                    <a:lumOff val="25000"/>
                  </a:schemeClr>
                </a:solidFill>
                <a:hlinkClick r:id="rId5"/>
              </a:rPr>
              <a:t>https://</a:t>
            </a:r>
            <a:r>
              <a:rPr lang="en-US" sz="1000" i="1" dirty="0" smtClean="0">
                <a:solidFill>
                  <a:schemeClr val="tx1">
                    <a:lumMod val="75000"/>
                    <a:lumOff val="25000"/>
                  </a:schemeClr>
                </a:solidFill>
                <a:hlinkClick r:id="rId5"/>
              </a:rPr>
              <a:t>maps.disasters.nasa.gov/arcgis/apps/MapSeries/index.html?appid=8014e6c744a945baa8700797ccffccf6</a:t>
            </a:r>
            <a:r>
              <a:rPr lang="en-US" sz="1000" i="1" dirty="0" smtClean="0">
                <a:solidFill>
                  <a:schemeClr val="tx1">
                    <a:lumMod val="75000"/>
                    <a:lumOff val="25000"/>
                  </a:schemeClr>
                </a:solidFill>
              </a:rPr>
              <a:t>. </a:t>
            </a:r>
            <a:endParaRPr lang="en-US" sz="1000" i="1" dirty="0">
              <a:solidFill>
                <a:schemeClr val="tx1">
                  <a:lumMod val="75000"/>
                  <a:lumOff val="25000"/>
                </a:schemeClr>
              </a:solidFill>
            </a:endParaRPr>
          </a:p>
        </p:txBody>
      </p:sp>
      <p:sp>
        <p:nvSpPr>
          <p:cNvPr id="12" name="Rectangle 11"/>
          <p:cNvSpPr/>
          <p:nvPr/>
        </p:nvSpPr>
        <p:spPr>
          <a:xfrm>
            <a:off x="2998921" y="2832449"/>
            <a:ext cx="1294110" cy="1169551"/>
          </a:xfrm>
          <a:prstGeom prst="rect">
            <a:avLst/>
          </a:prstGeom>
        </p:spPr>
        <p:txBody>
          <a:bodyPr wrap="square">
            <a:spAutoFit/>
          </a:bodyPr>
          <a:lstStyle/>
          <a:p>
            <a:pPr lvl="0" algn="r">
              <a:spcAft>
                <a:spcPts val="0"/>
              </a:spcAft>
              <a:defRPr/>
            </a:pPr>
            <a:r>
              <a:rPr lang="en-US" sz="1000" i="1" dirty="0" smtClean="0">
                <a:solidFill>
                  <a:prstClr val="black">
                    <a:lumMod val="65000"/>
                    <a:lumOff val="35000"/>
                  </a:prstClr>
                </a:solidFill>
                <a:cs typeface="Arial" panose="020B0604020202020204" pitchFamily="34" charset="0"/>
              </a:rPr>
              <a:t>(Right)Total </a:t>
            </a:r>
            <a:r>
              <a:rPr lang="en-US" sz="1000" i="1" dirty="0">
                <a:solidFill>
                  <a:prstClr val="black">
                    <a:lumMod val="65000"/>
                    <a:lumOff val="35000"/>
                  </a:prstClr>
                </a:solidFill>
                <a:cs typeface="Arial" panose="020B0604020202020204" pitchFamily="34" charset="0"/>
              </a:rPr>
              <a:t>rainfall (IMERG) from </a:t>
            </a:r>
            <a:r>
              <a:rPr lang="en-US" sz="1000" i="1" dirty="0" smtClean="0">
                <a:solidFill>
                  <a:prstClr val="black">
                    <a:lumMod val="65000"/>
                    <a:lumOff val="35000"/>
                  </a:prstClr>
                </a:solidFill>
                <a:cs typeface="Arial" panose="020B0604020202020204" pitchFamily="34" charset="0"/>
              </a:rPr>
              <a:t>Nov. 23-30, 2018 in California. </a:t>
            </a:r>
            <a:r>
              <a:rPr lang="it-IT" sz="1000" i="1" dirty="0">
                <a:solidFill>
                  <a:prstClr val="black">
                    <a:lumMod val="65000"/>
                    <a:lumOff val="35000"/>
                  </a:prstClr>
                </a:solidFill>
                <a:cs typeface="Arial" panose="020B0604020202020204" pitchFamily="34" charset="0"/>
              </a:rPr>
              <a:t>Image Credit: Hal Pierce (SSAI/NASA GSFC).</a:t>
            </a:r>
          </a:p>
        </p:txBody>
      </p:sp>
      <p:cxnSp>
        <p:nvCxnSpPr>
          <p:cNvPr id="14" name="Straight Arrow Connector 13"/>
          <p:cNvCxnSpPr/>
          <p:nvPr/>
        </p:nvCxnSpPr>
        <p:spPr>
          <a:xfrm>
            <a:off x="6560616" y="1472339"/>
            <a:ext cx="444618" cy="1495586"/>
          </a:xfrm>
          <a:prstGeom prst="straightConnector1">
            <a:avLst/>
          </a:prstGeom>
          <a:ln w="3810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6"/>
          <a:stretch>
            <a:fillRect/>
          </a:stretch>
        </p:blipFill>
        <p:spPr>
          <a:xfrm>
            <a:off x="402304" y="2947076"/>
            <a:ext cx="2658086" cy="1694835"/>
          </a:xfrm>
          <a:prstGeom prst="rect">
            <a:avLst/>
          </a:prstGeom>
        </p:spPr>
      </p:pic>
    </p:spTree>
    <p:extLst>
      <p:ext uri="{BB962C8B-B14F-4D97-AF65-F5344CB8AC3E}">
        <p14:creationId xmlns:p14="http://schemas.microsoft.com/office/powerpoint/2010/main" val="75822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1410</TotalTime>
  <Words>195</Words>
  <Application>Microsoft Office PowerPoint</Application>
  <PresentationFormat>On-screen Show (16:9)</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MS PGothic</vt:lpstr>
      <vt:lpstr>MS PGothic</vt:lpstr>
      <vt:lpstr>Arial</vt:lpstr>
      <vt:lpstr>Calibri</vt:lpstr>
      <vt:lpstr>Tahoma</vt:lpstr>
      <vt:lpstr>Office Theme</vt:lpstr>
      <vt:lpstr>GPM Captures Rainfall in California Wildfire Areas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GPM Overview</dc:title>
  <dc:creator>Jacob Reed</dc:creator>
  <cp:lastModifiedBy>Portier, Andrea M. (GSFC-617.0)[SCIENCE SYSTEMS AND APPLICATIONS INC]</cp:lastModifiedBy>
  <cp:revision>107</cp:revision>
  <dcterms:created xsi:type="dcterms:W3CDTF">2011-12-02T16:20:41Z</dcterms:created>
  <dcterms:modified xsi:type="dcterms:W3CDTF">2018-12-05T16:03:15Z</dcterms:modified>
</cp:coreProperties>
</file>