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76" r:id="rId2"/>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D8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4" d="100"/>
          <a:sy n="144" d="100"/>
        </p:scale>
        <p:origin x="654" y="11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CA4B20DC-088B-4C3E-A4C2-9B2BABC36B09}" type="datetime1">
              <a:rPr lang="en-US" altLang="en-US"/>
              <a:pPr/>
              <a:t>8/28/2019</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DE49C316-A2B6-4CF7-B6EA-B132F9046B5D}" type="slidenum">
              <a:rPr lang="en-US" altLang="en-US"/>
              <a:pPr/>
              <a:t>‹#›</a:t>
            </a:fld>
            <a:endParaRPr lang="en-US" altLang="en-US"/>
          </a:p>
        </p:txBody>
      </p:sp>
    </p:spTree>
    <p:extLst>
      <p:ext uri="{BB962C8B-B14F-4D97-AF65-F5344CB8AC3E}">
        <p14:creationId xmlns:p14="http://schemas.microsoft.com/office/powerpoint/2010/main" val="336993557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E49C316-A2B6-4CF7-B6EA-B132F9046B5D}"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81071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2100957A-16E4-4027-BEC9-B527AF0FB9C3}" type="datetime1">
              <a:rPr lang="en-US" altLang="en-US"/>
              <a:pPr/>
              <a:t>8/28/2019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E5973AF-DFC6-41E1-9DDC-60DAD7CC0305}" type="slidenum">
              <a:rPr lang="en-US" altLang="en-US"/>
              <a:pPr/>
              <a:t>‹#›</a:t>
            </a:fld>
            <a:endParaRPr lang="en-US" altLang="en-US"/>
          </a:p>
        </p:txBody>
      </p:sp>
    </p:spTree>
    <p:extLst>
      <p:ext uri="{BB962C8B-B14F-4D97-AF65-F5344CB8AC3E}">
        <p14:creationId xmlns:p14="http://schemas.microsoft.com/office/powerpoint/2010/main" val="2080081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F077106-8637-439A-8E2B-D71976A7E54E}" type="datetime1">
              <a:rPr lang="en-US" altLang="en-US"/>
              <a:pPr/>
              <a:t>8/28/2019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1882E13-DE57-4940-9725-D5A50F69B6A9}" type="slidenum">
              <a:rPr lang="en-US" altLang="en-US"/>
              <a:pPr/>
              <a:t>‹#›</a:t>
            </a:fld>
            <a:endParaRPr lang="en-US" altLang="en-US"/>
          </a:p>
        </p:txBody>
      </p:sp>
    </p:spTree>
    <p:extLst>
      <p:ext uri="{BB962C8B-B14F-4D97-AF65-F5344CB8AC3E}">
        <p14:creationId xmlns:p14="http://schemas.microsoft.com/office/powerpoint/2010/main" val="715985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6E9A01A-134F-4AD4-A7C2-3C941DD9BE77}" type="datetime1">
              <a:rPr lang="en-US" altLang="en-US"/>
              <a:pPr/>
              <a:t>8/28/2019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CF11301-9CE3-450C-AD5D-C2CF5B9973CF}" type="slidenum">
              <a:rPr lang="en-US" altLang="en-US"/>
              <a:pPr/>
              <a:t>‹#›</a:t>
            </a:fld>
            <a:endParaRPr lang="en-US" altLang="en-US"/>
          </a:p>
        </p:txBody>
      </p:sp>
    </p:spTree>
    <p:extLst>
      <p:ext uri="{BB962C8B-B14F-4D97-AF65-F5344CB8AC3E}">
        <p14:creationId xmlns:p14="http://schemas.microsoft.com/office/powerpoint/2010/main" val="1743941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E814117-40F8-4417-9952-EBB1B95D09E1}" type="datetime1">
              <a:rPr lang="en-US" altLang="en-US"/>
              <a:pPr/>
              <a:t>8/28/2019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F417B2A-AFE8-4DB2-A9FE-43C3E28C19CE}" type="slidenum">
              <a:rPr lang="en-US" altLang="en-US"/>
              <a:pPr/>
              <a:t>‹#›</a:t>
            </a:fld>
            <a:endParaRPr lang="en-US" altLang="en-US"/>
          </a:p>
        </p:txBody>
      </p:sp>
    </p:spTree>
    <p:extLst>
      <p:ext uri="{BB962C8B-B14F-4D97-AF65-F5344CB8AC3E}">
        <p14:creationId xmlns:p14="http://schemas.microsoft.com/office/powerpoint/2010/main" val="1591342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4929B4C-3962-494D-A062-4BBA3AB09818}" type="datetime1">
              <a:rPr lang="en-US" altLang="en-US"/>
              <a:pPr/>
              <a:t>8/28/2019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F95E213-2D2E-4981-A91F-C6642E1937AD}" type="slidenum">
              <a:rPr lang="en-US" altLang="en-US"/>
              <a:pPr/>
              <a:t>‹#›</a:t>
            </a:fld>
            <a:endParaRPr lang="en-US" altLang="en-US"/>
          </a:p>
        </p:txBody>
      </p:sp>
    </p:spTree>
    <p:extLst>
      <p:ext uri="{BB962C8B-B14F-4D97-AF65-F5344CB8AC3E}">
        <p14:creationId xmlns:p14="http://schemas.microsoft.com/office/powerpoint/2010/main" val="864681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D7AA9562-8364-4E8A-A4A2-7D0CA0594709}" type="datetime1">
              <a:rPr lang="en-US" altLang="en-US"/>
              <a:pPr/>
              <a:t>8/28/2019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D45E9DB-77AB-4912-9001-CB135B285A87}" type="slidenum">
              <a:rPr lang="en-US" altLang="en-US"/>
              <a:pPr/>
              <a:t>‹#›</a:t>
            </a:fld>
            <a:endParaRPr lang="en-US" altLang="en-US"/>
          </a:p>
        </p:txBody>
      </p:sp>
    </p:spTree>
    <p:extLst>
      <p:ext uri="{BB962C8B-B14F-4D97-AF65-F5344CB8AC3E}">
        <p14:creationId xmlns:p14="http://schemas.microsoft.com/office/powerpoint/2010/main" val="3583618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21F65598-61EB-4DC1-BC1B-40A9FBB89D27}" type="datetime1">
              <a:rPr lang="en-US" altLang="en-US"/>
              <a:pPr/>
              <a:t>8/28/2019</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A364BC3-89BC-4644-8D9C-9D3DFBCA6D05}" type="slidenum">
              <a:rPr lang="en-US" altLang="en-US"/>
              <a:pPr/>
              <a:t>‹#›</a:t>
            </a:fld>
            <a:endParaRPr lang="en-US" altLang="en-US"/>
          </a:p>
        </p:txBody>
      </p:sp>
    </p:spTree>
    <p:extLst>
      <p:ext uri="{BB962C8B-B14F-4D97-AF65-F5344CB8AC3E}">
        <p14:creationId xmlns:p14="http://schemas.microsoft.com/office/powerpoint/2010/main" val="1676867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07ADFEFF-8A9B-43B1-8753-EDE5A7C6F334}" type="datetime1">
              <a:rPr lang="en-US" altLang="en-US"/>
              <a:pPr/>
              <a:t>8/28/2019</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A11E921-3029-495C-8C33-75E841CBF094}" type="slidenum">
              <a:rPr lang="en-US" altLang="en-US"/>
              <a:pPr/>
              <a:t>‹#›</a:t>
            </a:fld>
            <a:endParaRPr lang="en-US" altLang="en-US"/>
          </a:p>
        </p:txBody>
      </p:sp>
    </p:spTree>
    <p:extLst>
      <p:ext uri="{BB962C8B-B14F-4D97-AF65-F5344CB8AC3E}">
        <p14:creationId xmlns:p14="http://schemas.microsoft.com/office/powerpoint/2010/main" val="119923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488CA00-5D2D-420B-9FB4-AF50475C2077}" type="datetime1">
              <a:rPr lang="en-US" altLang="en-US"/>
              <a:pPr/>
              <a:t>8/28/2019</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5F4A23D-C3A8-4333-AF1D-03580C5DCCF0}" type="slidenum">
              <a:rPr lang="en-US" altLang="en-US"/>
              <a:pPr/>
              <a:t>‹#›</a:t>
            </a:fld>
            <a:endParaRPr lang="en-US" altLang="en-US"/>
          </a:p>
        </p:txBody>
      </p:sp>
    </p:spTree>
    <p:extLst>
      <p:ext uri="{BB962C8B-B14F-4D97-AF65-F5344CB8AC3E}">
        <p14:creationId xmlns:p14="http://schemas.microsoft.com/office/powerpoint/2010/main" val="3025461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36E31BF-C9CF-428E-80B0-516EC7993FFD}" type="datetime1">
              <a:rPr lang="en-US" altLang="en-US"/>
              <a:pPr/>
              <a:t>8/28/2019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BEAFE67-6B98-4D78-8933-11C1645685EB}" type="slidenum">
              <a:rPr lang="en-US" altLang="en-US"/>
              <a:pPr/>
              <a:t>‹#›</a:t>
            </a:fld>
            <a:endParaRPr lang="en-US" altLang="en-US"/>
          </a:p>
        </p:txBody>
      </p:sp>
    </p:spTree>
    <p:extLst>
      <p:ext uri="{BB962C8B-B14F-4D97-AF65-F5344CB8AC3E}">
        <p14:creationId xmlns:p14="http://schemas.microsoft.com/office/powerpoint/2010/main" val="350268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0E5499A-7DEE-41DC-85AF-531A6AB69FD5}" type="datetime1">
              <a:rPr lang="en-US" altLang="en-US"/>
              <a:pPr/>
              <a:t>8/28/2019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19E2750-4495-47B1-A3D1-1B36D4130D32}" type="slidenum">
              <a:rPr lang="en-US" altLang="en-US"/>
              <a:pPr/>
              <a:t>‹#›</a:t>
            </a:fld>
            <a:endParaRPr lang="en-US" altLang="en-US"/>
          </a:p>
        </p:txBody>
      </p:sp>
    </p:spTree>
    <p:extLst>
      <p:ext uri="{BB962C8B-B14F-4D97-AF65-F5344CB8AC3E}">
        <p14:creationId xmlns:p14="http://schemas.microsoft.com/office/powerpoint/2010/main" val="1871614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defRPr>
            </a:lvl1pPr>
          </a:lstStyle>
          <a:p>
            <a:fld id="{97B09A67-77D4-4D5A-8981-2EB840A47D04}" type="datetime1">
              <a:rPr lang="en-US" altLang="en-US"/>
              <a:pPr/>
              <a:t>8/28/2019</a:t>
            </a:fld>
            <a:endParaRPr lang="en-US" alt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0C4F940-C95C-4ED1-8CD5-94ECD5C90E6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Title 20"/>
          <p:cNvSpPr>
            <a:spLocks noGrp="1"/>
          </p:cNvSpPr>
          <p:nvPr>
            <p:ph type="title"/>
          </p:nvPr>
        </p:nvSpPr>
        <p:spPr>
          <a:xfrm>
            <a:off x="821403" y="-40507"/>
            <a:ext cx="7725258" cy="564632"/>
          </a:xfrm>
        </p:spPr>
        <p:txBody>
          <a:bodyPr rtlCol="0">
            <a:noAutofit/>
          </a:bodyPr>
          <a:lstStyle/>
          <a:p>
            <a:pPr algn="r" eaLnBrk="1" fontAlgn="auto" hangingPunct="1">
              <a:spcAft>
                <a:spcPts val="0"/>
              </a:spcAft>
              <a:defRPr/>
            </a:pPr>
            <a:r>
              <a:rPr lang="en-US" sz="2000" dirty="0" smtClean="0">
                <a:latin typeface="Tahoma" panose="020B0604030504040204" pitchFamily="34" charset="0"/>
                <a:ea typeface="Tahoma" panose="020B0604030504040204" pitchFamily="34" charset="0"/>
                <a:cs typeface="Tahoma" panose="020B0604030504040204" pitchFamily="34" charset="0"/>
              </a:rPr>
              <a:t>GPM Supports CelsiusPro Products</a:t>
            </a:r>
            <a:endParaRPr lang="en-US" sz="20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p:cNvPicPr>
            <a:picLocks noChangeAspect="1"/>
          </p:cNvPicPr>
          <p:nvPr/>
        </p:nvPicPr>
        <p:blipFill>
          <a:blip r:embed="rId4"/>
          <a:stretch>
            <a:fillRect/>
          </a:stretch>
        </p:blipFill>
        <p:spPr>
          <a:xfrm>
            <a:off x="5405657" y="622616"/>
            <a:ext cx="3591825" cy="3094163"/>
          </a:xfrm>
          <a:prstGeom prst="rect">
            <a:avLst/>
          </a:prstGeom>
          <a:ln w="3175">
            <a:solidFill>
              <a:schemeClr val="tx1"/>
            </a:solidFill>
          </a:ln>
        </p:spPr>
      </p:pic>
      <p:pic>
        <p:nvPicPr>
          <p:cNvPr id="8" name="Picture 7"/>
          <p:cNvPicPr>
            <a:picLocks noChangeAspect="1"/>
          </p:cNvPicPr>
          <p:nvPr/>
        </p:nvPicPr>
        <p:blipFill>
          <a:blip r:embed="rId5"/>
          <a:stretch>
            <a:fillRect/>
          </a:stretch>
        </p:blipFill>
        <p:spPr>
          <a:xfrm>
            <a:off x="1706063" y="2430364"/>
            <a:ext cx="3631349" cy="2529776"/>
          </a:xfrm>
          <a:prstGeom prst="rect">
            <a:avLst/>
          </a:prstGeom>
          <a:ln w="3175">
            <a:solidFill>
              <a:schemeClr val="tx1"/>
            </a:solidFill>
          </a:ln>
        </p:spPr>
      </p:pic>
      <p:sp>
        <p:nvSpPr>
          <p:cNvPr id="11" name="TextBox 10"/>
          <p:cNvSpPr txBox="1"/>
          <p:nvPr/>
        </p:nvSpPr>
        <p:spPr>
          <a:xfrm>
            <a:off x="294018" y="495340"/>
            <a:ext cx="5289026" cy="1938992"/>
          </a:xfrm>
          <a:prstGeom prst="rect">
            <a:avLst/>
          </a:prstGeom>
          <a:noFill/>
        </p:spPr>
        <p:txBody>
          <a:bodyPr wrap="square" rtlCol="0">
            <a:spAutoFit/>
          </a:bodyPr>
          <a:lstStyle/>
          <a:p>
            <a:r>
              <a:rPr lang="en-US" sz="1200" dirty="0" smtClean="0"/>
              <a:t>CelsiusPro</a:t>
            </a:r>
            <a:r>
              <a:rPr lang="en-US" sz="1200" dirty="0"/>
              <a:t>, a </a:t>
            </a:r>
            <a:r>
              <a:rPr lang="en-US" sz="1200" dirty="0" smtClean="0"/>
              <a:t>Swiss </a:t>
            </a:r>
            <a:r>
              <a:rPr lang="en-US" sz="1200" dirty="0"/>
              <a:t>Insurtech </a:t>
            </a:r>
            <a:r>
              <a:rPr lang="en-US" sz="1200" dirty="0" smtClean="0"/>
              <a:t>company, provides </a:t>
            </a:r>
            <a:r>
              <a:rPr lang="en-US" sz="1200" dirty="0"/>
              <a:t>global insurance digitalization solutions for insurers </a:t>
            </a:r>
            <a:r>
              <a:rPr lang="en-US" sz="1200" dirty="0" smtClean="0"/>
              <a:t>throughout the world with a </a:t>
            </a:r>
            <a:r>
              <a:rPr lang="en-US" sz="1200" dirty="0"/>
              <a:t>focus on weather, </a:t>
            </a:r>
            <a:r>
              <a:rPr lang="en-US" sz="1200" dirty="0" smtClean="0"/>
              <a:t>agriculture </a:t>
            </a:r>
            <a:r>
              <a:rPr lang="en-US" sz="1200" dirty="0"/>
              <a:t>and parametric </a:t>
            </a:r>
            <a:r>
              <a:rPr lang="en-US" sz="1200" dirty="0" smtClean="0"/>
              <a:t>disaster products. Their parametric </a:t>
            </a:r>
            <a:r>
              <a:rPr lang="en-US" sz="1200" dirty="0"/>
              <a:t>insurance solutions are based on data provided by </a:t>
            </a:r>
            <a:r>
              <a:rPr lang="en-US" sz="1200" dirty="0" smtClean="0"/>
              <a:t>third-party </a:t>
            </a:r>
            <a:r>
              <a:rPr lang="en-US" sz="1200" dirty="0"/>
              <a:t>agencies such as official weather stations or </a:t>
            </a:r>
            <a:r>
              <a:rPr lang="en-US" sz="1200" dirty="0" smtClean="0"/>
              <a:t>satellites such as the GPM CO. Specifically, CelsiusPro (1) uses GPM precipitation data (TMPA and IMERG) to develop rainfall index products for their clients and (2) provides an online data platform, </a:t>
            </a:r>
            <a:r>
              <a:rPr lang="en-US" sz="1200" dirty="0"/>
              <a:t>Environmental Monitoring System (EMS) </a:t>
            </a:r>
            <a:r>
              <a:rPr lang="en-US" sz="1200" dirty="0" smtClean="0"/>
              <a:t>2.0, that allows their clients to access and visualize a range of environmental data including IMERG to mange their risks and opportunities. </a:t>
            </a:r>
          </a:p>
        </p:txBody>
      </p:sp>
      <p:pic>
        <p:nvPicPr>
          <p:cNvPr id="13" name="Picture 12"/>
          <p:cNvPicPr>
            <a:picLocks noChangeAspect="1"/>
          </p:cNvPicPr>
          <p:nvPr/>
        </p:nvPicPr>
        <p:blipFill>
          <a:blip r:embed="rId6"/>
          <a:stretch>
            <a:fillRect/>
          </a:stretch>
        </p:blipFill>
        <p:spPr>
          <a:xfrm>
            <a:off x="7869190" y="4817068"/>
            <a:ext cx="1226337" cy="286145"/>
          </a:xfrm>
          <a:prstGeom prst="rect">
            <a:avLst/>
          </a:prstGeom>
        </p:spPr>
      </p:pic>
      <p:sp>
        <p:nvSpPr>
          <p:cNvPr id="14" name="TextBox 13"/>
          <p:cNvSpPr txBox="1"/>
          <p:nvPr/>
        </p:nvSpPr>
        <p:spPr>
          <a:xfrm>
            <a:off x="5471532" y="3727902"/>
            <a:ext cx="3798848" cy="861774"/>
          </a:xfrm>
          <a:prstGeom prst="rect">
            <a:avLst/>
          </a:prstGeom>
          <a:noFill/>
        </p:spPr>
        <p:txBody>
          <a:bodyPr wrap="square" rtlCol="0">
            <a:spAutoFit/>
          </a:bodyPr>
          <a:lstStyle/>
          <a:p>
            <a:pPr lvl="0"/>
            <a:r>
              <a:rPr lang="en-US" sz="1000" i="1" dirty="0" smtClean="0">
                <a:solidFill>
                  <a:schemeClr val="tx1">
                    <a:lumMod val="75000"/>
                    <a:lumOff val="25000"/>
                  </a:schemeClr>
                </a:solidFill>
                <a:ea typeface="Verdana" panose="020B0604030504040204" pitchFamily="34" charset="0"/>
                <a:cs typeface="Arial" panose="020B0604020202020204" pitchFamily="34" charset="0"/>
              </a:rPr>
              <a:t>On LinkedIn, CelsiusPro posted the accumulated rainfall that was observed from Tropical Storm Idai using IMERG data. This post is one of many that CelsiusPro uses to communicate how they use environmental data to assess disasters. Image credits: </a:t>
            </a:r>
            <a:r>
              <a:rPr lang="en-US" sz="1000" i="1" dirty="0" smtClean="0">
                <a:solidFill>
                  <a:schemeClr val="tx1">
                    <a:lumMod val="75000"/>
                    <a:lumOff val="25000"/>
                  </a:schemeClr>
                </a:solidFill>
                <a:ea typeface="Verdana" panose="020B0604030504040204" pitchFamily="34" charset="0"/>
                <a:cs typeface="Arial" panose="020B0604020202020204" pitchFamily="34" charset="0"/>
              </a:rPr>
              <a:t>CelsiusPro </a:t>
            </a:r>
            <a:r>
              <a:rPr lang="en-US" sz="1000" i="1" dirty="0" smtClean="0">
                <a:solidFill>
                  <a:schemeClr val="tx1">
                    <a:lumMod val="75000"/>
                    <a:lumOff val="25000"/>
                  </a:schemeClr>
                </a:solidFill>
                <a:ea typeface="Verdana" panose="020B0604030504040204" pitchFamily="34" charset="0"/>
                <a:cs typeface="Arial" panose="020B0604020202020204" pitchFamily="34" charset="0"/>
              </a:rPr>
              <a:t>via LinkedIn post. </a:t>
            </a:r>
            <a:endParaRPr lang="en-US" sz="1000" i="1" dirty="0">
              <a:solidFill>
                <a:schemeClr val="tx1">
                  <a:lumMod val="75000"/>
                  <a:lumOff val="25000"/>
                </a:schemeClr>
              </a:solidFill>
              <a:ea typeface="Verdana" panose="020B0604030504040204" pitchFamily="34" charset="0"/>
              <a:cs typeface="Arial" panose="020B0604020202020204" pitchFamily="34" charset="0"/>
            </a:endParaRPr>
          </a:p>
        </p:txBody>
      </p:sp>
      <p:grpSp>
        <p:nvGrpSpPr>
          <p:cNvPr id="22" name="Group 21"/>
          <p:cNvGrpSpPr/>
          <p:nvPr/>
        </p:nvGrpSpPr>
        <p:grpSpPr>
          <a:xfrm>
            <a:off x="3214893" y="3520874"/>
            <a:ext cx="1484694" cy="459059"/>
            <a:chOff x="3125685" y="3520874"/>
            <a:chExt cx="1484694" cy="459059"/>
          </a:xfrm>
        </p:grpSpPr>
        <p:pic>
          <p:nvPicPr>
            <p:cNvPr id="15" name="Picture 14"/>
            <p:cNvPicPr>
              <a:picLocks noChangeAspect="1"/>
            </p:cNvPicPr>
            <p:nvPr/>
          </p:nvPicPr>
          <p:blipFill>
            <a:blip r:embed="rId7"/>
            <a:stretch>
              <a:fillRect/>
            </a:stretch>
          </p:blipFill>
          <p:spPr>
            <a:xfrm>
              <a:off x="3479164" y="3520874"/>
              <a:ext cx="441017" cy="459059"/>
            </a:xfrm>
            <a:prstGeom prst="rect">
              <a:avLst/>
            </a:prstGeom>
          </p:spPr>
        </p:pic>
        <p:sp>
          <p:nvSpPr>
            <p:cNvPr id="16" name="TextBox 15"/>
            <p:cNvSpPr txBox="1"/>
            <p:nvPr/>
          </p:nvSpPr>
          <p:spPr>
            <a:xfrm>
              <a:off x="3859763" y="3619598"/>
              <a:ext cx="750616" cy="261610"/>
            </a:xfrm>
            <a:prstGeom prst="rect">
              <a:avLst/>
            </a:prstGeom>
            <a:noFill/>
          </p:spPr>
          <p:txBody>
            <a:bodyPr wrap="square" rtlCol="0">
              <a:spAutoFit/>
            </a:bodyPr>
            <a:lstStyle/>
            <a:p>
              <a:r>
                <a:rPr lang="en-US" sz="1100" dirty="0" smtClean="0"/>
                <a:t>GPM</a:t>
              </a:r>
              <a:endParaRPr lang="en-US" sz="1100" dirty="0"/>
            </a:p>
          </p:txBody>
        </p:sp>
        <p:cxnSp>
          <p:nvCxnSpPr>
            <p:cNvPr id="17" name="Straight Arrow Connector 16"/>
            <p:cNvCxnSpPr/>
            <p:nvPr/>
          </p:nvCxnSpPr>
          <p:spPr>
            <a:xfrm flipH="1" flipV="1">
              <a:off x="3125685" y="3594455"/>
              <a:ext cx="338611" cy="155949"/>
            </a:xfrm>
            <a:prstGeom prst="straightConnector1">
              <a:avLst/>
            </a:prstGeom>
            <a:ln w="44450" cmpd="sng">
              <a:solidFill>
                <a:srgbClr val="C00000"/>
              </a:solidFill>
              <a:tailEnd type="triangle" w="lg" len="lg"/>
            </a:ln>
          </p:spPr>
          <p:style>
            <a:lnRef idx="2">
              <a:schemeClr val="accent1"/>
            </a:lnRef>
            <a:fillRef idx="0">
              <a:schemeClr val="accent1"/>
            </a:fillRef>
            <a:effectRef idx="1">
              <a:schemeClr val="accent1"/>
            </a:effectRef>
            <a:fontRef idx="minor">
              <a:schemeClr val="tx1"/>
            </a:fontRef>
          </p:style>
        </p:cxnSp>
      </p:grpSp>
      <p:sp>
        <p:nvSpPr>
          <p:cNvPr id="20" name="TextBox 19"/>
          <p:cNvSpPr txBox="1"/>
          <p:nvPr/>
        </p:nvSpPr>
        <p:spPr>
          <a:xfrm>
            <a:off x="254648" y="2523884"/>
            <a:ext cx="1520324" cy="2400657"/>
          </a:xfrm>
          <a:prstGeom prst="rect">
            <a:avLst/>
          </a:prstGeom>
          <a:noFill/>
        </p:spPr>
        <p:txBody>
          <a:bodyPr wrap="square" rtlCol="0">
            <a:spAutoFit/>
          </a:bodyPr>
          <a:lstStyle/>
          <a:p>
            <a:pPr lvl="0"/>
            <a:r>
              <a:rPr lang="en-US" sz="1000" i="1" dirty="0" smtClean="0">
                <a:solidFill>
                  <a:schemeClr val="tx1">
                    <a:lumMod val="75000"/>
                    <a:lumOff val="25000"/>
                  </a:schemeClr>
                </a:solidFill>
                <a:ea typeface="Verdana" panose="020B0604030504040204" pitchFamily="34" charset="0"/>
                <a:cs typeface="Arial" panose="020B0604020202020204" pitchFamily="34" charset="0"/>
              </a:rPr>
              <a:t>CelsiusPro’s flow chart depicting how EMS 2.0 allows analysts, risk managers and claims officers to access</a:t>
            </a:r>
            <a:r>
              <a:rPr lang="en-US" sz="1000" i="1" dirty="0">
                <a:solidFill>
                  <a:schemeClr val="tx1">
                    <a:lumMod val="75000"/>
                    <a:lumOff val="25000"/>
                  </a:schemeClr>
                </a:solidFill>
                <a:ea typeface="Verdana" panose="020B0604030504040204" pitchFamily="34" charset="0"/>
                <a:cs typeface="Arial" panose="020B0604020202020204" pitchFamily="34" charset="0"/>
              </a:rPr>
              <a:t>, analyze</a:t>
            </a:r>
            <a:r>
              <a:rPr lang="en-US" sz="1000" i="1" dirty="0" smtClean="0">
                <a:solidFill>
                  <a:schemeClr val="tx1">
                    <a:lumMod val="75000"/>
                    <a:lumOff val="25000"/>
                  </a:schemeClr>
                </a:solidFill>
                <a:ea typeface="Verdana" panose="020B0604030504040204" pitchFamily="34" charset="0"/>
                <a:cs typeface="Arial" panose="020B0604020202020204" pitchFamily="34" charset="0"/>
              </a:rPr>
              <a:t>, visualize and download climate</a:t>
            </a:r>
            <a:r>
              <a:rPr lang="en-US" sz="1000" i="1" dirty="0">
                <a:solidFill>
                  <a:schemeClr val="tx1">
                    <a:lumMod val="75000"/>
                    <a:lumOff val="25000"/>
                  </a:schemeClr>
                </a:solidFill>
                <a:ea typeface="Verdana" panose="020B0604030504040204" pitchFamily="34" charset="0"/>
                <a:cs typeface="Arial" panose="020B0604020202020204" pitchFamily="34" charset="0"/>
              </a:rPr>
              <a:t>, </a:t>
            </a:r>
            <a:r>
              <a:rPr lang="en-US" sz="1000" i="1" dirty="0" smtClean="0">
                <a:solidFill>
                  <a:schemeClr val="tx1">
                    <a:lumMod val="75000"/>
                    <a:lumOff val="25000"/>
                  </a:schemeClr>
                </a:solidFill>
                <a:ea typeface="Verdana" panose="020B0604030504040204" pitchFamily="34" charset="0"/>
                <a:cs typeface="Arial" panose="020B0604020202020204" pitchFamily="34" charset="0"/>
              </a:rPr>
              <a:t>vegetation from different providers on  one single platform</a:t>
            </a:r>
            <a:r>
              <a:rPr lang="en-US" sz="1000" i="1" dirty="0">
                <a:solidFill>
                  <a:schemeClr val="tx1">
                    <a:lumMod val="75000"/>
                    <a:lumOff val="25000"/>
                  </a:schemeClr>
                </a:solidFill>
                <a:ea typeface="Verdana" panose="020B0604030504040204" pitchFamily="34" charset="0"/>
                <a:cs typeface="Arial" panose="020B0604020202020204" pitchFamily="34" charset="0"/>
              </a:rPr>
              <a:t>.  </a:t>
            </a:r>
            <a:r>
              <a:rPr lang="en-US" sz="1000" i="1" dirty="0" smtClean="0">
                <a:solidFill>
                  <a:schemeClr val="tx1">
                    <a:lumMod val="75000"/>
                    <a:lumOff val="25000"/>
                  </a:schemeClr>
                </a:solidFill>
                <a:ea typeface="Verdana" panose="020B0604030504040204" pitchFamily="34" charset="0"/>
                <a:cs typeface="Arial" panose="020B0604020202020204" pitchFamily="34" charset="0"/>
              </a:rPr>
              <a:t>Automated reports can be customized to visually summarize the data </a:t>
            </a:r>
            <a:r>
              <a:rPr lang="en-US" sz="1000" i="1" dirty="0">
                <a:solidFill>
                  <a:schemeClr val="tx1">
                    <a:lumMod val="75000"/>
                    <a:lumOff val="25000"/>
                  </a:schemeClr>
                </a:solidFill>
                <a:ea typeface="Verdana" panose="020B0604030504040204" pitchFamily="34" charset="0"/>
                <a:cs typeface="Arial" panose="020B0604020202020204" pitchFamily="34" charset="0"/>
              </a:rPr>
              <a:t>and </a:t>
            </a:r>
            <a:r>
              <a:rPr lang="en-US" sz="1000" i="1" dirty="0" smtClean="0">
                <a:solidFill>
                  <a:schemeClr val="tx1">
                    <a:lumMod val="75000"/>
                    <a:lumOff val="25000"/>
                  </a:schemeClr>
                </a:solidFill>
                <a:ea typeface="Verdana" panose="020B0604030504040204" pitchFamily="34" charset="0"/>
                <a:cs typeface="Arial" panose="020B0604020202020204" pitchFamily="34" charset="0"/>
              </a:rPr>
              <a:t>provide a global risk overview.</a:t>
            </a:r>
          </a:p>
        </p:txBody>
      </p:sp>
      <p:sp>
        <p:nvSpPr>
          <p:cNvPr id="21" name="Rectangle 20"/>
          <p:cNvSpPr/>
          <p:nvPr/>
        </p:nvSpPr>
        <p:spPr>
          <a:xfrm>
            <a:off x="210899" y="4921227"/>
            <a:ext cx="4572000" cy="246221"/>
          </a:xfrm>
          <a:prstGeom prst="rect">
            <a:avLst/>
          </a:prstGeom>
        </p:spPr>
        <p:txBody>
          <a:bodyPr>
            <a:spAutoFit/>
          </a:bodyPr>
          <a:lstStyle/>
          <a:p>
            <a:pPr lvl="0"/>
            <a:r>
              <a:rPr lang="en-US" sz="1000" i="1" dirty="0" smtClean="0">
                <a:solidFill>
                  <a:schemeClr val="tx1">
                    <a:lumMod val="75000"/>
                    <a:lumOff val="25000"/>
                  </a:schemeClr>
                </a:solidFill>
                <a:ea typeface="Verdana" panose="020B0604030504040204" pitchFamily="34" charset="0"/>
                <a:cs typeface="Arial" panose="020B0604020202020204" pitchFamily="34" charset="0"/>
              </a:rPr>
              <a:t>Credit (text and image): </a:t>
            </a:r>
            <a:r>
              <a:rPr lang="en-US" sz="1000" i="1" dirty="0">
                <a:solidFill>
                  <a:schemeClr val="tx1">
                    <a:lumMod val="75000"/>
                    <a:lumOff val="25000"/>
                  </a:schemeClr>
                </a:solidFill>
                <a:ea typeface="Verdana" panose="020B0604030504040204" pitchFamily="34" charset="0"/>
                <a:cs typeface="Arial" panose="020B0604020202020204" pitchFamily="34" charset="0"/>
              </a:rPr>
              <a:t>https://www.celsiuspro.com/solutions/</a:t>
            </a:r>
          </a:p>
        </p:txBody>
      </p:sp>
      <p:sp>
        <p:nvSpPr>
          <p:cNvPr id="23" name="Rectangle 22"/>
          <p:cNvSpPr/>
          <p:nvPr/>
        </p:nvSpPr>
        <p:spPr>
          <a:xfrm>
            <a:off x="5471532" y="3070302"/>
            <a:ext cx="1613209" cy="208157"/>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6914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2309</TotalTime>
  <Words>231</Words>
  <Application>Microsoft Office PowerPoint</Application>
  <PresentationFormat>On-screen Show (16:9)</PresentationFormat>
  <Paragraphs>7</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ＭＳ Ｐゴシック</vt:lpstr>
      <vt:lpstr>Arial</vt:lpstr>
      <vt:lpstr>Calibri</vt:lpstr>
      <vt:lpstr>Tahoma</vt:lpstr>
      <vt:lpstr>Verdana</vt:lpstr>
      <vt:lpstr>Office Theme</vt:lpstr>
      <vt:lpstr>GPM Supports CelsiusPro Products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GPM Overview</dc:title>
  <dc:creator>Jacob Reed</dc:creator>
  <cp:lastModifiedBy>Portier, Andrea M. (GSFC-612.0)[SCIENCE SYSTEMS AND APPLICATIONS INC]</cp:lastModifiedBy>
  <cp:revision>152</cp:revision>
  <dcterms:created xsi:type="dcterms:W3CDTF">2011-12-02T16:20:41Z</dcterms:created>
  <dcterms:modified xsi:type="dcterms:W3CDTF">2019-08-28T19:53:02Z</dcterms:modified>
</cp:coreProperties>
</file>