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80" r:id="rId2"/>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D8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6" d="100"/>
          <a:sy n="86" d="100"/>
        </p:scale>
        <p:origin x="720" y="5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CA4B20DC-088B-4C3E-A4C2-9B2BABC36B09}" type="datetime1">
              <a:rPr lang="en-US" altLang="en-US"/>
              <a:pPr/>
              <a:t>4/18/2019</a:t>
            </a:fld>
            <a:endParaRPr lang="en-US" alt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DE49C316-A2B6-4CF7-B6EA-B132F9046B5D}" type="slidenum">
              <a:rPr lang="en-US" altLang="en-US"/>
              <a:pPr/>
              <a:t>‹#›</a:t>
            </a:fld>
            <a:endParaRPr lang="en-US" altLang="en-US"/>
          </a:p>
        </p:txBody>
      </p:sp>
    </p:spTree>
    <p:extLst>
      <p:ext uri="{BB962C8B-B14F-4D97-AF65-F5344CB8AC3E}">
        <p14:creationId xmlns:p14="http://schemas.microsoft.com/office/powerpoint/2010/main" val="336993557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DE49C316-A2B6-4CF7-B6EA-B132F9046B5D}"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S PGothic"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mn-cs"/>
            </a:endParaRPr>
          </a:p>
        </p:txBody>
      </p:sp>
    </p:spTree>
    <p:extLst>
      <p:ext uri="{BB962C8B-B14F-4D97-AF65-F5344CB8AC3E}">
        <p14:creationId xmlns:p14="http://schemas.microsoft.com/office/powerpoint/2010/main" val="2366975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2100957A-16E4-4027-BEC9-B527AF0FB9C3}" type="datetime1">
              <a:rPr lang="en-US" altLang="en-US"/>
              <a:pPr/>
              <a:t>4/18/2019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E5973AF-DFC6-41E1-9DDC-60DAD7CC0305}" type="slidenum">
              <a:rPr lang="en-US" altLang="en-US"/>
              <a:pPr/>
              <a:t>‹#›</a:t>
            </a:fld>
            <a:endParaRPr lang="en-US" altLang="en-US"/>
          </a:p>
        </p:txBody>
      </p:sp>
    </p:spTree>
    <p:extLst>
      <p:ext uri="{BB962C8B-B14F-4D97-AF65-F5344CB8AC3E}">
        <p14:creationId xmlns:p14="http://schemas.microsoft.com/office/powerpoint/2010/main" val="2080081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F077106-8637-439A-8E2B-D71976A7E54E}" type="datetime1">
              <a:rPr lang="en-US" altLang="en-US"/>
              <a:pPr/>
              <a:t>4/18/2019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1882E13-DE57-4940-9725-D5A50F69B6A9}" type="slidenum">
              <a:rPr lang="en-US" altLang="en-US"/>
              <a:pPr/>
              <a:t>‹#›</a:t>
            </a:fld>
            <a:endParaRPr lang="en-US" altLang="en-US"/>
          </a:p>
        </p:txBody>
      </p:sp>
    </p:spTree>
    <p:extLst>
      <p:ext uri="{BB962C8B-B14F-4D97-AF65-F5344CB8AC3E}">
        <p14:creationId xmlns:p14="http://schemas.microsoft.com/office/powerpoint/2010/main" val="715985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6E9A01A-134F-4AD4-A7C2-3C941DD9BE77}" type="datetime1">
              <a:rPr lang="en-US" altLang="en-US"/>
              <a:pPr/>
              <a:t>4/18/2019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CF11301-9CE3-450C-AD5D-C2CF5B9973CF}" type="slidenum">
              <a:rPr lang="en-US" altLang="en-US"/>
              <a:pPr/>
              <a:t>‹#›</a:t>
            </a:fld>
            <a:endParaRPr lang="en-US" altLang="en-US"/>
          </a:p>
        </p:txBody>
      </p:sp>
    </p:spTree>
    <p:extLst>
      <p:ext uri="{BB962C8B-B14F-4D97-AF65-F5344CB8AC3E}">
        <p14:creationId xmlns:p14="http://schemas.microsoft.com/office/powerpoint/2010/main" val="1743941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E814117-40F8-4417-9952-EBB1B95D09E1}" type="datetime1">
              <a:rPr lang="en-US" altLang="en-US"/>
              <a:pPr/>
              <a:t>4/18/2019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F417B2A-AFE8-4DB2-A9FE-43C3E28C19CE}" type="slidenum">
              <a:rPr lang="en-US" altLang="en-US"/>
              <a:pPr/>
              <a:t>‹#›</a:t>
            </a:fld>
            <a:endParaRPr lang="en-US" altLang="en-US"/>
          </a:p>
        </p:txBody>
      </p:sp>
    </p:spTree>
    <p:extLst>
      <p:ext uri="{BB962C8B-B14F-4D97-AF65-F5344CB8AC3E}">
        <p14:creationId xmlns:p14="http://schemas.microsoft.com/office/powerpoint/2010/main" val="1591342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84929B4C-3962-494D-A062-4BBA3AB09818}" type="datetime1">
              <a:rPr lang="en-US" altLang="en-US"/>
              <a:pPr/>
              <a:t>4/18/2019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F95E213-2D2E-4981-A91F-C6642E1937AD}" type="slidenum">
              <a:rPr lang="en-US" altLang="en-US"/>
              <a:pPr/>
              <a:t>‹#›</a:t>
            </a:fld>
            <a:endParaRPr lang="en-US" altLang="en-US"/>
          </a:p>
        </p:txBody>
      </p:sp>
    </p:spTree>
    <p:extLst>
      <p:ext uri="{BB962C8B-B14F-4D97-AF65-F5344CB8AC3E}">
        <p14:creationId xmlns:p14="http://schemas.microsoft.com/office/powerpoint/2010/main" val="864681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D7AA9562-8364-4E8A-A4A2-7D0CA0594709}" type="datetime1">
              <a:rPr lang="en-US" altLang="en-US"/>
              <a:pPr/>
              <a:t>4/18/2019</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D45E9DB-77AB-4912-9001-CB135B285A87}" type="slidenum">
              <a:rPr lang="en-US" altLang="en-US"/>
              <a:pPr/>
              <a:t>‹#›</a:t>
            </a:fld>
            <a:endParaRPr lang="en-US" altLang="en-US"/>
          </a:p>
        </p:txBody>
      </p:sp>
    </p:spTree>
    <p:extLst>
      <p:ext uri="{BB962C8B-B14F-4D97-AF65-F5344CB8AC3E}">
        <p14:creationId xmlns:p14="http://schemas.microsoft.com/office/powerpoint/2010/main" val="3583618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21F65598-61EB-4DC1-BC1B-40A9FBB89D27}" type="datetime1">
              <a:rPr lang="en-US" altLang="en-US"/>
              <a:pPr/>
              <a:t>4/18/2019</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DA364BC3-89BC-4644-8D9C-9D3DFBCA6D05}" type="slidenum">
              <a:rPr lang="en-US" altLang="en-US"/>
              <a:pPr/>
              <a:t>‹#›</a:t>
            </a:fld>
            <a:endParaRPr lang="en-US" altLang="en-US"/>
          </a:p>
        </p:txBody>
      </p:sp>
    </p:spTree>
    <p:extLst>
      <p:ext uri="{BB962C8B-B14F-4D97-AF65-F5344CB8AC3E}">
        <p14:creationId xmlns:p14="http://schemas.microsoft.com/office/powerpoint/2010/main" val="1676867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07ADFEFF-8A9B-43B1-8753-EDE5A7C6F334}" type="datetime1">
              <a:rPr lang="en-US" altLang="en-US"/>
              <a:pPr/>
              <a:t>4/18/2019</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DA11E921-3029-495C-8C33-75E841CBF094}" type="slidenum">
              <a:rPr lang="en-US" altLang="en-US"/>
              <a:pPr/>
              <a:t>‹#›</a:t>
            </a:fld>
            <a:endParaRPr lang="en-US" altLang="en-US"/>
          </a:p>
        </p:txBody>
      </p:sp>
    </p:spTree>
    <p:extLst>
      <p:ext uri="{BB962C8B-B14F-4D97-AF65-F5344CB8AC3E}">
        <p14:creationId xmlns:p14="http://schemas.microsoft.com/office/powerpoint/2010/main" val="119923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3488CA00-5D2D-420B-9FB4-AF50475C2077}" type="datetime1">
              <a:rPr lang="en-US" altLang="en-US"/>
              <a:pPr/>
              <a:t>4/18/2019</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75F4A23D-C3A8-4333-AF1D-03580C5DCCF0}" type="slidenum">
              <a:rPr lang="en-US" altLang="en-US"/>
              <a:pPr/>
              <a:t>‹#›</a:t>
            </a:fld>
            <a:endParaRPr lang="en-US" altLang="en-US"/>
          </a:p>
        </p:txBody>
      </p:sp>
    </p:spTree>
    <p:extLst>
      <p:ext uri="{BB962C8B-B14F-4D97-AF65-F5344CB8AC3E}">
        <p14:creationId xmlns:p14="http://schemas.microsoft.com/office/powerpoint/2010/main" val="3025461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736E31BF-C9CF-428E-80B0-516EC7993FFD}" type="datetime1">
              <a:rPr lang="en-US" altLang="en-US"/>
              <a:pPr/>
              <a:t>4/18/2019</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BEAFE67-6B98-4D78-8933-11C1645685EB}" type="slidenum">
              <a:rPr lang="en-US" altLang="en-US"/>
              <a:pPr/>
              <a:t>‹#›</a:t>
            </a:fld>
            <a:endParaRPr lang="en-US" altLang="en-US"/>
          </a:p>
        </p:txBody>
      </p:sp>
    </p:spTree>
    <p:extLst>
      <p:ext uri="{BB962C8B-B14F-4D97-AF65-F5344CB8AC3E}">
        <p14:creationId xmlns:p14="http://schemas.microsoft.com/office/powerpoint/2010/main" val="350268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E0E5499A-7DEE-41DC-85AF-531A6AB69FD5}" type="datetime1">
              <a:rPr lang="en-US" altLang="en-US"/>
              <a:pPr/>
              <a:t>4/18/2019</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19E2750-4495-47B1-A3D1-1B36D4130D32}" type="slidenum">
              <a:rPr lang="en-US" altLang="en-US"/>
              <a:pPr/>
              <a:t>‹#›</a:t>
            </a:fld>
            <a:endParaRPr lang="en-US" altLang="en-US"/>
          </a:p>
        </p:txBody>
      </p:sp>
    </p:spTree>
    <p:extLst>
      <p:ext uri="{BB962C8B-B14F-4D97-AF65-F5344CB8AC3E}">
        <p14:creationId xmlns:p14="http://schemas.microsoft.com/office/powerpoint/2010/main" val="1871614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anose="020F0502020204030204" pitchFamily="34" charset="0"/>
              </a:defRPr>
            </a:lvl1pPr>
          </a:lstStyle>
          <a:p>
            <a:fld id="{97B09A67-77D4-4D5A-8981-2EB840A47D04}" type="datetime1">
              <a:rPr lang="en-US" altLang="en-US"/>
              <a:pPr/>
              <a:t>4/18/2019</a:t>
            </a:fld>
            <a:endParaRPr lang="en-US" alt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00C4F940-C95C-4ED1-8CD5-94ECD5C90E6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Title 20"/>
          <p:cNvSpPr>
            <a:spLocks noGrp="1"/>
          </p:cNvSpPr>
          <p:nvPr>
            <p:ph type="title"/>
          </p:nvPr>
        </p:nvSpPr>
        <p:spPr>
          <a:xfrm>
            <a:off x="821403" y="-40507"/>
            <a:ext cx="7725258" cy="564632"/>
          </a:xfrm>
        </p:spPr>
        <p:txBody>
          <a:bodyPr rtlCol="0">
            <a:noAutofit/>
          </a:bodyPr>
          <a:lstStyle/>
          <a:p>
            <a:pPr algn="r" eaLnBrk="1" fontAlgn="auto" hangingPunct="1">
              <a:spcAft>
                <a:spcPts val="0"/>
              </a:spcAft>
              <a:defRPr/>
            </a:pPr>
            <a:r>
              <a:rPr lang="en-US" sz="2000" dirty="0" smtClean="0">
                <a:latin typeface="Tahoma" panose="020B0604030504040204" pitchFamily="34" charset="0"/>
                <a:ea typeface="Tahoma" panose="020B0604030504040204" pitchFamily="34" charset="0"/>
                <a:cs typeface="Tahoma" panose="020B0604030504040204" pitchFamily="34" charset="0"/>
              </a:rPr>
              <a:t>GPM used </a:t>
            </a:r>
            <a:r>
              <a:rPr lang="en-US" sz="2000" dirty="0">
                <a:latin typeface="Tahoma" panose="020B0604030504040204" pitchFamily="34" charset="0"/>
                <a:ea typeface="Tahoma" panose="020B0604030504040204" pitchFamily="34" charset="0"/>
                <a:cs typeface="Tahoma" panose="020B0604030504040204" pitchFamily="34" charset="0"/>
              </a:rPr>
              <a:t>for Agricultural Forecasting in Africa </a:t>
            </a:r>
          </a:p>
        </p:txBody>
      </p:sp>
      <p:sp>
        <p:nvSpPr>
          <p:cNvPr id="10" name="TextBox 9"/>
          <p:cNvSpPr txBox="1"/>
          <p:nvPr/>
        </p:nvSpPr>
        <p:spPr>
          <a:xfrm>
            <a:off x="323182" y="561267"/>
            <a:ext cx="4281165" cy="4662815"/>
          </a:xfrm>
          <a:prstGeom prst="rect">
            <a:avLst/>
          </a:prstGeom>
          <a:noFill/>
        </p:spPr>
        <p:txBody>
          <a:bodyPr wrap="square" rtlCol="0">
            <a:spAutoFit/>
          </a:bodyPr>
          <a:lstStyle/>
          <a:p>
            <a:pPr defTabSz="685800" fontAlgn="auto">
              <a:spcBef>
                <a:spcPts val="0"/>
              </a:spcBef>
              <a:spcAft>
                <a:spcPts val="0"/>
              </a:spcAft>
            </a:pPr>
            <a:r>
              <a:rPr lang="en-US" sz="1350" dirty="0">
                <a:ea typeface="+mn-ea"/>
                <a:cs typeface="Arial" panose="020B0604020202020204" pitchFamily="34" charset="0"/>
              </a:rPr>
              <a:t>VanderSat, a Dutch satellite data analysis service company, is using NASA’s satellites (GPM and SMAP) and other satellites to develop </a:t>
            </a:r>
            <a:r>
              <a:rPr lang="en-US" sz="1350" dirty="0" smtClean="0">
                <a:ea typeface="+mn-ea"/>
                <a:cs typeface="Arial" panose="020B0604020202020204" pitchFamily="34" charset="0"/>
              </a:rPr>
              <a:t>precipitation, vegetation </a:t>
            </a:r>
            <a:r>
              <a:rPr lang="en-US" sz="1350" dirty="0">
                <a:ea typeface="+mn-ea"/>
                <a:cs typeface="Arial" panose="020B0604020202020204" pitchFamily="34" charset="0"/>
              </a:rPr>
              <a:t>and temperature products for the agriculture sector. Working with over 5,000 registered users including insurers, agriculture companies, governments, and the Red Cross, VanderSat produces products for agricultural forecasting, predicting the weather, and performing predictive analysis.</a:t>
            </a:r>
          </a:p>
          <a:p>
            <a:pPr defTabSz="685800" fontAlgn="auto">
              <a:spcBef>
                <a:spcPts val="0"/>
              </a:spcBef>
              <a:spcAft>
                <a:spcPts val="0"/>
              </a:spcAft>
            </a:pPr>
            <a:endParaRPr lang="en-US" sz="1350" dirty="0">
              <a:ea typeface="+mn-ea"/>
              <a:cs typeface="Arial" panose="020B0604020202020204" pitchFamily="34" charset="0"/>
            </a:endParaRPr>
          </a:p>
          <a:p>
            <a:pPr defTabSz="685800" fontAlgn="auto">
              <a:spcBef>
                <a:spcPts val="0"/>
              </a:spcBef>
              <a:spcAft>
                <a:spcPts val="0"/>
              </a:spcAft>
            </a:pPr>
            <a:r>
              <a:rPr lang="en-US" sz="1350" dirty="0">
                <a:ea typeface="+mn-ea"/>
                <a:cs typeface="Arial" panose="020B0604020202020204" pitchFamily="34" charset="0"/>
              </a:rPr>
              <a:t>NASA’s rainfall and soil moisture data enables VanderSat within the Partners for Water Program to collaborate with </a:t>
            </a:r>
            <a:r>
              <a:rPr lang="en-US" sz="1350" dirty="0" err="1">
                <a:ea typeface="+mn-ea"/>
                <a:cs typeface="Arial" panose="020B0604020202020204" pitchFamily="34" charset="0"/>
              </a:rPr>
              <a:t>Tongaat</a:t>
            </a:r>
            <a:r>
              <a:rPr lang="en-US" sz="1350" dirty="0">
                <a:ea typeface="+mn-ea"/>
                <a:cs typeface="Arial" panose="020B0604020202020204" pitchFamily="34" charset="0"/>
              </a:rPr>
              <a:t> </a:t>
            </a:r>
            <a:r>
              <a:rPr lang="en-US" sz="1350" dirty="0" err="1">
                <a:ea typeface="+mn-ea"/>
                <a:cs typeface="Arial" panose="020B0604020202020204" pitchFamily="34" charset="0"/>
              </a:rPr>
              <a:t>Hulett</a:t>
            </a:r>
            <a:r>
              <a:rPr lang="en-US" sz="1350" dirty="0">
                <a:ea typeface="+mn-ea"/>
                <a:cs typeface="Arial" panose="020B0604020202020204" pitchFamily="34" charset="0"/>
              </a:rPr>
              <a:t>, a large sugar cane company, to improve the water use efficiency and water productivity in a large scale open irrigation system of the </a:t>
            </a:r>
            <a:r>
              <a:rPr lang="en-US" sz="1350" dirty="0" err="1">
                <a:ea typeface="+mn-ea"/>
                <a:cs typeface="Arial" panose="020B0604020202020204" pitchFamily="34" charset="0"/>
              </a:rPr>
              <a:t>Tongaat</a:t>
            </a:r>
            <a:r>
              <a:rPr lang="en-US" sz="1350" dirty="0">
                <a:ea typeface="+mn-ea"/>
                <a:cs typeface="Arial" panose="020B0604020202020204" pitchFamily="34" charset="0"/>
              </a:rPr>
              <a:t> </a:t>
            </a:r>
            <a:r>
              <a:rPr lang="en-US" sz="1350" dirty="0" err="1">
                <a:ea typeface="+mn-ea"/>
                <a:cs typeface="Arial" panose="020B0604020202020204" pitchFamily="34" charset="0"/>
              </a:rPr>
              <a:t>Hulett</a:t>
            </a:r>
            <a:r>
              <a:rPr lang="en-US" sz="1350" dirty="0">
                <a:ea typeface="+mn-ea"/>
                <a:cs typeface="Arial" panose="020B0604020202020204" pitchFamily="34" charset="0"/>
              </a:rPr>
              <a:t> </a:t>
            </a:r>
            <a:r>
              <a:rPr lang="en-US" sz="1350" dirty="0" err="1">
                <a:ea typeface="+mn-ea"/>
                <a:cs typeface="Arial" panose="020B0604020202020204" pitchFamily="34" charset="0"/>
              </a:rPr>
              <a:t>Xinavane</a:t>
            </a:r>
            <a:r>
              <a:rPr lang="en-US" sz="1350" dirty="0">
                <a:ea typeface="+mn-ea"/>
                <a:cs typeface="Arial" panose="020B0604020202020204" pitchFamily="34" charset="0"/>
              </a:rPr>
              <a:t> Sugar Estate, Mozambique. </a:t>
            </a:r>
            <a:r>
              <a:rPr lang="en-US" sz="1350" dirty="0" smtClean="0">
                <a:ea typeface="+mn-ea"/>
                <a:cs typeface="Arial" panose="020B0604020202020204" pitchFamily="34" charset="0"/>
              </a:rPr>
              <a:t>Using </a:t>
            </a:r>
            <a:r>
              <a:rPr lang="en-US" sz="1350" dirty="0">
                <a:ea typeface="+mn-ea"/>
                <a:cs typeface="Arial" panose="020B0604020202020204" pitchFamily="34" charset="0"/>
              </a:rPr>
              <a:t>satellite data, researchers can determine the different water fluxes (evaporation) and states (soil moisture) within the </a:t>
            </a:r>
            <a:r>
              <a:rPr lang="en-US" sz="1350" dirty="0" smtClean="0">
                <a:ea typeface="+mn-ea"/>
                <a:cs typeface="Arial" panose="020B0604020202020204" pitchFamily="34" charset="0"/>
              </a:rPr>
              <a:t>plantation. This </a:t>
            </a:r>
            <a:r>
              <a:rPr lang="en-US" sz="1350" dirty="0">
                <a:ea typeface="+mn-ea"/>
                <a:cs typeface="Arial" panose="020B0604020202020204" pitchFamily="34" charset="0"/>
              </a:rPr>
              <a:t>information is then used by local operators to determine when to irrigate the fields. </a:t>
            </a:r>
          </a:p>
        </p:txBody>
      </p:sp>
      <p:pic>
        <p:nvPicPr>
          <p:cNvPr id="11" name="Picture 10"/>
          <p:cNvPicPr>
            <a:picLocks noChangeAspect="1"/>
          </p:cNvPicPr>
          <p:nvPr/>
        </p:nvPicPr>
        <p:blipFill rotWithShape="1">
          <a:blip r:embed="rId4"/>
          <a:srcRect l="19381" r="18700"/>
          <a:stretch/>
        </p:blipFill>
        <p:spPr>
          <a:xfrm>
            <a:off x="8204234" y="4457700"/>
            <a:ext cx="818908" cy="685800"/>
          </a:xfrm>
          <a:prstGeom prst="rect">
            <a:avLst/>
          </a:prstGeom>
        </p:spPr>
      </p:pic>
      <p:sp>
        <p:nvSpPr>
          <p:cNvPr id="12" name="TextBox 11"/>
          <p:cNvSpPr txBox="1"/>
          <p:nvPr/>
        </p:nvSpPr>
        <p:spPr>
          <a:xfrm>
            <a:off x="4949862" y="2651852"/>
            <a:ext cx="3927893" cy="2123658"/>
          </a:xfrm>
          <a:prstGeom prst="rect">
            <a:avLst/>
          </a:prstGeom>
          <a:noFill/>
        </p:spPr>
        <p:txBody>
          <a:bodyPr wrap="square" rtlCol="0">
            <a:spAutoFit/>
          </a:bodyPr>
          <a:lstStyle/>
          <a:p>
            <a:pPr algn="just" defTabSz="685800" fontAlgn="auto">
              <a:spcBef>
                <a:spcPts val="0"/>
              </a:spcBef>
              <a:spcAft>
                <a:spcPts val="0"/>
              </a:spcAft>
            </a:pPr>
            <a:r>
              <a:rPr lang="en-US" sz="1200" i="1" dirty="0">
                <a:solidFill>
                  <a:prstClr val="black"/>
                </a:solidFill>
                <a:latin typeface="Calibri" panose="020F0502020204030204"/>
                <a:ea typeface="+mn-ea"/>
                <a:cs typeface="Arial" panose="020B0604020202020204" pitchFamily="34" charset="0"/>
              </a:rPr>
              <a:t>“With our high resolution satellite products based on microwave observations including GPM-GMI we are able to manage water resources in a water stressed area more efficiently. The sugarcane plantation in southern Mozambique is a clear example of a significant water user along the </a:t>
            </a:r>
            <a:r>
              <a:rPr lang="en-US" sz="1200" i="1" dirty="0" err="1">
                <a:solidFill>
                  <a:prstClr val="black"/>
                </a:solidFill>
                <a:latin typeface="Calibri" panose="020F0502020204030204"/>
                <a:ea typeface="+mn-ea"/>
                <a:cs typeface="Arial" panose="020B0604020202020204" pitchFamily="34" charset="0"/>
              </a:rPr>
              <a:t>Incomati</a:t>
            </a:r>
            <a:r>
              <a:rPr lang="en-US" sz="1200" i="1" dirty="0">
                <a:solidFill>
                  <a:prstClr val="black"/>
                </a:solidFill>
                <a:latin typeface="Calibri" panose="020F0502020204030204"/>
                <a:ea typeface="+mn-ea"/>
                <a:cs typeface="Arial" panose="020B0604020202020204" pitchFamily="34" charset="0"/>
              </a:rPr>
              <a:t> riverbank. By boosting their water efficiency using valuable satellite information about soil moisture, and evaporation, sustainable expansion is possible and surrounding local farmers can meet their water needs”  </a:t>
            </a:r>
            <a:r>
              <a:rPr lang="en-US" sz="1200" b="1" dirty="0">
                <a:solidFill>
                  <a:prstClr val="black"/>
                </a:solidFill>
                <a:latin typeface="Calibri" panose="020F0502020204030204"/>
                <a:ea typeface="+mn-ea"/>
                <a:cs typeface="Arial" panose="020B0604020202020204" pitchFamily="34" charset="0"/>
              </a:rPr>
              <a:t>-Richard de Jeu, VanderSat Founder</a:t>
            </a:r>
          </a:p>
          <a:p>
            <a:pPr algn="just" defTabSz="685800" fontAlgn="auto">
              <a:spcBef>
                <a:spcPts val="0"/>
              </a:spcBef>
              <a:spcAft>
                <a:spcPts val="0"/>
              </a:spcAft>
            </a:pPr>
            <a:endParaRPr lang="en-US" sz="1200" i="1" dirty="0">
              <a:solidFill>
                <a:prstClr val="black"/>
              </a:solidFill>
              <a:latin typeface="Calibri" panose="020F0502020204030204"/>
              <a:ea typeface="+mn-ea"/>
              <a:cs typeface="Arial" panose="020B0604020202020204" pitchFamily="34" charset="0"/>
            </a:endParaRPr>
          </a:p>
        </p:txBody>
      </p:sp>
      <p:pic>
        <p:nvPicPr>
          <p:cNvPr id="13" name="Picture 12"/>
          <p:cNvPicPr>
            <a:picLocks noChangeAspect="1"/>
          </p:cNvPicPr>
          <p:nvPr/>
        </p:nvPicPr>
        <p:blipFill>
          <a:blip r:embed="rId5"/>
          <a:stretch>
            <a:fillRect/>
          </a:stretch>
        </p:blipFill>
        <p:spPr>
          <a:xfrm>
            <a:off x="4596194" y="638757"/>
            <a:ext cx="4426948" cy="1951137"/>
          </a:xfrm>
          <a:prstGeom prst="rect">
            <a:avLst/>
          </a:prstGeom>
        </p:spPr>
      </p:pic>
      <p:sp>
        <p:nvSpPr>
          <p:cNvPr id="15" name="TextBox 14"/>
          <p:cNvSpPr txBox="1"/>
          <p:nvPr/>
        </p:nvSpPr>
        <p:spPr>
          <a:xfrm>
            <a:off x="7808503" y="2300162"/>
            <a:ext cx="1268478" cy="207749"/>
          </a:xfrm>
          <a:prstGeom prst="rect">
            <a:avLst/>
          </a:prstGeom>
          <a:noFill/>
        </p:spPr>
        <p:txBody>
          <a:bodyPr wrap="square" rtlCol="0">
            <a:spAutoFit/>
          </a:bodyPr>
          <a:lstStyle/>
          <a:p>
            <a:pPr algn="just" defTabSz="685800" fontAlgn="auto">
              <a:spcBef>
                <a:spcPts val="0"/>
              </a:spcBef>
              <a:spcAft>
                <a:spcPts val="0"/>
              </a:spcAft>
            </a:pPr>
            <a:r>
              <a:rPr lang="en-US" sz="750" i="1" dirty="0">
                <a:solidFill>
                  <a:prstClr val="white"/>
                </a:solidFill>
                <a:ea typeface="+mn-ea"/>
                <a:cs typeface="Arial" panose="020B0604020202020204" pitchFamily="34" charset="0"/>
              </a:rPr>
              <a:t>http://www.tongaat.co.za/</a:t>
            </a:r>
          </a:p>
        </p:txBody>
      </p:sp>
    </p:spTree>
    <p:extLst>
      <p:ext uri="{BB962C8B-B14F-4D97-AF65-F5344CB8AC3E}">
        <p14:creationId xmlns:p14="http://schemas.microsoft.com/office/powerpoint/2010/main" val="19824814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2668</TotalTime>
  <Words>219</Words>
  <Application>Microsoft Office PowerPoint</Application>
  <PresentationFormat>On-screen Show (16:9)</PresentationFormat>
  <Paragraphs>7</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ＭＳ Ｐゴシック</vt:lpstr>
      <vt:lpstr>ＭＳ Ｐゴシック</vt:lpstr>
      <vt:lpstr>Arial</vt:lpstr>
      <vt:lpstr>Calibri</vt:lpstr>
      <vt:lpstr>Tahoma</vt:lpstr>
      <vt:lpstr>Office Theme</vt:lpstr>
      <vt:lpstr>GPM used for Agricultural Forecasting in Africa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GPM Overview</dc:title>
  <dc:creator>Jacob Reed</dc:creator>
  <cp:lastModifiedBy>Portier, Andrea M. (GSFC-612.0)[SCIENCE SYSTEMS AND APPLICATIONS INC]</cp:lastModifiedBy>
  <cp:revision>186</cp:revision>
  <dcterms:created xsi:type="dcterms:W3CDTF">2011-12-02T16:20:41Z</dcterms:created>
  <dcterms:modified xsi:type="dcterms:W3CDTF">2019-04-19T00:15:51Z</dcterms:modified>
</cp:coreProperties>
</file>