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9" r:id="rId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720"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4B20DC-088B-4C3E-A4C2-9B2BABC36B09}" type="datetime1">
              <a:rPr lang="en-US" altLang="en-US"/>
              <a:pPr/>
              <a:t>4/18/2019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49C316-A2B6-4CF7-B6EA-B132F9046B5D}" type="slidenum">
              <a:rPr lang="en-US" altLang="en-US"/>
              <a:pPr/>
              <a:t>‹#›</a:t>
            </a:fld>
            <a:endParaRPr lang="en-US" altLang="en-US"/>
          </a:p>
        </p:txBody>
      </p:sp>
    </p:spTree>
    <p:extLst>
      <p:ext uri="{BB962C8B-B14F-4D97-AF65-F5344CB8AC3E}">
        <p14:creationId xmlns:p14="http://schemas.microsoft.com/office/powerpoint/2010/main" val="33699355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100957A-16E4-4027-BEC9-B527AF0FB9C3}" type="datetime1">
              <a:rPr lang="en-US" altLang="en-US"/>
              <a:pPr/>
              <a:t>4/18/2019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5973AF-DFC6-41E1-9DDC-60DAD7CC0305}" type="slidenum">
              <a:rPr lang="en-US" altLang="en-US"/>
              <a:pPr/>
              <a:t>‹#›</a:t>
            </a:fld>
            <a:endParaRPr lang="en-US" altLang="en-US"/>
          </a:p>
        </p:txBody>
      </p:sp>
    </p:spTree>
    <p:extLst>
      <p:ext uri="{BB962C8B-B14F-4D97-AF65-F5344CB8AC3E}">
        <p14:creationId xmlns:p14="http://schemas.microsoft.com/office/powerpoint/2010/main" val="208008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077106-8637-439A-8E2B-D71976A7E54E}" type="datetime1">
              <a:rPr lang="en-US" altLang="en-US"/>
              <a:pPr/>
              <a:t>4/18/2019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882E13-DE57-4940-9725-D5A50F69B6A9}" type="slidenum">
              <a:rPr lang="en-US" altLang="en-US"/>
              <a:pPr/>
              <a:t>‹#›</a:t>
            </a:fld>
            <a:endParaRPr lang="en-US" altLang="en-US"/>
          </a:p>
        </p:txBody>
      </p:sp>
    </p:spTree>
    <p:extLst>
      <p:ext uri="{BB962C8B-B14F-4D97-AF65-F5344CB8AC3E}">
        <p14:creationId xmlns:p14="http://schemas.microsoft.com/office/powerpoint/2010/main" val="71598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E9A01A-134F-4AD4-A7C2-3C941DD9BE77}" type="datetime1">
              <a:rPr lang="en-US" altLang="en-US"/>
              <a:pPr/>
              <a:t>4/18/2019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F11301-9CE3-450C-AD5D-C2CF5B9973CF}" type="slidenum">
              <a:rPr lang="en-US" altLang="en-US"/>
              <a:pPr/>
              <a:t>‹#›</a:t>
            </a:fld>
            <a:endParaRPr lang="en-US" altLang="en-US"/>
          </a:p>
        </p:txBody>
      </p:sp>
    </p:spTree>
    <p:extLst>
      <p:ext uri="{BB962C8B-B14F-4D97-AF65-F5344CB8AC3E}">
        <p14:creationId xmlns:p14="http://schemas.microsoft.com/office/powerpoint/2010/main" val="174394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814117-40F8-4417-9952-EBB1B95D09E1}" type="datetime1">
              <a:rPr lang="en-US" altLang="en-US"/>
              <a:pPr/>
              <a:t>4/18/2019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417B2A-AFE8-4DB2-A9FE-43C3E28C19CE}" type="slidenum">
              <a:rPr lang="en-US" altLang="en-US"/>
              <a:pPr/>
              <a:t>‹#›</a:t>
            </a:fld>
            <a:endParaRPr lang="en-US" altLang="en-US"/>
          </a:p>
        </p:txBody>
      </p:sp>
    </p:spTree>
    <p:extLst>
      <p:ext uri="{BB962C8B-B14F-4D97-AF65-F5344CB8AC3E}">
        <p14:creationId xmlns:p14="http://schemas.microsoft.com/office/powerpoint/2010/main" val="159134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4929B4C-3962-494D-A062-4BBA3AB09818}" type="datetime1">
              <a:rPr lang="en-US" altLang="en-US"/>
              <a:pPr/>
              <a:t>4/18/2019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95E213-2D2E-4981-A91F-C6642E1937AD}" type="slidenum">
              <a:rPr lang="en-US" altLang="en-US"/>
              <a:pPr/>
              <a:t>‹#›</a:t>
            </a:fld>
            <a:endParaRPr lang="en-US" altLang="en-US"/>
          </a:p>
        </p:txBody>
      </p:sp>
    </p:spTree>
    <p:extLst>
      <p:ext uri="{BB962C8B-B14F-4D97-AF65-F5344CB8AC3E}">
        <p14:creationId xmlns:p14="http://schemas.microsoft.com/office/powerpoint/2010/main" val="86468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AA9562-8364-4E8A-A4A2-7D0CA0594709}" type="datetime1">
              <a:rPr lang="en-US" altLang="en-US"/>
              <a:pPr/>
              <a:t>4/18/2019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45E9DB-77AB-4912-9001-CB135B285A87}" type="slidenum">
              <a:rPr lang="en-US" altLang="en-US"/>
              <a:pPr/>
              <a:t>‹#›</a:t>
            </a:fld>
            <a:endParaRPr lang="en-US" altLang="en-US"/>
          </a:p>
        </p:txBody>
      </p:sp>
    </p:spTree>
    <p:extLst>
      <p:ext uri="{BB962C8B-B14F-4D97-AF65-F5344CB8AC3E}">
        <p14:creationId xmlns:p14="http://schemas.microsoft.com/office/powerpoint/2010/main" val="35836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1F65598-61EB-4DC1-BC1B-40A9FBB89D27}" type="datetime1">
              <a:rPr lang="en-US" altLang="en-US"/>
              <a:pPr/>
              <a:t>4/18/2019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A364BC3-89BC-4644-8D9C-9D3DFBCA6D05}" type="slidenum">
              <a:rPr lang="en-US" altLang="en-US"/>
              <a:pPr/>
              <a:t>‹#›</a:t>
            </a:fld>
            <a:endParaRPr lang="en-US" altLang="en-US"/>
          </a:p>
        </p:txBody>
      </p:sp>
    </p:spTree>
    <p:extLst>
      <p:ext uri="{BB962C8B-B14F-4D97-AF65-F5344CB8AC3E}">
        <p14:creationId xmlns:p14="http://schemas.microsoft.com/office/powerpoint/2010/main" val="16768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7ADFEFF-8A9B-43B1-8753-EDE5A7C6F334}" type="datetime1">
              <a:rPr lang="en-US" altLang="en-US"/>
              <a:pPr/>
              <a:t>4/18/2019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A11E921-3029-495C-8C33-75E841CBF094}" type="slidenum">
              <a:rPr lang="en-US" altLang="en-US"/>
              <a:pPr/>
              <a:t>‹#›</a:t>
            </a:fld>
            <a:endParaRPr lang="en-US" altLang="en-US"/>
          </a:p>
        </p:txBody>
      </p:sp>
    </p:spTree>
    <p:extLst>
      <p:ext uri="{BB962C8B-B14F-4D97-AF65-F5344CB8AC3E}">
        <p14:creationId xmlns:p14="http://schemas.microsoft.com/office/powerpoint/2010/main" val="11992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88CA00-5D2D-420B-9FB4-AF50475C2077}" type="datetime1">
              <a:rPr lang="en-US" altLang="en-US"/>
              <a:pPr/>
              <a:t>4/18/2019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5F4A23D-C3A8-4333-AF1D-03580C5DCCF0}" type="slidenum">
              <a:rPr lang="en-US" altLang="en-US"/>
              <a:pPr/>
              <a:t>‹#›</a:t>
            </a:fld>
            <a:endParaRPr lang="en-US" altLang="en-US"/>
          </a:p>
        </p:txBody>
      </p:sp>
    </p:spTree>
    <p:extLst>
      <p:ext uri="{BB962C8B-B14F-4D97-AF65-F5344CB8AC3E}">
        <p14:creationId xmlns:p14="http://schemas.microsoft.com/office/powerpoint/2010/main" val="302546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6E31BF-C9CF-428E-80B0-516EC7993FFD}" type="datetime1">
              <a:rPr lang="en-US" altLang="en-US"/>
              <a:pPr/>
              <a:t>4/18/2019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EAFE67-6B98-4D78-8933-11C1645685EB}" type="slidenum">
              <a:rPr lang="en-US" altLang="en-US"/>
              <a:pPr/>
              <a:t>‹#›</a:t>
            </a:fld>
            <a:endParaRPr lang="en-US" altLang="en-US"/>
          </a:p>
        </p:txBody>
      </p:sp>
    </p:spTree>
    <p:extLst>
      <p:ext uri="{BB962C8B-B14F-4D97-AF65-F5344CB8AC3E}">
        <p14:creationId xmlns:p14="http://schemas.microsoft.com/office/powerpoint/2010/main" val="3502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E5499A-7DEE-41DC-85AF-531A6AB69FD5}" type="datetime1">
              <a:rPr lang="en-US" altLang="en-US"/>
              <a:pPr/>
              <a:t>4/18/2019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9E2750-4495-47B1-A3D1-1B36D4130D32}" type="slidenum">
              <a:rPr lang="en-US" altLang="en-US"/>
              <a:pPr/>
              <a:t>‹#›</a:t>
            </a:fld>
            <a:endParaRPr lang="en-US" altLang="en-US"/>
          </a:p>
        </p:txBody>
      </p:sp>
    </p:spTree>
    <p:extLst>
      <p:ext uri="{BB962C8B-B14F-4D97-AF65-F5344CB8AC3E}">
        <p14:creationId xmlns:p14="http://schemas.microsoft.com/office/powerpoint/2010/main" val="187161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97B09A67-77D4-4D5A-8981-2EB840A47D04}" type="datetime1">
              <a:rPr lang="en-US" altLang="en-US"/>
              <a:pPr/>
              <a:t>4/18/2019</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C4F940-C95C-4ED1-8CD5-94ECD5C90E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20"/>
          <p:cNvSpPr>
            <a:spLocks noGrp="1"/>
          </p:cNvSpPr>
          <p:nvPr>
            <p:ph type="title"/>
          </p:nvPr>
        </p:nvSpPr>
        <p:spPr>
          <a:xfrm>
            <a:off x="779945" y="-40507"/>
            <a:ext cx="7725258" cy="564632"/>
          </a:xfrm>
        </p:spPr>
        <p:txBody>
          <a:bodyPr rtlCol="0">
            <a:noAutofit/>
          </a:bodyPr>
          <a:lstStyle/>
          <a:p>
            <a:pPr algn="r" eaLnBrk="1" fontAlgn="auto" hangingPunct="1">
              <a:spcAft>
                <a:spcPts val="0"/>
              </a:spcAft>
              <a:defRPr/>
            </a:pPr>
            <a:r>
              <a:rPr lang="en-US" sz="2000" dirty="0" smtClean="0">
                <a:latin typeface="Tahoma" panose="020B0604030504040204" pitchFamily="34" charset="0"/>
                <a:ea typeface="Tahoma" panose="020B0604030504040204" pitchFamily="34" charset="0"/>
                <a:cs typeface="Tahoma" panose="020B0604030504040204" pitchFamily="34" charset="0"/>
              </a:rPr>
              <a:t>GPM Helps ERCC in Disaster Communication</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8728290" y="3347983"/>
            <a:ext cx="295397" cy="156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284936" y="458436"/>
            <a:ext cx="4790119" cy="2677656"/>
          </a:xfrm>
          <a:prstGeom prst="rect">
            <a:avLst/>
          </a:prstGeom>
          <a:noFill/>
        </p:spPr>
        <p:txBody>
          <a:bodyPr wrap="square" rtlCol="0">
            <a:spAutoFit/>
          </a:bodyPr>
          <a:lstStyle/>
          <a:p>
            <a:r>
              <a:rPr lang="en-US" altLang="en-US" sz="1200" dirty="0" smtClean="0">
                <a:solidFill>
                  <a:prstClr val="black"/>
                </a:solidFill>
                <a:cs typeface="Arial" panose="020B0604020202020204" pitchFamily="34" charset="0"/>
              </a:rPr>
              <a:t>To support disaster </a:t>
            </a:r>
            <a:r>
              <a:rPr lang="en-US" altLang="en-US" sz="1200" dirty="0">
                <a:solidFill>
                  <a:prstClr val="black"/>
                </a:solidFill>
                <a:cs typeface="Arial" panose="020B0604020202020204" pitchFamily="34" charset="0"/>
              </a:rPr>
              <a:t>response in a timely and efficient </a:t>
            </a:r>
            <a:r>
              <a:rPr lang="en-US" altLang="en-US" sz="1200" dirty="0" smtClean="0">
                <a:solidFill>
                  <a:prstClr val="black"/>
                </a:solidFill>
                <a:cs typeface="Arial" panose="020B0604020202020204" pitchFamily="34" charset="0"/>
              </a:rPr>
              <a:t>manner and meet the needs of the </a:t>
            </a:r>
            <a:r>
              <a:rPr lang="en-US" altLang="en-US" sz="1200" dirty="0">
                <a:solidFill>
                  <a:prstClr val="black"/>
                </a:solidFill>
                <a:cs typeface="Arial" panose="020B0604020202020204" pitchFamily="34" charset="0"/>
              </a:rPr>
              <a:t>population effected, Emergency Response Coordination Centre (ERCC) collects and analyses real-time information on disasters, monitors hazards, prepares plans for the deployment of experts, teams and equipment, and works with Member States to map available assets and coordinate the EU's disaster response efforts by matching offers of assistance to the needs of the disaster-stricken country</a:t>
            </a:r>
            <a:r>
              <a:rPr lang="en-US" altLang="en-US" sz="1200" dirty="0" smtClean="0">
                <a:solidFill>
                  <a:prstClr val="black"/>
                </a:solidFill>
                <a:cs typeface="Arial" panose="020B0604020202020204" pitchFamily="34" charset="0"/>
              </a:rPr>
              <a:t>. </a:t>
            </a:r>
            <a:r>
              <a:rPr lang="en-US" altLang="en-US" sz="1200" dirty="0">
                <a:solidFill>
                  <a:prstClr val="black"/>
                </a:solidFill>
                <a:cs typeface="Arial" panose="020B0604020202020204" pitchFamily="34" charset="0"/>
              </a:rPr>
              <a:t>Part of the ERCC strategy is to develop and provide maps to the public of real-time information for a disaster which includes socioeconomic and earth observation data, where GPM IMERG </a:t>
            </a:r>
            <a:r>
              <a:rPr lang="en-US" altLang="en-US" sz="1200" dirty="0" smtClean="0">
                <a:solidFill>
                  <a:prstClr val="black"/>
                </a:solidFill>
                <a:cs typeface="Arial" panose="020B0604020202020204" pitchFamily="34" charset="0"/>
              </a:rPr>
              <a:t>accumulation </a:t>
            </a:r>
            <a:r>
              <a:rPr lang="en-US" altLang="en-US" sz="1200" dirty="0">
                <a:solidFill>
                  <a:prstClr val="black"/>
                </a:solidFill>
                <a:cs typeface="Arial" panose="020B0604020202020204" pitchFamily="34" charset="0"/>
              </a:rPr>
              <a:t>rainfall data is continuously used to as a precipitation data source. </a:t>
            </a:r>
          </a:p>
          <a:p>
            <a:pPr lvl="0"/>
            <a:endParaRPr lang="en-US" altLang="en-US" sz="1200" dirty="0" smtClean="0">
              <a:solidFill>
                <a:prstClr val="black"/>
              </a:solidFill>
              <a:cs typeface="Arial" panose="020B0604020202020204" pitchFamily="34" charset="0"/>
            </a:endParaRPr>
          </a:p>
          <a:p>
            <a:pPr lvl="0"/>
            <a:endParaRPr lang="en-US" altLang="en-US" sz="1200" dirty="0">
              <a:solidFill>
                <a:prstClr val="black"/>
              </a:solidFill>
              <a:cs typeface="Arial" panose="020B0604020202020204" pitchFamily="34" charset="0"/>
            </a:endParaRPr>
          </a:p>
        </p:txBody>
      </p:sp>
      <p:sp>
        <p:nvSpPr>
          <p:cNvPr id="6" name="Rectangle 5"/>
          <p:cNvSpPr/>
          <p:nvPr/>
        </p:nvSpPr>
        <p:spPr>
          <a:xfrm>
            <a:off x="284936" y="2983128"/>
            <a:ext cx="2041481" cy="2123658"/>
          </a:xfrm>
          <a:prstGeom prst="rect">
            <a:avLst/>
          </a:prstGeom>
        </p:spPr>
        <p:txBody>
          <a:bodyPr wrap="square">
            <a:spAutoFit/>
          </a:bodyPr>
          <a:lstStyle/>
          <a:p>
            <a:pPr lvl="0"/>
            <a:r>
              <a:rPr lang="en-US" altLang="en-US" sz="1200" dirty="0" smtClean="0">
                <a:solidFill>
                  <a:prstClr val="black"/>
                </a:solidFill>
                <a:cs typeface="Arial" panose="020B0604020202020204" pitchFamily="34" charset="0"/>
              </a:rPr>
              <a:t>The ERCC maps to the right show how </a:t>
            </a:r>
            <a:r>
              <a:rPr lang="en-US" altLang="en-US" sz="1200" dirty="0">
                <a:solidFill>
                  <a:prstClr val="black"/>
                </a:solidFill>
                <a:cs typeface="Arial" panose="020B0604020202020204" pitchFamily="34" charset="0"/>
              </a:rPr>
              <a:t>GPM data </a:t>
            </a:r>
            <a:r>
              <a:rPr lang="en-US" altLang="en-US" sz="1200" dirty="0" smtClean="0">
                <a:solidFill>
                  <a:prstClr val="black"/>
                </a:solidFill>
                <a:cs typeface="Arial" panose="020B0604020202020204" pitchFamily="34" charset="0"/>
              </a:rPr>
              <a:t>were used to </a:t>
            </a:r>
            <a:r>
              <a:rPr lang="en-US" altLang="en-US" sz="1200" dirty="0">
                <a:solidFill>
                  <a:prstClr val="black"/>
                </a:solidFill>
                <a:cs typeface="Arial" panose="020B0604020202020204" pitchFamily="34" charset="0"/>
              </a:rPr>
              <a:t>communicate </a:t>
            </a:r>
            <a:r>
              <a:rPr lang="en-US" altLang="en-US" sz="1200" dirty="0" smtClean="0">
                <a:solidFill>
                  <a:prstClr val="black"/>
                </a:solidFill>
                <a:cs typeface="Arial" panose="020B0604020202020204" pitchFamily="34" charset="0"/>
              </a:rPr>
              <a:t>the April 2019 </a:t>
            </a:r>
            <a:r>
              <a:rPr lang="en-US" altLang="en-US" sz="1200" dirty="0">
                <a:solidFill>
                  <a:prstClr val="black"/>
                </a:solidFill>
                <a:cs typeface="Arial" panose="020B0604020202020204" pitchFamily="34" charset="0"/>
              </a:rPr>
              <a:t>flooding disaster in </a:t>
            </a:r>
            <a:r>
              <a:rPr lang="en-US" altLang="en-US" sz="1200" dirty="0" smtClean="0">
                <a:solidFill>
                  <a:prstClr val="black"/>
                </a:solidFill>
                <a:cs typeface="Arial" panose="020B0604020202020204" pitchFamily="34" charset="0"/>
              </a:rPr>
              <a:t>Iran. The maps were updated regularly for the public. </a:t>
            </a:r>
            <a:r>
              <a:rPr lang="en-US" altLang="en-US" sz="1200" dirty="0">
                <a:solidFill>
                  <a:prstClr val="black"/>
                </a:solidFill>
                <a:cs typeface="Arial" panose="020B0604020202020204" pitchFamily="34" charset="0"/>
              </a:rPr>
              <a:t>Rains not only caused </a:t>
            </a:r>
            <a:r>
              <a:rPr lang="en-US" altLang="en-US" sz="1200" dirty="0" smtClean="0">
                <a:solidFill>
                  <a:prstClr val="black"/>
                </a:solidFill>
                <a:cs typeface="Arial" panose="020B0604020202020204" pitchFamily="34" charset="0"/>
              </a:rPr>
              <a:t>flooding </a:t>
            </a:r>
            <a:r>
              <a:rPr lang="en-US" altLang="en-US" sz="1200" dirty="0">
                <a:solidFill>
                  <a:prstClr val="black"/>
                </a:solidFill>
                <a:cs typeface="Arial" panose="020B0604020202020204" pitchFamily="34" charset="0"/>
              </a:rPr>
              <a:t>but displaced thousands of people and killed over </a:t>
            </a:r>
            <a:r>
              <a:rPr lang="en-US" altLang="en-US" sz="1200" dirty="0" smtClean="0">
                <a:solidFill>
                  <a:prstClr val="black"/>
                </a:solidFill>
                <a:cs typeface="Arial" panose="020B0604020202020204" pitchFamily="34" charset="0"/>
              </a:rPr>
              <a:t>70 throughout the country.</a:t>
            </a:r>
            <a:endParaRPr lang="en-US" altLang="en-US" sz="1200" dirty="0">
              <a:solidFill>
                <a:prstClr val="black"/>
              </a:solidFill>
              <a:cs typeface="Arial" panose="020B0604020202020204" pitchFamily="34" charset="0"/>
            </a:endParaRPr>
          </a:p>
        </p:txBody>
      </p:sp>
      <p:cxnSp>
        <p:nvCxnSpPr>
          <p:cNvPr id="17" name="Straight Arrow Connector 16"/>
          <p:cNvCxnSpPr/>
          <p:nvPr/>
        </p:nvCxnSpPr>
        <p:spPr>
          <a:xfrm flipH="1">
            <a:off x="4763486" y="2532510"/>
            <a:ext cx="338610" cy="246473"/>
          </a:xfrm>
          <a:prstGeom prst="straightConnector1">
            <a:avLst/>
          </a:prstGeom>
          <a:ln w="44450" cmpd="sng">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5182595" y="474495"/>
            <a:ext cx="3322608" cy="2304488"/>
          </a:xfrm>
          <a:prstGeom prst="rect">
            <a:avLst/>
          </a:prstGeom>
        </p:spPr>
      </p:pic>
      <p:pic>
        <p:nvPicPr>
          <p:cNvPr id="5" name="Picture 4"/>
          <p:cNvPicPr>
            <a:picLocks noChangeAspect="1"/>
          </p:cNvPicPr>
          <p:nvPr/>
        </p:nvPicPr>
        <p:blipFill>
          <a:blip r:embed="rId4"/>
          <a:stretch>
            <a:fillRect/>
          </a:stretch>
        </p:blipFill>
        <p:spPr>
          <a:xfrm>
            <a:off x="2238795" y="2801482"/>
            <a:ext cx="3310415" cy="2298391"/>
          </a:xfrm>
          <a:prstGeom prst="rect">
            <a:avLst/>
          </a:prstGeom>
        </p:spPr>
      </p:pic>
      <p:pic>
        <p:nvPicPr>
          <p:cNvPr id="7" name="Picture 6"/>
          <p:cNvPicPr>
            <a:picLocks noChangeAspect="1"/>
          </p:cNvPicPr>
          <p:nvPr/>
        </p:nvPicPr>
        <p:blipFill>
          <a:blip r:embed="rId5"/>
          <a:stretch>
            <a:fillRect/>
          </a:stretch>
        </p:blipFill>
        <p:spPr>
          <a:xfrm>
            <a:off x="5707176" y="2815829"/>
            <a:ext cx="3316511" cy="2298391"/>
          </a:xfrm>
          <a:prstGeom prst="rect">
            <a:avLst/>
          </a:prstGeom>
        </p:spPr>
      </p:pic>
      <p:cxnSp>
        <p:nvCxnSpPr>
          <p:cNvPr id="19" name="Straight Arrow Connector 18"/>
          <p:cNvCxnSpPr/>
          <p:nvPr/>
        </p:nvCxnSpPr>
        <p:spPr>
          <a:xfrm>
            <a:off x="5450322" y="4112898"/>
            <a:ext cx="427615" cy="0"/>
          </a:xfrm>
          <a:prstGeom prst="straightConnector1">
            <a:avLst/>
          </a:prstGeom>
          <a:ln w="44450" cmpd="sng">
            <a:solidFill>
              <a:srgbClr val="C0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360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2178</TotalTime>
  <Words>177</Words>
  <Application>Microsoft Office PowerPoint</Application>
  <PresentationFormat>On-screen Show (16:9)</PresentationFormat>
  <Paragraphs>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ＭＳ Ｐゴシック</vt:lpstr>
      <vt:lpstr>Arial</vt:lpstr>
      <vt:lpstr>Calibri</vt:lpstr>
      <vt:lpstr>Tahoma</vt:lpstr>
      <vt:lpstr>Office Theme</vt:lpstr>
      <vt:lpstr>GPM Helps ERCC in Disaster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Portier, Andrea M. (GSFC-612.0)[SCIENCE SYSTEMS AND APPLICATIONS INC]</cp:lastModifiedBy>
  <cp:revision>136</cp:revision>
  <dcterms:created xsi:type="dcterms:W3CDTF">2011-12-02T16:20:41Z</dcterms:created>
  <dcterms:modified xsi:type="dcterms:W3CDTF">2019-04-19T00:29:08Z</dcterms:modified>
</cp:coreProperties>
</file>