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0" r:id="rId2"/>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720" y="6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CA4B20DC-088B-4C3E-A4C2-9B2BABC36B09}" type="datetime1">
              <a:rPr lang="en-US" altLang="en-US"/>
              <a:pPr/>
              <a:t>7/30/2018</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DE49C316-A2B6-4CF7-B6EA-B132F9046B5D}" type="slidenum">
              <a:rPr lang="en-US" altLang="en-US"/>
              <a:pPr/>
              <a:t>‹#›</a:t>
            </a:fld>
            <a:endParaRPr lang="en-US" altLang="en-US"/>
          </a:p>
        </p:txBody>
      </p:sp>
    </p:spTree>
    <p:extLst>
      <p:ext uri="{BB962C8B-B14F-4D97-AF65-F5344CB8AC3E}">
        <p14:creationId xmlns:p14="http://schemas.microsoft.com/office/powerpoint/2010/main" val="336993557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100957A-16E4-4027-BEC9-B527AF0FB9C3}" type="datetime1">
              <a:rPr lang="en-US" altLang="en-US"/>
              <a:pPr/>
              <a:t>7/30/2018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E5973AF-DFC6-41E1-9DDC-60DAD7CC0305}" type="slidenum">
              <a:rPr lang="en-US" altLang="en-US"/>
              <a:pPr/>
              <a:t>‹#›</a:t>
            </a:fld>
            <a:endParaRPr lang="en-US" altLang="en-US"/>
          </a:p>
        </p:txBody>
      </p:sp>
    </p:spTree>
    <p:extLst>
      <p:ext uri="{BB962C8B-B14F-4D97-AF65-F5344CB8AC3E}">
        <p14:creationId xmlns:p14="http://schemas.microsoft.com/office/powerpoint/2010/main" val="208008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F077106-8637-439A-8E2B-D71976A7E54E}" type="datetime1">
              <a:rPr lang="en-US" altLang="en-US"/>
              <a:pPr/>
              <a:t>7/30/2018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882E13-DE57-4940-9725-D5A50F69B6A9}" type="slidenum">
              <a:rPr lang="en-US" altLang="en-US"/>
              <a:pPr/>
              <a:t>‹#›</a:t>
            </a:fld>
            <a:endParaRPr lang="en-US" altLang="en-US"/>
          </a:p>
        </p:txBody>
      </p:sp>
    </p:spTree>
    <p:extLst>
      <p:ext uri="{BB962C8B-B14F-4D97-AF65-F5344CB8AC3E}">
        <p14:creationId xmlns:p14="http://schemas.microsoft.com/office/powerpoint/2010/main" val="715985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6E9A01A-134F-4AD4-A7C2-3C941DD9BE77}" type="datetime1">
              <a:rPr lang="en-US" altLang="en-US"/>
              <a:pPr/>
              <a:t>7/30/2018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CF11301-9CE3-450C-AD5D-C2CF5B9973CF}" type="slidenum">
              <a:rPr lang="en-US" altLang="en-US"/>
              <a:pPr/>
              <a:t>‹#›</a:t>
            </a:fld>
            <a:endParaRPr lang="en-US" altLang="en-US"/>
          </a:p>
        </p:txBody>
      </p:sp>
    </p:spTree>
    <p:extLst>
      <p:ext uri="{BB962C8B-B14F-4D97-AF65-F5344CB8AC3E}">
        <p14:creationId xmlns:p14="http://schemas.microsoft.com/office/powerpoint/2010/main" val="1743941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E814117-40F8-4417-9952-EBB1B95D09E1}" type="datetime1">
              <a:rPr lang="en-US" altLang="en-US"/>
              <a:pPr/>
              <a:t>7/30/2018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417B2A-AFE8-4DB2-A9FE-43C3E28C19CE}" type="slidenum">
              <a:rPr lang="en-US" altLang="en-US"/>
              <a:pPr/>
              <a:t>‹#›</a:t>
            </a:fld>
            <a:endParaRPr lang="en-US" altLang="en-US"/>
          </a:p>
        </p:txBody>
      </p:sp>
    </p:spTree>
    <p:extLst>
      <p:ext uri="{BB962C8B-B14F-4D97-AF65-F5344CB8AC3E}">
        <p14:creationId xmlns:p14="http://schemas.microsoft.com/office/powerpoint/2010/main" val="159134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4929B4C-3962-494D-A062-4BBA3AB09818}" type="datetime1">
              <a:rPr lang="en-US" altLang="en-US"/>
              <a:pPr/>
              <a:t>7/30/2018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95E213-2D2E-4981-A91F-C6642E1937AD}" type="slidenum">
              <a:rPr lang="en-US" altLang="en-US"/>
              <a:pPr/>
              <a:t>‹#›</a:t>
            </a:fld>
            <a:endParaRPr lang="en-US" altLang="en-US"/>
          </a:p>
        </p:txBody>
      </p:sp>
    </p:spTree>
    <p:extLst>
      <p:ext uri="{BB962C8B-B14F-4D97-AF65-F5344CB8AC3E}">
        <p14:creationId xmlns:p14="http://schemas.microsoft.com/office/powerpoint/2010/main" val="86468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7AA9562-8364-4E8A-A4A2-7D0CA0594709}" type="datetime1">
              <a:rPr lang="en-US" altLang="en-US"/>
              <a:pPr/>
              <a:t>7/30/2018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D45E9DB-77AB-4912-9001-CB135B285A87}" type="slidenum">
              <a:rPr lang="en-US" altLang="en-US"/>
              <a:pPr/>
              <a:t>‹#›</a:t>
            </a:fld>
            <a:endParaRPr lang="en-US" altLang="en-US"/>
          </a:p>
        </p:txBody>
      </p:sp>
    </p:spTree>
    <p:extLst>
      <p:ext uri="{BB962C8B-B14F-4D97-AF65-F5344CB8AC3E}">
        <p14:creationId xmlns:p14="http://schemas.microsoft.com/office/powerpoint/2010/main" val="358361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1F65598-61EB-4DC1-BC1B-40A9FBB89D27}" type="datetime1">
              <a:rPr lang="en-US" altLang="en-US"/>
              <a:pPr/>
              <a:t>7/30/2018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A364BC3-89BC-4644-8D9C-9D3DFBCA6D05}" type="slidenum">
              <a:rPr lang="en-US" altLang="en-US"/>
              <a:pPr/>
              <a:t>‹#›</a:t>
            </a:fld>
            <a:endParaRPr lang="en-US" altLang="en-US"/>
          </a:p>
        </p:txBody>
      </p:sp>
    </p:spTree>
    <p:extLst>
      <p:ext uri="{BB962C8B-B14F-4D97-AF65-F5344CB8AC3E}">
        <p14:creationId xmlns:p14="http://schemas.microsoft.com/office/powerpoint/2010/main" val="167686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7ADFEFF-8A9B-43B1-8753-EDE5A7C6F334}" type="datetime1">
              <a:rPr lang="en-US" altLang="en-US"/>
              <a:pPr/>
              <a:t>7/30/2018</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A11E921-3029-495C-8C33-75E841CBF094}" type="slidenum">
              <a:rPr lang="en-US" altLang="en-US"/>
              <a:pPr/>
              <a:t>‹#›</a:t>
            </a:fld>
            <a:endParaRPr lang="en-US" altLang="en-US"/>
          </a:p>
        </p:txBody>
      </p:sp>
    </p:spTree>
    <p:extLst>
      <p:ext uri="{BB962C8B-B14F-4D97-AF65-F5344CB8AC3E}">
        <p14:creationId xmlns:p14="http://schemas.microsoft.com/office/powerpoint/2010/main" val="119923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488CA00-5D2D-420B-9FB4-AF50475C2077}" type="datetime1">
              <a:rPr lang="en-US" altLang="en-US"/>
              <a:pPr/>
              <a:t>7/30/2018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5F4A23D-C3A8-4333-AF1D-03580C5DCCF0}" type="slidenum">
              <a:rPr lang="en-US" altLang="en-US"/>
              <a:pPr/>
              <a:t>‹#›</a:t>
            </a:fld>
            <a:endParaRPr lang="en-US" altLang="en-US"/>
          </a:p>
        </p:txBody>
      </p:sp>
    </p:spTree>
    <p:extLst>
      <p:ext uri="{BB962C8B-B14F-4D97-AF65-F5344CB8AC3E}">
        <p14:creationId xmlns:p14="http://schemas.microsoft.com/office/powerpoint/2010/main" val="302546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36E31BF-C9CF-428E-80B0-516EC7993FFD}" type="datetime1">
              <a:rPr lang="en-US" altLang="en-US"/>
              <a:pPr/>
              <a:t>7/30/2018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EAFE67-6B98-4D78-8933-11C1645685EB}" type="slidenum">
              <a:rPr lang="en-US" altLang="en-US"/>
              <a:pPr/>
              <a:t>‹#›</a:t>
            </a:fld>
            <a:endParaRPr lang="en-US" altLang="en-US"/>
          </a:p>
        </p:txBody>
      </p:sp>
    </p:spTree>
    <p:extLst>
      <p:ext uri="{BB962C8B-B14F-4D97-AF65-F5344CB8AC3E}">
        <p14:creationId xmlns:p14="http://schemas.microsoft.com/office/powerpoint/2010/main" val="350268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0E5499A-7DEE-41DC-85AF-531A6AB69FD5}" type="datetime1">
              <a:rPr lang="en-US" altLang="en-US"/>
              <a:pPr/>
              <a:t>7/30/2018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9E2750-4495-47B1-A3D1-1B36D4130D32}" type="slidenum">
              <a:rPr lang="en-US" altLang="en-US"/>
              <a:pPr/>
              <a:t>‹#›</a:t>
            </a:fld>
            <a:endParaRPr lang="en-US" altLang="en-US"/>
          </a:p>
        </p:txBody>
      </p:sp>
    </p:spTree>
    <p:extLst>
      <p:ext uri="{BB962C8B-B14F-4D97-AF65-F5344CB8AC3E}">
        <p14:creationId xmlns:p14="http://schemas.microsoft.com/office/powerpoint/2010/main" val="187161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defRPr>
            </a:lvl1pPr>
          </a:lstStyle>
          <a:p>
            <a:fld id="{97B09A67-77D4-4D5A-8981-2EB840A47D04}" type="datetime1">
              <a:rPr lang="en-US" altLang="en-US"/>
              <a:pPr/>
              <a:t>7/30/2018</a:t>
            </a:fld>
            <a:endParaRPr lang="en-US" alt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0C4F940-C95C-4ED1-8CD5-94ECD5C90E6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mailto:rcolwell@umiacs.umd.edu"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mailto:asjutla@mail.wvu.edu"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20"/>
          <p:cNvSpPr>
            <a:spLocks noGrp="1"/>
          </p:cNvSpPr>
          <p:nvPr>
            <p:ph type="title"/>
          </p:nvPr>
        </p:nvSpPr>
        <p:spPr>
          <a:xfrm>
            <a:off x="524223" y="-40507"/>
            <a:ext cx="7725258" cy="564632"/>
          </a:xfrm>
        </p:spPr>
        <p:txBody>
          <a:bodyPr rtlCol="0">
            <a:noAutofit/>
          </a:bodyPr>
          <a:lstStyle/>
          <a:p>
            <a:pPr algn="r" eaLnBrk="1" fontAlgn="auto" hangingPunct="1">
              <a:spcAft>
                <a:spcPts val="0"/>
              </a:spcAft>
              <a:defRPr/>
            </a:pPr>
            <a:r>
              <a:rPr lang="en-US" sz="2000" dirty="0" smtClean="0">
                <a:latin typeface="Tahoma" panose="020B0604030504040204" pitchFamily="34" charset="0"/>
                <a:ea typeface="Tahoma" panose="020B0604030504040204" pitchFamily="34" charset="0"/>
                <a:cs typeface="Tahoma" panose="020B0604030504040204" pitchFamily="34" charset="0"/>
              </a:rPr>
              <a:t>Predicting Cholera in Yemen using NASA Satellites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8" name="TextBox 17"/>
          <p:cNvSpPr txBox="1"/>
          <p:nvPr/>
        </p:nvSpPr>
        <p:spPr>
          <a:xfrm>
            <a:off x="300710" y="510873"/>
            <a:ext cx="5576629" cy="2308324"/>
          </a:xfrm>
          <a:prstGeom prst="rect">
            <a:avLst/>
          </a:prstGeom>
          <a:noFill/>
        </p:spPr>
        <p:txBody>
          <a:bodyPr wrap="square" rtlCol="0">
            <a:spAutoFit/>
          </a:bodyPr>
          <a:lstStyle/>
          <a:p>
            <a:pPr>
              <a:defRPr/>
            </a:pPr>
            <a:r>
              <a:rPr lang="en-US" altLang="en-US" sz="1200" dirty="0">
                <a:solidFill>
                  <a:prstClr val="black"/>
                </a:solidFill>
                <a:cs typeface="Arial" panose="020B0604020202020204" pitchFamily="34" charset="0"/>
              </a:rPr>
              <a:t>Cholera, a waterborne bacterial disease, infects millions of people each year, leading to thousands of deaths. Predicting favorable conditions for cholera infection relies on identifying areas of above average temperatures and rainfall, poor water infrastructures and changes in land use. To tackle this problem, scientists </a:t>
            </a:r>
            <a:r>
              <a:rPr lang="en-US" altLang="en-US" sz="1200" dirty="0" smtClean="0">
                <a:solidFill>
                  <a:prstClr val="black"/>
                </a:solidFill>
                <a:cs typeface="Arial" panose="020B0604020202020204" pitchFamily="34" charset="0"/>
              </a:rPr>
              <a:t>are </a:t>
            </a:r>
            <a:r>
              <a:rPr lang="en-US" altLang="en-US" sz="1200" dirty="0">
                <a:solidFill>
                  <a:prstClr val="black"/>
                </a:solidFill>
                <a:cs typeface="Arial" panose="020B0604020202020204" pitchFamily="34" charset="0"/>
              </a:rPr>
              <a:t>monitoring regional </a:t>
            </a:r>
            <a:r>
              <a:rPr lang="en-US" altLang="en-US" sz="1200" dirty="0" err="1">
                <a:solidFill>
                  <a:prstClr val="black"/>
                </a:solidFill>
                <a:cs typeface="Arial" panose="020B0604020202020204" pitchFamily="34" charset="0"/>
              </a:rPr>
              <a:t>hydroclimatic</a:t>
            </a:r>
            <a:r>
              <a:rPr lang="en-US" altLang="en-US" sz="1200" dirty="0">
                <a:solidFill>
                  <a:prstClr val="black"/>
                </a:solidFill>
                <a:cs typeface="Arial" panose="020B0604020202020204" pitchFamily="34" charset="0"/>
              </a:rPr>
              <a:t> processes and changes in the aquatic ecosystem with NASA satellite data, including precipitation from TRMM and GPM and air temperature from MERRIS to develop forecasts for the risk of a cholera outbreaks across developing countries such as Yemen, Haiti, South Africa and Bangladesh. These data, along with data from other sensors and socioeconomic data, are used to assess the areas most at risk of cholera. Project findings are being used to map unsafe water sources, prepare warnings related to water quality, and predict the potential of disease outbreaks</a:t>
            </a:r>
            <a:r>
              <a:rPr lang="en-US" altLang="en-US" sz="1200" dirty="0" smtClean="0">
                <a:solidFill>
                  <a:prstClr val="black"/>
                </a:solidFill>
                <a:cs typeface="Arial" panose="020B0604020202020204" pitchFamily="34" charset="0"/>
              </a:rPr>
              <a:t>.</a:t>
            </a:r>
            <a:endParaRPr lang="en-US" altLang="en-US" sz="1200" dirty="0">
              <a:solidFill>
                <a:prstClr val="black"/>
              </a:solidFill>
              <a:cs typeface="Arial" panose="020B0604020202020204" pitchFamily="34" charset="0"/>
            </a:endParaRPr>
          </a:p>
        </p:txBody>
      </p:sp>
      <p:sp>
        <p:nvSpPr>
          <p:cNvPr id="2" name="TextBox 1"/>
          <p:cNvSpPr txBox="1"/>
          <p:nvPr/>
        </p:nvSpPr>
        <p:spPr>
          <a:xfrm>
            <a:off x="2036721" y="1486040"/>
            <a:ext cx="5679171" cy="276999"/>
          </a:xfrm>
          <a:prstGeom prst="rect">
            <a:avLst/>
          </a:prstGeom>
          <a:noFill/>
        </p:spPr>
        <p:txBody>
          <a:bodyPr wrap="square" rtlCol="0">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pic>
        <p:nvPicPr>
          <p:cNvPr id="10" name="Content Placeholder 7">
            <a:extLst>
              <a:ext uri="{FF2B5EF4-FFF2-40B4-BE49-F238E27FC236}">
                <a16:creationId xmlns:a16="http://schemas.microsoft.com/office/drawing/2014/main" id="{5C30C236-E326-483C-AF53-C6B874AD90BA}"/>
              </a:ext>
            </a:extLst>
          </p:cNvPr>
          <p:cNvPicPr>
            <a:picLocks noChangeAspect="1"/>
          </p:cNvPicPr>
          <p:nvPr/>
        </p:nvPicPr>
        <p:blipFill>
          <a:blip r:embed="rId3"/>
          <a:stretch>
            <a:fillRect/>
          </a:stretch>
        </p:blipFill>
        <p:spPr>
          <a:xfrm>
            <a:off x="5887613" y="507753"/>
            <a:ext cx="3150220" cy="2438335"/>
          </a:xfrm>
          <a:prstGeom prst="rect">
            <a:avLst/>
          </a:prstGeom>
          <a:ln w="3175">
            <a:solidFill>
              <a:schemeClr val="tx1"/>
            </a:solidFill>
          </a:ln>
        </p:spPr>
      </p:pic>
      <p:pic>
        <p:nvPicPr>
          <p:cNvPr id="11" name="Picture 10">
            <a:extLst>
              <a:ext uri="{FF2B5EF4-FFF2-40B4-BE49-F238E27FC236}">
                <a16:creationId xmlns:a16="http://schemas.microsoft.com/office/drawing/2014/main" id="{A330521B-8371-4DEF-9F73-00AE4493EB38}"/>
              </a:ext>
            </a:extLst>
          </p:cNvPr>
          <p:cNvPicPr>
            <a:picLocks noChangeAspect="1"/>
          </p:cNvPicPr>
          <p:nvPr/>
        </p:nvPicPr>
        <p:blipFill>
          <a:blip r:embed="rId4"/>
          <a:stretch>
            <a:fillRect/>
          </a:stretch>
        </p:blipFill>
        <p:spPr>
          <a:xfrm>
            <a:off x="5917073" y="2865987"/>
            <a:ext cx="3110486" cy="2268965"/>
          </a:xfrm>
          <a:prstGeom prst="rect">
            <a:avLst/>
          </a:prstGeom>
          <a:ln w="3175">
            <a:solidFill>
              <a:schemeClr val="tx1"/>
            </a:solidFill>
          </a:ln>
        </p:spPr>
      </p:pic>
      <p:pic>
        <p:nvPicPr>
          <p:cNvPr id="12" name="Picture 11">
            <a:extLst>
              <a:ext uri="{FF2B5EF4-FFF2-40B4-BE49-F238E27FC236}">
                <a16:creationId xmlns:a16="http://schemas.microsoft.com/office/drawing/2014/main" id="{B72368EE-2DB6-448B-B6F2-A8896DD88546}"/>
              </a:ext>
            </a:extLst>
          </p:cNvPr>
          <p:cNvPicPr>
            <a:picLocks noChangeAspect="1"/>
          </p:cNvPicPr>
          <p:nvPr/>
        </p:nvPicPr>
        <p:blipFill rotWithShape="1">
          <a:blip r:embed="rId5">
            <a:extLst>
              <a:ext uri="{28A0092B-C50C-407E-A947-70E740481C1C}">
                <a14:useLocalDpi xmlns:a14="http://schemas.microsoft.com/office/drawing/2010/main" val="0"/>
              </a:ext>
            </a:extLst>
          </a:blip>
          <a:srcRect b="13687"/>
          <a:stretch/>
        </p:blipFill>
        <p:spPr>
          <a:xfrm>
            <a:off x="441226" y="2802554"/>
            <a:ext cx="2647798" cy="2340946"/>
          </a:xfrm>
          <a:prstGeom prst="rect">
            <a:avLst/>
          </a:prstGeom>
          <a:ln w="3175">
            <a:noFill/>
          </a:ln>
        </p:spPr>
      </p:pic>
      <p:sp>
        <p:nvSpPr>
          <p:cNvPr id="16" name="TextBox 15"/>
          <p:cNvSpPr txBox="1"/>
          <p:nvPr/>
        </p:nvSpPr>
        <p:spPr>
          <a:xfrm>
            <a:off x="3128758" y="3138810"/>
            <a:ext cx="2845289" cy="1869743"/>
          </a:xfrm>
          <a:prstGeom prst="rect">
            <a:avLst/>
          </a:prstGeom>
          <a:noFill/>
        </p:spPr>
        <p:txBody>
          <a:bodyPr wrap="square" rtlCol="0">
            <a:spAutoFit/>
          </a:bodyPr>
          <a:lstStyle/>
          <a:p>
            <a:pPr lvl="0"/>
            <a:r>
              <a:rPr lang="en-US" sz="1050" i="1" dirty="0">
                <a:solidFill>
                  <a:prstClr val="black">
                    <a:lumMod val="65000"/>
                    <a:lumOff val="35000"/>
                  </a:prstClr>
                </a:solidFill>
                <a:ea typeface="Verdana" panose="020B0604030504040204" pitchFamily="34" charset="0"/>
                <a:cs typeface="Arial" panose="020B0604020202020204" pitchFamily="34" charset="0"/>
              </a:rPr>
              <a:t>Flow chart to determine areas at high cholera risk using satellite data </a:t>
            </a:r>
            <a:r>
              <a:rPr lang="en-US" sz="1050" i="1" dirty="0" smtClean="0">
                <a:solidFill>
                  <a:prstClr val="black">
                    <a:lumMod val="65000"/>
                    <a:lumOff val="35000"/>
                  </a:prstClr>
                </a:solidFill>
                <a:ea typeface="Verdana" panose="020B0604030504040204" pitchFamily="34" charset="0"/>
                <a:cs typeface="Arial" panose="020B0604020202020204" pitchFamily="34" charset="0"/>
              </a:rPr>
              <a:t>(left). </a:t>
            </a:r>
            <a:r>
              <a:rPr lang="en-US" sz="1050" i="1" dirty="0">
                <a:solidFill>
                  <a:prstClr val="black">
                    <a:lumMod val="65000"/>
                    <a:lumOff val="35000"/>
                  </a:prstClr>
                </a:solidFill>
                <a:ea typeface="Verdana" panose="020B0604030504040204" pitchFamily="34" charset="0"/>
                <a:cs typeface="Arial" panose="020B0604020202020204" pitchFamily="34" charset="0"/>
              </a:rPr>
              <a:t>Real-time </a:t>
            </a:r>
            <a:r>
              <a:rPr kumimoji="0" lang="en-US" sz="1050" b="0" i="1" u="none" strike="noStrike" kern="1200" cap="none" spc="0" normalizeH="0" baseline="0" noProof="0" dirty="0" smtClean="0">
                <a:ln>
                  <a:noFill/>
                </a:ln>
                <a:solidFill>
                  <a:prstClr val="black">
                    <a:lumMod val="65000"/>
                    <a:lumOff val="35000"/>
                  </a:prstClr>
                </a:solidFill>
                <a:effectLst/>
                <a:uLnTx/>
                <a:uFillTx/>
                <a:ea typeface="Verdana" panose="020B0604030504040204" pitchFamily="34" charset="0"/>
                <a:cs typeface="Arial" panose="020B0604020202020204" pitchFamily="34" charset="0"/>
              </a:rPr>
              <a:t>cholera risk prediction map for Yemen in June 2017 (top </a:t>
            </a:r>
            <a:r>
              <a:rPr lang="en-US" sz="1050" i="1" dirty="0" smtClean="0">
                <a:solidFill>
                  <a:prstClr val="black">
                    <a:lumMod val="65000"/>
                    <a:lumOff val="35000"/>
                  </a:prstClr>
                </a:solidFill>
                <a:ea typeface="Verdana" panose="020B0604030504040204" pitchFamily="34" charset="0"/>
                <a:cs typeface="Arial" panose="020B0604020202020204" pitchFamily="34" charset="0"/>
              </a:rPr>
              <a:t>right</a:t>
            </a:r>
            <a:r>
              <a:rPr kumimoji="0" lang="en-US" sz="1050" b="0" i="1" u="none" strike="noStrike" kern="1200" cap="none" spc="0" normalizeH="0" baseline="0" noProof="0" dirty="0" smtClean="0">
                <a:ln>
                  <a:noFill/>
                </a:ln>
                <a:solidFill>
                  <a:prstClr val="black">
                    <a:lumMod val="65000"/>
                    <a:lumOff val="35000"/>
                  </a:prstClr>
                </a:solidFill>
                <a:effectLst/>
                <a:uLnTx/>
                <a:uFillTx/>
                <a:ea typeface="Verdana" panose="020B0604030504040204" pitchFamily="34" charset="0"/>
                <a:cs typeface="Arial" panose="020B0604020202020204" pitchFamily="34" charset="0"/>
              </a:rPr>
              <a:t>). Areas in red have the highest risk of cholera outbreak. In-country records that a cholera epidemic occurred in June 2017(left).</a:t>
            </a:r>
            <a:r>
              <a:rPr lang="en-US" sz="1050" i="1" dirty="0" smtClean="0">
                <a:solidFill>
                  <a:prstClr val="black">
                    <a:lumMod val="65000"/>
                    <a:lumOff val="35000"/>
                  </a:prstClr>
                </a:solidFill>
                <a:ea typeface="Verdana" panose="020B0604030504040204" pitchFamily="34" charset="0"/>
                <a:cs typeface="Arial" panose="020B0604020202020204" pitchFamily="34" charset="0"/>
              </a:rPr>
              <a:t> Content and image </a:t>
            </a:r>
            <a:r>
              <a:rPr lang="en-US" sz="1050" i="1" dirty="0">
                <a:solidFill>
                  <a:prstClr val="black">
                    <a:lumMod val="65000"/>
                    <a:lumOff val="35000"/>
                  </a:prstClr>
                </a:solidFill>
                <a:ea typeface="Verdana" panose="020B0604030504040204" pitchFamily="34" charset="0"/>
                <a:cs typeface="Arial" panose="020B0604020202020204" pitchFamily="34" charset="0"/>
              </a:rPr>
              <a:t>credits:  </a:t>
            </a:r>
            <a:r>
              <a:rPr lang="en-US" sz="1050" i="1" dirty="0" err="1">
                <a:solidFill>
                  <a:prstClr val="black">
                    <a:lumMod val="65000"/>
                    <a:lumOff val="35000"/>
                  </a:prstClr>
                </a:solidFill>
                <a:ea typeface="Verdana" panose="020B0604030504040204" pitchFamily="34" charset="0"/>
                <a:cs typeface="Arial" panose="020B0604020202020204" pitchFamily="34" charset="0"/>
              </a:rPr>
              <a:t>Antar</a:t>
            </a:r>
            <a:r>
              <a:rPr lang="en-US" sz="1050" i="1" dirty="0">
                <a:solidFill>
                  <a:prstClr val="black">
                    <a:lumMod val="65000"/>
                    <a:lumOff val="35000"/>
                  </a:prstClr>
                </a:solidFill>
                <a:ea typeface="Verdana" panose="020B0604030504040204" pitchFamily="34" charset="0"/>
                <a:cs typeface="Arial" panose="020B0604020202020204" pitchFamily="34" charset="0"/>
              </a:rPr>
              <a:t> </a:t>
            </a:r>
            <a:r>
              <a:rPr lang="en-US" sz="1050" i="1" dirty="0" err="1">
                <a:solidFill>
                  <a:prstClr val="black">
                    <a:lumMod val="65000"/>
                    <a:lumOff val="35000"/>
                  </a:prstClr>
                </a:solidFill>
                <a:ea typeface="Verdana" panose="020B0604030504040204" pitchFamily="34" charset="0"/>
                <a:cs typeface="Arial" panose="020B0604020202020204" pitchFamily="34" charset="0"/>
              </a:rPr>
              <a:t>Jutla</a:t>
            </a:r>
            <a:r>
              <a:rPr lang="en-US" sz="1050" i="1" dirty="0">
                <a:solidFill>
                  <a:prstClr val="black">
                    <a:lumMod val="65000"/>
                    <a:lumOff val="35000"/>
                  </a:prstClr>
                </a:solidFill>
                <a:ea typeface="Verdana" panose="020B0604030504040204" pitchFamily="34" charset="0"/>
                <a:cs typeface="Arial" panose="020B0604020202020204" pitchFamily="34" charset="0"/>
              </a:rPr>
              <a:t>, West Virginia University</a:t>
            </a:r>
            <a:r>
              <a:rPr lang="en-US" sz="1050" i="1" dirty="0" smtClean="0">
                <a:solidFill>
                  <a:prstClr val="black">
                    <a:lumMod val="65000"/>
                    <a:lumOff val="35000"/>
                  </a:prstClr>
                </a:solidFill>
                <a:ea typeface="Verdana" panose="020B0604030504040204" pitchFamily="34" charset="0"/>
                <a:cs typeface="Arial" panose="020B0604020202020204" pitchFamily="34" charset="0"/>
              </a:rPr>
              <a:t>, (</a:t>
            </a:r>
            <a:r>
              <a:rPr lang="en-US" sz="1050" i="1" dirty="0">
                <a:solidFill>
                  <a:prstClr val="black">
                    <a:lumMod val="65000"/>
                    <a:lumOff val="35000"/>
                  </a:prstClr>
                </a:solidFill>
                <a:ea typeface="Verdana" panose="020B0604030504040204" pitchFamily="34" charset="0"/>
                <a:cs typeface="Arial" panose="020B0604020202020204" pitchFamily="34" charset="0"/>
                <a:hlinkClick r:id="rId6"/>
              </a:rPr>
              <a:t>asjutla@mail.wvu.edu</a:t>
            </a:r>
            <a:r>
              <a:rPr lang="en-US" sz="1050" i="1" dirty="0" smtClean="0">
                <a:solidFill>
                  <a:prstClr val="black">
                    <a:lumMod val="65000"/>
                    <a:lumOff val="35000"/>
                  </a:prstClr>
                </a:solidFill>
                <a:ea typeface="Verdana" panose="020B0604030504040204" pitchFamily="34" charset="0"/>
                <a:cs typeface="Arial" panose="020B0604020202020204" pitchFamily="34" charset="0"/>
              </a:rPr>
              <a:t>) &amp; </a:t>
            </a:r>
            <a:r>
              <a:rPr lang="en-US" sz="1050" i="1" dirty="0">
                <a:solidFill>
                  <a:prstClr val="black">
                    <a:lumMod val="65000"/>
                    <a:lumOff val="35000"/>
                  </a:prstClr>
                </a:solidFill>
                <a:ea typeface="Verdana" panose="020B0604030504040204" pitchFamily="34" charset="0"/>
                <a:cs typeface="Arial" panose="020B0604020202020204" pitchFamily="34" charset="0"/>
              </a:rPr>
              <a:t>Rita Colwell, University of </a:t>
            </a:r>
            <a:r>
              <a:rPr lang="en-US" sz="1050" i="1" dirty="0" smtClean="0">
                <a:solidFill>
                  <a:prstClr val="black">
                    <a:lumMod val="65000"/>
                    <a:lumOff val="35000"/>
                  </a:prstClr>
                </a:solidFill>
                <a:ea typeface="Verdana" panose="020B0604030504040204" pitchFamily="34" charset="0"/>
                <a:cs typeface="Arial" panose="020B0604020202020204" pitchFamily="34" charset="0"/>
              </a:rPr>
              <a:t>Maryland (</a:t>
            </a:r>
            <a:r>
              <a:rPr lang="en-US" sz="1050" i="1" dirty="0" smtClean="0">
                <a:solidFill>
                  <a:prstClr val="black">
                    <a:lumMod val="65000"/>
                    <a:lumOff val="35000"/>
                  </a:prstClr>
                </a:solidFill>
                <a:ea typeface="Verdana" panose="020B0604030504040204" pitchFamily="34" charset="0"/>
                <a:cs typeface="Arial" panose="020B0604020202020204" pitchFamily="34" charset="0"/>
                <a:hlinkClick r:id="rId7"/>
              </a:rPr>
              <a:t>rcolwell@umiacs.umd.edu</a:t>
            </a:r>
            <a:r>
              <a:rPr lang="en-US" sz="1050" i="1" dirty="0" smtClean="0">
                <a:solidFill>
                  <a:prstClr val="black">
                    <a:lumMod val="65000"/>
                    <a:lumOff val="35000"/>
                  </a:prstClr>
                </a:solidFill>
                <a:ea typeface="Verdana" panose="020B0604030504040204" pitchFamily="34" charset="0"/>
                <a:cs typeface="Arial" panose="020B0604020202020204" pitchFamily="34" charset="0"/>
              </a:rPr>
              <a:t>). </a:t>
            </a:r>
            <a:endParaRPr lang="en-US" sz="1050" i="1" dirty="0">
              <a:solidFill>
                <a:prstClr val="black">
                  <a:lumMod val="65000"/>
                  <a:lumOff val="35000"/>
                </a:prstClr>
              </a:solidFill>
              <a:ea typeface="Verdana" panose="020B0604030504040204" pitchFamily="34" charset="0"/>
              <a:cs typeface="Arial" panose="020B0604020202020204" pitchFamily="34" charset="0"/>
            </a:endParaRPr>
          </a:p>
        </p:txBody>
      </p:sp>
      <p:sp>
        <p:nvSpPr>
          <p:cNvPr id="3" name="TextBox 2"/>
          <p:cNvSpPr txBox="1"/>
          <p:nvPr/>
        </p:nvSpPr>
        <p:spPr>
          <a:xfrm>
            <a:off x="7827245" y="530120"/>
            <a:ext cx="1210588" cy="369332"/>
          </a:xfrm>
          <a:prstGeom prst="rect">
            <a:avLst/>
          </a:prstGeom>
          <a:noFill/>
        </p:spPr>
        <p:txBody>
          <a:bodyPr wrap="none" rtlCol="0">
            <a:spAutoFit/>
          </a:bodyPr>
          <a:lstStyle/>
          <a:p>
            <a:r>
              <a:rPr lang="en-US" dirty="0" smtClean="0"/>
              <a:t>Prediction</a:t>
            </a:r>
            <a:endParaRPr lang="en-US" dirty="0"/>
          </a:p>
        </p:txBody>
      </p:sp>
      <p:sp>
        <p:nvSpPr>
          <p:cNvPr id="13" name="TextBox 12"/>
          <p:cNvSpPr txBox="1"/>
          <p:nvPr/>
        </p:nvSpPr>
        <p:spPr>
          <a:xfrm>
            <a:off x="5917073" y="2896369"/>
            <a:ext cx="1544012" cy="369332"/>
          </a:xfrm>
          <a:prstGeom prst="rect">
            <a:avLst/>
          </a:prstGeom>
          <a:noFill/>
        </p:spPr>
        <p:txBody>
          <a:bodyPr wrap="none" rtlCol="0">
            <a:spAutoFit/>
          </a:bodyPr>
          <a:lstStyle/>
          <a:p>
            <a:r>
              <a:rPr lang="en-US" dirty="0" smtClean="0"/>
              <a:t>Observations</a:t>
            </a:r>
            <a:endParaRPr lang="en-US" dirty="0"/>
          </a:p>
        </p:txBody>
      </p:sp>
    </p:spTree>
    <p:extLst>
      <p:ext uri="{BB962C8B-B14F-4D97-AF65-F5344CB8AC3E}">
        <p14:creationId xmlns:p14="http://schemas.microsoft.com/office/powerpoint/2010/main" val="2970952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1324</TotalTime>
  <Words>239</Words>
  <Application>Microsoft Office PowerPoint</Application>
  <PresentationFormat>On-screen Show (16:9)</PresentationFormat>
  <Paragraphs>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MS PGothic</vt:lpstr>
      <vt:lpstr>Arial</vt:lpstr>
      <vt:lpstr>Calibri</vt:lpstr>
      <vt:lpstr>Tahoma</vt:lpstr>
      <vt:lpstr>Verdana</vt:lpstr>
      <vt:lpstr>Office Theme</vt:lpstr>
      <vt:lpstr>Predicting Cholera in Yemen using NASA Satellites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GPM Overview</dc:title>
  <dc:creator>Jacob Reed</dc:creator>
  <cp:lastModifiedBy>Portier, Andrea M. (GSFC-617.0)[SCIENCE SYSTEMS AND APPLICATIONS INC]</cp:lastModifiedBy>
  <cp:revision>109</cp:revision>
  <dcterms:created xsi:type="dcterms:W3CDTF">2011-12-02T16:20:41Z</dcterms:created>
  <dcterms:modified xsi:type="dcterms:W3CDTF">2018-07-30T13:08:58Z</dcterms:modified>
</cp:coreProperties>
</file>