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5" r:id="rId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ED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65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4B20DC-088B-4C3E-A4C2-9B2BABC36B09}" type="datetime1">
              <a:rPr lang="en-US" altLang="en-US"/>
              <a:pPr/>
              <a:t>7/12/2019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49C316-A2B6-4CF7-B6EA-B132F9046B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100957A-16E4-4027-BEC9-B527AF0FB9C3}" type="datetime1">
              <a:rPr lang="en-US" altLang="en-US"/>
              <a:pPr/>
              <a:t>7/12/2019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5973AF-DFC6-41E1-9DDC-60DAD7CC0305}" type="slidenum">
              <a:rPr lang="en-US" altLang="en-US"/>
              <a:pPr/>
              <a:t>‹#›</a:t>
            </a:fld>
            <a:endParaRPr lang="en-US" altLang="en-US"/>
          </a:p>
        </p:txBody>
      </p:sp>
    </p:spTree>
    <p:extLst>
      <p:ext uri="{BB962C8B-B14F-4D97-AF65-F5344CB8AC3E}">
        <p14:creationId xmlns:p14="http://schemas.microsoft.com/office/powerpoint/2010/main" val="208008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077106-8637-439A-8E2B-D71976A7E54E}" type="datetime1">
              <a:rPr lang="en-US" altLang="en-US"/>
              <a:pPr/>
              <a:t>7/12/2019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882E13-DE57-4940-9725-D5A50F69B6A9}" type="slidenum">
              <a:rPr lang="en-US" altLang="en-US"/>
              <a:pPr/>
              <a:t>‹#›</a:t>
            </a:fld>
            <a:endParaRPr lang="en-US" altLang="en-US"/>
          </a:p>
        </p:txBody>
      </p:sp>
    </p:spTree>
    <p:extLst>
      <p:ext uri="{BB962C8B-B14F-4D97-AF65-F5344CB8AC3E}">
        <p14:creationId xmlns:p14="http://schemas.microsoft.com/office/powerpoint/2010/main" val="71598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E9A01A-134F-4AD4-A7C2-3C941DD9BE77}" type="datetime1">
              <a:rPr lang="en-US" altLang="en-US"/>
              <a:pPr/>
              <a:t>7/12/2019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F11301-9CE3-450C-AD5D-C2CF5B9973CF}" type="slidenum">
              <a:rPr lang="en-US" altLang="en-US"/>
              <a:pPr/>
              <a:t>‹#›</a:t>
            </a:fld>
            <a:endParaRPr lang="en-US" altLang="en-US"/>
          </a:p>
        </p:txBody>
      </p:sp>
    </p:spTree>
    <p:extLst>
      <p:ext uri="{BB962C8B-B14F-4D97-AF65-F5344CB8AC3E}">
        <p14:creationId xmlns:p14="http://schemas.microsoft.com/office/powerpoint/2010/main" val="174394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814117-40F8-4417-9952-EBB1B95D09E1}" type="datetime1">
              <a:rPr lang="en-US" altLang="en-US"/>
              <a:pPr/>
              <a:t>7/12/2019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417B2A-AFE8-4DB2-A9FE-43C3E28C19CE}" type="slidenum">
              <a:rPr lang="en-US" altLang="en-US"/>
              <a:pPr/>
              <a:t>‹#›</a:t>
            </a:fld>
            <a:endParaRPr lang="en-US" altLang="en-US"/>
          </a:p>
        </p:txBody>
      </p:sp>
    </p:spTree>
    <p:extLst>
      <p:ext uri="{BB962C8B-B14F-4D97-AF65-F5344CB8AC3E}">
        <p14:creationId xmlns:p14="http://schemas.microsoft.com/office/powerpoint/2010/main" val="159134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929B4C-3962-494D-A062-4BBA3AB09818}" type="datetime1">
              <a:rPr lang="en-US" altLang="en-US"/>
              <a:pPr/>
              <a:t>7/12/2019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95E213-2D2E-4981-A91F-C6642E1937AD}" type="slidenum">
              <a:rPr lang="en-US" altLang="en-US"/>
              <a:pPr/>
              <a:t>‹#›</a:t>
            </a:fld>
            <a:endParaRPr lang="en-US" altLang="en-US"/>
          </a:p>
        </p:txBody>
      </p:sp>
    </p:spTree>
    <p:extLst>
      <p:ext uri="{BB962C8B-B14F-4D97-AF65-F5344CB8AC3E}">
        <p14:creationId xmlns:p14="http://schemas.microsoft.com/office/powerpoint/2010/main" val="86468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AA9562-8364-4E8A-A4A2-7D0CA0594709}" type="datetime1">
              <a:rPr lang="en-US" altLang="en-US"/>
              <a:pPr/>
              <a:t>7/12/2019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45E9DB-77AB-4912-9001-CB135B285A87}" type="slidenum">
              <a:rPr lang="en-US" altLang="en-US"/>
              <a:pPr/>
              <a:t>‹#›</a:t>
            </a:fld>
            <a:endParaRPr lang="en-US" altLang="en-US"/>
          </a:p>
        </p:txBody>
      </p:sp>
    </p:spTree>
    <p:extLst>
      <p:ext uri="{BB962C8B-B14F-4D97-AF65-F5344CB8AC3E}">
        <p14:creationId xmlns:p14="http://schemas.microsoft.com/office/powerpoint/2010/main" val="3583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1F65598-61EB-4DC1-BC1B-40A9FBB89D27}" type="datetime1">
              <a:rPr lang="en-US" altLang="en-US"/>
              <a:pPr/>
              <a:t>7/12/2019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364BC3-89BC-4644-8D9C-9D3DFBCA6D05}" type="slidenum">
              <a:rPr lang="en-US" altLang="en-US"/>
              <a:pPr/>
              <a:t>‹#›</a:t>
            </a:fld>
            <a:endParaRPr lang="en-US" altLang="en-US"/>
          </a:p>
        </p:txBody>
      </p:sp>
    </p:spTree>
    <p:extLst>
      <p:ext uri="{BB962C8B-B14F-4D97-AF65-F5344CB8AC3E}">
        <p14:creationId xmlns:p14="http://schemas.microsoft.com/office/powerpoint/2010/main" val="16768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ADFEFF-8A9B-43B1-8753-EDE5A7C6F334}" type="datetime1">
              <a:rPr lang="en-US" altLang="en-US"/>
              <a:pPr/>
              <a:t>7/12/2019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A11E921-3029-495C-8C33-75E841CBF094}" type="slidenum">
              <a:rPr lang="en-US" altLang="en-US"/>
              <a:pPr/>
              <a:t>‹#›</a:t>
            </a:fld>
            <a:endParaRPr lang="en-US" altLang="en-US"/>
          </a:p>
        </p:txBody>
      </p:sp>
    </p:spTree>
    <p:extLst>
      <p:ext uri="{BB962C8B-B14F-4D97-AF65-F5344CB8AC3E}">
        <p14:creationId xmlns:p14="http://schemas.microsoft.com/office/powerpoint/2010/main" val="1199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88CA00-5D2D-420B-9FB4-AF50475C2077}" type="datetime1">
              <a:rPr lang="en-US" altLang="en-US"/>
              <a:pPr/>
              <a:t>7/12/2019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5F4A23D-C3A8-4333-AF1D-03580C5DCCF0}" type="slidenum">
              <a:rPr lang="en-US" altLang="en-US"/>
              <a:pPr/>
              <a:t>‹#›</a:t>
            </a:fld>
            <a:endParaRPr lang="en-US" altLang="en-US"/>
          </a:p>
        </p:txBody>
      </p:sp>
    </p:spTree>
    <p:extLst>
      <p:ext uri="{BB962C8B-B14F-4D97-AF65-F5344CB8AC3E}">
        <p14:creationId xmlns:p14="http://schemas.microsoft.com/office/powerpoint/2010/main" val="302546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6E31BF-C9CF-428E-80B0-516EC7993FFD}" type="datetime1">
              <a:rPr lang="en-US" altLang="en-US"/>
              <a:pPr/>
              <a:t>7/12/2019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EAFE67-6B98-4D78-8933-11C1645685EB}" type="slidenum">
              <a:rPr lang="en-US" altLang="en-US"/>
              <a:pPr/>
              <a:t>‹#›</a:t>
            </a:fld>
            <a:endParaRPr lang="en-US" altLang="en-US"/>
          </a:p>
        </p:txBody>
      </p:sp>
    </p:spTree>
    <p:extLst>
      <p:ext uri="{BB962C8B-B14F-4D97-AF65-F5344CB8AC3E}">
        <p14:creationId xmlns:p14="http://schemas.microsoft.com/office/powerpoint/2010/main" val="3502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E5499A-7DEE-41DC-85AF-531A6AB69FD5}" type="datetime1">
              <a:rPr lang="en-US" altLang="en-US"/>
              <a:pPr/>
              <a:t>7/12/2019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9E2750-4495-47B1-A3D1-1B36D4130D32}" type="slidenum">
              <a:rPr lang="en-US" altLang="en-US"/>
              <a:pPr/>
              <a:t>‹#›</a:t>
            </a:fld>
            <a:endParaRPr lang="en-US" altLang="en-US"/>
          </a:p>
        </p:txBody>
      </p:sp>
    </p:spTree>
    <p:extLst>
      <p:ext uri="{BB962C8B-B14F-4D97-AF65-F5344CB8AC3E}">
        <p14:creationId xmlns:p14="http://schemas.microsoft.com/office/powerpoint/2010/main" val="187161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7B09A67-77D4-4D5A-8981-2EB840A47D04}" type="datetime1">
              <a:rPr lang="en-US" altLang="en-US"/>
              <a:pPr/>
              <a:t>7/12/2019</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C4F940-C95C-4ED1-8CD5-94ECD5C90E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20"/>
          <p:cNvSpPr>
            <a:spLocks noGrp="1"/>
          </p:cNvSpPr>
          <p:nvPr>
            <p:ph type="title"/>
          </p:nvPr>
        </p:nvSpPr>
        <p:spPr>
          <a:xfrm>
            <a:off x="551062" y="-40507"/>
            <a:ext cx="7976977" cy="564632"/>
          </a:xfrm>
        </p:spPr>
        <p:txBody>
          <a:bodyPr rtlCol="0">
            <a:noAutofit/>
          </a:bodyPr>
          <a:lstStyle/>
          <a:p>
            <a:pPr algn="r" eaLnBrk="1" fontAlgn="auto" hangingPunct="1">
              <a:spcAft>
                <a:spcPts val="0"/>
              </a:spcAft>
              <a:defRPr/>
            </a:pPr>
            <a:r>
              <a:rPr lang="en-US" sz="2000" dirty="0" smtClean="0">
                <a:latin typeface="Tahoma" panose="020B0604030504040204" pitchFamily="34" charset="0"/>
                <a:ea typeface="Tahoma" panose="020B0604030504040204" pitchFamily="34" charset="0"/>
                <a:cs typeface="Tahoma" panose="020B0604030504040204" pitchFamily="34" charset="0"/>
              </a:rPr>
              <a:t>  GPM Catches Subtropical Storm in Early Development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73361" y="561433"/>
            <a:ext cx="5759033" cy="1938992"/>
          </a:xfrm>
          <a:prstGeom prst="rect">
            <a:avLst/>
          </a:prstGeom>
          <a:noFill/>
        </p:spPr>
        <p:txBody>
          <a:bodyPr wrap="square" rtlCol="0">
            <a:spAutoFit/>
          </a:bodyPr>
          <a:lstStyle/>
          <a:p>
            <a:pPr lvl="0" eaLnBrk="0" hangingPunct="0">
              <a:defRPr/>
            </a:pPr>
            <a:r>
              <a:rPr lang="en-US" altLang="en-US" sz="1200" dirty="0" smtClean="0">
                <a:solidFill>
                  <a:prstClr val="black"/>
                </a:solidFill>
                <a:cs typeface="Arial" panose="020B0604020202020204" pitchFamily="34" charset="0"/>
              </a:rPr>
              <a:t>On the early morning of </a:t>
            </a:r>
            <a:r>
              <a:rPr kumimoji="0" lang="en-US" altLang="en-US" sz="1200" b="0" i="0" u="none" strike="noStrike" kern="1200" cap="none" spc="0" normalizeH="0" baseline="0" noProof="0" dirty="0" smtClean="0">
                <a:ln>
                  <a:noFill/>
                </a:ln>
                <a:solidFill>
                  <a:prstClr val="black"/>
                </a:solidFill>
                <a:effectLst/>
                <a:uLnTx/>
                <a:uFillTx/>
                <a:cs typeface="Arial" panose="020B0604020202020204" pitchFamily="34" charset="0"/>
              </a:rPr>
              <a:t>August </a:t>
            </a:r>
            <a:r>
              <a:rPr lang="en-US" altLang="en-US" sz="1200" dirty="0" smtClean="0">
                <a:solidFill>
                  <a:prstClr val="black"/>
                </a:solidFill>
                <a:cs typeface="Arial" panose="020B0604020202020204" pitchFamily="34" charset="0"/>
              </a:rPr>
              <a:t>15</a:t>
            </a:r>
            <a:r>
              <a:rPr kumimoji="0" lang="en-US" altLang="en-US" sz="1200" b="0" i="0" u="none" strike="noStrike" kern="1200" cap="none" spc="0" normalizeH="0" baseline="0" noProof="0" dirty="0" smtClean="0">
                <a:ln>
                  <a:noFill/>
                </a:ln>
                <a:solidFill>
                  <a:prstClr val="black"/>
                </a:solidFill>
                <a:effectLst/>
                <a:uLnTx/>
                <a:uFillTx/>
                <a:cs typeface="Arial" panose="020B0604020202020204" pitchFamily="34" charset="0"/>
              </a:rPr>
              <a:t>, 2018, the GPM Core Observatory (CO) </a:t>
            </a:r>
            <a:r>
              <a:rPr lang="en-US" altLang="en-US" sz="1200" dirty="0">
                <a:solidFill>
                  <a:prstClr val="black"/>
                </a:solidFill>
                <a:cs typeface="Arial" panose="020B0604020202020204" pitchFamily="34" charset="0"/>
              </a:rPr>
              <a:t>passed above the western side of </a:t>
            </a:r>
            <a:r>
              <a:rPr lang="en-US" altLang="en-US" sz="1200" dirty="0" smtClean="0">
                <a:solidFill>
                  <a:prstClr val="black"/>
                </a:solidFill>
                <a:cs typeface="Arial" panose="020B0604020202020204" pitchFamily="34" charset="0"/>
              </a:rPr>
              <a:t>the newly </a:t>
            </a:r>
            <a:r>
              <a:rPr lang="en-US" altLang="en-US" sz="1200" dirty="0">
                <a:solidFill>
                  <a:prstClr val="black"/>
                </a:solidFill>
                <a:cs typeface="Arial" panose="020B0604020202020204" pitchFamily="34" charset="0"/>
              </a:rPr>
              <a:t>formed Subtropical Depression </a:t>
            </a:r>
            <a:r>
              <a:rPr lang="en-US" altLang="en-US" sz="1200" dirty="0" smtClean="0">
                <a:solidFill>
                  <a:prstClr val="black"/>
                </a:solidFill>
                <a:cs typeface="Arial" panose="020B0604020202020204" pitchFamily="34" charset="0"/>
              </a:rPr>
              <a:t>Five </a:t>
            </a:r>
            <a:r>
              <a:rPr kumimoji="0" lang="en-US" altLang="en-US" sz="1200" b="0" i="0" u="none" strike="noStrike" kern="1200" cap="none" spc="0" normalizeH="0" noProof="0" dirty="0" smtClean="0">
                <a:ln>
                  <a:noFill/>
                </a:ln>
                <a:solidFill>
                  <a:prstClr val="black"/>
                </a:solidFill>
                <a:effectLst/>
                <a:uLnTx/>
                <a:uFillTx/>
                <a:cs typeface="Arial" panose="020B0604020202020204" pitchFamily="34" charset="0"/>
              </a:rPr>
              <a:t>over the central Atlantic Ocean </a:t>
            </a:r>
            <a:r>
              <a:rPr kumimoji="0" lang="en-US" altLang="en-US" sz="1200" b="0" i="0" u="none" strike="noStrike" kern="1200" cap="none" spc="0" normalizeH="0" baseline="0" noProof="0" dirty="0" smtClean="0">
                <a:ln>
                  <a:noFill/>
                </a:ln>
                <a:solidFill>
                  <a:prstClr val="black"/>
                </a:solidFill>
                <a:effectLst/>
                <a:uLnTx/>
                <a:uFillTx/>
                <a:cs typeface="Arial" panose="020B0604020202020204" pitchFamily="34" charset="0"/>
              </a:rPr>
              <a:t>before intensifying into </a:t>
            </a:r>
            <a:r>
              <a:rPr lang="en-US" altLang="en-US" sz="1200" dirty="0">
                <a:solidFill>
                  <a:prstClr val="black"/>
                </a:solidFill>
                <a:cs typeface="Arial" panose="020B0604020202020204" pitchFamily="34" charset="0"/>
              </a:rPr>
              <a:t>S</a:t>
            </a:r>
            <a:r>
              <a:rPr kumimoji="0" lang="en-US" altLang="en-US" sz="1200" b="0" i="0" u="none" strike="noStrike" kern="1200" cap="none" spc="0" normalizeH="0" baseline="0" noProof="0" dirty="0" err="1" smtClean="0">
                <a:ln>
                  <a:noFill/>
                </a:ln>
                <a:solidFill>
                  <a:prstClr val="black"/>
                </a:solidFill>
                <a:effectLst/>
                <a:uLnTx/>
                <a:uFillTx/>
                <a:cs typeface="Arial" panose="020B0604020202020204" pitchFamily="34" charset="0"/>
              </a:rPr>
              <a:t>ubtropical</a:t>
            </a:r>
            <a:r>
              <a:rPr kumimoji="0" lang="en-US" altLang="en-US" sz="1200" b="0" i="0" u="none" strike="noStrike" kern="1200" cap="none" spc="0" normalizeH="0" baseline="0" noProof="0" dirty="0" smtClean="0">
                <a:ln>
                  <a:noFill/>
                </a:ln>
                <a:solidFill>
                  <a:prstClr val="black"/>
                </a:solidFill>
                <a:effectLst/>
                <a:uLnTx/>
                <a:uFillTx/>
                <a:cs typeface="Arial" panose="020B0604020202020204" pitchFamily="34" charset="0"/>
              </a:rPr>
              <a:t> Storm Ernesto later that afternoon. </a:t>
            </a:r>
            <a:r>
              <a:rPr kumimoji="0" lang="en-US" altLang="en-US" sz="1200" b="0" i="0" u="none" strike="noStrike" kern="1200" cap="none" spc="0" normalizeH="0" baseline="0" noProof="0" dirty="0">
                <a:ln>
                  <a:noFill/>
                </a:ln>
                <a:solidFill>
                  <a:prstClr val="black"/>
                </a:solidFill>
                <a:effectLst/>
                <a:uLnTx/>
                <a:uFillTx/>
                <a:cs typeface="Arial" panose="020B0604020202020204" pitchFamily="34" charset="0"/>
              </a:rPr>
              <a:t>GPM's </a:t>
            </a:r>
            <a:r>
              <a:rPr kumimoji="0" lang="en-US" altLang="en-US" sz="1200" b="0" i="0" u="none" strike="noStrike" kern="1200" cap="none" spc="0" normalizeH="0" baseline="0" noProof="0" dirty="0" smtClean="0">
                <a:ln>
                  <a:noFill/>
                </a:ln>
                <a:solidFill>
                  <a:prstClr val="black"/>
                </a:solidFill>
                <a:effectLst/>
                <a:uLnTx/>
                <a:uFillTx/>
                <a:cs typeface="Arial" panose="020B0604020202020204" pitchFamily="34" charset="0"/>
              </a:rPr>
              <a:t>two instruments, GMI and DPR, were used to capture the location and intensity of rainfall, revealing most of the rainfall within the depression was outside</a:t>
            </a:r>
            <a:r>
              <a:rPr kumimoji="0" lang="en-US" altLang="en-US" sz="1200" b="0" i="0" u="none" strike="noStrike" kern="1200" cap="none" spc="0" normalizeH="0" noProof="0" dirty="0" smtClean="0">
                <a:ln>
                  <a:noFill/>
                </a:ln>
                <a:solidFill>
                  <a:prstClr val="black"/>
                </a:solidFill>
                <a:effectLst/>
                <a:uLnTx/>
                <a:uFillTx/>
                <a:cs typeface="Arial" panose="020B0604020202020204" pitchFamily="34" charset="0"/>
              </a:rPr>
              <a:t> the middle of the low level center of circulation. GPM’s DPR observed intense storms in a large feeder band on the southern side with rainfall rates over 4 inches (101 mm) per hour and found that storm top estimates reached above 6.8 miles (11km) (see below).</a:t>
            </a:r>
          </a:p>
          <a:p>
            <a:pPr lvl="0" eaLnBrk="0" hangingPunct="0">
              <a:defRPr/>
            </a:pPr>
            <a:endParaRPr lang="en-US" altLang="en-US" sz="1200" dirty="0">
              <a:solidFill>
                <a:prstClr val="black"/>
              </a:solidFill>
              <a:cs typeface="Arial" panose="020B0604020202020204" pitchFamily="34" charset="0"/>
            </a:endParaRPr>
          </a:p>
        </p:txBody>
      </p:sp>
      <p:sp>
        <p:nvSpPr>
          <p:cNvPr id="19" name="Rectangle 18"/>
          <p:cNvSpPr/>
          <p:nvPr/>
        </p:nvSpPr>
        <p:spPr>
          <a:xfrm>
            <a:off x="6682062" y="1761761"/>
            <a:ext cx="1821901" cy="1477328"/>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00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GPM's GMI/ DPR  provides a view of John’s precipitation, showing intense storms near the center on 08/06/2018. Credit: Hal Pierce (SSAI/NASA GSFC), top left and </a:t>
            </a:r>
            <a:r>
              <a:rPr kumimoji="0" lang="en-US" sz="1000" b="0" i="1" u="none" strike="noStrike" kern="1200" cap="none" spc="0" normalizeH="0" baseline="0" noProof="0" dirty="0" err="1"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Kel</a:t>
            </a:r>
            <a:r>
              <a:rPr kumimoji="0" lang="en-US" sz="100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 Elkins (USRA/ NASA GSFC SVS), bottom right. </a:t>
            </a:r>
          </a:p>
        </p:txBody>
      </p:sp>
      <p:pic>
        <p:nvPicPr>
          <p:cNvPr id="8" name="Picture 7"/>
          <p:cNvPicPr>
            <a:picLocks noChangeAspect="1"/>
          </p:cNvPicPr>
          <p:nvPr/>
        </p:nvPicPr>
        <p:blipFill>
          <a:blip r:embed="rId3"/>
          <a:stretch>
            <a:fillRect/>
          </a:stretch>
        </p:blipFill>
        <p:spPr>
          <a:xfrm>
            <a:off x="6227929" y="567590"/>
            <a:ext cx="2637130" cy="2764880"/>
          </a:xfrm>
          <a:prstGeom prst="rect">
            <a:avLst/>
          </a:prstGeom>
        </p:spPr>
      </p:pic>
      <p:pic>
        <p:nvPicPr>
          <p:cNvPr id="9" name="Picture 8"/>
          <p:cNvPicPr>
            <a:picLocks noChangeAspect="1"/>
          </p:cNvPicPr>
          <p:nvPr/>
        </p:nvPicPr>
        <p:blipFill>
          <a:blip r:embed="rId4"/>
          <a:stretch>
            <a:fillRect/>
          </a:stretch>
        </p:blipFill>
        <p:spPr>
          <a:xfrm>
            <a:off x="420011" y="2413561"/>
            <a:ext cx="3831340" cy="2190283"/>
          </a:xfrm>
          <a:prstGeom prst="rect">
            <a:avLst/>
          </a:prstGeom>
        </p:spPr>
      </p:pic>
      <p:sp>
        <p:nvSpPr>
          <p:cNvPr id="10" name="TextBox 9"/>
          <p:cNvSpPr txBox="1"/>
          <p:nvPr/>
        </p:nvSpPr>
        <p:spPr>
          <a:xfrm>
            <a:off x="4298001" y="4133222"/>
            <a:ext cx="4936984" cy="1015663"/>
          </a:xfrm>
          <a:prstGeom prst="rect">
            <a:avLst/>
          </a:prstGeom>
          <a:noFill/>
        </p:spPr>
        <p:txBody>
          <a:bodyPr wrap="square" rtlCol="0">
            <a:spAutoFit/>
          </a:bodyPr>
          <a:lstStyle/>
          <a:p>
            <a:pPr lvl="0" eaLnBrk="0" hangingPunct="0">
              <a:defRPr/>
            </a:pPr>
            <a:r>
              <a:rPr lang="en-US" sz="1200" dirty="0" smtClean="0">
                <a:solidFill>
                  <a:prstClr val="black"/>
                </a:solidFill>
              </a:rPr>
              <a:t>The </a:t>
            </a:r>
            <a:r>
              <a:rPr lang="en-US" sz="1200" dirty="0">
                <a:solidFill>
                  <a:prstClr val="black"/>
                </a:solidFill>
              </a:rPr>
              <a:t>National Hurricane Center (NHC) predicts that </a:t>
            </a:r>
            <a:r>
              <a:rPr lang="en-US" altLang="en-US" sz="1200" dirty="0">
                <a:solidFill>
                  <a:prstClr val="black"/>
                </a:solidFill>
                <a:cs typeface="Arial" panose="020B0604020202020204" pitchFamily="34" charset="0"/>
              </a:rPr>
              <a:t>subtropical storm Ernesto h</a:t>
            </a:r>
            <a:r>
              <a:rPr lang="en-US" sz="1200" dirty="0">
                <a:solidFill>
                  <a:prstClr val="black"/>
                </a:solidFill>
              </a:rPr>
              <a:t>as already reached its peak intensity as it moves northeastward over cooler ocean waters. Ernesto is expected to maintain intensity due to its fast forward speed over the North Atlantic as it approaches Ireland and the United Kingdom late Saturday. </a:t>
            </a:r>
            <a:endParaRPr lang="en-US" altLang="en-US" sz="1200" dirty="0">
              <a:solidFill>
                <a:prstClr val="black"/>
              </a:solidFill>
              <a:cs typeface="Arial" panose="020B0604020202020204" pitchFamily="34" charset="0"/>
            </a:endParaRPr>
          </a:p>
        </p:txBody>
      </p:sp>
      <p:pic>
        <p:nvPicPr>
          <p:cNvPr id="11" name="Picture 10"/>
          <p:cNvPicPr>
            <a:picLocks noChangeAspect="1"/>
          </p:cNvPicPr>
          <p:nvPr/>
        </p:nvPicPr>
        <p:blipFill rotWithShape="1">
          <a:blip r:embed="rId5"/>
          <a:srcRect l="21560" r="47505" b="50734"/>
          <a:stretch/>
        </p:blipFill>
        <p:spPr>
          <a:xfrm>
            <a:off x="4481014" y="2104171"/>
            <a:ext cx="1355678" cy="122829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576" y="3354085"/>
            <a:ext cx="1426116" cy="29170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0228" y="3607260"/>
            <a:ext cx="1426464" cy="291777"/>
          </a:xfrm>
          <a:prstGeom prst="rect">
            <a:avLst/>
          </a:prstGeom>
        </p:spPr>
      </p:pic>
      <p:cxnSp>
        <p:nvCxnSpPr>
          <p:cNvPr id="17" name="Straight Arrow Connector 16"/>
          <p:cNvCxnSpPr/>
          <p:nvPr/>
        </p:nvCxnSpPr>
        <p:spPr>
          <a:xfrm flipH="1">
            <a:off x="530671" y="2538483"/>
            <a:ext cx="27432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6961" y="2397830"/>
            <a:ext cx="263857" cy="261610"/>
          </a:xfrm>
          <a:prstGeom prst="rect">
            <a:avLst/>
          </a:prstGeom>
          <a:noFill/>
        </p:spPr>
        <p:txBody>
          <a:bodyPr wrap="square" rtlCol="0">
            <a:spAutoFit/>
          </a:bodyPr>
          <a:lstStyle/>
          <a:p>
            <a:pPr algn="ctr"/>
            <a:r>
              <a:rPr lang="en-US" sz="1050" dirty="0" smtClean="0">
                <a:solidFill>
                  <a:srgbClr val="FF0000"/>
                </a:solidFill>
              </a:rPr>
              <a:t>N</a:t>
            </a:r>
            <a:endParaRPr lang="en-US" sz="1050" dirty="0">
              <a:solidFill>
                <a:srgbClr val="FF0000"/>
              </a:solidFill>
            </a:endParaRPr>
          </a:p>
        </p:txBody>
      </p:sp>
      <p:sp>
        <p:nvSpPr>
          <p:cNvPr id="22" name="Right Arrow 21"/>
          <p:cNvSpPr/>
          <p:nvPr/>
        </p:nvSpPr>
        <p:spPr>
          <a:xfrm rot="4869509">
            <a:off x="3569387" y="2689781"/>
            <a:ext cx="564106" cy="211145"/>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5240739" y="2836683"/>
            <a:ext cx="250210" cy="231582"/>
          </a:xfrm>
          <a:prstGeom prst="straightConnector1">
            <a:avLst/>
          </a:prstGeom>
          <a:ln w="317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5900382" y="3322261"/>
            <a:ext cx="3229756" cy="861774"/>
          </a:xfrm>
          <a:prstGeom prst="rect">
            <a:avLst/>
          </a:prstGeom>
        </p:spPr>
        <p:txBody>
          <a:bodyPr wrap="square">
            <a:spAutoFit/>
          </a:bodyPr>
          <a:lstStyle/>
          <a:p>
            <a:pPr>
              <a:spcAft>
                <a:spcPts val="0"/>
              </a:spcAft>
              <a:defRPr/>
            </a:pPr>
            <a:r>
              <a:rPr lang="en-US" sz="1000" i="1" dirty="0" smtClean="0">
                <a:solidFill>
                  <a:prstClr val="black">
                    <a:lumMod val="65000"/>
                    <a:lumOff val="35000"/>
                  </a:prstClr>
                </a:solidFill>
                <a:cs typeface="Arial" panose="020B0604020202020204" pitchFamily="34" charset="0"/>
              </a:rPr>
              <a:t>GPM's GMI/ DPR  provides a view of the storm’s precipitation on 08/15/2018 (above), c</a:t>
            </a:r>
            <a:r>
              <a:rPr kumimoji="0" lang="en-US" sz="1000" b="0" i="1" u="none" strike="noStrike" kern="1200" cap="none" spc="0" normalizeH="0" baseline="0" noProof="0" dirty="0" err="1" smtClean="0">
                <a:ln>
                  <a:noFill/>
                </a:ln>
                <a:solidFill>
                  <a:prstClr val="black">
                    <a:lumMod val="65000"/>
                    <a:lumOff val="35000"/>
                  </a:prstClr>
                </a:solidFill>
                <a:effectLst/>
                <a:uLnTx/>
                <a:uFillTx/>
                <a:cs typeface="Arial" panose="020B0604020202020204" pitchFamily="34" charset="0"/>
              </a:rPr>
              <a:t>redit</a:t>
            </a:r>
            <a:r>
              <a:rPr kumimoji="0" lang="en-US" sz="1000" b="0" i="1" u="none" strike="noStrike" kern="1200" cap="none" spc="0" normalizeH="0" baseline="0" noProof="0" dirty="0" smtClean="0">
                <a:ln>
                  <a:noFill/>
                </a:ln>
                <a:solidFill>
                  <a:prstClr val="black">
                    <a:lumMod val="65000"/>
                    <a:lumOff val="35000"/>
                  </a:prstClr>
                </a:solidFill>
                <a:effectLst/>
                <a:uLnTx/>
                <a:uFillTx/>
                <a:cs typeface="Arial" panose="020B0604020202020204" pitchFamily="34" charset="0"/>
              </a:rPr>
              <a:t>: Hal Pierce</a:t>
            </a:r>
            <a:r>
              <a:rPr kumimoji="0" lang="en-US" sz="1000" b="0" i="1" u="none" strike="noStrike" kern="1200" cap="none" spc="0" normalizeH="0" noProof="0" dirty="0" smtClean="0">
                <a:ln>
                  <a:noFill/>
                </a:ln>
                <a:solidFill>
                  <a:prstClr val="black">
                    <a:lumMod val="65000"/>
                    <a:lumOff val="35000"/>
                  </a:prstClr>
                </a:solidFill>
                <a:effectLst/>
                <a:uLnTx/>
                <a:uFillTx/>
                <a:cs typeface="Arial" panose="020B0604020202020204" pitchFamily="34" charset="0"/>
              </a:rPr>
              <a:t> (</a:t>
            </a:r>
            <a:r>
              <a:rPr kumimoji="0" lang="en-US" sz="1000" b="0" i="1" u="none" strike="noStrike" kern="1200" cap="none" spc="0" normalizeH="0" baseline="0" noProof="0" dirty="0" smtClean="0">
                <a:ln>
                  <a:noFill/>
                </a:ln>
                <a:solidFill>
                  <a:prstClr val="black">
                    <a:lumMod val="65000"/>
                    <a:lumOff val="35000"/>
                  </a:prstClr>
                </a:solidFill>
                <a:effectLst/>
                <a:uLnTx/>
                <a:uFillTx/>
                <a:cs typeface="Arial" panose="020B0604020202020204" pitchFamily="34" charset="0"/>
              </a:rPr>
              <a:t>SSAI/NASA GSFC).</a:t>
            </a:r>
            <a:r>
              <a:rPr lang="en-US" sz="1000" i="1" dirty="0">
                <a:solidFill>
                  <a:prstClr val="black">
                    <a:lumMod val="65000"/>
                    <a:lumOff val="35000"/>
                  </a:prstClr>
                </a:solidFill>
                <a:cs typeface="Arial" panose="020B0604020202020204" pitchFamily="34" charset="0"/>
              </a:rPr>
              <a:t> Capturing Ernesto’s </a:t>
            </a:r>
            <a:r>
              <a:rPr lang="en-US" sz="1000" i="1" dirty="0" smtClean="0">
                <a:solidFill>
                  <a:prstClr val="black">
                    <a:lumMod val="65000"/>
                    <a:lumOff val="35000"/>
                  </a:prstClr>
                </a:solidFill>
                <a:cs typeface="Arial" panose="020B0604020202020204" pitchFamily="34" charset="0"/>
              </a:rPr>
              <a:t>precipitation rates using </a:t>
            </a:r>
            <a:r>
              <a:rPr kumimoji="0" lang="en-US" sz="1000" b="0" i="1" u="none" strike="noStrike" kern="1200" cap="none" spc="0" normalizeH="0" noProof="0" dirty="0" smtClean="0">
                <a:ln>
                  <a:noFill/>
                </a:ln>
                <a:solidFill>
                  <a:prstClr val="black">
                    <a:lumMod val="65000"/>
                    <a:lumOff val="35000"/>
                  </a:prstClr>
                </a:solidFill>
                <a:effectLst/>
                <a:uLnTx/>
                <a:uFillTx/>
                <a:cs typeface="Arial" panose="020B0604020202020204" pitchFamily="34" charset="0"/>
              </a:rPr>
              <a:t>GPM IMERG data on 08/16/2018 (left), credit: NASA GSFC SVS. </a:t>
            </a:r>
            <a:endParaRPr kumimoji="0" lang="en-US" sz="1000" b="0" i="1" u="none" strike="noStrike" kern="1200" cap="none" spc="0" normalizeH="0" baseline="0" noProof="0" dirty="0" smtClean="0">
              <a:ln>
                <a:noFill/>
              </a:ln>
              <a:solidFill>
                <a:prstClr val="black">
                  <a:lumMod val="65000"/>
                  <a:lumOff val="35000"/>
                </a:prstClr>
              </a:solidFill>
              <a:effectLst/>
              <a:uLnTx/>
              <a:uFillTx/>
              <a:cs typeface="Arial" panose="020B0604020202020204" pitchFamily="34" charset="0"/>
            </a:endParaRPr>
          </a:p>
        </p:txBody>
      </p:sp>
      <p:sp>
        <p:nvSpPr>
          <p:cNvPr id="29" name="Rectangle 28"/>
          <p:cNvSpPr/>
          <p:nvPr/>
        </p:nvSpPr>
        <p:spPr>
          <a:xfrm>
            <a:off x="329643" y="4601377"/>
            <a:ext cx="3921708" cy="400110"/>
          </a:xfrm>
          <a:prstGeom prst="rect">
            <a:avLst/>
          </a:prstGeom>
        </p:spPr>
        <p:txBody>
          <a:bodyPr wrap="square">
            <a:spAutoFit/>
          </a:bodyPr>
          <a:lstStyle/>
          <a:p>
            <a:pPr lvl="0">
              <a:spcAft>
                <a:spcPts val="0"/>
              </a:spcAft>
              <a:defRPr/>
            </a:pPr>
            <a:r>
              <a:rPr lang="en-US" sz="1000" i="1" dirty="0">
                <a:solidFill>
                  <a:prstClr val="black">
                    <a:lumMod val="65000"/>
                    <a:lumOff val="35000"/>
                  </a:prstClr>
                </a:solidFill>
                <a:cs typeface="Arial" panose="020B0604020202020204" pitchFamily="34" charset="0"/>
              </a:rPr>
              <a:t>The </a:t>
            </a:r>
            <a:r>
              <a:rPr lang="en-US" sz="1000" i="1" dirty="0" smtClean="0">
                <a:solidFill>
                  <a:prstClr val="black">
                    <a:lumMod val="65000"/>
                    <a:lumOff val="35000"/>
                  </a:prstClr>
                </a:solidFill>
                <a:cs typeface="Arial" panose="020B0604020202020204" pitchFamily="34" charset="0"/>
              </a:rPr>
              <a:t>yellow </a:t>
            </a:r>
            <a:r>
              <a:rPr lang="en-US" sz="1000" i="1" dirty="0">
                <a:solidFill>
                  <a:prstClr val="black">
                    <a:lumMod val="65000"/>
                    <a:lumOff val="35000"/>
                  </a:prstClr>
                </a:solidFill>
                <a:cs typeface="Arial" panose="020B0604020202020204" pitchFamily="34" charset="0"/>
              </a:rPr>
              <a:t>arrow highlights </a:t>
            </a:r>
            <a:r>
              <a:rPr lang="en-US" sz="1000" i="1" dirty="0" smtClean="0">
                <a:solidFill>
                  <a:prstClr val="black">
                    <a:lumMod val="65000"/>
                    <a:lumOff val="35000"/>
                  </a:prstClr>
                </a:solidFill>
                <a:cs typeface="Arial" panose="020B0604020202020204" pitchFamily="34" charset="0"/>
              </a:rPr>
              <a:t>the storm’s top heights </a:t>
            </a:r>
            <a:r>
              <a:rPr lang="en-US" sz="1000" i="1" dirty="0">
                <a:solidFill>
                  <a:prstClr val="black">
                    <a:lumMod val="65000"/>
                    <a:lumOff val="35000"/>
                  </a:prstClr>
                </a:solidFill>
                <a:cs typeface="Arial" panose="020B0604020202020204" pitchFamily="34" charset="0"/>
              </a:rPr>
              <a:t>measured by </a:t>
            </a:r>
            <a:r>
              <a:rPr lang="en-US" sz="1000" i="1" dirty="0" smtClean="0">
                <a:solidFill>
                  <a:prstClr val="black">
                    <a:lumMod val="65000"/>
                    <a:lumOff val="35000"/>
                  </a:prstClr>
                </a:solidFill>
                <a:cs typeface="Arial" panose="020B0604020202020204" pitchFamily="34" charset="0"/>
              </a:rPr>
              <a:t>GPM’s DPR (above). Credit</a:t>
            </a:r>
            <a:r>
              <a:rPr lang="en-US" sz="1000" i="1" dirty="0">
                <a:solidFill>
                  <a:prstClr val="black">
                    <a:lumMod val="65000"/>
                    <a:lumOff val="35000"/>
                  </a:prstClr>
                </a:solidFill>
                <a:cs typeface="Arial" panose="020B0604020202020204" pitchFamily="34" charset="0"/>
              </a:rPr>
              <a:t>: Hal Pierce (SSAI/NASA GSFC).</a:t>
            </a:r>
          </a:p>
        </p:txBody>
      </p:sp>
    </p:spTree>
    <p:extLst>
      <p:ext uri="{BB962C8B-B14F-4D97-AF65-F5344CB8AC3E}">
        <p14:creationId xmlns:p14="http://schemas.microsoft.com/office/powerpoint/2010/main" val="333069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TotalTime>
  <Words>298</Words>
  <Application>Microsoft Office PowerPoint</Application>
  <PresentationFormat>On-screen Show (16:9)</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ＭＳ Ｐゴシック</vt:lpstr>
      <vt:lpstr>Arial</vt:lpstr>
      <vt:lpstr>Calibri</vt:lpstr>
      <vt:lpstr>Tahoma</vt:lpstr>
      <vt:lpstr>Office Theme</vt:lpstr>
      <vt:lpstr>  GPM Catches Subtropical Storm in Early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Portier, Andrea M. (GSFC-612.0)[SCIENCE SYSTEMS AND APPLICATIONS INC]</cp:lastModifiedBy>
  <cp:revision>57</cp:revision>
  <dcterms:created xsi:type="dcterms:W3CDTF">2011-12-02T16:20:41Z</dcterms:created>
  <dcterms:modified xsi:type="dcterms:W3CDTF">2019-07-12T13:58:14Z</dcterms:modified>
</cp:coreProperties>
</file>