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9" r:id="rId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FED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240" y="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4B20DC-088B-4C3E-A4C2-9B2BABC36B09}" type="datetime1">
              <a:rPr lang="en-US" altLang="en-US"/>
              <a:pPr/>
              <a:t>9/7/2018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49C316-A2B6-4CF7-B6EA-B132F9046B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100957A-16E4-4027-BEC9-B527AF0FB9C3}" type="datetime1">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5973AF-DFC6-41E1-9DDC-60DAD7CC0305}" type="slidenum">
              <a:rPr lang="en-US" altLang="en-US"/>
              <a:pPr/>
              <a:t>‹#›</a:t>
            </a:fld>
            <a:endParaRPr lang="en-US" altLang="en-US"/>
          </a:p>
        </p:txBody>
      </p:sp>
    </p:spTree>
    <p:extLst>
      <p:ext uri="{BB962C8B-B14F-4D97-AF65-F5344CB8AC3E}">
        <p14:creationId xmlns:p14="http://schemas.microsoft.com/office/powerpoint/2010/main" val="208008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077106-8637-439A-8E2B-D71976A7E54E}" type="datetime1">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882E13-DE57-4940-9725-D5A50F69B6A9}" type="slidenum">
              <a:rPr lang="en-US" altLang="en-US"/>
              <a:pPr/>
              <a:t>‹#›</a:t>
            </a:fld>
            <a:endParaRPr lang="en-US" altLang="en-US"/>
          </a:p>
        </p:txBody>
      </p:sp>
    </p:spTree>
    <p:extLst>
      <p:ext uri="{BB962C8B-B14F-4D97-AF65-F5344CB8AC3E}">
        <p14:creationId xmlns:p14="http://schemas.microsoft.com/office/powerpoint/2010/main" val="71598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E9A01A-134F-4AD4-A7C2-3C941DD9BE77}" type="datetime1">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F11301-9CE3-450C-AD5D-C2CF5B9973CF}" type="slidenum">
              <a:rPr lang="en-US" altLang="en-US"/>
              <a:pPr/>
              <a:t>‹#›</a:t>
            </a:fld>
            <a:endParaRPr lang="en-US" altLang="en-US"/>
          </a:p>
        </p:txBody>
      </p:sp>
    </p:spTree>
    <p:extLst>
      <p:ext uri="{BB962C8B-B14F-4D97-AF65-F5344CB8AC3E}">
        <p14:creationId xmlns:p14="http://schemas.microsoft.com/office/powerpoint/2010/main" val="174394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814117-40F8-4417-9952-EBB1B95D09E1}" type="datetime1">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417B2A-AFE8-4DB2-A9FE-43C3E28C19CE}" type="slidenum">
              <a:rPr lang="en-US" altLang="en-US"/>
              <a:pPr/>
              <a:t>‹#›</a:t>
            </a:fld>
            <a:endParaRPr lang="en-US" altLang="en-US"/>
          </a:p>
        </p:txBody>
      </p:sp>
    </p:spTree>
    <p:extLst>
      <p:ext uri="{BB962C8B-B14F-4D97-AF65-F5344CB8AC3E}">
        <p14:creationId xmlns:p14="http://schemas.microsoft.com/office/powerpoint/2010/main" val="159134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4929B4C-3962-494D-A062-4BBA3AB09818}" type="datetime1">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95E213-2D2E-4981-A91F-C6642E1937AD}" type="slidenum">
              <a:rPr lang="en-US" altLang="en-US"/>
              <a:pPr/>
              <a:t>‹#›</a:t>
            </a:fld>
            <a:endParaRPr lang="en-US" altLang="en-US"/>
          </a:p>
        </p:txBody>
      </p:sp>
    </p:spTree>
    <p:extLst>
      <p:ext uri="{BB962C8B-B14F-4D97-AF65-F5344CB8AC3E}">
        <p14:creationId xmlns:p14="http://schemas.microsoft.com/office/powerpoint/2010/main" val="86468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AA9562-8364-4E8A-A4A2-7D0CA0594709}" type="datetime1">
              <a:rPr lang="en-US" altLang="en-US"/>
              <a:pPr/>
              <a:t>9/7/2018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45E9DB-77AB-4912-9001-CB135B285A87}" type="slidenum">
              <a:rPr lang="en-US" altLang="en-US"/>
              <a:pPr/>
              <a:t>‹#›</a:t>
            </a:fld>
            <a:endParaRPr lang="en-US" altLang="en-US"/>
          </a:p>
        </p:txBody>
      </p:sp>
    </p:spTree>
    <p:extLst>
      <p:ext uri="{BB962C8B-B14F-4D97-AF65-F5344CB8AC3E}">
        <p14:creationId xmlns:p14="http://schemas.microsoft.com/office/powerpoint/2010/main" val="35836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1F65598-61EB-4DC1-BC1B-40A9FBB89D27}" type="datetime1">
              <a:rPr lang="en-US" altLang="en-US"/>
              <a:pPr/>
              <a:t>9/7/2018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A364BC3-89BC-4644-8D9C-9D3DFBCA6D05}" type="slidenum">
              <a:rPr lang="en-US" altLang="en-US"/>
              <a:pPr/>
              <a:t>‹#›</a:t>
            </a:fld>
            <a:endParaRPr lang="en-US" altLang="en-US"/>
          </a:p>
        </p:txBody>
      </p:sp>
    </p:spTree>
    <p:extLst>
      <p:ext uri="{BB962C8B-B14F-4D97-AF65-F5344CB8AC3E}">
        <p14:creationId xmlns:p14="http://schemas.microsoft.com/office/powerpoint/2010/main" val="16768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7ADFEFF-8A9B-43B1-8753-EDE5A7C6F334}" type="datetime1">
              <a:rPr lang="en-US" altLang="en-US"/>
              <a:pPr/>
              <a:t>9/7/2018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A11E921-3029-495C-8C33-75E841CBF094}" type="slidenum">
              <a:rPr lang="en-US" altLang="en-US"/>
              <a:pPr/>
              <a:t>‹#›</a:t>
            </a:fld>
            <a:endParaRPr lang="en-US" altLang="en-US"/>
          </a:p>
        </p:txBody>
      </p:sp>
    </p:spTree>
    <p:extLst>
      <p:ext uri="{BB962C8B-B14F-4D97-AF65-F5344CB8AC3E}">
        <p14:creationId xmlns:p14="http://schemas.microsoft.com/office/powerpoint/2010/main" val="11992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88CA00-5D2D-420B-9FB4-AF50475C2077}" type="datetime1">
              <a:rPr lang="en-US" altLang="en-US"/>
              <a:pPr/>
              <a:t>9/7/2018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5F4A23D-C3A8-4333-AF1D-03580C5DCCF0}" type="slidenum">
              <a:rPr lang="en-US" altLang="en-US"/>
              <a:pPr/>
              <a:t>‹#›</a:t>
            </a:fld>
            <a:endParaRPr lang="en-US" altLang="en-US"/>
          </a:p>
        </p:txBody>
      </p:sp>
    </p:spTree>
    <p:extLst>
      <p:ext uri="{BB962C8B-B14F-4D97-AF65-F5344CB8AC3E}">
        <p14:creationId xmlns:p14="http://schemas.microsoft.com/office/powerpoint/2010/main" val="302546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6E31BF-C9CF-428E-80B0-516EC7993FFD}" type="datetime1">
              <a:rPr lang="en-US" altLang="en-US"/>
              <a:pPr/>
              <a:t>9/7/2018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EAFE67-6B98-4D78-8933-11C1645685EB}" type="slidenum">
              <a:rPr lang="en-US" altLang="en-US"/>
              <a:pPr/>
              <a:t>‹#›</a:t>
            </a:fld>
            <a:endParaRPr lang="en-US" altLang="en-US"/>
          </a:p>
        </p:txBody>
      </p:sp>
    </p:spTree>
    <p:extLst>
      <p:ext uri="{BB962C8B-B14F-4D97-AF65-F5344CB8AC3E}">
        <p14:creationId xmlns:p14="http://schemas.microsoft.com/office/powerpoint/2010/main" val="3502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E5499A-7DEE-41DC-85AF-531A6AB69FD5}" type="datetime1">
              <a:rPr lang="en-US" altLang="en-US"/>
              <a:pPr/>
              <a:t>9/7/2018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9E2750-4495-47B1-A3D1-1B36D4130D32}" type="slidenum">
              <a:rPr lang="en-US" altLang="en-US"/>
              <a:pPr/>
              <a:t>‹#›</a:t>
            </a:fld>
            <a:endParaRPr lang="en-US" altLang="en-US"/>
          </a:p>
        </p:txBody>
      </p:sp>
    </p:spTree>
    <p:extLst>
      <p:ext uri="{BB962C8B-B14F-4D97-AF65-F5344CB8AC3E}">
        <p14:creationId xmlns:p14="http://schemas.microsoft.com/office/powerpoint/2010/main" val="187161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97B09A67-77D4-4D5A-8981-2EB840A47D04}" type="datetime1">
              <a:rPr lang="en-US" altLang="en-US"/>
              <a:pPr/>
              <a:t>9/7/2018</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C4F940-C95C-4ED1-8CD5-94ECD5C90E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46973" y="3693105"/>
            <a:ext cx="1903105" cy="1176920"/>
          </a:xfrm>
          <a:prstGeom prst="rect">
            <a:avLst/>
          </a:prstGeom>
          <a:ln w="3175">
            <a:solidFill>
              <a:schemeClr val="tx1"/>
            </a:solidFill>
          </a:ln>
        </p:spPr>
      </p:pic>
      <p:sp>
        <p:nvSpPr>
          <p:cNvPr id="4" name="Title 20"/>
          <p:cNvSpPr>
            <a:spLocks noGrp="1"/>
          </p:cNvSpPr>
          <p:nvPr>
            <p:ph type="title"/>
          </p:nvPr>
        </p:nvSpPr>
        <p:spPr>
          <a:xfrm>
            <a:off x="802781" y="-40507"/>
            <a:ext cx="7725258" cy="564632"/>
          </a:xfrm>
        </p:spPr>
        <p:txBody>
          <a:bodyPr rtlCol="0">
            <a:noAutofit/>
          </a:bodyPr>
          <a:lstStyle/>
          <a:p>
            <a:pPr algn="r" eaLnBrk="1" fontAlgn="auto" hangingPunct="1">
              <a:spcAft>
                <a:spcPts val="0"/>
              </a:spcAft>
              <a:defRPr/>
            </a:pPr>
            <a:r>
              <a:rPr lang="en-US" sz="2000" dirty="0" smtClean="0">
                <a:latin typeface="Tahoma" panose="020B0604030504040204" pitchFamily="34" charset="0"/>
                <a:ea typeface="Tahoma" panose="020B0604030504040204" pitchFamily="34" charset="0"/>
                <a:cs typeface="Tahoma" panose="020B0604030504040204" pitchFamily="34" charset="0"/>
              </a:rPr>
              <a:t>GPM helps track </a:t>
            </a:r>
            <a:r>
              <a:rPr lang="en-US" sz="2000" dirty="0" err="1" smtClean="0">
                <a:latin typeface="Tahoma" panose="020B0604030504040204" pitchFamily="34" charset="0"/>
                <a:ea typeface="Tahoma" panose="020B0604030504040204" pitchFamily="34" charset="0"/>
                <a:cs typeface="Tahoma" panose="020B0604030504040204" pitchFamily="34" charset="0"/>
              </a:rPr>
              <a:t>Jebi’s</a:t>
            </a:r>
            <a:r>
              <a:rPr lang="en-US" sz="2000" dirty="0" smtClean="0">
                <a:latin typeface="Tahoma" panose="020B0604030504040204" pitchFamily="34" charset="0"/>
                <a:ea typeface="Tahoma" panose="020B0604030504040204" pitchFamily="34" charset="0"/>
                <a:cs typeface="Tahoma" panose="020B0604030504040204" pitchFamily="34" charset="0"/>
              </a:rPr>
              <a:t> Staggering Rainfall Totals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286904" y="3483184"/>
            <a:ext cx="771559"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Arial" panose="020B0604020202020204" pitchFamily="34" charset="0"/>
                <a:ea typeface="MS PGothic" panose="020B0600070205080204" pitchFamily="34" charset="-128"/>
                <a:cs typeface="+mn-cs"/>
              </a:rPr>
              <a:t>Hawaiian Islands</a:t>
            </a: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31" name="TextBox 30"/>
          <p:cNvSpPr txBox="1"/>
          <p:nvPr/>
        </p:nvSpPr>
        <p:spPr>
          <a:xfrm>
            <a:off x="265564" y="438287"/>
            <a:ext cx="5515304" cy="2123658"/>
          </a:xfrm>
          <a:prstGeom prst="rect">
            <a:avLst/>
          </a:prstGeom>
          <a:noFill/>
        </p:spPr>
        <p:txBody>
          <a:bodyPr wrap="square" rtlCol="0">
            <a:spAutoFit/>
          </a:bodyPr>
          <a:lstStyle/>
          <a:p>
            <a:pPr>
              <a:defRPr/>
            </a:pPr>
            <a:r>
              <a:rPr lang="en-US" altLang="en-US" sz="1200" dirty="0">
                <a:solidFill>
                  <a:prstClr val="black"/>
                </a:solidFill>
                <a:cs typeface="Arial" panose="020B0604020202020204" pitchFamily="34" charset="0"/>
              </a:rPr>
              <a:t>Typhoon </a:t>
            </a:r>
            <a:r>
              <a:rPr lang="en-US" altLang="en-US" sz="1200" dirty="0" err="1">
                <a:solidFill>
                  <a:prstClr val="black"/>
                </a:solidFill>
                <a:cs typeface="Arial" panose="020B0604020202020204" pitchFamily="34" charset="0"/>
              </a:rPr>
              <a:t>Jebi</a:t>
            </a:r>
            <a:r>
              <a:rPr lang="en-US" altLang="en-US" sz="1200" dirty="0">
                <a:solidFill>
                  <a:prstClr val="black"/>
                </a:solidFill>
                <a:cs typeface="Arial" panose="020B0604020202020204" pitchFamily="34" charset="0"/>
              </a:rPr>
              <a:t> brought torrential rain and strong winds across southern Japan, causing major flooding, landslides, airport closures, and overturn cars within the first week of September 2018. At least 11 fatalities and over 300 injuries were reported due to the storm’s intensity. The GPM Core Observatory captured </a:t>
            </a:r>
            <a:r>
              <a:rPr lang="en-US" altLang="en-US" sz="1200" dirty="0" err="1">
                <a:solidFill>
                  <a:prstClr val="black"/>
                </a:solidFill>
                <a:cs typeface="Arial" panose="020B0604020202020204" pitchFamily="34" charset="0"/>
              </a:rPr>
              <a:t>Jebi</a:t>
            </a:r>
            <a:r>
              <a:rPr lang="en-US" altLang="en-US" sz="1200" dirty="0">
                <a:solidFill>
                  <a:prstClr val="black"/>
                </a:solidFill>
                <a:cs typeface="Arial" panose="020B0604020202020204" pitchFamily="34" charset="0"/>
              </a:rPr>
              <a:t> before making landfall and continued to capture the storm as it brought heavy rain to the country. GPM IMERG data was used to make rainfall estimates  over Japan and the surrounding region for the 1-week period from August 29 to Sept. 5. More than 4 inches of rain covered main island of Honshu and Shikoku in the south.</a:t>
            </a:r>
          </a:p>
          <a:p>
            <a:pPr lvl="0">
              <a:defRPr/>
            </a:pPr>
            <a:endParaRPr lang="en-US" altLang="en-US" sz="1200" dirty="0" smtClean="0">
              <a:solidFill>
                <a:prstClr val="black"/>
              </a:solidFill>
              <a:cs typeface="Arial" panose="020B0604020202020204" pitchFamily="34" charset="0"/>
            </a:endParaRPr>
          </a:p>
          <a:p>
            <a:pPr lvl="0">
              <a:defRPr/>
            </a:pPr>
            <a:endParaRPr lang="en-US" altLang="en-US" sz="1200" dirty="0">
              <a:solidFill>
                <a:prstClr val="black"/>
              </a:solidFill>
              <a:cs typeface="Arial" panose="020B0604020202020204" pitchFamily="34" charset="0"/>
            </a:endParaRPr>
          </a:p>
        </p:txBody>
      </p:sp>
      <p:pic>
        <p:nvPicPr>
          <p:cNvPr id="3" name="Picture 2"/>
          <p:cNvPicPr>
            <a:picLocks noChangeAspect="1"/>
          </p:cNvPicPr>
          <p:nvPr/>
        </p:nvPicPr>
        <p:blipFill>
          <a:blip r:embed="rId4"/>
          <a:stretch>
            <a:fillRect/>
          </a:stretch>
        </p:blipFill>
        <p:spPr>
          <a:xfrm>
            <a:off x="328211" y="2144877"/>
            <a:ext cx="3817640" cy="2662647"/>
          </a:xfrm>
          <a:prstGeom prst="rect">
            <a:avLst/>
          </a:prstGeom>
          <a:ln w="3175">
            <a:solidFill>
              <a:schemeClr val="tx1"/>
            </a:solidFill>
          </a:ln>
        </p:spPr>
      </p:pic>
      <p:pic>
        <p:nvPicPr>
          <p:cNvPr id="7" name="Picture 6"/>
          <p:cNvPicPr>
            <a:picLocks noChangeAspect="1"/>
          </p:cNvPicPr>
          <p:nvPr/>
        </p:nvPicPr>
        <p:blipFill>
          <a:blip r:embed="rId5"/>
          <a:stretch>
            <a:fillRect/>
          </a:stretch>
        </p:blipFill>
        <p:spPr>
          <a:xfrm>
            <a:off x="5691763" y="588125"/>
            <a:ext cx="3407157" cy="1660316"/>
          </a:xfrm>
          <a:prstGeom prst="rect">
            <a:avLst/>
          </a:prstGeom>
          <a:ln w="3175">
            <a:solidFill>
              <a:schemeClr val="tx1"/>
            </a:solidFill>
          </a:ln>
        </p:spPr>
      </p:pic>
      <p:pic>
        <p:nvPicPr>
          <p:cNvPr id="8" name="Picture 7"/>
          <p:cNvPicPr>
            <a:picLocks noChangeAspect="1"/>
          </p:cNvPicPr>
          <p:nvPr/>
        </p:nvPicPr>
        <p:blipFill>
          <a:blip r:embed="rId6"/>
          <a:stretch>
            <a:fillRect/>
          </a:stretch>
        </p:blipFill>
        <p:spPr>
          <a:xfrm>
            <a:off x="7776117" y="1759705"/>
            <a:ext cx="1216562" cy="383925"/>
          </a:xfrm>
          <a:prstGeom prst="rect">
            <a:avLst/>
          </a:prstGeom>
        </p:spPr>
      </p:pic>
      <p:pic>
        <p:nvPicPr>
          <p:cNvPr id="9" name="Picture 8"/>
          <p:cNvPicPr>
            <a:picLocks noChangeAspect="1"/>
          </p:cNvPicPr>
          <p:nvPr/>
        </p:nvPicPr>
        <p:blipFill>
          <a:blip r:embed="rId7"/>
          <a:stretch>
            <a:fillRect/>
          </a:stretch>
        </p:blipFill>
        <p:spPr>
          <a:xfrm>
            <a:off x="4198329" y="2025985"/>
            <a:ext cx="2841417" cy="1618618"/>
          </a:xfrm>
          <a:prstGeom prst="rect">
            <a:avLst/>
          </a:prstGeom>
          <a:ln w="3175">
            <a:solidFill>
              <a:schemeClr val="tx1"/>
            </a:solidFill>
          </a:ln>
        </p:spPr>
      </p:pic>
      <p:sp>
        <p:nvSpPr>
          <p:cNvPr id="11" name="Rectangle 10"/>
          <p:cNvSpPr/>
          <p:nvPr/>
        </p:nvSpPr>
        <p:spPr>
          <a:xfrm>
            <a:off x="5850078" y="3793586"/>
            <a:ext cx="3293922" cy="1384995"/>
          </a:xfrm>
          <a:prstGeom prst="rect">
            <a:avLst/>
          </a:prstGeom>
        </p:spPr>
        <p:txBody>
          <a:bodyPr wrap="square">
            <a:spAutoFit/>
          </a:bodyPr>
          <a:lstStyle/>
          <a:p>
            <a:pPr>
              <a:defRPr/>
            </a:pPr>
            <a:r>
              <a:rPr lang="en-US" altLang="en-US" sz="1200" dirty="0" smtClean="0">
                <a:solidFill>
                  <a:prstClr val="black"/>
                </a:solidFill>
                <a:cs typeface="Arial" panose="020B0604020202020204" pitchFamily="34" charset="0"/>
              </a:rPr>
              <a:t>The EU’s ERCC </a:t>
            </a:r>
            <a:r>
              <a:rPr lang="en-US" altLang="en-US" sz="1200" dirty="0">
                <a:solidFill>
                  <a:prstClr val="black"/>
                </a:solidFill>
                <a:cs typeface="Arial" panose="020B0604020202020204" pitchFamily="34" charset="0"/>
              </a:rPr>
              <a:t>and the GDACS used GPM rainfall estimates to communicate real-time rainfall information to multiple relief organizations and the government of Japan. This information is being used to  prepare and plan for proper disaster response and relief throughout the country for Typhoon </a:t>
            </a:r>
            <a:r>
              <a:rPr lang="en-US" altLang="en-US" sz="1200" dirty="0" err="1">
                <a:solidFill>
                  <a:prstClr val="black"/>
                </a:solidFill>
                <a:cs typeface="Arial" panose="020B0604020202020204" pitchFamily="34" charset="0"/>
              </a:rPr>
              <a:t>Jebi</a:t>
            </a:r>
            <a:r>
              <a:rPr lang="en-US" altLang="en-US" sz="1200" dirty="0" smtClean="0">
                <a:solidFill>
                  <a:prstClr val="black"/>
                </a:solidFill>
                <a:cs typeface="Arial" panose="020B0604020202020204" pitchFamily="34" charset="0"/>
              </a:rPr>
              <a:t>.</a:t>
            </a:r>
            <a:endParaRPr lang="en-US" altLang="en-US" sz="1200" dirty="0">
              <a:solidFill>
                <a:prstClr val="black"/>
              </a:solidFill>
              <a:cs typeface="Arial" panose="020B0604020202020204" pitchFamily="34" charset="0"/>
            </a:endParaRPr>
          </a:p>
        </p:txBody>
      </p:sp>
      <p:sp>
        <p:nvSpPr>
          <p:cNvPr id="12" name="Rectangle 11"/>
          <p:cNvSpPr/>
          <p:nvPr/>
        </p:nvSpPr>
        <p:spPr>
          <a:xfrm>
            <a:off x="5665531" y="524125"/>
            <a:ext cx="3433389" cy="4200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145851" y="3675855"/>
            <a:ext cx="1704228" cy="385972"/>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949506" y="1118346"/>
            <a:ext cx="1086459" cy="261610"/>
          </a:xfrm>
          <a:prstGeom prst="rect">
            <a:avLst/>
          </a:prstGeom>
          <a:noFill/>
        </p:spPr>
        <p:txBody>
          <a:bodyPr wrap="square" rtlCol="0">
            <a:spAutoFit/>
          </a:bodyPr>
          <a:lstStyle/>
          <a:p>
            <a:r>
              <a:rPr lang="en-US" sz="1050" i="1" dirty="0" smtClean="0">
                <a:solidFill>
                  <a:srgbClr val="FF0000"/>
                </a:solidFill>
              </a:rPr>
              <a:t>Link to GPM</a:t>
            </a:r>
            <a:endParaRPr lang="en-US" sz="1050" i="1" dirty="0">
              <a:solidFill>
                <a:srgbClr val="FF0000"/>
              </a:solidFill>
            </a:endParaRPr>
          </a:p>
        </p:txBody>
      </p:sp>
      <p:cxnSp>
        <p:nvCxnSpPr>
          <p:cNvPr id="15" name="Straight Arrow Connector 14"/>
          <p:cNvCxnSpPr/>
          <p:nvPr/>
        </p:nvCxnSpPr>
        <p:spPr>
          <a:xfrm flipV="1">
            <a:off x="8384398" y="811904"/>
            <a:ext cx="261153" cy="3502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14907" y="4730034"/>
            <a:ext cx="832066" cy="13999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3114907" y="3675855"/>
            <a:ext cx="1030944" cy="5223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93434" y="4776528"/>
            <a:ext cx="4092586" cy="415498"/>
          </a:xfrm>
          <a:prstGeom prst="rect">
            <a:avLst/>
          </a:prstGeom>
        </p:spPr>
        <p:txBody>
          <a:bodyPr wrap="square">
            <a:spAutoFit/>
          </a:bodyPr>
          <a:lstStyle/>
          <a:p>
            <a:pPr lvl="0">
              <a:spcAft>
                <a:spcPts val="0"/>
              </a:spcAft>
              <a:defRPr/>
            </a:pPr>
            <a:r>
              <a:rPr lang="en-US" sz="1050" i="1" noProof="0" dirty="0" smtClean="0">
                <a:solidFill>
                  <a:schemeClr val="tx1">
                    <a:lumMod val="65000"/>
                    <a:lumOff val="35000"/>
                  </a:schemeClr>
                </a:solidFill>
                <a:cs typeface="Arial" panose="020B0604020202020204" pitchFamily="34" charset="0"/>
              </a:rPr>
              <a:t>ECHO Daily Map for </a:t>
            </a:r>
            <a:r>
              <a:rPr lang="en-US" sz="1050" i="1" noProof="0" dirty="0" err="1" smtClean="0">
                <a:solidFill>
                  <a:schemeClr val="tx1">
                    <a:lumMod val="65000"/>
                    <a:lumOff val="35000"/>
                  </a:schemeClr>
                </a:solidFill>
                <a:cs typeface="Arial" panose="020B0604020202020204" pitchFamily="34" charset="0"/>
              </a:rPr>
              <a:t>Jebi</a:t>
            </a:r>
            <a:r>
              <a:rPr lang="en-US" sz="1050" i="1" noProof="0" dirty="0" smtClean="0">
                <a:solidFill>
                  <a:schemeClr val="tx1">
                    <a:lumMod val="65000"/>
                    <a:lumOff val="35000"/>
                  </a:schemeClr>
                </a:solidFill>
                <a:cs typeface="Arial" panose="020B0604020202020204" pitchFamily="34" charset="0"/>
              </a:rPr>
              <a:t> on 09/05/2018 using data from </a:t>
            </a:r>
          </a:p>
          <a:p>
            <a:pPr lvl="0">
              <a:spcAft>
                <a:spcPts val="0"/>
              </a:spcAft>
              <a:defRPr/>
            </a:pPr>
            <a:r>
              <a:rPr lang="en-US" sz="1050" i="1" noProof="0" dirty="0" smtClean="0">
                <a:solidFill>
                  <a:schemeClr val="tx1">
                    <a:lumMod val="65000"/>
                    <a:lumOff val="35000"/>
                  </a:schemeClr>
                </a:solidFill>
                <a:cs typeface="Arial" panose="020B0604020202020204" pitchFamily="34" charset="0"/>
              </a:rPr>
              <a:t>GPM</a:t>
            </a:r>
            <a:r>
              <a:rPr lang="en-US" sz="1050" i="1" dirty="0">
                <a:solidFill>
                  <a:schemeClr val="tx1">
                    <a:lumMod val="65000"/>
                    <a:lumOff val="35000"/>
                  </a:schemeClr>
                </a:solidFill>
                <a:cs typeface="Arial" panose="020B0604020202020204" pitchFamily="34" charset="0"/>
              </a:rPr>
              <a:t>. Credit: https://</a:t>
            </a:r>
            <a:r>
              <a:rPr lang="en-US" sz="1050" i="1" dirty="0" smtClean="0">
                <a:solidFill>
                  <a:schemeClr val="tx1">
                    <a:lumMod val="65000"/>
                    <a:lumOff val="35000"/>
                  </a:schemeClr>
                </a:solidFill>
                <a:cs typeface="Arial" panose="020B0604020202020204" pitchFamily="34" charset="0"/>
              </a:rPr>
              <a:t>erccportal.jrc.ec.europa.eu/Maps/Daily-maps </a:t>
            </a:r>
            <a:endParaRPr kumimoji="0" lang="en-US" sz="1050" b="0" i="1" u="none" strike="noStrike" kern="1200" cap="none" spc="0" normalizeH="0" baseline="0" noProof="0" dirty="0" smtClean="0">
              <a:ln>
                <a:noFill/>
              </a:ln>
              <a:solidFill>
                <a:schemeClr val="tx1">
                  <a:lumMod val="65000"/>
                  <a:lumOff val="35000"/>
                </a:schemeClr>
              </a:solidFill>
              <a:effectLst/>
              <a:uLnTx/>
              <a:uFillTx/>
              <a:cs typeface="Arial" panose="020B0604020202020204" pitchFamily="34" charset="0"/>
            </a:endParaRPr>
          </a:p>
        </p:txBody>
      </p:sp>
      <p:sp>
        <p:nvSpPr>
          <p:cNvPr id="57" name="Rectangle 56"/>
          <p:cNvSpPr/>
          <p:nvPr/>
        </p:nvSpPr>
        <p:spPr>
          <a:xfrm>
            <a:off x="7047495" y="2236259"/>
            <a:ext cx="2158498" cy="1546577"/>
          </a:xfrm>
          <a:prstGeom prst="rect">
            <a:avLst/>
          </a:prstGeom>
        </p:spPr>
        <p:txBody>
          <a:bodyPr wrap="square">
            <a:spAutoFit/>
          </a:bodyPr>
          <a:lstStyle/>
          <a:p>
            <a:pPr lvl="0">
              <a:spcAft>
                <a:spcPts val="0"/>
              </a:spcAft>
              <a:defRPr/>
            </a:pPr>
            <a:r>
              <a:rPr lang="en-US" sz="1050" i="1" noProof="0" dirty="0" smtClean="0">
                <a:solidFill>
                  <a:schemeClr val="tx1">
                    <a:lumMod val="65000"/>
                    <a:lumOff val="35000"/>
                  </a:schemeClr>
                </a:solidFill>
                <a:cs typeface="Arial" panose="020B0604020202020204" pitchFamily="34" charset="0"/>
              </a:rPr>
              <a:t>GDACS Disaster Alert Map crediting GPM for rainfall totals for Typhoon </a:t>
            </a:r>
            <a:r>
              <a:rPr lang="en-US" sz="1050" i="1" noProof="0" dirty="0" err="1" smtClean="0">
                <a:solidFill>
                  <a:schemeClr val="tx1">
                    <a:lumMod val="65000"/>
                    <a:lumOff val="35000"/>
                  </a:schemeClr>
                </a:solidFill>
                <a:cs typeface="Arial" panose="020B0604020202020204" pitchFamily="34" charset="0"/>
              </a:rPr>
              <a:t>Jebi</a:t>
            </a:r>
            <a:r>
              <a:rPr lang="en-US" sz="1050" i="1" dirty="0">
                <a:solidFill>
                  <a:schemeClr val="tx1">
                    <a:lumMod val="65000"/>
                    <a:lumOff val="35000"/>
                  </a:schemeClr>
                </a:solidFill>
                <a:cs typeface="Arial" panose="020B0604020202020204" pitchFamily="34" charset="0"/>
              </a:rPr>
              <a:t> </a:t>
            </a:r>
            <a:r>
              <a:rPr lang="en-US" sz="1050" i="1" dirty="0" smtClean="0">
                <a:solidFill>
                  <a:schemeClr val="tx1">
                    <a:lumMod val="65000"/>
                    <a:lumOff val="35000"/>
                  </a:schemeClr>
                </a:solidFill>
                <a:cs typeface="Arial" panose="020B0604020202020204" pitchFamily="34" charset="0"/>
              </a:rPr>
              <a:t>(above). Credit: http</a:t>
            </a:r>
            <a:r>
              <a:rPr lang="en-US" sz="1050" i="1" dirty="0">
                <a:solidFill>
                  <a:schemeClr val="tx1">
                    <a:lumMod val="65000"/>
                    <a:lumOff val="35000"/>
                  </a:schemeClr>
                </a:solidFill>
                <a:cs typeface="Arial" panose="020B0604020202020204" pitchFamily="34" charset="0"/>
              </a:rPr>
              <a:t>://</a:t>
            </a:r>
            <a:r>
              <a:rPr lang="en-US" sz="1050" i="1" dirty="0" smtClean="0">
                <a:solidFill>
                  <a:schemeClr val="tx1">
                    <a:lumMod val="65000"/>
                    <a:lumOff val="35000"/>
                  </a:schemeClr>
                </a:solidFill>
                <a:cs typeface="Arial" panose="020B0604020202020204" pitchFamily="34" charset="0"/>
              </a:rPr>
              <a:t>www.gdacs.org/Cyclones/report.</a:t>
            </a:r>
          </a:p>
          <a:p>
            <a:pPr>
              <a:spcAft>
                <a:spcPts val="0"/>
              </a:spcAft>
              <a:defRPr/>
            </a:pPr>
            <a:r>
              <a:rPr lang="en-US" sz="1050" i="1" dirty="0">
                <a:solidFill>
                  <a:schemeClr val="tx1">
                    <a:lumMod val="65000"/>
                    <a:lumOff val="35000"/>
                  </a:schemeClr>
                </a:solidFill>
                <a:cs typeface="Arial" panose="020B0604020202020204" pitchFamily="34" charset="0"/>
              </a:rPr>
              <a:t>Total rainfall (IMERG) from </a:t>
            </a:r>
            <a:r>
              <a:rPr lang="en-US" sz="1050" i="1" dirty="0" smtClean="0">
                <a:solidFill>
                  <a:schemeClr val="tx1">
                    <a:lumMod val="65000"/>
                    <a:lumOff val="35000"/>
                  </a:schemeClr>
                </a:solidFill>
                <a:cs typeface="Arial" panose="020B0604020202020204" pitchFamily="34" charset="0"/>
              </a:rPr>
              <a:t>8/29 to 9/05, 2018 in Japan (left). Credit</a:t>
            </a:r>
            <a:r>
              <a:rPr lang="en-US" sz="1050" i="1" dirty="0">
                <a:solidFill>
                  <a:schemeClr val="tx1">
                    <a:lumMod val="65000"/>
                    <a:lumOff val="35000"/>
                  </a:schemeClr>
                </a:solidFill>
                <a:cs typeface="Arial" panose="020B0604020202020204" pitchFamily="34" charset="0"/>
              </a:rPr>
              <a:t>: Hal Pierce (SSAI/NASA GSFC</a:t>
            </a:r>
            <a:r>
              <a:rPr lang="en-US" sz="1050" i="1" dirty="0" smtClean="0">
                <a:solidFill>
                  <a:schemeClr val="tx1">
                    <a:lumMod val="65000"/>
                    <a:lumOff val="35000"/>
                  </a:schemeClr>
                </a:solidFill>
                <a:cs typeface="Arial" panose="020B0604020202020204" pitchFamily="34" charset="0"/>
              </a:rPr>
              <a:t>).</a:t>
            </a:r>
            <a:endParaRPr lang="en-US" sz="1050" i="1"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449247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1089</TotalTime>
  <Words>237</Words>
  <Application>Microsoft Office PowerPoint</Application>
  <PresentationFormat>On-screen Show (16:9)</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MS PGothic</vt:lpstr>
      <vt:lpstr>Arial</vt:lpstr>
      <vt:lpstr>Calibri</vt:lpstr>
      <vt:lpstr>Tahoma</vt:lpstr>
      <vt:lpstr>Office Theme</vt:lpstr>
      <vt:lpstr>GPM helps track Jebi’s Staggering Rainfall Totals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Portier, Andrea M. (GSFC-617.0)[SCIENCE SYSTEMS AND APPLICATIONS INC]</cp:lastModifiedBy>
  <cp:revision>89</cp:revision>
  <dcterms:created xsi:type="dcterms:W3CDTF">2011-12-02T16:20:41Z</dcterms:created>
  <dcterms:modified xsi:type="dcterms:W3CDTF">2018-09-07T15:55:41Z</dcterms:modified>
</cp:coreProperties>
</file>