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70" r:id="rId2"/>
  </p:sldIdLst>
  <p:sldSz cx="9144000" cy="5143500" type="screen16x9"/>
  <p:notesSz cx="6858000" cy="9144000"/>
  <p:defaultTextStyle>
    <a:defPPr>
      <a:defRPr lang="en-US"/>
    </a:defPPr>
    <a:lvl1pPr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orient="horz" pos="2196">
          <p15:clr>
            <a:srgbClr val="A4A3A4"/>
          </p15:clr>
        </p15:guide>
        <p15:guide id="4" pos="23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D8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44" d="100"/>
          <a:sy n="144" d="100"/>
        </p:scale>
        <p:origin x="654" y="120"/>
      </p:cViewPr>
      <p:guideLst>
        <p:guide orient="horz" pos="1620"/>
        <p:guide pos="2880"/>
        <p:guide orient="horz" pos="2196"/>
        <p:guide pos="2381"/>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anose="020F0502020204030204" pitchFamily="34" charset="0"/>
              </a:defRPr>
            </a:lvl1pPr>
          </a:lstStyle>
          <a:p>
            <a:fld id="{CA4B20DC-088B-4C3E-A4C2-9B2BABC36B09}" type="datetime1">
              <a:rPr lang="en-US" altLang="en-US"/>
              <a:pPr/>
              <a:t>10/4/2018</a:t>
            </a:fld>
            <a:endParaRPr lang="en-US" alt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DE49C316-A2B6-4CF7-B6EA-B132F9046B5D}" type="slidenum">
              <a:rPr lang="en-US" altLang="en-US"/>
              <a:pPr/>
              <a:t>‹#›</a:t>
            </a:fld>
            <a:endParaRPr lang="en-US" altLang="en-US"/>
          </a:p>
        </p:txBody>
      </p:sp>
    </p:spTree>
    <p:extLst>
      <p:ext uri="{BB962C8B-B14F-4D97-AF65-F5344CB8AC3E}">
        <p14:creationId xmlns:p14="http://schemas.microsoft.com/office/powerpoint/2010/main" val="3369935579"/>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E49C316-A2B6-4CF7-B6EA-B132F9046B5D}"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19998586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2100957A-16E4-4027-BEC9-B527AF0FB9C3}" type="datetime1">
              <a:rPr lang="en-US" altLang="en-US"/>
              <a:pPr/>
              <a:t>10/4/2018</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E5973AF-DFC6-41E1-9DDC-60DAD7CC0305}" type="slidenum">
              <a:rPr lang="en-US" altLang="en-US"/>
              <a:pPr/>
              <a:t>‹#›</a:t>
            </a:fld>
            <a:endParaRPr lang="en-US" altLang="en-US"/>
          </a:p>
        </p:txBody>
      </p:sp>
    </p:spTree>
    <p:extLst>
      <p:ext uri="{BB962C8B-B14F-4D97-AF65-F5344CB8AC3E}">
        <p14:creationId xmlns:p14="http://schemas.microsoft.com/office/powerpoint/2010/main" val="2080081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FF077106-8637-439A-8E2B-D71976A7E54E}" type="datetime1">
              <a:rPr lang="en-US" altLang="en-US"/>
              <a:pPr/>
              <a:t>10/4/2018</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1882E13-DE57-4940-9725-D5A50F69B6A9}" type="slidenum">
              <a:rPr lang="en-US" altLang="en-US"/>
              <a:pPr/>
              <a:t>‹#›</a:t>
            </a:fld>
            <a:endParaRPr lang="en-US" altLang="en-US"/>
          </a:p>
        </p:txBody>
      </p:sp>
    </p:spTree>
    <p:extLst>
      <p:ext uri="{BB962C8B-B14F-4D97-AF65-F5344CB8AC3E}">
        <p14:creationId xmlns:p14="http://schemas.microsoft.com/office/powerpoint/2010/main" val="715985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D6E9A01A-134F-4AD4-A7C2-3C941DD9BE77}" type="datetime1">
              <a:rPr lang="en-US" altLang="en-US"/>
              <a:pPr/>
              <a:t>10/4/2018</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CF11301-9CE3-450C-AD5D-C2CF5B9973CF}" type="slidenum">
              <a:rPr lang="en-US" altLang="en-US"/>
              <a:pPr/>
              <a:t>‹#›</a:t>
            </a:fld>
            <a:endParaRPr lang="en-US" altLang="en-US"/>
          </a:p>
        </p:txBody>
      </p:sp>
    </p:spTree>
    <p:extLst>
      <p:ext uri="{BB962C8B-B14F-4D97-AF65-F5344CB8AC3E}">
        <p14:creationId xmlns:p14="http://schemas.microsoft.com/office/powerpoint/2010/main" val="1743941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6E814117-40F8-4417-9952-EBB1B95D09E1}" type="datetime1">
              <a:rPr lang="en-US" altLang="en-US"/>
              <a:pPr/>
              <a:t>10/4/2018</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6F417B2A-AFE8-4DB2-A9FE-43C3E28C19CE}" type="slidenum">
              <a:rPr lang="en-US" altLang="en-US"/>
              <a:pPr/>
              <a:t>‹#›</a:t>
            </a:fld>
            <a:endParaRPr lang="en-US" altLang="en-US"/>
          </a:p>
        </p:txBody>
      </p:sp>
    </p:spTree>
    <p:extLst>
      <p:ext uri="{BB962C8B-B14F-4D97-AF65-F5344CB8AC3E}">
        <p14:creationId xmlns:p14="http://schemas.microsoft.com/office/powerpoint/2010/main" val="1591342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84929B4C-3962-494D-A062-4BBA3AB09818}" type="datetime1">
              <a:rPr lang="en-US" altLang="en-US"/>
              <a:pPr/>
              <a:t>10/4/2018</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F95E213-2D2E-4981-A91F-C6642E1937AD}" type="slidenum">
              <a:rPr lang="en-US" altLang="en-US"/>
              <a:pPr/>
              <a:t>‹#›</a:t>
            </a:fld>
            <a:endParaRPr lang="en-US" altLang="en-US"/>
          </a:p>
        </p:txBody>
      </p:sp>
    </p:spTree>
    <p:extLst>
      <p:ext uri="{BB962C8B-B14F-4D97-AF65-F5344CB8AC3E}">
        <p14:creationId xmlns:p14="http://schemas.microsoft.com/office/powerpoint/2010/main" val="864681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D7AA9562-8364-4E8A-A4A2-7D0CA0594709}" type="datetime1">
              <a:rPr lang="en-US" altLang="en-US"/>
              <a:pPr/>
              <a:t>10/4/2018</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5D45E9DB-77AB-4912-9001-CB135B285A87}" type="slidenum">
              <a:rPr lang="en-US" altLang="en-US"/>
              <a:pPr/>
              <a:t>‹#›</a:t>
            </a:fld>
            <a:endParaRPr lang="en-US" altLang="en-US"/>
          </a:p>
        </p:txBody>
      </p:sp>
    </p:spTree>
    <p:extLst>
      <p:ext uri="{BB962C8B-B14F-4D97-AF65-F5344CB8AC3E}">
        <p14:creationId xmlns:p14="http://schemas.microsoft.com/office/powerpoint/2010/main" val="35836189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21F65598-61EB-4DC1-BC1B-40A9FBB89D27}" type="datetime1">
              <a:rPr lang="en-US" altLang="en-US"/>
              <a:pPr/>
              <a:t>10/4/2018</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DA364BC3-89BC-4644-8D9C-9D3DFBCA6D05}" type="slidenum">
              <a:rPr lang="en-US" altLang="en-US"/>
              <a:pPr/>
              <a:t>‹#›</a:t>
            </a:fld>
            <a:endParaRPr lang="en-US" altLang="en-US"/>
          </a:p>
        </p:txBody>
      </p:sp>
    </p:spTree>
    <p:extLst>
      <p:ext uri="{BB962C8B-B14F-4D97-AF65-F5344CB8AC3E}">
        <p14:creationId xmlns:p14="http://schemas.microsoft.com/office/powerpoint/2010/main" val="16768671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07ADFEFF-8A9B-43B1-8753-EDE5A7C6F334}" type="datetime1">
              <a:rPr lang="en-US" altLang="en-US"/>
              <a:pPr/>
              <a:t>10/4/2018</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DA11E921-3029-495C-8C33-75E841CBF094}" type="slidenum">
              <a:rPr lang="en-US" altLang="en-US"/>
              <a:pPr/>
              <a:t>‹#›</a:t>
            </a:fld>
            <a:endParaRPr lang="en-US" altLang="en-US"/>
          </a:p>
        </p:txBody>
      </p:sp>
    </p:spTree>
    <p:extLst>
      <p:ext uri="{BB962C8B-B14F-4D97-AF65-F5344CB8AC3E}">
        <p14:creationId xmlns:p14="http://schemas.microsoft.com/office/powerpoint/2010/main" val="119923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3488CA00-5D2D-420B-9FB4-AF50475C2077}" type="datetime1">
              <a:rPr lang="en-US" altLang="en-US"/>
              <a:pPr/>
              <a:t>10/4/2018</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75F4A23D-C3A8-4333-AF1D-03580C5DCCF0}" type="slidenum">
              <a:rPr lang="en-US" altLang="en-US"/>
              <a:pPr/>
              <a:t>‹#›</a:t>
            </a:fld>
            <a:endParaRPr lang="en-US" altLang="en-US"/>
          </a:p>
        </p:txBody>
      </p:sp>
    </p:spTree>
    <p:extLst>
      <p:ext uri="{BB962C8B-B14F-4D97-AF65-F5344CB8AC3E}">
        <p14:creationId xmlns:p14="http://schemas.microsoft.com/office/powerpoint/2010/main" val="3025461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736E31BF-C9CF-428E-80B0-516EC7993FFD}" type="datetime1">
              <a:rPr lang="en-US" altLang="en-US"/>
              <a:pPr/>
              <a:t>10/4/2018</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BEAFE67-6B98-4D78-8933-11C1645685EB}" type="slidenum">
              <a:rPr lang="en-US" altLang="en-US"/>
              <a:pPr/>
              <a:t>‹#›</a:t>
            </a:fld>
            <a:endParaRPr lang="en-US" altLang="en-US"/>
          </a:p>
        </p:txBody>
      </p:sp>
    </p:spTree>
    <p:extLst>
      <p:ext uri="{BB962C8B-B14F-4D97-AF65-F5344CB8AC3E}">
        <p14:creationId xmlns:p14="http://schemas.microsoft.com/office/powerpoint/2010/main" val="3502685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E0E5499A-7DEE-41DC-85AF-531A6AB69FD5}" type="datetime1">
              <a:rPr lang="en-US" altLang="en-US"/>
              <a:pPr/>
              <a:t>10/4/2018</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019E2750-4495-47B1-A3D1-1B36D4130D32}" type="slidenum">
              <a:rPr lang="en-US" altLang="en-US"/>
              <a:pPr/>
              <a:t>‹#›</a:t>
            </a:fld>
            <a:endParaRPr lang="en-US" altLang="en-US"/>
          </a:p>
        </p:txBody>
      </p:sp>
    </p:spTree>
    <p:extLst>
      <p:ext uri="{BB962C8B-B14F-4D97-AF65-F5344CB8AC3E}">
        <p14:creationId xmlns:p14="http://schemas.microsoft.com/office/powerpoint/2010/main" val="1871614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4767263"/>
            <a:ext cx="2133600" cy="274637"/>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anose="020F0502020204030204" pitchFamily="34" charset="0"/>
              </a:defRPr>
            </a:lvl1pPr>
          </a:lstStyle>
          <a:p>
            <a:fld id="{97B09A67-77D4-4D5A-8981-2EB840A47D04}" type="datetime1">
              <a:rPr lang="en-US" altLang="en-US"/>
              <a:pPr/>
              <a:t>10/4/2018</a:t>
            </a:fld>
            <a:endParaRPr lang="en-US" alt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00C4F940-C95C-4ED1-8CD5-94ECD5C90E62}"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www.nytimes.com/interactive/2018/09/15/world/asia/super-typhoon-mangkhut-ompong-storm.html" TargetMode="Externa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Title 20"/>
          <p:cNvSpPr>
            <a:spLocks noGrp="1"/>
          </p:cNvSpPr>
          <p:nvPr>
            <p:ph type="title"/>
          </p:nvPr>
        </p:nvSpPr>
        <p:spPr>
          <a:xfrm>
            <a:off x="2260600" y="-28847"/>
            <a:ext cx="6167199" cy="564632"/>
          </a:xfrm>
        </p:spPr>
        <p:txBody>
          <a:bodyPr rtlCol="0">
            <a:noAutofit/>
          </a:bodyPr>
          <a:lstStyle/>
          <a:p>
            <a:pPr algn="r" eaLnBrk="1" fontAlgn="auto" hangingPunct="1">
              <a:spcAft>
                <a:spcPts val="0"/>
              </a:spcAft>
              <a:defRPr/>
            </a:pPr>
            <a:r>
              <a:rPr lang="en-US" sz="2000" dirty="0" smtClean="0">
                <a:latin typeface="Tahoma" panose="020B0604030504040204" pitchFamily="34" charset="0"/>
                <a:ea typeface="Tahoma" panose="020B0604030504040204" pitchFamily="34" charset="0"/>
                <a:cs typeface="Tahoma" panose="020B0604030504040204" pitchFamily="34" charset="0"/>
              </a:rPr>
              <a:t>Adding Up Typhoon </a:t>
            </a:r>
            <a:r>
              <a:rPr lang="en-US" sz="2000" dirty="0" err="1" smtClean="0">
                <a:latin typeface="Tahoma" panose="020B0604030504040204" pitchFamily="34" charset="0"/>
                <a:ea typeface="Tahoma" panose="020B0604030504040204" pitchFamily="34" charset="0"/>
                <a:cs typeface="Tahoma" panose="020B0604030504040204" pitchFamily="34" charset="0"/>
              </a:rPr>
              <a:t>Mangkhut’s</a:t>
            </a:r>
            <a:r>
              <a:rPr lang="en-US" sz="2000" dirty="0" smtClean="0">
                <a:latin typeface="Tahoma" panose="020B0604030504040204" pitchFamily="34" charset="0"/>
                <a:ea typeface="Tahoma" panose="020B0604030504040204" pitchFamily="34" charset="0"/>
                <a:cs typeface="Tahoma" panose="020B0604030504040204" pitchFamily="34" charset="0"/>
              </a:rPr>
              <a:t> Rainfall with GPM</a:t>
            </a:r>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3" name="TextBox 2"/>
          <p:cNvSpPr txBox="1"/>
          <p:nvPr/>
        </p:nvSpPr>
        <p:spPr>
          <a:xfrm>
            <a:off x="309512" y="449187"/>
            <a:ext cx="2987165" cy="276999"/>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ea typeface="MS PGothic" panose="020B0600070205080204" pitchFamily="34" charset="-128"/>
              <a:cs typeface="+mn-cs"/>
            </a:endParaRPr>
          </a:p>
        </p:txBody>
      </p:sp>
      <p:sp>
        <p:nvSpPr>
          <p:cNvPr id="13" name="Rectangle 12"/>
          <p:cNvSpPr/>
          <p:nvPr/>
        </p:nvSpPr>
        <p:spPr>
          <a:xfrm>
            <a:off x="5061526" y="4045803"/>
            <a:ext cx="4157821" cy="1015663"/>
          </a:xfrm>
          <a:prstGeom prst="rect">
            <a:avLst/>
          </a:prstGeom>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The Global Disaster Alert and Coordination System (GDACS) used GPM IMERG data to distribute information about the storm’s impact across the countries. In turn, GDACS’ data was used by several relief organizations to provide humanitarian aid where needed.   </a:t>
            </a:r>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14" name="Rectangle 13"/>
          <p:cNvSpPr/>
          <p:nvPr/>
        </p:nvSpPr>
        <p:spPr>
          <a:xfrm>
            <a:off x="5061527" y="3302999"/>
            <a:ext cx="4045598" cy="577081"/>
          </a:xfrm>
          <a:prstGeom prst="rect">
            <a:avLst/>
          </a:prstGeom>
        </p:spPr>
        <p:txBody>
          <a:bodyPr wrap="square">
            <a:spAutoFit/>
          </a:bodyPr>
          <a:lstStyle/>
          <a:p>
            <a:pPr marL="0" marR="0" lvl="0" indent="0" algn="l" defTabSz="457200" rtl="0" eaLnBrk="1" fontAlgn="base" latinLnBrk="0" hangingPunct="1">
              <a:lnSpc>
                <a:spcPct val="100000"/>
              </a:lnSpc>
              <a:spcBef>
                <a:spcPct val="0"/>
              </a:spcBef>
              <a:spcAft>
                <a:spcPts val="0"/>
              </a:spcAft>
              <a:buClrTx/>
              <a:buSzTx/>
              <a:buFontTx/>
              <a:buNone/>
              <a:tabLst/>
              <a:defRPr/>
            </a:pPr>
            <a:r>
              <a:rPr kumimoji="0" lang="en-US" sz="1050" b="0" i="1" u="none" strike="noStrike" kern="1200" cap="none" spc="0" normalizeH="0" baseline="0" noProof="0" dirty="0" smtClean="0">
                <a:ln>
                  <a:noFill/>
                </a:ln>
                <a:solidFill>
                  <a:prstClr val="black">
                    <a:lumMod val="65000"/>
                    <a:lumOff val="35000"/>
                  </a:prstClr>
                </a:solidFill>
                <a:effectLst/>
                <a:uLnTx/>
                <a:uFillTx/>
                <a:latin typeface="Arial" panose="020B0604020202020204" pitchFamily="34" charset="0"/>
                <a:ea typeface="MS PGothic" panose="020B0600070205080204" pitchFamily="34" charset="-128"/>
                <a:cs typeface="Arial" panose="020B0604020202020204" pitchFamily="34" charset="0"/>
              </a:rPr>
              <a:t>GDACS Emergency Response Map for </a:t>
            </a:r>
            <a:r>
              <a:rPr kumimoji="0" lang="en-US" sz="1050" b="0" i="1" u="none" strike="noStrike" kern="1200" cap="none" spc="0" normalizeH="0" baseline="0" noProof="0" dirty="0" err="1" smtClean="0">
                <a:ln>
                  <a:noFill/>
                </a:ln>
                <a:solidFill>
                  <a:prstClr val="black">
                    <a:lumMod val="65000"/>
                    <a:lumOff val="35000"/>
                  </a:prstClr>
                </a:solidFill>
                <a:effectLst/>
                <a:uLnTx/>
                <a:uFillTx/>
                <a:latin typeface="Arial" panose="020B0604020202020204" pitchFamily="34" charset="0"/>
                <a:ea typeface="MS PGothic" panose="020B0600070205080204" pitchFamily="34" charset="-128"/>
                <a:cs typeface="Arial" panose="020B0604020202020204" pitchFamily="34" charset="0"/>
              </a:rPr>
              <a:t>Mangkhut</a:t>
            </a:r>
            <a:r>
              <a:rPr kumimoji="0" lang="en-US" sz="1050" b="0" i="1" u="none" strike="noStrike" kern="1200" cap="none" spc="0" normalizeH="0" baseline="0" noProof="0" dirty="0" smtClean="0">
                <a:ln>
                  <a:noFill/>
                </a:ln>
                <a:solidFill>
                  <a:prstClr val="black">
                    <a:lumMod val="65000"/>
                    <a:lumOff val="35000"/>
                  </a:prstClr>
                </a:solidFill>
                <a:effectLst/>
                <a:uLnTx/>
                <a:uFillTx/>
                <a:latin typeface="Arial" panose="020B0604020202020204" pitchFamily="34" charset="0"/>
                <a:ea typeface="MS PGothic" panose="020B0600070205080204" pitchFamily="34" charset="-128"/>
                <a:cs typeface="Arial" panose="020B0604020202020204" pitchFamily="34" charset="0"/>
              </a:rPr>
              <a:t> on 09/18/2018 using data from GPM. Credit</a:t>
            </a:r>
            <a:r>
              <a:rPr kumimoji="0" lang="en-US" sz="1050" b="0" i="1"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S PGothic" panose="020B0600070205080204" pitchFamily="34" charset="-128"/>
                <a:cs typeface="Arial" panose="020B0604020202020204" pitchFamily="34" charset="0"/>
              </a:rPr>
              <a:t>: </a:t>
            </a:r>
            <a:r>
              <a:rPr kumimoji="0" lang="en-US" sz="1050" b="0" i="1" u="none" strike="noStrike" kern="1200" cap="none" spc="0" normalizeH="0" baseline="0" noProof="0" dirty="0" smtClean="0">
                <a:ln>
                  <a:noFill/>
                </a:ln>
                <a:solidFill>
                  <a:prstClr val="black">
                    <a:lumMod val="65000"/>
                    <a:lumOff val="35000"/>
                  </a:prstClr>
                </a:solidFill>
                <a:effectLst/>
                <a:uLnTx/>
                <a:uFillTx/>
                <a:latin typeface="Arial" panose="020B0604020202020204" pitchFamily="34" charset="0"/>
                <a:ea typeface="MS PGothic" panose="020B0600070205080204" pitchFamily="34" charset="-128"/>
                <a:cs typeface="Arial" panose="020B0604020202020204" pitchFamily="34" charset="0"/>
              </a:rPr>
              <a:t>https://erccportal.jrc.ec.europa.eu/Maps/Daily-maps </a:t>
            </a:r>
          </a:p>
        </p:txBody>
      </p:sp>
      <p:sp>
        <p:nvSpPr>
          <p:cNvPr id="15" name="Rectangle 14"/>
          <p:cNvSpPr/>
          <p:nvPr/>
        </p:nvSpPr>
        <p:spPr>
          <a:xfrm>
            <a:off x="265565" y="4728614"/>
            <a:ext cx="4722747" cy="415498"/>
          </a:xfrm>
          <a:prstGeom prst="rect">
            <a:avLst/>
          </a:prstGeom>
        </p:spPr>
        <p:txBody>
          <a:bodyPr wrap="square">
            <a:spAutoFit/>
          </a:bodyPr>
          <a:lstStyle/>
          <a:p>
            <a:pPr marL="0" marR="0" lvl="0" indent="0" algn="l" defTabSz="457200" rtl="0" eaLnBrk="1" fontAlgn="base" latinLnBrk="0" hangingPunct="1">
              <a:lnSpc>
                <a:spcPct val="100000"/>
              </a:lnSpc>
              <a:spcBef>
                <a:spcPct val="0"/>
              </a:spcBef>
              <a:spcAft>
                <a:spcPts val="0"/>
              </a:spcAft>
              <a:buClrTx/>
              <a:buSzTx/>
              <a:buFontTx/>
              <a:buNone/>
              <a:tabLst/>
              <a:defRPr/>
            </a:pPr>
            <a:r>
              <a:rPr kumimoji="0" lang="en-US" sz="1050" b="0" i="1" u="none" strike="noStrike" kern="1200" cap="none" spc="0" normalizeH="0" baseline="0" noProof="0" dirty="0" smtClean="0">
                <a:ln>
                  <a:noFill/>
                </a:ln>
                <a:solidFill>
                  <a:prstClr val="black">
                    <a:lumMod val="65000"/>
                    <a:lumOff val="35000"/>
                  </a:prstClr>
                </a:solidFill>
                <a:effectLst/>
                <a:uLnTx/>
                <a:uFillTx/>
                <a:latin typeface="Arial" panose="020B0604020202020204" pitchFamily="34" charset="0"/>
                <a:ea typeface="MS PGothic" panose="020B0600070205080204" pitchFamily="34" charset="-128"/>
                <a:cs typeface="Arial" panose="020B0604020202020204" pitchFamily="34" charset="0"/>
              </a:rPr>
              <a:t>Total </a:t>
            </a:r>
            <a:r>
              <a:rPr kumimoji="0" lang="en-US" sz="1050" b="0" i="1"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S PGothic" panose="020B0600070205080204" pitchFamily="34" charset="-128"/>
                <a:cs typeface="Arial" panose="020B0604020202020204" pitchFamily="34" charset="0"/>
              </a:rPr>
              <a:t>rainfall (IMERG) from </a:t>
            </a:r>
            <a:r>
              <a:rPr kumimoji="0" lang="en-US" sz="1050" b="0" i="1" u="none" strike="noStrike" kern="1200" cap="none" spc="0" normalizeH="0" baseline="0" noProof="0" dirty="0" smtClean="0">
                <a:ln>
                  <a:noFill/>
                </a:ln>
                <a:solidFill>
                  <a:prstClr val="black">
                    <a:lumMod val="65000"/>
                    <a:lumOff val="35000"/>
                  </a:prstClr>
                </a:solidFill>
                <a:effectLst/>
                <a:uLnTx/>
                <a:uFillTx/>
                <a:latin typeface="Arial" panose="020B0604020202020204" pitchFamily="34" charset="0"/>
                <a:ea typeface="MS PGothic" panose="020B0600070205080204" pitchFamily="34" charset="-128"/>
                <a:cs typeface="Arial" panose="020B0604020202020204" pitchFamily="34" charset="0"/>
              </a:rPr>
              <a:t>9/11 to 9/17, 2018 for Typhoon </a:t>
            </a:r>
            <a:r>
              <a:rPr kumimoji="0" lang="en-US" sz="1050" b="0" i="1" u="none" strike="noStrike" kern="1200" cap="none" spc="0" normalizeH="0" baseline="0" noProof="0" dirty="0" err="1" smtClean="0">
                <a:ln>
                  <a:noFill/>
                </a:ln>
                <a:solidFill>
                  <a:prstClr val="black">
                    <a:lumMod val="65000"/>
                    <a:lumOff val="35000"/>
                  </a:prstClr>
                </a:solidFill>
                <a:effectLst/>
                <a:uLnTx/>
                <a:uFillTx/>
                <a:latin typeface="Arial" panose="020B0604020202020204" pitchFamily="34" charset="0"/>
                <a:ea typeface="MS PGothic" panose="020B0600070205080204" pitchFamily="34" charset="-128"/>
                <a:cs typeface="Arial" panose="020B0604020202020204" pitchFamily="34" charset="0"/>
              </a:rPr>
              <a:t>Mangkhut</a:t>
            </a:r>
            <a:r>
              <a:rPr kumimoji="0" lang="en-US" sz="1050" b="0" i="1" u="none" strike="noStrike" kern="1200" cap="none" spc="0" normalizeH="0" baseline="0" noProof="0" dirty="0" smtClean="0">
                <a:ln>
                  <a:noFill/>
                </a:ln>
                <a:solidFill>
                  <a:prstClr val="black">
                    <a:lumMod val="65000"/>
                    <a:lumOff val="35000"/>
                  </a:prstClr>
                </a:solidFill>
                <a:effectLst/>
                <a:uLnTx/>
                <a:uFillTx/>
                <a:latin typeface="Arial" panose="020B0604020202020204" pitchFamily="34" charset="0"/>
                <a:ea typeface="MS PGothic" panose="020B0600070205080204" pitchFamily="34" charset="-128"/>
                <a:cs typeface="Arial" panose="020B0604020202020204" pitchFamily="34" charset="0"/>
              </a:rPr>
              <a:t>. Credit</a:t>
            </a:r>
            <a:r>
              <a:rPr kumimoji="0" lang="en-US" sz="1050" b="0" i="1"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S PGothic" panose="020B0600070205080204" pitchFamily="34" charset="-128"/>
                <a:cs typeface="Arial" panose="020B0604020202020204" pitchFamily="34" charset="0"/>
              </a:rPr>
              <a:t>: Hal Pierce (SSAI/NASA GSFC</a:t>
            </a:r>
            <a:r>
              <a:rPr kumimoji="0" lang="en-US" sz="1050" b="0" i="1" u="none" strike="noStrike" kern="1200" cap="none" spc="0" normalizeH="0" baseline="0" noProof="0" dirty="0" smtClean="0">
                <a:ln>
                  <a:noFill/>
                </a:ln>
                <a:solidFill>
                  <a:prstClr val="black">
                    <a:lumMod val="65000"/>
                    <a:lumOff val="35000"/>
                  </a:prstClr>
                </a:solidFill>
                <a:effectLst/>
                <a:uLnTx/>
                <a:uFillTx/>
                <a:latin typeface="Arial" panose="020B0604020202020204" pitchFamily="34" charset="0"/>
                <a:ea typeface="MS PGothic" panose="020B0600070205080204" pitchFamily="34" charset="-128"/>
                <a:cs typeface="Arial" panose="020B0604020202020204" pitchFamily="34" charset="0"/>
              </a:rPr>
              <a:t>).</a:t>
            </a:r>
            <a:endParaRPr kumimoji="0" lang="en-US" sz="1050" b="0" i="1"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pic>
        <p:nvPicPr>
          <p:cNvPr id="9" name="Picture 8"/>
          <p:cNvPicPr>
            <a:picLocks noChangeAspect="1"/>
          </p:cNvPicPr>
          <p:nvPr/>
        </p:nvPicPr>
        <p:blipFill>
          <a:blip r:embed="rId4"/>
          <a:stretch>
            <a:fillRect/>
          </a:stretch>
        </p:blipFill>
        <p:spPr>
          <a:xfrm>
            <a:off x="401503" y="2142289"/>
            <a:ext cx="4586809" cy="2581051"/>
          </a:xfrm>
          <a:prstGeom prst="rect">
            <a:avLst/>
          </a:prstGeom>
        </p:spPr>
      </p:pic>
      <p:pic>
        <p:nvPicPr>
          <p:cNvPr id="5" name="Picture 4"/>
          <p:cNvPicPr>
            <a:picLocks noChangeAspect="1"/>
          </p:cNvPicPr>
          <p:nvPr/>
        </p:nvPicPr>
        <p:blipFill>
          <a:blip r:embed="rId5"/>
          <a:stretch>
            <a:fillRect/>
          </a:stretch>
        </p:blipFill>
        <p:spPr>
          <a:xfrm>
            <a:off x="5066538" y="495465"/>
            <a:ext cx="4035574" cy="2807208"/>
          </a:xfrm>
          <a:prstGeom prst="rect">
            <a:avLst/>
          </a:prstGeom>
        </p:spPr>
      </p:pic>
      <p:sp>
        <p:nvSpPr>
          <p:cNvPr id="12" name="TextBox 11"/>
          <p:cNvSpPr txBox="1"/>
          <p:nvPr/>
        </p:nvSpPr>
        <p:spPr>
          <a:xfrm>
            <a:off x="265565" y="438287"/>
            <a:ext cx="4795961" cy="1754326"/>
          </a:xfrm>
          <a:prstGeom prst="rect">
            <a:avLst/>
          </a:prstGeom>
          <a:noFill/>
        </p:spPr>
        <p:txBody>
          <a:bodyPr wrap="square" rtlCol="0">
            <a:spAutoFit/>
          </a:bodyPr>
          <a:lstStyle/>
          <a:p>
            <a:pPr lvl="0">
              <a:defRPr/>
            </a:pPr>
            <a:r>
              <a:rPr lang="en-US" altLang="en-US" sz="1200" dirty="0">
                <a:solidFill>
                  <a:prstClr val="black"/>
                </a:solidFill>
                <a:cs typeface="Arial" panose="020B0604020202020204" pitchFamily="34" charset="0"/>
              </a:rPr>
              <a:t>From September 14-17, 2018</a:t>
            </a:r>
            <a:r>
              <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 Typhoon </a:t>
            </a:r>
            <a:r>
              <a:rPr kumimoji="0" lang="en-US" altLang="en-US" sz="1200" b="0" i="0" u="none" strike="noStrike" kern="1200" cap="none" spc="0" normalizeH="0" baseline="0" noProof="0" dirty="0" err="1" smtClean="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Mangkhut</a:t>
            </a:r>
            <a:r>
              <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 </a:t>
            </a: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brought torrential rains </a:t>
            </a:r>
            <a:r>
              <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and strong winds across the </a:t>
            </a: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Philippines, mainland China, and Hong </a:t>
            </a:r>
            <a:r>
              <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Kong. </a:t>
            </a: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O</a:t>
            </a:r>
            <a:r>
              <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ver 175,000 people were evacuated from their homes in the Philippines alone. GPM </a:t>
            </a: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IMERG data was used </a:t>
            </a:r>
            <a:r>
              <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to show accumulated rainfall as the storm traced across the Philippines and made landfall in China. More than 4 </a:t>
            </a: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inches of rain </a:t>
            </a:r>
            <a:r>
              <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stretched from Manila to the northern tip of Luzon triggering landslides and flooding. The </a:t>
            </a:r>
            <a:r>
              <a:rPr kumimoji="0" lang="en-US" altLang="en-US" sz="1200" b="0" i="1" u="none" strike="noStrike" kern="1200" cap="none" spc="0" normalizeH="0" baseline="0" noProof="0" dirty="0" smtClean="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hlinkClick r:id="rId6"/>
              </a:rPr>
              <a:t>New York Times</a:t>
            </a:r>
            <a:r>
              <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 even highlights the storm's intensity with GPM data before making landfall.</a:t>
            </a:r>
          </a:p>
        </p:txBody>
      </p:sp>
    </p:spTree>
    <p:extLst>
      <p:ext uri="{BB962C8B-B14F-4D97-AF65-F5344CB8AC3E}">
        <p14:creationId xmlns:p14="http://schemas.microsoft.com/office/powerpoint/2010/main" val="97268389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2157</TotalTime>
  <Words>189</Words>
  <Application>Microsoft Office PowerPoint</Application>
  <PresentationFormat>On-screen Show (16:9)</PresentationFormat>
  <Paragraphs>6</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MS PGothic</vt:lpstr>
      <vt:lpstr>MS PGothic</vt:lpstr>
      <vt:lpstr>Arial</vt:lpstr>
      <vt:lpstr>Calibri</vt:lpstr>
      <vt:lpstr>Tahoma</vt:lpstr>
      <vt:lpstr>Office Theme</vt:lpstr>
      <vt:lpstr>Adding Up Typhoon Mangkhut’s Rainfall with GPM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GPM Overview</dc:title>
  <dc:creator>Jacob Reed</dc:creator>
  <cp:lastModifiedBy>Portier, Andrea M. (GSFC-617.0)[SCIENCE SYSTEMS AND APPLICATIONS INC]</cp:lastModifiedBy>
  <cp:revision>167</cp:revision>
  <dcterms:created xsi:type="dcterms:W3CDTF">2011-12-02T16:20:41Z</dcterms:created>
  <dcterms:modified xsi:type="dcterms:W3CDTF">2018-10-04T14:01:05Z</dcterms:modified>
</cp:coreProperties>
</file>