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3" r:id="rId2"/>
    <p:sldId id="264" r:id="rId3"/>
    <p:sldId id="26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8" autoAdjust="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7607E-9DEF-4815-A57A-868543622FD8}"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BF709-E963-4620-8B30-711650659378}" type="slidenum">
              <a:rPr lang="en-US" smtClean="0"/>
              <a:t>‹#›</a:t>
            </a:fld>
            <a:endParaRPr lang="en-US"/>
          </a:p>
        </p:txBody>
      </p:sp>
    </p:spTree>
    <p:extLst>
      <p:ext uri="{BB962C8B-B14F-4D97-AF65-F5344CB8AC3E}">
        <p14:creationId xmlns:p14="http://schemas.microsoft.com/office/powerpoint/2010/main" val="278661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0466-8007-44C6-9748-5C91AD7E7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06D12C-A67B-40BE-BAD2-6A4648C6B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B4F997-48B3-497C-8C9B-CE382C3916DD}"/>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5" name="Footer Placeholder 4">
            <a:extLst>
              <a:ext uri="{FF2B5EF4-FFF2-40B4-BE49-F238E27FC236}">
                <a16:creationId xmlns:a16="http://schemas.microsoft.com/office/drawing/2014/main" id="{4FCAB336-5627-43C8-9089-E32133BE9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CF6C9-AB09-480D-A01D-33E1C5DE8272}"/>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369310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B9E5-91BB-4F7E-9B40-B5EAC28756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67A8F6-F98F-46B2-ADA1-9484F80881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632BC-5B7D-4804-B898-7DBEBFC8E2D2}"/>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5" name="Footer Placeholder 4">
            <a:extLst>
              <a:ext uri="{FF2B5EF4-FFF2-40B4-BE49-F238E27FC236}">
                <a16:creationId xmlns:a16="http://schemas.microsoft.com/office/drawing/2014/main" id="{03ADF64B-D424-442E-AB54-55682705B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A9BAC-4E4B-4844-9192-FE3AC360A358}"/>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373693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B86D4-8E50-4BA3-BBB8-1893B1751E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023E2-0976-4B89-9C9A-E0610A7125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12504-2BAE-4F2A-9EE4-335753ED6820}"/>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5" name="Footer Placeholder 4">
            <a:extLst>
              <a:ext uri="{FF2B5EF4-FFF2-40B4-BE49-F238E27FC236}">
                <a16:creationId xmlns:a16="http://schemas.microsoft.com/office/drawing/2014/main" id="{4BFCBF5A-4D95-4F32-BB60-DEB9F229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3A3BB-66B2-4DC8-B7FD-C1F256019C79}"/>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419532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67CA-DE48-4133-A0E7-853F3D8C2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0DC5A-A2F2-4A38-83EB-76CC8CE30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67D4D-19FB-44A7-A9B3-412FEED7C122}"/>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5" name="Footer Placeholder 4">
            <a:extLst>
              <a:ext uri="{FF2B5EF4-FFF2-40B4-BE49-F238E27FC236}">
                <a16:creationId xmlns:a16="http://schemas.microsoft.com/office/drawing/2014/main" id="{D39C69FB-E8D4-4A1F-A525-C27780A19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A0ECA-437D-4BA7-844B-029CF57E8C35}"/>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207628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D092-8961-4B62-8E80-FE5C43547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727437-AA7C-4325-ACDD-0E90F04DC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57F013-D120-46C3-B58F-1B966FC9F2B8}"/>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5" name="Footer Placeholder 4">
            <a:extLst>
              <a:ext uri="{FF2B5EF4-FFF2-40B4-BE49-F238E27FC236}">
                <a16:creationId xmlns:a16="http://schemas.microsoft.com/office/drawing/2014/main" id="{535D606D-73D4-45C9-8229-952480447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B9C9D-A864-4A1D-A4DE-BE6F3FF1A3CD}"/>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214762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EA31-3286-42B2-8F99-9F69A47FD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42855-3DCC-4DB6-B394-A314076A9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48B246-6ED9-4011-B0CE-D74226CA5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932ECB-F5DD-4451-B935-3E57A953824D}"/>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6" name="Footer Placeholder 5">
            <a:extLst>
              <a:ext uri="{FF2B5EF4-FFF2-40B4-BE49-F238E27FC236}">
                <a16:creationId xmlns:a16="http://schemas.microsoft.com/office/drawing/2014/main" id="{C9271AE4-7838-49B3-9598-25A6F071C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F3060-B913-4BC9-A786-EDFCF34E7A87}"/>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8263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2DF7-DAEA-4502-BF9B-491C417582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B36FF-7BFD-438F-B977-FA1D38FDB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52F3C-B82D-482E-B8DF-FC869BB24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66C65F-1604-44BC-B371-2D5335500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D3641-904C-4149-92C1-A9ACA2DC5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E42CC-4249-442B-98F4-E22F342CE811}"/>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8" name="Footer Placeholder 7">
            <a:extLst>
              <a:ext uri="{FF2B5EF4-FFF2-40B4-BE49-F238E27FC236}">
                <a16:creationId xmlns:a16="http://schemas.microsoft.com/office/drawing/2014/main" id="{D2469534-DC58-4D26-A060-15AC9F8FF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53A925-97AF-46DB-8796-BC939BD5837C}"/>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73643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3118-EE75-4EAC-915C-8296F99591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CF5859-D6A3-4227-BC8C-D1DC4377964E}"/>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4" name="Footer Placeholder 3">
            <a:extLst>
              <a:ext uri="{FF2B5EF4-FFF2-40B4-BE49-F238E27FC236}">
                <a16:creationId xmlns:a16="http://schemas.microsoft.com/office/drawing/2014/main" id="{1FE60576-2DF3-4FC3-B885-88F45CEB8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D94BDE-B04F-4A72-A587-7D675ACAE236}"/>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422380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96F68-6FA7-4F50-B789-15123DD09490}"/>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3" name="Footer Placeholder 2">
            <a:extLst>
              <a:ext uri="{FF2B5EF4-FFF2-40B4-BE49-F238E27FC236}">
                <a16:creationId xmlns:a16="http://schemas.microsoft.com/office/drawing/2014/main" id="{52F68B1D-BAB0-4300-8CC6-2A4CEBD279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D5529-FD2C-45C8-80D8-0274022B517B}"/>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44869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CC6E-A10A-430A-8A44-C71D879B0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FF3164-B5F9-4CC6-890E-78AE2F57F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6A40F7-14ED-4875-83B5-2799CB3BC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C1CC1-3BBB-41EE-AB6B-AEE16CE233A6}"/>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6" name="Footer Placeholder 5">
            <a:extLst>
              <a:ext uri="{FF2B5EF4-FFF2-40B4-BE49-F238E27FC236}">
                <a16:creationId xmlns:a16="http://schemas.microsoft.com/office/drawing/2014/main" id="{C5D9E0EE-9916-4959-B01E-650C62D24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E6CD9-185C-4235-9BFE-224723F6ACC0}"/>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56244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7878-85AE-4542-9AB6-06AC82818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9E797-3218-42C8-8C18-16EA87A2A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24EC26-5F9D-447B-A4F7-C0C1D3B30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BDDA1-5EDE-4598-8756-8BDC72502F4B}"/>
              </a:ext>
            </a:extLst>
          </p:cNvPr>
          <p:cNvSpPr>
            <a:spLocks noGrp="1"/>
          </p:cNvSpPr>
          <p:nvPr>
            <p:ph type="dt" sz="half" idx="10"/>
          </p:nvPr>
        </p:nvSpPr>
        <p:spPr/>
        <p:txBody>
          <a:bodyPr/>
          <a:lstStyle/>
          <a:p>
            <a:fld id="{3AD15E53-2AD0-41DA-8D9F-049FD7A1EB26}" type="datetimeFigureOut">
              <a:rPr lang="en-US" smtClean="0"/>
              <a:t>5/2/2019</a:t>
            </a:fld>
            <a:endParaRPr lang="en-US"/>
          </a:p>
        </p:txBody>
      </p:sp>
      <p:sp>
        <p:nvSpPr>
          <p:cNvPr id="6" name="Footer Placeholder 5">
            <a:extLst>
              <a:ext uri="{FF2B5EF4-FFF2-40B4-BE49-F238E27FC236}">
                <a16:creationId xmlns:a16="http://schemas.microsoft.com/office/drawing/2014/main" id="{31516291-58FB-4CBB-B5E0-087C8D78E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78A4A-8881-41B7-91C1-C80109BCE8A5}"/>
              </a:ext>
            </a:extLst>
          </p:cNvPr>
          <p:cNvSpPr>
            <a:spLocks noGrp="1"/>
          </p:cNvSpPr>
          <p:nvPr>
            <p:ph type="sldNum" sz="quarter" idx="12"/>
          </p:nvPr>
        </p:nvSpPr>
        <p:spPr/>
        <p:txBody>
          <a:bodyPr/>
          <a:lstStyle/>
          <a:p>
            <a:fld id="{96F93FE5-8968-4A39-9F2F-3155AE134A6C}" type="slidenum">
              <a:rPr lang="en-US" smtClean="0"/>
              <a:t>‹#›</a:t>
            </a:fld>
            <a:endParaRPr lang="en-US"/>
          </a:p>
        </p:txBody>
      </p:sp>
    </p:spTree>
    <p:extLst>
      <p:ext uri="{BB962C8B-B14F-4D97-AF65-F5344CB8AC3E}">
        <p14:creationId xmlns:p14="http://schemas.microsoft.com/office/powerpoint/2010/main" val="51317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C4EC3-5513-4305-B91F-32FCAFA52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D5D676-2C05-4FA4-B580-B7815A040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54837-838F-4496-8B4D-4F85D23B7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15E53-2AD0-41DA-8D9F-049FD7A1EB26}" type="datetimeFigureOut">
              <a:rPr lang="en-US" smtClean="0"/>
              <a:t>5/2/2019</a:t>
            </a:fld>
            <a:endParaRPr lang="en-US"/>
          </a:p>
        </p:txBody>
      </p:sp>
      <p:sp>
        <p:nvSpPr>
          <p:cNvPr id="5" name="Footer Placeholder 4">
            <a:extLst>
              <a:ext uri="{FF2B5EF4-FFF2-40B4-BE49-F238E27FC236}">
                <a16:creationId xmlns:a16="http://schemas.microsoft.com/office/drawing/2014/main" id="{FE28ED0F-2CC5-46A5-B7BD-29F9FD04A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1F35FC-B136-4B96-9E65-5B4AC2887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93FE5-8968-4A39-9F2F-3155AE134A6C}" type="slidenum">
              <a:rPr lang="en-US" smtClean="0"/>
              <a:t>‹#›</a:t>
            </a:fld>
            <a:endParaRPr lang="en-US"/>
          </a:p>
        </p:txBody>
      </p:sp>
    </p:spTree>
    <p:extLst>
      <p:ext uri="{BB962C8B-B14F-4D97-AF65-F5344CB8AC3E}">
        <p14:creationId xmlns:p14="http://schemas.microsoft.com/office/powerpoint/2010/main" val="392441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url?sa=i&amp;rct=j&amp;q=&amp;esrc=s&amp;source=images&amp;cd=&amp;cad=rja&amp;uact=8&amp;ved=0ahUKEwjYjbC7xf_UAhVLbz4KHawvBBAQjRwIBw&amp;url=https://nightsky.jpl.nasa.gov/club-view.cfm?Club_ID=1701&amp;psig=AFQjCNHlS-aqkOPtdau0yX38MOQshj34Ww&amp;ust=1499804502944441"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ahUKEwjYjbC7xf_UAhVLbz4KHawvBBAQjRwIBw&amp;url=https://nightsky.jpl.nasa.gov/club-view.cfm?Club_ID=1701&amp;psig=AFQjCNHlS-aqkOPtdau0yX38MOQshj34Ww&amp;ust=1499804502944441"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google.com/url?sa=i&amp;rct=j&amp;q=&amp;esrc=s&amp;source=images&amp;cd=&amp;cad=rja&amp;uact=8&amp;ved=0ahUKEwjYjbC7xf_UAhVLbz4KHawvBBAQjRwIBw&amp;url=https://nightsky.jpl.nasa.gov/club-view.cfm?Club_ID=1701&amp;psig=AFQjCNHlS-aqkOPtdau0yX38MOQshj34Ww&amp;ust=14998045029444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9CE6C-94AA-4ADB-8466-8B16E8010F0A}"/>
              </a:ext>
            </a:extLst>
          </p:cNvPr>
          <p:cNvSpPr txBox="1"/>
          <p:nvPr/>
        </p:nvSpPr>
        <p:spPr>
          <a:xfrm>
            <a:off x="2131379" y="165128"/>
            <a:ext cx="90341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Perspectives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from NASA’s NPOL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Radar: Severe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Weather on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Delmarva (I)</a:t>
            </a:r>
          </a:p>
        </p:txBody>
      </p:sp>
      <p:pic>
        <p:nvPicPr>
          <p:cNvPr id="5" name="Picture 12" descr="Image result for wallops flight facility">
            <a:hlinkClick r:id="rId2"/>
            <a:extLst>
              <a:ext uri="{FF2B5EF4-FFF2-40B4-BE49-F238E27FC236}">
                <a16:creationId xmlns:a16="http://schemas.microsoft.com/office/drawing/2014/main" id="{9741B685-BA6F-47AF-B568-A3A65F52A4AD}"/>
              </a:ext>
            </a:extLst>
          </p:cNvPr>
          <p:cNvPicPr>
            <a:picLocks noChangeAspect="1" noChangeArrowheads="1"/>
          </p:cNvPicPr>
          <p:nvPr/>
        </p:nvPicPr>
        <p:blipFill>
          <a:blip r:embed="rId3" cstate="print"/>
          <a:srcRect/>
          <a:stretch>
            <a:fillRect/>
          </a:stretch>
        </p:blipFill>
        <p:spPr bwMode="auto">
          <a:xfrm>
            <a:off x="10733722" y="127341"/>
            <a:ext cx="483569" cy="434529"/>
          </a:xfrm>
          <a:prstGeom prst="rect">
            <a:avLst/>
          </a:prstGeom>
          <a:noFill/>
        </p:spPr>
      </p:pic>
      <p:pic>
        <p:nvPicPr>
          <p:cNvPr id="43" name="Picture 42">
            <a:extLst>
              <a:ext uri="{FF2B5EF4-FFF2-40B4-BE49-F238E27FC236}">
                <a16:creationId xmlns:a16="http://schemas.microsoft.com/office/drawing/2014/main" id="{FE435779-134B-43F1-BBD1-B01EEF7CB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8459" y="619167"/>
            <a:ext cx="8305584" cy="4137383"/>
          </a:xfrm>
          <a:prstGeom prst="rect">
            <a:avLst/>
          </a:prstGeom>
        </p:spPr>
      </p:pic>
      <p:sp>
        <p:nvSpPr>
          <p:cNvPr id="45" name="TextBox 44">
            <a:extLst>
              <a:ext uri="{FF2B5EF4-FFF2-40B4-BE49-F238E27FC236}">
                <a16:creationId xmlns:a16="http://schemas.microsoft.com/office/drawing/2014/main" id="{4D3158B7-EDC9-4E19-97AC-6DE665DD13D2}"/>
              </a:ext>
            </a:extLst>
          </p:cNvPr>
          <p:cNvSpPr txBox="1"/>
          <p:nvPr/>
        </p:nvSpPr>
        <p:spPr>
          <a:xfrm>
            <a:off x="374010" y="1724161"/>
            <a:ext cx="160024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0643 UTC: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strong cell was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detected near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Chesapeake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cell was moving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toward the Eastern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Shore.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99D4276E-5D78-4B09-891A-5F6A70B46257}"/>
              </a:ext>
            </a:extLst>
          </p:cNvPr>
          <p:cNvSpPr txBox="1"/>
          <p:nvPr/>
        </p:nvSpPr>
        <p:spPr>
          <a:xfrm>
            <a:off x="10286627" y="1542232"/>
            <a:ext cx="1757789" cy="20313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Green/blue colors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show movement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toward NPOL, while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yellow/red  colors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indicate movement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away from NPOL.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Together, this couplet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indicates rotation.</a:t>
            </a:r>
          </a:p>
        </p:txBody>
      </p:sp>
      <p:cxnSp>
        <p:nvCxnSpPr>
          <p:cNvPr id="48" name="Straight Arrow Connector 47">
            <a:extLst>
              <a:ext uri="{FF2B5EF4-FFF2-40B4-BE49-F238E27FC236}">
                <a16:creationId xmlns:a16="http://schemas.microsoft.com/office/drawing/2014/main" id="{408C7E9D-155A-4B9A-8D52-A86C4AD91B4E}"/>
              </a:ext>
            </a:extLst>
          </p:cNvPr>
          <p:cNvCxnSpPr/>
          <p:nvPr/>
        </p:nvCxnSpPr>
        <p:spPr>
          <a:xfrm flipV="1">
            <a:off x="1046509" y="3403951"/>
            <a:ext cx="1010670" cy="339213"/>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4D7C337-7183-4C06-8335-E92156BF9E88}"/>
              </a:ext>
            </a:extLst>
          </p:cNvPr>
          <p:cNvCxnSpPr>
            <a:cxnSpLocks/>
          </p:cNvCxnSpPr>
          <p:nvPr/>
        </p:nvCxnSpPr>
        <p:spPr>
          <a:xfrm flipH="1" flipV="1">
            <a:off x="6927166" y="3341435"/>
            <a:ext cx="3594784" cy="330633"/>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6613" y="4806589"/>
            <a:ext cx="10518775" cy="954107"/>
          </a:xfrm>
          <a:prstGeom prst="rect">
            <a:avLst/>
          </a:prstGeom>
          <a:solidFill>
            <a:srgbClr val="CCFFCC"/>
          </a:solidFill>
          <a:ln w="190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NASA’s NPOL radar captured a severe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thunderstorm with heavy rain and strong wind</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approaching the Maryland and Virginia Eastern Shore on April 15, 2019 between the hours of 2-4 am </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EDT.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Cold dense air outflowing from the storm resulted in a burst of wind that induced rotation. NPOL detected wind moving toward and away from the radar with side-by-side difference greater than 50 mph.  The storm weakened as it moved over the Chesapeake Bay possibly due to reduced friction over the water</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383147" y="5979003"/>
            <a:ext cx="11425706" cy="892552"/>
          </a:xfrm>
          <a:prstGeom prst="rect">
            <a:avLst/>
          </a:prstGeom>
        </p:spPr>
        <p:txBody>
          <a:bodyPr wrap="square">
            <a:spAutoFit/>
          </a:bodyPr>
          <a:lstStyle/>
          <a:p>
            <a:r>
              <a:rPr lang="en-US" sz="1300" b="1" dirty="0">
                <a:solidFill>
                  <a:prstClr val="black"/>
                </a:solidFill>
                <a:latin typeface="Arial" panose="020B0604020202020204" pitchFamily="34" charset="0"/>
                <a:cs typeface="Arial" panose="020B0604020202020204" pitchFamily="34" charset="0"/>
              </a:rPr>
              <a:t>Scientific </a:t>
            </a:r>
            <a:r>
              <a:rPr lang="en-US" sz="1300" b="1" dirty="0" smtClean="0">
                <a:solidFill>
                  <a:prstClr val="black"/>
                </a:solidFill>
                <a:latin typeface="Arial" panose="020B0604020202020204" pitchFamily="34" charset="0"/>
                <a:cs typeface="Arial" panose="020B0604020202020204" pitchFamily="34" charset="0"/>
              </a:rPr>
              <a:t>significance and societal relevance: </a:t>
            </a:r>
            <a:r>
              <a:rPr lang="en-US" sz="1300" dirty="0" smtClean="0">
                <a:solidFill>
                  <a:prstClr val="black"/>
                </a:solidFill>
                <a:latin typeface="Arial" panose="020B0604020202020204" pitchFamily="34" charset="0"/>
                <a:cs typeface="Arial" panose="020B0604020202020204" pitchFamily="34" charset="0"/>
              </a:rPr>
              <a:t>*Ground </a:t>
            </a:r>
            <a:r>
              <a:rPr lang="en-US" sz="1300" dirty="0">
                <a:solidFill>
                  <a:prstClr val="black"/>
                </a:solidFill>
                <a:latin typeface="Arial" panose="020B0604020202020204" pitchFamily="34" charset="0"/>
                <a:cs typeface="Arial" panose="020B0604020202020204" pitchFamily="34" charset="0"/>
              </a:rPr>
              <a:t>radars </a:t>
            </a:r>
            <a:r>
              <a:rPr lang="en-US" sz="1300" dirty="0" smtClean="0">
                <a:solidFill>
                  <a:prstClr val="black"/>
                </a:solidFill>
                <a:latin typeface="Arial" panose="020B0604020202020204" pitchFamily="34" charset="0"/>
                <a:cs typeface="Arial" panose="020B0604020202020204" pitchFamily="34" charset="0"/>
              </a:rPr>
              <a:t>such </a:t>
            </a:r>
            <a:r>
              <a:rPr lang="en-US" sz="1300" dirty="0">
                <a:solidFill>
                  <a:prstClr val="black"/>
                </a:solidFill>
                <a:latin typeface="Arial" panose="020B0604020202020204" pitchFamily="34" charset="0"/>
                <a:cs typeface="Arial" panose="020B0604020202020204" pitchFamily="34" charset="0"/>
              </a:rPr>
              <a:t>as 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NASA S-Band Dual-</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Polarimetric</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Radar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NPOL) </a:t>
            </a:r>
            <a:r>
              <a:rPr lang="en-US" sz="1300" dirty="0">
                <a:solidFill>
                  <a:prstClr val="black"/>
                </a:solidFill>
                <a:latin typeface="Arial" panose="020B0604020202020204" pitchFamily="34" charset="0"/>
                <a:cs typeface="Arial" panose="020B0604020202020204" pitchFamily="34" charset="0"/>
              </a:rPr>
              <a:t>provide validation measurements that </a:t>
            </a:r>
            <a:r>
              <a:rPr lang="en-US" sz="1300" dirty="0" smtClean="0">
                <a:solidFill>
                  <a:prstClr val="black"/>
                </a:solidFill>
                <a:latin typeface="Arial" panose="020B0604020202020204" pitchFamily="34" charset="0"/>
                <a:cs typeface="Arial" panose="020B0604020202020204" pitchFamily="34" charset="0"/>
              </a:rPr>
              <a:t>bridge the </a:t>
            </a:r>
            <a:r>
              <a:rPr lang="en-US" sz="1300" dirty="0">
                <a:solidFill>
                  <a:prstClr val="black"/>
                </a:solidFill>
                <a:latin typeface="Arial" panose="020B0604020202020204" pitchFamily="34" charset="0"/>
                <a:cs typeface="Arial" panose="020B0604020202020204" pitchFamily="34" charset="0"/>
              </a:rPr>
              <a:t>scale difference between satellite and point measurement instruments on the surface (e.g. rain gauges and </a:t>
            </a:r>
            <a:r>
              <a:rPr lang="en-US" sz="1300" dirty="0" err="1">
                <a:solidFill>
                  <a:prstClr val="black"/>
                </a:solidFill>
                <a:latin typeface="Arial" panose="020B0604020202020204" pitchFamily="34" charset="0"/>
                <a:cs typeface="Arial" panose="020B0604020202020204" pitchFamily="34" charset="0"/>
              </a:rPr>
              <a:t>disdrometers</a:t>
            </a:r>
            <a:r>
              <a:rPr lang="en-US" sz="1300" dirty="0" smtClean="0">
                <a:solidFill>
                  <a:prstClr val="black"/>
                </a:solidFill>
                <a:latin typeface="Arial" panose="020B0604020202020204" pitchFamily="34" charset="0"/>
                <a:cs typeface="Arial" panose="020B0604020202020204" pitchFamily="34" charset="0"/>
              </a:rPr>
              <a:t>). The </a:t>
            </a:r>
            <a:r>
              <a:rPr lang="en-US" sz="1300" dirty="0">
                <a:solidFill>
                  <a:prstClr val="black"/>
                </a:solidFill>
                <a:latin typeface="Arial" panose="020B0604020202020204" pitchFamily="34" charset="0"/>
                <a:cs typeface="Arial" panose="020B0604020202020204" pitchFamily="34" charset="0"/>
              </a:rPr>
              <a:t>use of NPOL to validate GPM is critical to improve satellite-based precipitation rate retrieval algorithms.  An accurate long-term record of global precipitation benefits society by providing critical information for climate change studies</a:t>
            </a:r>
            <a:r>
              <a:rPr lang="en-US" sz="1300" dirty="0" smtClean="0">
                <a:solidFill>
                  <a:prstClr val="black"/>
                </a:solidFill>
                <a:latin typeface="Arial" panose="020B0604020202020204" pitchFamily="34" charset="0"/>
                <a:cs typeface="Arial" panose="020B0604020202020204" pitchFamily="34" charset="0"/>
              </a:rPr>
              <a:t>.</a:t>
            </a:r>
            <a:endParaRPr lang="en-US" sz="1300"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8501071" y="5723800"/>
            <a:ext cx="36972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Text and Image Credits: David Marks (WFF/SSAI)</a:t>
            </a:r>
            <a:endParaRPr kumimoji="0" lang="en-US" sz="1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8" name="Straight Connector 17"/>
          <p:cNvCxnSpPr/>
          <p:nvPr/>
        </p:nvCxnSpPr>
        <p:spPr>
          <a:xfrm>
            <a:off x="387120" y="5954925"/>
            <a:ext cx="11811239" cy="376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5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9CE6C-94AA-4ADB-8466-8B16E8010F0A}"/>
              </a:ext>
            </a:extLst>
          </p:cNvPr>
          <p:cNvSpPr txBox="1"/>
          <p:nvPr/>
        </p:nvSpPr>
        <p:spPr>
          <a:xfrm>
            <a:off x="2118679" y="165128"/>
            <a:ext cx="90341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Perspectives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from NASA’s NPOL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Radar:</a:t>
            </a:r>
            <a:r>
              <a:rPr kumimoji="0" lang="en-US" sz="2000" b="0"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Severe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Weather on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Delmarva (II)</a:t>
            </a:r>
          </a:p>
        </p:txBody>
      </p:sp>
      <p:pic>
        <p:nvPicPr>
          <p:cNvPr id="13" name="Picture 12">
            <a:extLst>
              <a:ext uri="{FF2B5EF4-FFF2-40B4-BE49-F238E27FC236}">
                <a16:creationId xmlns:a16="http://schemas.microsoft.com/office/drawing/2014/main" id="{5C0F8293-55D0-4492-ABEC-B075BD48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31" y="630195"/>
            <a:ext cx="7763538" cy="2568712"/>
          </a:xfrm>
          <a:prstGeom prst="rect">
            <a:avLst/>
          </a:prstGeom>
        </p:spPr>
      </p:pic>
      <p:pic>
        <p:nvPicPr>
          <p:cNvPr id="14" name="Picture 13">
            <a:extLst>
              <a:ext uri="{FF2B5EF4-FFF2-40B4-BE49-F238E27FC236}">
                <a16:creationId xmlns:a16="http://schemas.microsoft.com/office/drawing/2014/main" id="{60D38F18-06A8-470A-8164-06945C2C4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01071" y="3662232"/>
            <a:ext cx="1774627" cy="1244852"/>
          </a:xfrm>
          <a:prstGeom prst="rect">
            <a:avLst/>
          </a:prstGeom>
          <a:effectLst/>
        </p:spPr>
      </p:pic>
      <p:pic>
        <p:nvPicPr>
          <p:cNvPr id="15" name="Picture 14">
            <a:extLst>
              <a:ext uri="{FF2B5EF4-FFF2-40B4-BE49-F238E27FC236}">
                <a16:creationId xmlns:a16="http://schemas.microsoft.com/office/drawing/2014/main" id="{294B398D-5455-4843-8EAF-05631D25D8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24042" y="3671701"/>
            <a:ext cx="2179405" cy="1225915"/>
          </a:xfrm>
          <a:prstGeom prst="rect">
            <a:avLst/>
          </a:prstGeom>
        </p:spPr>
      </p:pic>
      <p:pic>
        <p:nvPicPr>
          <p:cNvPr id="16" name="Picture 15">
            <a:extLst>
              <a:ext uri="{FF2B5EF4-FFF2-40B4-BE49-F238E27FC236}">
                <a16:creationId xmlns:a16="http://schemas.microsoft.com/office/drawing/2014/main" id="{1BA770F7-2791-4AFD-A0C7-C6003C52F63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81337" y="3665075"/>
            <a:ext cx="2229326" cy="1248839"/>
          </a:xfrm>
          <a:prstGeom prst="rect">
            <a:avLst/>
          </a:prstGeom>
        </p:spPr>
      </p:pic>
      <p:sp>
        <p:nvSpPr>
          <p:cNvPr id="17" name="TextBox 16">
            <a:extLst>
              <a:ext uri="{FF2B5EF4-FFF2-40B4-BE49-F238E27FC236}">
                <a16:creationId xmlns:a16="http://schemas.microsoft.com/office/drawing/2014/main" id="{658C4916-F727-4759-A848-CEA26A260867}"/>
              </a:ext>
            </a:extLst>
          </p:cNvPr>
          <p:cNvSpPr txBox="1"/>
          <p:nvPr/>
        </p:nvSpPr>
        <p:spPr>
          <a:xfrm>
            <a:off x="4840654" y="3161561"/>
            <a:ext cx="2872114" cy="523220"/>
          </a:xfrm>
          <a:prstGeom prst="rect">
            <a:avLst/>
          </a:prstGeom>
          <a:noFill/>
        </p:spPr>
        <p:txBody>
          <a:bodyPr wrap="square" rtlCol="0">
            <a:spAutoFit/>
          </a:bodyPr>
          <a:lstStyle/>
          <a:p>
            <a:r>
              <a:rPr lang="en-US" sz="1400" dirty="0"/>
              <a:t>Mesocyclone and </a:t>
            </a:r>
            <a:r>
              <a:rPr lang="en-US" sz="1400" dirty="0" smtClean="0"/>
              <a:t>tornado vortex </a:t>
            </a:r>
            <a:r>
              <a:rPr lang="en-US" sz="1400" dirty="0"/>
              <a:t>signature seen in </a:t>
            </a:r>
            <a:r>
              <a:rPr lang="en-US" sz="1400" dirty="0" smtClean="0"/>
              <a:t>velocity. </a:t>
            </a:r>
            <a:endParaRPr lang="en-US" sz="1400" dirty="0"/>
          </a:p>
        </p:txBody>
      </p:sp>
      <p:sp>
        <p:nvSpPr>
          <p:cNvPr id="18" name="TextBox 17">
            <a:extLst>
              <a:ext uri="{FF2B5EF4-FFF2-40B4-BE49-F238E27FC236}">
                <a16:creationId xmlns:a16="http://schemas.microsoft.com/office/drawing/2014/main" id="{7B58EC27-8901-4F34-B1D7-EF80FE792C76}"/>
              </a:ext>
            </a:extLst>
          </p:cNvPr>
          <p:cNvSpPr txBox="1"/>
          <p:nvPr/>
        </p:nvSpPr>
        <p:spPr>
          <a:xfrm>
            <a:off x="7587181" y="3194490"/>
            <a:ext cx="2330831" cy="523220"/>
          </a:xfrm>
          <a:prstGeom prst="rect">
            <a:avLst/>
          </a:prstGeom>
          <a:noFill/>
        </p:spPr>
        <p:txBody>
          <a:bodyPr wrap="none" rtlCol="0">
            <a:spAutoFit/>
          </a:bodyPr>
          <a:lstStyle/>
          <a:p>
            <a:r>
              <a:rPr lang="en-US" sz="1400" dirty="0"/>
              <a:t>Reduced correlation was</a:t>
            </a:r>
          </a:p>
          <a:p>
            <a:r>
              <a:rPr lang="en-US" sz="1400" dirty="0"/>
              <a:t>an indication of lofted debris.</a:t>
            </a:r>
          </a:p>
        </p:txBody>
      </p:sp>
      <p:sp>
        <p:nvSpPr>
          <p:cNvPr id="19" name="TextBox 18">
            <a:extLst>
              <a:ext uri="{FF2B5EF4-FFF2-40B4-BE49-F238E27FC236}">
                <a16:creationId xmlns:a16="http://schemas.microsoft.com/office/drawing/2014/main" id="{0A35A81E-B26A-40B8-AAE0-75C67D10FF3D}"/>
              </a:ext>
            </a:extLst>
          </p:cNvPr>
          <p:cNvSpPr txBox="1"/>
          <p:nvPr/>
        </p:nvSpPr>
        <p:spPr>
          <a:xfrm>
            <a:off x="2096702" y="3162534"/>
            <a:ext cx="2951825" cy="523220"/>
          </a:xfrm>
          <a:prstGeom prst="rect">
            <a:avLst/>
          </a:prstGeom>
          <a:noFill/>
        </p:spPr>
        <p:txBody>
          <a:bodyPr wrap="square" rtlCol="0">
            <a:spAutoFit/>
          </a:bodyPr>
          <a:lstStyle/>
          <a:p>
            <a:r>
              <a:rPr lang="en-US" sz="1400" dirty="0"/>
              <a:t>Reflectivity showed </a:t>
            </a:r>
            <a:r>
              <a:rPr lang="en-US" sz="1400" dirty="0" smtClean="0"/>
              <a:t>circulation was </a:t>
            </a:r>
            <a:r>
              <a:rPr lang="en-US" sz="1400" dirty="0"/>
              <a:t>wrapped in rain.</a:t>
            </a:r>
          </a:p>
        </p:txBody>
      </p:sp>
      <p:cxnSp>
        <p:nvCxnSpPr>
          <p:cNvPr id="20" name="Straight Arrow Connector 19">
            <a:extLst>
              <a:ext uri="{FF2B5EF4-FFF2-40B4-BE49-F238E27FC236}">
                <a16:creationId xmlns:a16="http://schemas.microsoft.com/office/drawing/2014/main" id="{EA166066-415F-4A03-B350-07A2B5FAB124}"/>
              </a:ext>
            </a:extLst>
          </p:cNvPr>
          <p:cNvCxnSpPr>
            <a:cxnSpLocks/>
          </p:cNvCxnSpPr>
          <p:nvPr/>
        </p:nvCxnSpPr>
        <p:spPr>
          <a:xfrm flipV="1">
            <a:off x="2989127" y="1280673"/>
            <a:ext cx="147773" cy="195287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2BBC86D-4CAA-4A02-AB66-EFC963D3226F}"/>
              </a:ext>
            </a:extLst>
          </p:cNvPr>
          <p:cNvCxnSpPr>
            <a:cxnSpLocks/>
          </p:cNvCxnSpPr>
          <p:nvPr/>
        </p:nvCxnSpPr>
        <p:spPr>
          <a:xfrm flipV="1">
            <a:off x="5524500" y="1198869"/>
            <a:ext cx="188413" cy="2053263"/>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84AB44-3A07-4E8C-8F29-231DA89FC1C8}"/>
              </a:ext>
            </a:extLst>
          </p:cNvPr>
          <p:cNvCxnSpPr>
            <a:cxnSpLocks/>
          </p:cNvCxnSpPr>
          <p:nvPr/>
        </p:nvCxnSpPr>
        <p:spPr>
          <a:xfrm flipV="1">
            <a:off x="8100513" y="1198870"/>
            <a:ext cx="179887" cy="2050175"/>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64F370C-16BA-466E-B177-C6E8CBB3C88D}"/>
              </a:ext>
            </a:extLst>
          </p:cNvPr>
          <p:cNvSpPr txBox="1"/>
          <p:nvPr/>
        </p:nvSpPr>
        <p:spPr>
          <a:xfrm>
            <a:off x="688057" y="1249668"/>
            <a:ext cx="1671971" cy="1169551"/>
          </a:xfrm>
          <a:prstGeom prst="rect">
            <a:avLst/>
          </a:prstGeom>
          <a:noFill/>
        </p:spPr>
        <p:txBody>
          <a:bodyPr wrap="square" rtlCol="0">
            <a:spAutoFit/>
          </a:bodyPr>
          <a:lstStyle/>
          <a:p>
            <a:r>
              <a:rPr lang="en-US" sz="1400" dirty="0"/>
              <a:t>0743 UTC: </a:t>
            </a:r>
          </a:p>
          <a:p>
            <a:r>
              <a:rPr lang="en-US" sz="1400" dirty="0"/>
              <a:t>NPOL detected tornadic</a:t>
            </a:r>
          </a:p>
          <a:p>
            <a:r>
              <a:rPr lang="en-US" sz="1400" dirty="0"/>
              <a:t>rotation near Laurel</a:t>
            </a:r>
          </a:p>
          <a:p>
            <a:r>
              <a:rPr lang="en-US" sz="1400" dirty="0"/>
              <a:t>and Seaford DE.</a:t>
            </a:r>
          </a:p>
        </p:txBody>
      </p:sp>
      <p:sp>
        <p:nvSpPr>
          <p:cNvPr id="24" name="TextBox 23">
            <a:extLst>
              <a:ext uri="{FF2B5EF4-FFF2-40B4-BE49-F238E27FC236}">
                <a16:creationId xmlns:a16="http://schemas.microsoft.com/office/drawing/2014/main" id="{4F07C432-2464-41DF-86B2-7B20F393F7B2}"/>
              </a:ext>
            </a:extLst>
          </p:cNvPr>
          <p:cNvSpPr txBox="1"/>
          <p:nvPr/>
        </p:nvSpPr>
        <p:spPr>
          <a:xfrm>
            <a:off x="9977769" y="1331473"/>
            <a:ext cx="1502334" cy="954107"/>
          </a:xfrm>
          <a:prstGeom prst="rect">
            <a:avLst/>
          </a:prstGeom>
          <a:noFill/>
        </p:spPr>
        <p:txBody>
          <a:bodyPr wrap="none" rtlCol="0">
            <a:spAutoFit/>
          </a:bodyPr>
          <a:lstStyle/>
          <a:p>
            <a:r>
              <a:rPr lang="en-US" sz="1400" dirty="0"/>
              <a:t>The cell dropped</a:t>
            </a:r>
          </a:p>
          <a:p>
            <a:r>
              <a:rPr lang="en-US" sz="1400" dirty="0"/>
              <a:t>a second tornado</a:t>
            </a:r>
          </a:p>
          <a:p>
            <a:r>
              <a:rPr lang="en-US" sz="1400" dirty="0"/>
              <a:t>near Harbeson DE</a:t>
            </a:r>
          </a:p>
          <a:p>
            <a:r>
              <a:rPr lang="en-US" sz="1400" dirty="0"/>
              <a:t>(21 miles NE).</a:t>
            </a:r>
          </a:p>
        </p:txBody>
      </p:sp>
      <p:sp>
        <p:nvSpPr>
          <p:cNvPr id="25" name="TextBox 24"/>
          <p:cNvSpPr txBox="1"/>
          <p:nvPr/>
        </p:nvSpPr>
        <p:spPr>
          <a:xfrm>
            <a:off x="655189" y="4969387"/>
            <a:ext cx="10881622" cy="738664"/>
          </a:xfrm>
          <a:prstGeom prst="rect">
            <a:avLst/>
          </a:prstGeom>
          <a:solidFill>
            <a:srgbClr val="CCFFCC"/>
          </a:solidFill>
          <a:ln w="19050">
            <a:solidFill>
              <a:schemeClr val="tx1"/>
            </a:solidFill>
          </a:ln>
        </p:spPr>
        <p:txBody>
          <a:bodyPr wrap="square" rtlCol="0">
            <a:spAutoFit/>
          </a:bodyPr>
          <a:lstStyle/>
          <a:p>
            <a:pPr algn="just"/>
            <a:r>
              <a:rPr lang="en-US" sz="1400" dirty="0"/>
              <a:t>A severe thunderstorm spawned a tornado with estimated winds of 120 mph near Laurel and Seaford DE on April 15, 2019 with significant damage to trees and structures.  NASA’s NPOL radar detected the tornadic wind rotation and the broader-scale rotation called a mesocyclone.  A specialized radar field that shows statistical agreement within rain indicated a lower value that was consistent with lofted debris from the tornado.</a:t>
            </a:r>
          </a:p>
        </p:txBody>
      </p:sp>
      <p:pic>
        <p:nvPicPr>
          <p:cNvPr id="33" name="Picture 12" descr="Image result for wallops flight facility">
            <a:hlinkClick r:id="rId6"/>
            <a:extLst>
              <a:ext uri="{FF2B5EF4-FFF2-40B4-BE49-F238E27FC236}">
                <a16:creationId xmlns:a16="http://schemas.microsoft.com/office/drawing/2014/main" id="{9741B685-BA6F-47AF-B568-A3A65F52A4AD}"/>
              </a:ext>
            </a:extLst>
          </p:cNvPr>
          <p:cNvPicPr>
            <a:picLocks noChangeAspect="1" noChangeArrowheads="1"/>
          </p:cNvPicPr>
          <p:nvPr/>
        </p:nvPicPr>
        <p:blipFill>
          <a:blip r:embed="rId7" cstate="print"/>
          <a:srcRect/>
          <a:stretch>
            <a:fillRect/>
          </a:stretch>
        </p:blipFill>
        <p:spPr bwMode="auto">
          <a:xfrm>
            <a:off x="10803572" y="127341"/>
            <a:ext cx="483569" cy="434529"/>
          </a:xfrm>
          <a:prstGeom prst="rect">
            <a:avLst/>
          </a:prstGeom>
          <a:noFill/>
        </p:spPr>
      </p:pic>
      <p:sp>
        <p:nvSpPr>
          <p:cNvPr id="26" name="Rectangle 25"/>
          <p:cNvSpPr/>
          <p:nvPr/>
        </p:nvSpPr>
        <p:spPr>
          <a:xfrm>
            <a:off x="383147" y="5979003"/>
            <a:ext cx="11425706" cy="892552"/>
          </a:xfrm>
          <a:prstGeom prst="rect">
            <a:avLst/>
          </a:prstGeom>
        </p:spPr>
        <p:txBody>
          <a:bodyPr wrap="square">
            <a:spAutoFit/>
          </a:bodyPr>
          <a:lstStyle/>
          <a:p>
            <a:r>
              <a:rPr lang="en-US" sz="1300" b="1" dirty="0">
                <a:solidFill>
                  <a:prstClr val="black"/>
                </a:solidFill>
                <a:latin typeface="Arial" panose="020B0604020202020204" pitchFamily="34" charset="0"/>
                <a:cs typeface="Arial" panose="020B0604020202020204" pitchFamily="34" charset="0"/>
              </a:rPr>
              <a:t>Scientific </a:t>
            </a:r>
            <a:r>
              <a:rPr lang="en-US" sz="1300" b="1" dirty="0" smtClean="0">
                <a:solidFill>
                  <a:prstClr val="black"/>
                </a:solidFill>
                <a:latin typeface="Arial" panose="020B0604020202020204" pitchFamily="34" charset="0"/>
                <a:cs typeface="Arial" panose="020B0604020202020204" pitchFamily="34" charset="0"/>
              </a:rPr>
              <a:t>significance and societal relevance: </a:t>
            </a:r>
            <a:r>
              <a:rPr lang="en-US" sz="1300" dirty="0" smtClean="0">
                <a:solidFill>
                  <a:prstClr val="black"/>
                </a:solidFill>
                <a:latin typeface="Arial" panose="020B0604020202020204" pitchFamily="34" charset="0"/>
                <a:cs typeface="Arial" panose="020B0604020202020204" pitchFamily="34" charset="0"/>
              </a:rPr>
              <a:t>*Ground </a:t>
            </a:r>
            <a:r>
              <a:rPr lang="en-US" sz="1300" dirty="0">
                <a:solidFill>
                  <a:prstClr val="black"/>
                </a:solidFill>
                <a:latin typeface="Arial" panose="020B0604020202020204" pitchFamily="34" charset="0"/>
                <a:cs typeface="Arial" panose="020B0604020202020204" pitchFamily="34" charset="0"/>
              </a:rPr>
              <a:t>radars </a:t>
            </a:r>
            <a:r>
              <a:rPr lang="en-US" sz="1300" dirty="0" smtClean="0">
                <a:solidFill>
                  <a:prstClr val="black"/>
                </a:solidFill>
                <a:latin typeface="Arial" panose="020B0604020202020204" pitchFamily="34" charset="0"/>
                <a:cs typeface="Arial" panose="020B0604020202020204" pitchFamily="34" charset="0"/>
              </a:rPr>
              <a:t>such </a:t>
            </a:r>
            <a:r>
              <a:rPr lang="en-US" sz="1300" dirty="0">
                <a:solidFill>
                  <a:prstClr val="black"/>
                </a:solidFill>
                <a:latin typeface="Arial" panose="020B0604020202020204" pitchFamily="34" charset="0"/>
                <a:cs typeface="Arial" panose="020B0604020202020204" pitchFamily="34" charset="0"/>
              </a:rPr>
              <a:t>as 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NASA S-Band Dual-</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Polarimetric</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Radar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NPOL) </a:t>
            </a:r>
            <a:r>
              <a:rPr lang="en-US" sz="1300" dirty="0">
                <a:solidFill>
                  <a:prstClr val="black"/>
                </a:solidFill>
                <a:latin typeface="Arial" panose="020B0604020202020204" pitchFamily="34" charset="0"/>
                <a:cs typeface="Arial" panose="020B0604020202020204" pitchFamily="34" charset="0"/>
              </a:rPr>
              <a:t>provide validation measurements that </a:t>
            </a:r>
            <a:r>
              <a:rPr lang="en-US" sz="1300" dirty="0" smtClean="0">
                <a:solidFill>
                  <a:prstClr val="black"/>
                </a:solidFill>
                <a:latin typeface="Arial" panose="020B0604020202020204" pitchFamily="34" charset="0"/>
                <a:cs typeface="Arial" panose="020B0604020202020204" pitchFamily="34" charset="0"/>
              </a:rPr>
              <a:t>bridge the </a:t>
            </a:r>
            <a:r>
              <a:rPr lang="en-US" sz="1300" dirty="0">
                <a:solidFill>
                  <a:prstClr val="black"/>
                </a:solidFill>
                <a:latin typeface="Arial" panose="020B0604020202020204" pitchFamily="34" charset="0"/>
                <a:cs typeface="Arial" panose="020B0604020202020204" pitchFamily="34" charset="0"/>
              </a:rPr>
              <a:t>scale difference between satellite and point measurement instruments on the surface (e.g. rain gauges and </a:t>
            </a:r>
            <a:r>
              <a:rPr lang="en-US" sz="1300" dirty="0" err="1">
                <a:solidFill>
                  <a:prstClr val="black"/>
                </a:solidFill>
                <a:latin typeface="Arial" panose="020B0604020202020204" pitchFamily="34" charset="0"/>
                <a:cs typeface="Arial" panose="020B0604020202020204" pitchFamily="34" charset="0"/>
              </a:rPr>
              <a:t>disdrometers</a:t>
            </a:r>
            <a:r>
              <a:rPr lang="en-US" sz="1300" dirty="0" smtClean="0">
                <a:solidFill>
                  <a:prstClr val="black"/>
                </a:solidFill>
                <a:latin typeface="Arial" panose="020B0604020202020204" pitchFamily="34" charset="0"/>
                <a:cs typeface="Arial" panose="020B0604020202020204" pitchFamily="34" charset="0"/>
              </a:rPr>
              <a:t>). The </a:t>
            </a:r>
            <a:r>
              <a:rPr lang="en-US" sz="1300" dirty="0">
                <a:solidFill>
                  <a:prstClr val="black"/>
                </a:solidFill>
                <a:latin typeface="Arial" panose="020B0604020202020204" pitchFamily="34" charset="0"/>
                <a:cs typeface="Arial" panose="020B0604020202020204" pitchFamily="34" charset="0"/>
              </a:rPr>
              <a:t>use of NPOL to validate GPM is critical to improve satellite-based precipitation rate retrieval algorithms.  An accurate long-term record of global precipitation benefits society by providing critical information for climate change studies</a:t>
            </a:r>
            <a:r>
              <a:rPr lang="en-US" sz="1300" dirty="0" smtClean="0">
                <a:solidFill>
                  <a:prstClr val="black"/>
                </a:solidFill>
                <a:latin typeface="Arial" panose="020B0604020202020204" pitchFamily="34" charset="0"/>
                <a:cs typeface="Arial" panose="020B0604020202020204" pitchFamily="34" charset="0"/>
              </a:rPr>
              <a:t>.</a:t>
            </a:r>
            <a:endParaRPr lang="en-US" sz="1300" dirty="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8501071" y="5703922"/>
            <a:ext cx="36972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Text and Image Credits: David Marks (WFF/SSAI)</a:t>
            </a:r>
            <a:endParaRPr kumimoji="0" lang="en-US" sz="1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28" name="Straight Connector 27"/>
          <p:cNvCxnSpPr/>
          <p:nvPr/>
        </p:nvCxnSpPr>
        <p:spPr>
          <a:xfrm>
            <a:off x="387120" y="5954925"/>
            <a:ext cx="11811239" cy="376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54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9CE6C-94AA-4ADB-8466-8B16E8010F0A}"/>
              </a:ext>
            </a:extLst>
          </p:cNvPr>
          <p:cNvSpPr txBox="1"/>
          <p:nvPr/>
        </p:nvSpPr>
        <p:spPr>
          <a:xfrm>
            <a:off x="2074229" y="165128"/>
            <a:ext cx="90341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Perspectives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from NASA’s NPOL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Radar: Severe </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Weather on </a:t>
            </a:r>
            <a:r>
              <a:rPr kumimoji="0" lang="en-US" sz="2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Delmarva (III)</a:t>
            </a:r>
          </a:p>
        </p:txBody>
      </p:sp>
      <p:sp>
        <p:nvSpPr>
          <p:cNvPr id="11" name="TextBox 10"/>
          <p:cNvSpPr txBox="1"/>
          <p:nvPr/>
        </p:nvSpPr>
        <p:spPr>
          <a:xfrm>
            <a:off x="836613" y="4725415"/>
            <a:ext cx="10518775" cy="954107"/>
          </a:xfrm>
          <a:prstGeom prst="rect">
            <a:avLst/>
          </a:prstGeom>
          <a:solidFill>
            <a:srgbClr val="CCFFCC"/>
          </a:solidFill>
          <a:ln w="190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severe thunderstorm near Pocomoke City, MD with strong winds greater than 50 mph was detected by NASA’s NPOL radar on April 15, 2019.  The wind forced the leading edge of the storm to bow in an arc shape.  A rotation feature formed on the northern edge of this bow as seen by red and blue colors side-by-side in wind velocity data.  The rotation feature persisted for 15 minutes and had the potential to produce a tornado at any time.</a:t>
            </a:r>
          </a:p>
        </p:txBody>
      </p:sp>
      <p:pic>
        <p:nvPicPr>
          <p:cNvPr id="13" name="Picture 12">
            <a:extLst>
              <a:ext uri="{FF2B5EF4-FFF2-40B4-BE49-F238E27FC236}">
                <a16:creationId xmlns:a16="http://schemas.microsoft.com/office/drawing/2014/main" id="{6CAF0770-33A9-4EC0-9022-B11C6FEAD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55" y="705586"/>
            <a:ext cx="5325612" cy="2652925"/>
          </a:xfrm>
          <a:prstGeom prst="rect">
            <a:avLst/>
          </a:prstGeom>
        </p:spPr>
      </p:pic>
      <p:pic>
        <p:nvPicPr>
          <p:cNvPr id="14" name="Picture 13">
            <a:extLst>
              <a:ext uri="{FF2B5EF4-FFF2-40B4-BE49-F238E27FC236}">
                <a16:creationId xmlns:a16="http://schemas.microsoft.com/office/drawing/2014/main" id="{2920CB4D-0730-48F5-AB2C-F2330B2B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442" y="1905197"/>
            <a:ext cx="5435862" cy="2707845"/>
          </a:xfrm>
          <a:prstGeom prst="rect">
            <a:avLst/>
          </a:prstGeom>
        </p:spPr>
      </p:pic>
      <p:sp>
        <p:nvSpPr>
          <p:cNvPr id="15" name="TextBox 14">
            <a:extLst>
              <a:ext uri="{FF2B5EF4-FFF2-40B4-BE49-F238E27FC236}">
                <a16:creationId xmlns:a16="http://schemas.microsoft.com/office/drawing/2014/main" id="{06CC5016-1E90-4ADC-9E56-94384347DF35}"/>
              </a:ext>
            </a:extLst>
          </p:cNvPr>
          <p:cNvSpPr txBox="1"/>
          <p:nvPr/>
        </p:nvSpPr>
        <p:spPr>
          <a:xfrm>
            <a:off x="383147" y="3422297"/>
            <a:ext cx="584480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0811 UTC: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bow echo indicated strong wind was detected by NASA’s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NPOL radar near  Pocomoke City MD.  A small shear-induced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circulation center had formed at the northern edge.</a:t>
            </a:r>
          </a:p>
        </p:txBody>
      </p:sp>
      <p:sp>
        <p:nvSpPr>
          <p:cNvPr id="16" name="TextBox 15">
            <a:extLst>
              <a:ext uri="{FF2B5EF4-FFF2-40B4-BE49-F238E27FC236}">
                <a16:creationId xmlns:a16="http://schemas.microsoft.com/office/drawing/2014/main" id="{9A0F53CC-2D18-447A-90D3-5A8AC7205115}"/>
              </a:ext>
            </a:extLst>
          </p:cNvPr>
          <p:cNvSpPr txBox="1"/>
          <p:nvPr/>
        </p:nvSpPr>
        <p:spPr>
          <a:xfrm>
            <a:off x="5903843" y="574912"/>
            <a:ext cx="62881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0814 UTC: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 minutes later, the bow echo rapidly advanced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east,</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while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circulation center became more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pronounced.</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tornado could have occurred at any time, but did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form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this cell.</a:t>
            </a:r>
          </a:p>
        </p:txBody>
      </p:sp>
      <p:cxnSp>
        <p:nvCxnSpPr>
          <p:cNvPr id="17" name="Straight Arrow Connector 16">
            <a:extLst>
              <a:ext uri="{FF2B5EF4-FFF2-40B4-BE49-F238E27FC236}">
                <a16:creationId xmlns:a16="http://schemas.microsoft.com/office/drawing/2014/main" id="{22681534-D628-405A-85BF-C9FF80D4AA6C}"/>
              </a:ext>
            </a:extLst>
          </p:cNvPr>
          <p:cNvCxnSpPr>
            <a:cxnSpLocks/>
          </p:cNvCxnSpPr>
          <p:nvPr/>
        </p:nvCxnSpPr>
        <p:spPr>
          <a:xfrm>
            <a:off x="6364022" y="1689286"/>
            <a:ext cx="833831" cy="176937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30D0BB0-F0FE-4A4E-9EC8-943F368A28F5}"/>
              </a:ext>
            </a:extLst>
          </p:cNvPr>
          <p:cNvCxnSpPr>
            <a:cxnSpLocks/>
          </p:cNvCxnSpPr>
          <p:nvPr/>
        </p:nvCxnSpPr>
        <p:spPr>
          <a:xfrm>
            <a:off x="9169176" y="1689286"/>
            <a:ext cx="663235" cy="176937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8450F77-1817-4BBE-8498-BCC31BB8850D}"/>
              </a:ext>
            </a:extLst>
          </p:cNvPr>
          <p:cNvCxnSpPr>
            <a:cxnSpLocks/>
          </p:cNvCxnSpPr>
          <p:nvPr/>
        </p:nvCxnSpPr>
        <p:spPr>
          <a:xfrm flipH="1" flipV="1">
            <a:off x="1391130" y="2625669"/>
            <a:ext cx="302535" cy="108162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DB4042-20CB-440F-BADF-66961E63A442}"/>
              </a:ext>
            </a:extLst>
          </p:cNvPr>
          <p:cNvCxnSpPr>
            <a:cxnSpLocks/>
          </p:cNvCxnSpPr>
          <p:nvPr/>
        </p:nvCxnSpPr>
        <p:spPr>
          <a:xfrm flipH="1" flipV="1">
            <a:off x="4017620" y="2624678"/>
            <a:ext cx="325635" cy="108261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24B5E11-8A7E-4B2B-85EF-B8F1DFF06245}"/>
              </a:ext>
            </a:extLst>
          </p:cNvPr>
          <p:cNvSpPr txBox="1"/>
          <p:nvPr/>
        </p:nvSpPr>
        <p:spPr>
          <a:xfrm>
            <a:off x="2035657" y="3304775"/>
            <a:ext cx="9974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Reflectivity</a:t>
            </a:r>
          </a:p>
        </p:txBody>
      </p:sp>
      <p:sp>
        <p:nvSpPr>
          <p:cNvPr id="22" name="TextBox 21">
            <a:extLst>
              <a:ext uri="{FF2B5EF4-FFF2-40B4-BE49-F238E27FC236}">
                <a16:creationId xmlns:a16="http://schemas.microsoft.com/office/drawing/2014/main" id="{2DF9A454-2B6B-495C-B1DF-07495157A492}"/>
              </a:ext>
            </a:extLst>
          </p:cNvPr>
          <p:cNvSpPr txBox="1"/>
          <p:nvPr/>
        </p:nvSpPr>
        <p:spPr>
          <a:xfrm>
            <a:off x="4966741" y="3285530"/>
            <a:ext cx="7640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Velocity</a:t>
            </a:r>
          </a:p>
        </p:txBody>
      </p:sp>
      <p:sp>
        <p:nvSpPr>
          <p:cNvPr id="23" name="TextBox 22">
            <a:extLst>
              <a:ext uri="{FF2B5EF4-FFF2-40B4-BE49-F238E27FC236}">
                <a16:creationId xmlns:a16="http://schemas.microsoft.com/office/drawing/2014/main" id="{E0CF13AB-C6AD-4B67-AA8F-CD03F9F37CC0}"/>
              </a:ext>
            </a:extLst>
          </p:cNvPr>
          <p:cNvSpPr txBox="1"/>
          <p:nvPr/>
        </p:nvSpPr>
        <p:spPr>
          <a:xfrm>
            <a:off x="7929685" y="1656118"/>
            <a:ext cx="9974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Reflectivity</a:t>
            </a:r>
          </a:p>
        </p:txBody>
      </p:sp>
      <p:sp>
        <p:nvSpPr>
          <p:cNvPr id="24" name="TextBox 23">
            <a:extLst>
              <a:ext uri="{FF2B5EF4-FFF2-40B4-BE49-F238E27FC236}">
                <a16:creationId xmlns:a16="http://schemas.microsoft.com/office/drawing/2014/main" id="{D1192BFC-0808-41F1-8CEA-D014361EF5BB}"/>
              </a:ext>
            </a:extLst>
          </p:cNvPr>
          <p:cNvSpPr txBox="1"/>
          <p:nvPr/>
        </p:nvSpPr>
        <p:spPr>
          <a:xfrm>
            <a:off x="10802312" y="1665308"/>
            <a:ext cx="7640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Velocity</a:t>
            </a:r>
          </a:p>
        </p:txBody>
      </p:sp>
      <p:pic>
        <p:nvPicPr>
          <p:cNvPr id="32" name="Picture 12" descr="Image result for wallops flight facility">
            <a:hlinkClick r:id="rId4"/>
            <a:extLst>
              <a:ext uri="{FF2B5EF4-FFF2-40B4-BE49-F238E27FC236}">
                <a16:creationId xmlns:a16="http://schemas.microsoft.com/office/drawing/2014/main" id="{9741B685-BA6F-47AF-B568-A3A65F52A4AD}"/>
              </a:ext>
            </a:extLst>
          </p:cNvPr>
          <p:cNvPicPr>
            <a:picLocks noChangeAspect="1" noChangeArrowheads="1"/>
          </p:cNvPicPr>
          <p:nvPr/>
        </p:nvPicPr>
        <p:blipFill>
          <a:blip r:embed="rId5" cstate="print"/>
          <a:srcRect/>
          <a:stretch>
            <a:fillRect/>
          </a:stretch>
        </p:blipFill>
        <p:spPr bwMode="auto">
          <a:xfrm>
            <a:off x="10784522" y="127341"/>
            <a:ext cx="483569" cy="434529"/>
          </a:xfrm>
          <a:prstGeom prst="rect">
            <a:avLst/>
          </a:prstGeom>
          <a:noFill/>
        </p:spPr>
      </p:pic>
      <p:sp>
        <p:nvSpPr>
          <p:cNvPr id="25" name="Rectangle 24"/>
          <p:cNvSpPr/>
          <p:nvPr/>
        </p:nvSpPr>
        <p:spPr>
          <a:xfrm>
            <a:off x="383147" y="5979003"/>
            <a:ext cx="11425706" cy="892552"/>
          </a:xfrm>
          <a:prstGeom prst="rect">
            <a:avLst/>
          </a:prstGeom>
        </p:spPr>
        <p:txBody>
          <a:bodyPr wrap="square">
            <a:spAutoFit/>
          </a:bodyPr>
          <a:lstStyle/>
          <a:p>
            <a:r>
              <a:rPr lang="en-US" sz="1300" b="1" dirty="0">
                <a:solidFill>
                  <a:prstClr val="black"/>
                </a:solidFill>
                <a:latin typeface="Arial" panose="020B0604020202020204" pitchFamily="34" charset="0"/>
                <a:cs typeface="Arial" panose="020B0604020202020204" pitchFamily="34" charset="0"/>
              </a:rPr>
              <a:t>Scientific </a:t>
            </a:r>
            <a:r>
              <a:rPr lang="en-US" sz="1300" b="1" dirty="0" smtClean="0">
                <a:solidFill>
                  <a:prstClr val="black"/>
                </a:solidFill>
                <a:latin typeface="Arial" panose="020B0604020202020204" pitchFamily="34" charset="0"/>
                <a:cs typeface="Arial" panose="020B0604020202020204" pitchFamily="34" charset="0"/>
              </a:rPr>
              <a:t>significance and societal relevance: </a:t>
            </a:r>
            <a:r>
              <a:rPr lang="en-US" sz="1300" dirty="0" smtClean="0">
                <a:solidFill>
                  <a:prstClr val="black"/>
                </a:solidFill>
                <a:latin typeface="Arial" panose="020B0604020202020204" pitchFamily="34" charset="0"/>
                <a:cs typeface="Arial" panose="020B0604020202020204" pitchFamily="34" charset="0"/>
              </a:rPr>
              <a:t>*Ground </a:t>
            </a:r>
            <a:r>
              <a:rPr lang="en-US" sz="1300" dirty="0">
                <a:solidFill>
                  <a:prstClr val="black"/>
                </a:solidFill>
                <a:latin typeface="Arial" panose="020B0604020202020204" pitchFamily="34" charset="0"/>
                <a:cs typeface="Arial" panose="020B0604020202020204" pitchFamily="34" charset="0"/>
              </a:rPr>
              <a:t>radars </a:t>
            </a:r>
            <a:r>
              <a:rPr lang="en-US" sz="1300" dirty="0" smtClean="0">
                <a:solidFill>
                  <a:prstClr val="black"/>
                </a:solidFill>
                <a:latin typeface="Arial" panose="020B0604020202020204" pitchFamily="34" charset="0"/>
                <a:cs typeface="Arial" panose="020B0604020202020204" pitchFamily="34" charset="0"/>
              </a:rPr>
              <a:t>such </a:t>
            </a:r>
            <a:r>
              <a:rPr lang="en-US" sz="1300" dirty="0">
                <a:solidFill>
                  <a:prstClr val="black"/>
                </a:solidFill>
                <a:latin typeface="Arial" panose="020B0604020202020204" pitchFamily="34" charset="0"/>
                <a:cs typeface="Arial" panose="020B0604020202020204" pitchFamily="34" charset="0"/>
              </a:rPr>
              <a:t>as t</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he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NASA S-Band Dual-</a:t>
            </a:r>
            <a:r>
              <a:rPr kumimoji="0" lang="en-US" sz="1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Polarimetric</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Radar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NPOL) </a:t>
            </a:r>
            <a:r>
              <a:rPr lang="en-US" sz="1300" dirty="0">
                <a:solidFill>
                  <a:prstClr val="black"/>
                </a:solidFill>
                <a:latin typeface="Arial" panose="020B0604020202020204" pitchFamily="34" charset="0"/>
                <a:cs typeface="Arial" panose="020B0604020202020204" pitchFamily="34" charset="0"/>
              </a:rPr>
              <a:t>provide validation measurements that </a:t>
            </a:r>
            <a:r>
              <a:rPr lang="en-US" sz="1300" dirty="0" smtClean="0">
                <a:solidFill>
                  <a:prstClr val="black"/>
                </a:solidFill>
                <a:latin typeface="Arial" panose="020B0604020202020204" pitchFamily="34" charset="0"/>
                <a:cs typeface="Arial" panose="020B0604020202020204" pitchFamily="34" charset="0"/>
              </a:rPr>
              <a:t>bridge the </a:t>
            </a:r>
            <a:r>
              <a:rPr lang="en-US" sz="1300" dirty="0">
                <a:solidFill>
                  <a:prstClr val="black"/>
                </a:solidFill>
                <a:latin typeface="Arial" panose="020B0604020202020204" pitchFamily="34" charset="0"/>
                <a:cs typeface="Arial" panose="020B0604020202020204" pitchFamily="34" charset="0"/>
              </a:rPr>
              <a:t>scale difference between satellite and point measurement instruments on the surface (e.g. rain gauges and </a:t>
            </a:r>
            <a:r>
              <a:rPr lang="en-US" sz="1300" dirty="0" err="1">
                <a:solidFill>
                  <a:prstClr val="black"/>
                </a:solidFill>
                <a:latin typeface="Arial" panose="020B0604020202020204" pitchFamily="34" charset="0"/>
                <a:cs typeface="Arial" panose="020B0604020202020204" pitchFamily="34" charset="0"/>
              </a:rPr>
              <a:t>disdrometers</a:t>
            </a:r>
            <a:r>
              <a:rPr lang="en-US" sz="1300" dirty="0" smtClean="0">
                <a:solidFill>
                  <a:prstClr val="black"/>
                </a:solidFill>
                <a:latin typeface="Arial" panose="020B0604020202020204" pitchFamily="34" charset="0"/>
                <a:cs typeface="Arial" panose="020B0604020202020204" pitchFamily="34" charset="0"/>
              </a:rPr>
              <a:t>). The </a:t>
            </a:r>
            <a:r>
              <a:rPr lang="en-US" sz="1300" dirty="0">
                <a:solidFill>
                  <a:prstClr val="black"/>
                </a:solidFill>
                <a:latin typeface="Arial" panose="020B0604020202020204" pitchFamily="34" charset="0"/>
                <a:cs typeface="Arial" panose="020B0604020202020204" pitchFamily="34" charset="0"/>
              </a:rPr>
              <a:t>use of NPOL to validate GPM is critical to improve satellite-based precipitation rate retrieval algorithms.  An accurate long-term record of global precipitation benefits society by providing critical information for climate change studies</a:t>
            </a:r>
            <a:r>
              <a:rPr lang="en-US" sz="1300" dirty="0" smtClean="0">
                <a:solidFill>
                  <a:prstClr val="black"/>
                </a:solidFill>
                <a:latin typeface="Arial" panose="020B0604020202020204" pitchFamily="34" charset="0"/>
                <a:cs typeface="Arial" panose="020B0604020202020204" pitchFamily="34" charset="0"/>
              </a:rPr>
              <a:t>.</a:t>
            </a:r>
            <a:endParaRPr lang="en-US" sz="1300"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8501071" y="5703922"/>
            <a:ext cx="36972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Text and Image Credits: David Marks (WFF/SSAI)</a:t>
            </a:r>
            <a:endParaRPr kumimoji="0" lang="en-US" sz="1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27" name="Straight Connector 26"/>
          <p:cNvCxnSpPr/>
          <p:nvPr/>
        </p:nvCxnSpPr>
        <p:spPr>
          <a:xfrm>
            <a:off x="387120" y="5954925"/>
            <a:ext cx="11811239" cy="3760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84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722</Words>
  <Application>Microsoft Office PowerPoint</Application>
  <PresentationFormat>Widescreen</PresentationFormat>
  <Paragraphs>50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Tahoma</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Marks, David A. (WFF-610.W)[SCIENCE SYSTEMS AND APPLICATIONS INC]</dc:creator>
  <cp:lastModifiedBy>Portier, Andrea M. (GSFC-612.0)[SCIENCE SYSTEMS AND APPLICATIONS INC]</cp:lastModifiedBy>
  <cp:revision>34</cp:revision>
  <dcterms:created xsi:type="dcterms:W3CDTF">2019-04-22T15:45:44Z</dcterms:created>
  <dcterms:modified xsi:type="dcterms:W3CDTF">2019-05-02T15:41:51Z</dcterms:modified>
</cp:coreProperties>
</file>