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3" r:id="rId2"/>
    <p:sldId id="264" r:id="rId3"/>
    <p:sldId id="266" r:id="rId4"/>
    <p:sldId id="265" r:id="rId5"/>
    <p:sldId id="268" r:id="rId6"/>
    <p:sldId id="267" r:id="rId7"/>
    <p:sldId id="269" r:id="rId8"/>
    <p:sldId id="273" r:id="rId9"/>
    <p:sldId id="270" r:id="rId10"/>
    <p:sldId id="272" r:id="rId11"/>
    <p:sldId id="27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5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DE0A1-086A-4348-8684-367868F55904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F60D7-DEA9-44BB-8C7E-3A13D4018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99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60D7-DEA9-44BB-8C7E-3A13D40188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83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60D7-DEA9-44BB-8C7E-3A13D40188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41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60D7-DEA9-44BB-8C7E-3A13D40188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6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60D7-DEA9-44BB-8C7E-3A13D40188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40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250FA-EFD6-894C-8193-E900DB3545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81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60D7-DEA9-44BB-8C7E-3A13D40188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4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60D7-DEA9-44BB-8C7E-3A13D40188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70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60D7-DEA9-44BB-8C7E-3A13D40188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9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60D7-DEA9-44BB-8C7E-3A13D40188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56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60D7-DEA9-44BB-8C7E-3A13D40188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00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60D7-DEA9-44BB-8C7E-3A13D40188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72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09246-CC75-486F-8F0A-9CBCDDDC626C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83AF-1756-4111-97AF-747FE7767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0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09246-CC75-486F-8F0A-9CBCDDDC626C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83AF-1756-4111-97AF-747FE7767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40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09246-CC75-486F-8F0A-9CBCDDDC626C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83AF-1756-4111-97AF-747FE7767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1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09246-CC75-486F-8F0A-9CBCDDDC626C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83AF-1756-4111-97AF-747FE77673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8" t="17268" r="17268" b="23335"/>
          <a:stretch/>
        </p:blipFill>
        <p:spPr>
          <a:xfrm>
            <a:off x="7772400" y="6019800"/>
            <a:ext cx="1295400" cy="7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7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09246-CC75-486F-8F0A-9CBCDDDC626C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83AF-1756-4111-97AF-747FE7767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0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09246-CC75-486F-8F0A-9CBCDDDC626C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83AF-1756-4111-97AF-747FE7767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09246-CC75-486F-8F0A-9CBCDDDC626C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83AF-1756-4111-97AF-747FE7767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9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09246-CC75-486F-8F0A-9CBCDDDC626C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83AF-1756-4111-97AF-747FE7767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4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09246-CC75-486F-8F0A-9CBCDDDC626C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83AF-1756-4111-97AF-747FE7767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15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09246-CC75-486F-8F0A-9CBCDDDC626C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83AF-1756-4111-97AF-747FE7767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53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09246-CC75-486F-8F0A-9CBCDDDC626C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83AF-1756-4111-97AF-747FE7767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3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09246-CC75-486F-8F0A-9CBCDDDC626C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383AF-1756-4111-97AF-747FE7767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www.google.com/url?sa=i&amp;source=images&amp;cd=&amp;cad=rja&amp;docid=csgrzZuuscdybM&amp;tbnid=Bhx53RqN_V-ZEM:&amp;ved=0CAgQjRwwAA&amp;url=http://www.dailymail.co.uk/sciencetech/article-2226749/&amp;ei=-8R_Ur6wM6a0ygGK_4CoCg&amp;psig=AFQjCNGHJoaCilg1aorO8ImW5SmNYLFQMw&amp;ust=1384191611881123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8/8f/Soulik_2013_July_10_Scatterometer_Ascending_Pass.png" TargetMode="Externa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2657" y="104001"/>
            <a:ext cx="8382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Comments </a:t>
            </a:r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on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The Use of TRMM/GPM Observations at</a:t>
            </a:r>
            <a:br>
              <a:rPr lang="en-US" sz="3600" dirty="0"/>
            </a:br>
            <a:r>
              <a:rPr lang="en-US" sz="3600" dirty="0"/>
              <a:t>The Weather </a:t>
            </a:r>
            <a:r>
              <a:rPr lang="en-US" sz="3600" dirty="0" smtClean="0"/>
              <a:t>Company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			</a:t>
            </a:r>
            <a:br>
              <a:rPr lang="en-US" sz="3600" dirty="0" smtClean="0"/>
            </a:br>
            <a:r>
              <a:rPr lang="en-US" sz="3600" dirty="0" smtClean="0"/>
              <a:t>				</a:t>
            </a:r>
            <a:r>
              <a:rPr lang="en-US" sz="2400" dirty="0" smtClean="0"/>
              <a:t>Peter P. Neilley</a:t>
            </a:r>
            <a:br>
              <a:rPr lang="en-US" sz="2400" dirty="0" smtClean="0"/>
            </a:br>
            <a:r>
              <a:rPr lang="en-US" sz="2400" dirty="0" smtClean="0"/>
              <a:t>				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Senior Vice President</a:t>
            </a:r>
            <a:b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				Global Forecasting Services</a:t>
            </a:r>
            <a:b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				The Weather Company</a:t>
            </a:r>
            <a:b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 descr="http://pmm.nasa.gov/sites/default/files/imce/TRMM_News/usagi_19_september_2013_1035_utc_trmm_p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56114"/>
            <a:ext cx="3810000" cy="3609988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0111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Super Typhoon </a:t>
            </a:r>
            <a:r>
              <a:rPr lang="en-US" sz="2800" b="1" dirty="0" err="1" smtClean="0">
                <a:solidFill>
                  <a:prstClr val="black"/>
                </a:solidFill>
              </a:rPr>
              <a:t>Haiyan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4470400" cy="33528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9" t="28384" r="25249" b="15799"/>
          <a:stretch/>
        </p:blipFill>
        <p:spPr bwMode="auto">
          <a:xfrm>
            <a:off x="5029200" y="1981200"/>
            <a:ext cx="3962400" cy="40054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685800" y="16002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Rapid Scan IR from MT-Sat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43500" y="1579055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Landfall image from TRMM/VIRS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61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6096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A Wish List for Increased use of GPM data at TWC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73290"/>
            <a:ext cx="4953000" cy="565611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GPM will offer many new products than enhances the usability of the products for TWC use:</a:t>
            </a:r>
          </a:p>
          <a:p>
            <a:pPr lvl="1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Broader latitudinal coverage</a:t>
            </a:r>
          </a:p>
          <a:p>
            <a:pPr lvl="1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Extra tropical precipitation (snow, light </a:t>
            </a:r>
            <a:r>
              <a:rPr lang="en-US" sz="1600" dirty="0" err="1" smtClean="0">
                <a:solidFill>
                  <a:schemeClr val="accent5">
                    <a:lumMod val="75000"/>
                  </a:schemeClr>
                </a:solidFill>
              </a:rPr>
              <a:t>precip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Precipitation type identification</a:t>
            </a:r>
          </a:p>
          <a:p>
            <a:pPr lvl="1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Particle discrimination / volcanic ash (?)</a:t>
            </a:r>
          </a:p>
          <a:p>
            <a:pPr lvl="1"/>
            <a:endParaRPr lang="en-US" sz="1600" dirty="0" smtClean="0"/>
          </a:p>
          <a:p>
            <a:r>
              <a:rPr lang="en-US" sz="2000" b="1" dirty="0" smtClean="0"/>
              <a:t>Even broader use at TWC likely would occur with these enhancements:</a:t>
            </a:r>
            <a:endParaRPr lang="en-US" sz="2000" b="1" dirty="0"/>
          </a:p>
          <a:p>
            <a:pPr lvl="1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Solve the limitations of POES data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en-US" sz="1600" dirty="0">
              <a:solidFill>
                <a:schemeClr val="accent5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Real-time, internet-based high-availability raw data streams.</a:t>
            </a:r>
          </a:p>
          <a:p>
            <a:pPr lvl="1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Self-service portal to “research quality” data analysis and product/graphical generation.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Community available data-assimilation module(s) for WRF.</a:t>
            </a:r>
          </a:p>
          <a:p>
            <a:pPr lvl="1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Relationships with TRMM/GPM core science organizations for better “use of opportunity”.</a:t>
            </a:r>
          </a:p>
          <a:p>
            <a:pPr marL="457200" lvl="1" indent="0">
              <a:buNone/>
            </a:pPr>
            <a:endParaRPr lang="en-US" sz="1600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SzPct val="50000"/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000" dirty="0"/>
          </a:p>
          <a:p>
            <a:endParaRPr lang="en-US" sz="2400" dirty="0" smtClean="0"/>
          </a:p>
          <a:p>
            <a:pPr lvl="1"/>
            <a:endParaRPr lang="en-US" dirty="0"/>
          </a:p>
        </p:txBody>
      </p:sp>
      <p:pic>
        <p:nvPicPr>
          <p:cNvPr id="5122" name="Picture 2" descr="The GPM Core Observatory and partner satellites in orbit over Earth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838200"/>
            <a:ext cx="314738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RMM radar image of Hurricane Magda depicting the eyewall structur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46325"/>
            <a:ext cx="224624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RMM radar image of hurricane hot towers including the eye wall and tower structures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90917"/>
            <a:ext cx="2819400" cy="193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29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The Weather Company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4876800" cy="5943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b="1" dirty="0" smtClean="0"/>
              <a:t>The Weather Company is one of the world’s largest private weather companies.  We </a:t>
            </a:r>
            <a:r>
              <a:rPr lang="en-US" sz="1900" b="1" dirty="0" smtClean="0"/>
              <a:t>provide </a:t>
            </a:r>
            <a:r>
              <a:rPr lang="en-US" sz="1900" b="1" dirty="0" smtClean="0"/>
              <a:t>services to a large number of consumers and </a:t>
            </a:r>
            <a:r>
              <a:rPr lang="en-US" sz="1900" b="1" dirty="0" smtClean="0"/>
              <a:t>broad spectrum businesses</a:t>
            </a:r>
            <a:endParaRPr lang="en-US" sz="1900" b="1" dirty="0" smtClean="0"/>
          </a:p>
          <a:p>
            <a:pPr marL="0" indent="0">
              <a:buNone/>
            </a:pPr>
            <a:endParaRPr lang="en-US" sz="1800" dirty="0"/>
          </a:p>
          <a:p>
            <a:pPr marL="91440" indent="-91440"/>
            <a:r>
              <a:rPr lang="en-US" sz="1800" b="1" dirty="0" smtClean="0"/>
              <a:t>Direct Consumer Portals</a:t>
            </a:r>
          </a:p>
          <a:p>
            <a:pPr marL="400050" lvl="1" indent="0">
              <a:buNone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The Weather Channel</a:t>
            </a:r>
          </a:p>
          <a:p>
            <a:pPr marL="400050" lvl="1" indent="0">
              <a:buNone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Weather.com</a:t>
            </a:r>
          </a:p>
          <a:p>
            <a:pPr marL="400050" lvl="1" indent="0">
              <a:buNone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Weather Underground</a:t>
            </a:r>
          </a:p>
          <a:p>
            <a:pPr marL="400050" lvl="1" indent="0">
              <a:buNone/>
            </a:pPr>
            <a:r>
              <a:rPr lang="en-US" sz="1600" dirty="0" err="1" smtClean="0">
                <a:solidFill>
                  <a:schemeClr val="accent5">
                    <a:lumMod val="75000"/>
                  </a:schemeClr>
                </a:solidFill>
              </a:rPr>
              <a:t>Intellicast</a:t>
            </a:r>
            <a:endParaRPr lang="en-US" sz="16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200" dirty="0"/>
          </a:p>
          <a:p>
            <a:pPr marL="91440" indent="-91440"/>
            <a:r>
              <a:rPr lang="en-US" sz="2000" b="1" dirty="0" smtClean="0"/>
              <a:t>Indirect Consumer Portals</a:t>
            </a:r>
          </a:p>
          <a:p>
            <a:pPr marL="400050" lvl="1" indent="0">
              <a:buNone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Apple</a:t>
            </a:r>
          </a:p>
          <a:p>
            <a:pPr marL="400050" lvl="1" indent="0">
              <a:buNone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Yahoo!</a:t>
            </a:r>
          </a:p>
          <a:p>
            <a:pPr marL="400050" lvl="1" indent="0">
              <a:buNone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Google</a:t>
            </a:r>
            <a:endParaRPr lang="en-US" sz="16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400050" lvl="1" indent="0">
              <a:buNone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Majority of US local TV broadcasters</a:t>
            </a:r>
          </a:p>
          <a:p>
            <a:pPr marL="0" indent="0">
              <a:buNone/>
            </a:pPr>
            <a:endParaRPr lang="en-US" sz="1200" dirty="0">
              <a:solidFill>
                <a:schemeClr val="accent5">
                  <a:lumMod val="75000"/>
                </a:schemeClr>
              </a:solidFill>
            </a:endParaRPr>
          </a:p>
          <a:p>
            <a:pPr marL="91440" indent="-91440"/>
            <a:r>
              <a:rPr lang="en-US" sz="2000" b="1" dirty="0" smtClean="0"/>
              <a:t>B2B services</a:t>
            </a:r>
          </a:p>
          <a:p>
            <a:pPr marL="400050" lvl="1" indent="0">
              <a:buNone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Aviation:  55,000 flights a day, 85% in US.</a:t>
            </a:r>
          </a:p>
          <a:p>
            <a:pPr marL="400050" lvl="1" indent="0">
              <a:buNone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Energy:  Forecasts and analytics to Energy Traders</a:t>
            </a:r>
          </a:p>
          <a:p>
            <a:pPr marL="400050" lvl="1" indent="0">
              <a:buNone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Insurance and Reinsurance: Broad suite of weather </a:t>
            </a:r>
            <a:r>
              <a:rPr lang="en-US" sz="1600" dirty="0" err="1" smtClean="0">
                <a:solidFill>
                  <a:schemeClr val="accent5">
                    <a:lumMod val="75000"/>
                  </a:schemeClr>
                </a:solidFill>
              </a:rPr>
              <a:t>svcs</a:t>
            </a:r>
            <a:endParaRPr lang="en-US" sz="16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200" dirty="0"/>
          </a:p>
          <a:p>
            <a:pPr marL="91440" indent="-91440"/>
            <a:r>
              <a:rPr lang="en-US" sz="2000" b="1" dirty="0" smtClean="0"/>
              <a:t>Services to Governments and Agencies</a:t>
            </a:r>
            <a:endParaRPr lang="en-US" sz="2000" b="1" dirty="0"/>
          </a:p>
          <a:p>
            <a:pPr marL="0" indent="0">
              <a:buNone/>
            </a:pPr>
            <a:endParaRPr lang="en-US" sz="12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885" y="838200"/>
            <a:ext cx="4738498" cy="422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94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2" y="1059382"/>
            <a:ext cx="8890000" cy="5074381"/>
          </a:xfrm>
          <a:prstGeom prst="rect">
            <a:avLst/>
          </a:prstGeom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203200" y="20638"/>
            <a:ext cx="8788400" cy="754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smtClean="0">
                <a:latin typeface="+mj-lt"/>
                <a:ea typeface="+mj-ea"/>
                <a:cs typeface="Microsoft Sans Serif"/>
              </a:rPr>
              <a:t>The Weather Company Global Reach</a:t>
            </a:r>
            <a:endParaRPr lang="en-US" sz="2800" b="1" dirty="0">
              <a:latin typeface="+mj-lt"/>
              <a:ea typeface="+mj-ea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13268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Forecasting at The Weather Company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4502818" cy="5943600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 smtClean="0"/>
              <a:t>We create our own global forecasts with emphasis on </a:t>
            </a:r>
            <a:r>
              <a:rPr lang="en-US" sz="2000" dirty="0" err="1" smtClean="0"/>
              <a:t>N.Amer</a:t>
            </a:r>
            <a:r>
              <a:rPr lang="en-US" sz="2000" dirty="0" smtClean="0"/>
              <a:t> and Europe.</a:t>
            </a:r>
          </a:p>
          <a:p>
            <a:endParaRPr lang="en-US" sz="2000" dirty="0"/>
          </a:p>
          <a:p>
            <a:r>
              <a:rPr lang="en-US" sz="2000" dirty="0" smtClean="0"/>
              <a:t>We collect data from governments and partners to fuel our forecast generation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i="1" dirty="0" smtClean="0">
                <a:solidFill>
                  <a:schemeClr val="accent5">
                    <a:lumMod val="75000"/>
                  </a:schemeClr>
                </a:solidFill>
              </a:rPr>
              <a:t>Standard WMO data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i="1" dirty="0" smtClean="0">
                <a:solidFill>
                  <a:schemeClr val="accent5">
                    <a:lumMod val="75000"/>
                  </a:schemeClr>
                </a:solidFill>
              </a:rPr>
              <a:t>NWP data from global centers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i="1" dirty="0" smtClean="0">
                <a:solidFill>
                  <a:schemeClr val="accent5">
                    <a:lumMod val="75000"/>
                  </a:schemeClr>
                </a:solidFill>
              </a:rPr>
              <a:t>Remotely sensed data (Radar, Satellite, profilers, </a:t>
            </a:r>
            <a:r>
              <a:rPr lang="en-US" sz="1900" i="1" dirty="0" err="1" smtClean="0">
                <a:solidFill>
                  <a:schemeClr val="accent5">
                    <a:lumMod val="75000"/>
                  </a:schemeClr>
                </a:solidFill>
              </a:rPr>
              <a:t>etc</a:t>
            </a:r>
            <a:r>
              <a:rPr lang="en-US" sz="1900" i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i="1" dirty="0" smtClean="0">
                <a:solidFill>
                  <a:schemeClr val="accent5">
                    <a:lumMod val="75000"/>
                  </a:schemeClr>
                </a:solidFill>
              </a:rPr>
              <a:t>Short-fuse government warnings</a:t>
            </a:r>
          </a:p>
          <a:p>
            <a:endParaRPr lang="en-US" sz="2000" dirty="0" smtClean="0"/>
          </a:p>
          <a:p>
            <a:r>
              <a:rPr lang="en-US" sz="2000" dirty="0" smtClean="0"/>
              <a:t>We augment the acquired data with our own proprietary content (global lightning, </a:t>
            </a:r>
            <a:r>
              <a:rPr lang="en-US" sz="2000" dirty="0" err="1" smtClean="0"/>
              <a:t>mesonets</a:t>
            </a:r>
            <a:r>
              <a:rPr lang="en-US" sz="2000" dirty="0" smtClean="0"/>
              <a:t>, A/C data)</a:t>
            </a:r>
          </a:p>
          <a:p>
            <a:endParaRPr lang="en-US" sz="2000" dirty="0"/>
          </a:p>
          <a:p>
            <a:r>
              <a:rPr lang="en-US" sz="2000" dirty="0" smtClean="0"/>
              <a:t>We run our own NWP models (WRF-ARW, with 3D </a:t>
            </a:r>
            <a:r>
              <a:rPr lang="en-US" sz="2000" dirty="0" err="1" smtClean="0"/>
              <a:t>Var</a:t>
            </a:r>
            <a:r>
              <a:rPr lang="en-US" sz="2000" dirty="0" smtClean="0"/>
              <a:t>/Warm Cloud initialization) and climate models (CSM).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H</a:t>
            </a:r>
            <a:r>
              <a:rPr lang="en-US" sz="2000" dirty="0" smtClean="0"/>
              <a:t>umans can influence or augment the forecasts through an efficient editing </a:t>
            </a:r>
            <a:r>
              <a:rPr lang="en-US" sz="2000" dirty="0" err="1" smtClean="0"/>
              <a:t>enviroment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/>
              <a:t>We package the end result in useful and compelling ways.</a:t>
            </a:r>
          </a:p>
        </p:txBody>
      </p:sp>
      <p:sp>
        <p:nvSpPr>
          <p:cNvPr id="12" name="Bent Arrow 11"/>
          <p:cNvSpPr/>
          <p:nvPr/>
        </p:nvSpPr>
        <p:spPr>
          <a:xfrm rot="10800000" flipH="1">
            <a:off x="4813886" y="1827196"/>
            <a:ext cx="456999" cy="721091"/>
          </a:xfrm>
          <a:prstGeom prst="bentArrow">
            <a:avLst>
              <a:gd name="adj1" fmla="val 31319"/>
              <a:gd name="adj2" fmla="val 24180"/>
              <a:gd name="adj3" fmla="val 25000"/>
              <a:gd name="adj4" fmla="val 4375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 flipH="1">
            <a:off x="5452010" y="2893996"/>
            <a:ext cx="456999" cy="721091"/>
          </a:xfrm>
          <a:prstGeom prst="bentArrow">
            <a:avLst>
              <a:gd name="adj1" fmla="val 31319"/>
              <a:gd name="adj2" fmla="val 24180"/>
              <a:gd name="adj3" fmla="val 25000"/>
              <a:gd name="adj4" fmla="val 4375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 rot="10800000" flipH="1">
            <a:off x="6091739" y="3960797"/>
            <a:ext cx="456999" cy="721091"/>
          </a:xfrm>
          <a:prstGeom prst="bentArrow">
            <a:avLst>
              <a:gd name="adj1" fmla="val 31319"/>
              <a:gd name="adj2" fmla="val 24180"/>
              <a:gd name="adj3" fmla="val 25000"/>
              <a:gd name="adj4" fmla="val 4375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rot="10800000" flipH="1">
            <a:off x="6717030" y="4981876"/>
            <a:ext cx="456999" cy="721091"/>
          </a:xfrm>
          <a:prstGeom prst="bentArrow">
            <a:avLst>
              <a:gd name="adj1" fmla="val 31319"/>
              <a:gd name="adj2" fmla="val 24180"/>
              <a:gd name="adj3" fmla="val 25000"/>
              <a:gd name="adj4" fmla="val 4375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55218" y="838200"/>
            <a:ext cx="1783080" cy="9889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Broad Input Data</a:t>
            </a:r>
          </a:p>
          <a:p>
            <a:pPr algn="ctr"/>
            <a:r>
              <a:rPr lang="en-US" sz="1100" dirty="0" smtClean="0"/>
              <a:t>We acquire weather and forecast data from governments and partners around the globe</a:t>
            </a:r>
            <a:endParaRPr lang="en-US" sz="1100" dirty="0"/>
          </a:p>
        </p:txBody>
      </p:sp>
      <p:sp>
        <p:nvSpPr>
          <p:cNvPr id="8" name="Rounded Rectangle 7"/>
          <p:cNvSpPr/>
          <p:nvPr/>
        </p:nvSpPr>
        <p:spPr>
          <a:xfrm>
            <a:off x="5282114" y="1905000"/>
            <a:ext cx="1783080" cy="9889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Proprietary Data</a:t>
            </a:r>
          </a:p>
          <a:p>
            <a:pPr algn="ctr"/>
            <a:r>
              <a:rPr lang="en-US" sz="1100" dirty="0" smtClean="0"/>
              <a:t>We have our own sources for additional weather data, and we run our own NWP models</a:t>
            </a:r>
            <a:endParaRPr lang="en-US" sz="1100" dirty="0"/>
          </a:p>
        </p:txBody>
      </p:sp>
      <p:sp>
        <p:nvSpPr>
          <p:cNvPr id="9" name="Rounded Rectangle 8"/>
          <p:cNvSpPr/>
          <p:nvPr/>
        </p:nvSpPr>
        <p:spPr>
          <a:xfrm>
            <a:off x="5909009" y="2971800"/>
            <a:ext cx="1783080" cy="9889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Forecast Engines</a:t>
            </a:r>
          </a:p>
          <a:p>
            <a:pPr algn="ctr"/>
            <a:r>
              <a:rPr lang="en-US" sz="1100" dirty="0" smtClean="0"/>
              <a:t>We have invested heavily in market specific analytical and statistical forecasting processes</a:t>
            </a:r>
            <a:endParaRPr lang="en-US" sz="1100" dirty="0"/>
          </a:p>
        </p:txBody>
      </p:sp>
      <p:sp>
        <p:nvSpPr>
          <p:cNvPr id="10" name="Rounded Rectangle 9"/>
          <p:cNvSpPr/>
          <p:nvPr/>
        </p:nvSpPr>
        <p:spPr>
          <a:xfrm>
            <a:off x="6535904" y="4038600"/>
            <a:ext cx="1783080" cy="9889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Human Touch</a:t>
            </a:r>
          </a:p>
          <a:p>
            <a:pPr algn="ctr"/>
            <a:r>
              <a:rPr lang="en-US" sz="1100" dirty="0" smtClean="0"/>
              <a:t>Humans can improve, augment and </a:t>
            </a:r>
            <a:r>
              <a:rPr lang="en-US" sz="1100" dirty="0" err="1" smtClean="0"/>
              <a:t>enrichen</a:t>
            </a:r>
            <a:r>
              <a:rPr lang="en-US" sz="1100" dirty="0" smtClean="0"/>
              <a:t> the forecasts</a:t>
            </a:r>
            <a:endParaRPr lang="en-US" sz="1100" dirty="0"/>
          </a:p>
        </p:txBody>
      </p:sp>
      <p:sp>
        <p:nvSpPr>
          <p:cNvPr id="11" name="Rounded Rectangle 10"/>
          <p:cNvSpPr/>
          <p:nvPr/>
        </p:nvSpPr>
        <p:spPr>
          <a:xfrm>
            <a:off x="7162800" y="5105400"/>
            <a:ext cx="1783080" cy="9889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Useful Products</a:t>
            </a:r>
          </a:p>
          <a:p>
            <a:pPr algn="ctr"/>
            <a:r>
              <a:rPr lang="en-US" sz="1100" dirty="0" smtClean="0"/>
              <a:t>We contain our forecasts in compelling ways in market specific products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508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General Use of Satellite Data at TWC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5257800" cy="5943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In general, satellite data drives TWC content in the following expected ways: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 smtClean="0"/>
              <a:t>Forecasting Situational </a:t>
            </a:r>
            <a:r>
              <a:rPr lang="en-US" sz="2000" b="1" dirty="0"/>
              <a:t>A</a:t>
            </a:r>
            <a:r>
              <a:rPr lang="en-US" sz="2000" b="1" dirty="0" smtClean="0"/>
              <a:t>wareness</a:t>
            </a:r>
            <a:r>
              <a:rPr lang="en-US" sz="2000" dirty="0" smtClean="0"/>
              <a:t>: </a:t>
            </a:r>
            <a:r>
              <a:rPr lang="en-US" sz="2000" i="1" dirty="0" smtClean="0">
                <a:solidFill>
                  <a:schemeClr val="accent5">
                    <a:lumMod val="75000"/>
                  </a:schemeClr>
                </a:solidFill>
              </a:rPr>
              <a:t>Location and evolution of important weather features, primarily using geostationary data.</a:t>
            </a:r>
          </a:p>
          <a:p>
            <a:endParaRPr lang="en-US" sz="2000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smtClean="0"/>
              <a:t>Through Indirect Forecasting Applications:  </a:t>
            </a:r>
            <a:r>
              <a:rPr lang="en-US" sz="2000" i="1" dirty="0" smtClean="0">
                <a:solidFill>
                  <a:schemeClr val="accent5">
                    <a:lumMod val="75000"/>
                  </a:schemeClr>
                </a:solidFill>
              </a:rPr>
              <a:t>Assimilation of satellite imagery and derived products into NWP in our own models; Use of satellite-initialized models from government centers;  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</a:rPr>
              <a:t>U</a:t>
            </a:r>
            <a:r>
              <a:rPr lang="en-US" sz="2000" i="1" dirty="0" smtClean="0">
                <a:solidFill>
                  <a:schemeClr val="accent5">
                    <a:lumMod val="75000"/>
                  </a:schemeClr>
                </a:solidFill>
              </a:rPr>
              <a:t>se in automated nowcasting systems.</a:t>
            </a:r>
          </a:p>
          <a:p>
            <a:endParaRPr lang="en-US" sz="2000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smtClean="0"/>
              <a:t>“Story Telling”:  </a:t>
            </a:r>
            <a:r>
              <a:rPr lang="en-US" sz="2000" i="1" dirty="0" smtClean="0">
                <a:solidFill>
                  <a:schemeClr val="accent5">
                    <a:lumMod val="75000"/>
                  </a:schemeClr>
                </a:solidFill>
              </a:rPr>
              <a:t>Satellite imagery and derived products as a direct method to convey weather and forecasting stories and their impacts.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http://i.dailymail.co.uk/i/pix/2012/11/02/article-2226749-15CE569F000005DC-582_634x514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2" t="3765"/>
          <a:stretch/>
        </p:blipFill>
        <p:spPr bwMode="auto">
          <a:xfrm>
            <a:off x="6934200" y="762000"/>
            <a:ext cx="1985735" cy="190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78" name="Picture 6" descr="http://trmm.gsfc.nasa.gov/trmm_rain/africa/africa_3hrly_zoom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r="-2105"/>
          <a:stretch/>
        </p:blipFill>
        <p:spPr bwMode="auto">
          <a:xfrm>
            <a:off x="5527021" y="1600200"/>
            <a:ext cx="1793407" cy="20209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76" name="Picture 4" descr="File:Soulik 2013 July 10 Scatterometer Ascending Pass.pn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553154" y="2895600"/>
            <a:ext cx="1364619" cy="23975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84" name="Picture 12" descr="http://www.newscientist.com/data/images/ns/cms/dn24549/dn24549-1_12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533993"/>
            <a:ext cx="2745467" cy="18303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5103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6096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Use of POES Satellite Data at The Weather Company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73290"/>
            <a:ext cx="5181600" cy="54275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 smtClean="0"/>
              <a:t>POES data is used significantly less than GOES data at TWC</a:t>
            </a:r>
          </a:p>
          <a:p>
            <a:endParaRPr lang="en-US" sz="2000" dirty="0"/>
          </a:p>
          <a:p>
            <a:r>
              <a:rPr lang="en-US" sz="2000" b="1" dirty="0" smtClean="0"/>
              <a:t>Forecasting Situational </a:t>
            </a:r>
            <a:r>
              <a:rPr lang="en-US" sz="2000" b="1" dirty="0"/>
              <a:t>A</a:t>
            </a:r>
            <a:r>
              <a:rPr lang="en-US" sz="2000" b="1" dirty="0" smtClean="0"/>
              <a:t>wareness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High resolution imagery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Special-purpose instrumentation data and analysis (SST, volcanic ash, precipitation rates/accumulation, etc.)</a:t>
            </a:r>
          </a:p>
          <a:p>
            <a:pPr lvl="1"/>
            <a:endParaRPr lang="en-US" sz="2000" dirty="0" smtClean="0"/>
          </a:p>
          <a:p>
            <a:r>
              <a:rPr lang="en-US" sz="2000" b="1" dirty="0" smtClean="0"/>
              <a:t>Indirect Forecasting Applications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Use indirectly as incorporated into NWP models global modeling centers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No use in indirect (NWP, </a:t>
            </a:r>
            <a:r>
              <a:rPr lang="en-US" sz="1800" dirty="0" err="1" smtClean="0">
                <a:solidFill>
                  <a:schemeClr val="accent5">
                    <a:lumMod val="75000"/>
                  </a:schemeClr>
                </a:solidFill>
              </a:rPr>
              <a:t>nowcasting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, etc.) systems at TWC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smtClean="0"/>
              <a:t>Storytelling</a:t>
            </a:r>
            <a:endParaRPr lang="en-US" sz="20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Where content is unique (oceans, international)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As compelling graphics are pre-created and available.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SzPct val="50000"/>
              <a:buFont typeface="Courier New" panose="02070309020205020404" pitchFamily="49" charset="0"/>
              <a:buChar char="o"/>
            </a:pPr>
            <a:endParaRPr lang="en-US" sz="22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000" dirty="0"/>
          </a:p>
          <a:p>
            <a:endParaRPr lang="en-US" sz="2400" dirty="0" smtClean="0"/>
          </a:p>
          <a:p>
            <a:pPr lvl="1"/>
            <a:endParaRPr lang="en-US" dirty="0"/>
          </a:p>
        </p:txBody>
      </p:sp>
      <p:pic>
        <p:nvPicPr>
          <p:cNvPr id="4098" name="Picture 2" descr="http://oceancolor.gsfc.nasa.gov/cgi/l3/A2013313.L3m_DAY_CHL_chlor_a_9km.png?sub=im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9" t="23205" r="65012" b="58743"/>
          <a:stretch/>
        </p:blipFill>
        <p:spPr bwMode="auto">
          <a:xfrm>
            <a:off x="5511408" y="973290"/>
            <a:ext cx="2465672" cy="191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pmm.nasa.gov/sites/default/files/imce/TRMM_News/usagi_19_september_2013_1035_utc_trmm_p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82509"/>
            <a:ext cx="2321579" cy="21991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4100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6096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Specific Use of TRMM at The Weather Company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5181600" cy="5867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 dirty="0" smtClean="0"/>
              <a:t>TRMM data receives very limited systematic use within TWC.</a:t>
            </a:r>
          </a:p>
          <a:p>
            <a:endParaRPr lang="en-US" sz="2000" dirty="0"/>
          </a:p>
          <a:p>
            <a:r>
              <a:rPr lang="en-US" sz="2000" b="1" dirty="0" smtClean="0"/>
              <a:t>It is used to support ad hoc interesting weather  (mostly international) and climate stories.</a:t>
            </a:r>
          </a:p>
          <a:p>
            <a:endParaRPr lang="en-US" sz="2000" dirty="0"/>
          </a:p>
          <a:p>
            <a:r>
              <a:rPr lang="en-US" sz="2000" b="1" dirty="0" smtClean="0"/>
              <a:t>Forecasting Situational </a:t>
            </a:r>
            <a:r>
              <a:rPr lang="en-US" sz="2000" b="1" dirty="0"/>
              <a:t>A</a:t>
            </a:r>
            <a:r>
              <a:rPr lang="en-US" sz="2000" b="1" dirty="0" smtClean="0"/>
              <a:t>wareness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Rainfall rate/accumulation analyses for tropical systems either at sea or in sparse data regions.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r>
              <a:rPr lang="en-US" sz="2000" b="1" dirty="0" smtClean="0"/>
              <a:t>Forecasting Applications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Indirect,  through NCEP/ECMWF models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smtClean="0"/>
              <a:t>Storytelling</a:t>
            </a:r>
            <a:endParaRPr lang="en-US" sz="20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Where content is unique (oceans, international)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Where compelling pre-created graphics are available.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For post-analysis products/stories.</a:t>
            </a:r>
          </a:p>
          <a:p>
            <a:pPr lvl="2">
              <a:buSzPct val="50000"/>
              <a:buFont typeface="Courier New" panose="02070309020205020404" pitchFamily="49" charset="0"/>
              <a:buChar char="o"/>
            </a:pPr>
            <a:r>
              <a:rPr lang="en-US" sz="1700" i="1" dirty="0" smtClean="0">
                <a:solidFill>
                  <a:schemeClr val="accent5">
                    <a:lumMod val="75000"/>
                  </a:schemeClr>
                </a:solidFill>
              </a:rPr>
              <a:t>Significant event analyses / post-mortem.</a:t>
            </a:r>
          </a:p>
          <a:p>
            <a:pPr lvl="2">
              <a:buSzPct val="50000"/>
              <a:buFont typeface="Courier New" panose="02070309020205020404" pitchFamily="49" charset="0"/>
              <a:buChar char="o"/>
            </a:pPr>
            <a:r>
              <a:rPr lang="en-US" sz="1700" i="1" dirty="0" smtClean="0">
                <a:solidFill>
                  <a:schemeClr val="accent5">
                    <a:lumMod val="75000"/>
                  </a:schemeClr>
                </a:solidFill>
              </a:rPr>
              <a:t>Climate stories</a:t>
            </a:r>
            <a:endParaRPr lang="en-US" sz="1700" i="1" dirty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SzPct val="50000"/>
              <a:buFont typeface="Courier New" panose="02070309020205020404" pitchFamily="49" charset="0"/>
              <a:buChar char="o"/>
            </a:pPr>
            <a:endParaRPr lang="en-US" sz="22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000" dirty="0"/>
          </a:p>
          <a:p>
            <a:endParaRPr lang="en-US" sz="2400" dirty="0" smtClean="0"/>
          </a:p>
          <a:p>
            <a:pPr lvl="1"/>
            <a:endParaRPr lang="en-US" dirty="0"/>
          </a:p>
        </p:txBody>
      </p:sp>
      <p:pic>
        <p:nvPicPr>
          <p:cNvPr id="5" name="Picture 8" descr="http://pmm.nasa.gov/sites/default/files/imce/TRMM_News/usagi_19_september_2013_1035_utc_trmm_p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98" y="914400"/>
            <a:ext cx="3276600" cy="31038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2" descr="http://trmm.gsfc.nasa.gov/trmm_rain/Events/new_big_averag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43400"/>
            <a:ext cx="3531669" cy="1524000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1171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+mn-lt"/>
              </a:rPr>
              <a:t>Tropical Storm 3A</a:t>
            </a:r>
            <a:endParaRPr lang="en-US" sz="3200" dirty="0">
              <a:latin typeface="+mn-lt"/>
            </a:endParaRPr>
          </a:p>
        </p:txBody>
      </p:sp>
      <p:pic>
        <p:nvPicPr>
          <p:cNvPr id="1026" name="Picture 2" descr="A Somalian internally displaced child looks at a flooded section of a camp in Mogadishu on August 4, 2012, following heavy rain and flash flo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648199" cy="28930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7" name="Picture 3" descr="Inline imag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34087"/>
            <a:ext cx="2895600" cy="284953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8" name="Picture 4" descr="Inline imag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14800"/>
            <a:ext cx="5086350" cy="259935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79110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93" y="152400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Why Limited TRMM Use at TWC?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86054"/>
            <a:ext cx="4953000" cy="5819545"/>
          </a:xfrm>
        </p:spPr>
        <p:txBody>
          <a:bodyPr>
            <a:normAutofit fontScale="85000" lnSpcReduction="20000"/>
          </a:bodyPr>
          <a:lstStyle/>
          <a:p>
            <a:pPr marL="274320" indent="-274320">
              <a:buFont typeface="+mj-lt"/>
              <a:buAutoNum type="arabicPeriod"/>
            </a:pPr>
            <a:r>
              <a:rPr lang="en-US" sz="2000" b="1" dirty="0" smtClean="0"/>
              <a:t>Our US (and European) focus limits applicability of TRMM data compared to other sources. </a:t>
            </a:r>
          </a:p>
          <a:p>
            <a:pPr marL="640080" lvl="1" indent="-274320">
              <a:lnSpc>
                <a:spcPct val="120000"/>
              </a:lnSpc>
            </a:pPr>
            <a:r>
              <a:rPr lang="en-US" sz="1900" dirty="0" smtClean="0">
                <a:solidFill>
                  <a:schemeClr val="accent5">
                    <a:lumMod val="75000"/>
                  </a:schemeClr>
                </a:solidFill>
              </a:rPr>
              <a:t>Where rich ground-based radar data is available, TRMM adds limited value to the forecast process and story telling.</a:t>
            </a:r>
          </a:p>
          <a:p>
            <a:pPr marL="640080" lvl="1" indent="-274320">
              <a:lnSpc>
                <a:spcPct val="120000"/>
              </a:lnSpc>
            </a:pPr>
            <a:r>
              <a:rPr lang="en-US" sz="1900" dirty="0" smtClean="0">
                <a:solidFill>
                  <a:schemeClr val="accent5">
                    <a:lumMod val="75000"/>
                  </a:schemeClr>
                </a:solidFill>
              </a:rPr>
              <a:t>Coverage limited to tropical / subtropical band.</a:t>
            </a:r>
          </a:p>
          <a:p>
            <a:pPr marL="914400" lvl="1" indent="-514350"/>
            <a:endParaRPr lang="en-US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74320" indent="-274320">
              <a:buFont typeface="+mj-lt"/>
              <a:buAutoNum type="arabicPeriod"/>
            </a:pPr>
            <a:r>
              <a:rPr lang="en-US" sz="2000" b="1" dirty="0" smtClean="0"/>
              <a:t>General limitations of polar orbiting data (timeliness, frequency, coverage) make real-time use difficult</a:t>
            </a:r>
            <a:endParaRPr lang="en-US" sz="2000" b="1" dirty="0"/>
          </a:p>
          <a:p>
            <a:pPr marL="640080" lvl="1" indent="-274320">
              <a:lnSpc>
                <a:spcPct val="120000"/>
              </a:lnSpc>
              <a:spcBef>
                <a:spcPts val="0"/>
              </a:spcBef>
            </a:pPr>
            <a:r>
              <a:rPr lang="en-US" sz="1900" dirty="0" smtClean="0">
                <a:solidFill>
                  <a:schemeClr val="accent5">
                    <a:lumMod val="75000"/>
                  </a:schemeClr>
                </a:solidFill>
              </a:rPr>
              <a:t>One can not rely on having the data when you need it, particularly for rapidly evolving severe weather.</a:t>
            </a:r>
          </a:p>
          <a:p>
            <a:pPr marL="640080" lvl="1" indent="-274320">
              <a:lnSpc>
                <a:spcPct val="120000"/>
              </a:lnSpc>
              <a:spcBef>
                <a:spcPts val="0"/>
              </a:spcBef>
            </a:pPr>
            <a:r>
              <a:rPr lang="en-US" sz="1900" dirty="0" smtClean="0">
                <a:solidFill>
                  <a:schemeClr val="accent5">
                    <a:lumMod val="75000"/>
                  </a:schemeClr>
                </a:solidFill>
              </a:rPr>
              <a:t>When compared to geostationary data, the unique information obtainable from TRMM is often not worth the trade-offs, particularly in the situational/story-telling applications</a:t>
            </a:r>
          </a:p>
          <a:p>
            <a:pPr marL="914400" lvl="1" indent="-514350"/>
            <a:endParaRPr lang="en-US" sz="17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/>
              <a:t>Less robust access infrastructure </a:t>
            </a:r>
          </a:p>
          <a:p>
            <a:pPr marL="640080" lvl="1" indent="-274320">
              <a:lnSpc>
                <a:spcPct val="120000"/>
              </a:lnSpc>
            </a:pPr>
            <a:r>
              <a:rPr lang="en-US" sz="1900" dirty="0" smtClean="0">
                <a:solidFill>
                  <a:schemeClr val="accent5">
                    <a:lumMod val="75000"/>
                  </a:schemeClr>
                </a:solidFill>
              </a:rPr>
              <a:t>Access to raw and analyzed TRMM products is not as robust compared to other weather or satellite platforms (e.g. compare to access to NWP data).</a:t>
            </a:r>
          </a:p>
          <a:p>
            <a:pPr marL="640080" lvl="1" indent="-274320">
              <a:lnSpc>
                <a:spcPct val="120000"/>
              </a:lnSpc>
            </a:pPr>
            <a:r>
              <a:rPr lang="en-US" sz="1900" dirty="0" smtClean="0">
                <a:solidFill>
                  <a:schemeClr val="accent5">
                    <a:lumMod val="75000"/>
                  </a:schemeClr>
                </a:solidFill>
              </a:rPr>
              <a:t>Ad hoc products</a:t>
            </a:r>
            <a:endParaRPr lang="en-US" sz="19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4" descr="http://gdata1.sci.gsfc.nasa.gov/daac-bin/G3/retrieveImage.pl?path=/ftp/incoming/G3/OPS/ws/138368859717944/accumulated_precipitation.TRMM_3B42RT.007.AreaMap.2013-11-05-12:00Z.gif&amp;wsid=1383688597179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325" y="1143000"/>
            <a:ext cx="3429000" cy="2449286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4" t="30636" r="17891" b="32041"/>
          <a:stretch/>
        </p:blipFill>
        <p:spPr bwMode="auto">
          <a:xfrm>
            <a:off x="5623385" y="4038600"/>
            <a:ext cx="3268970" cy="1718111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6114448" y="886054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TRMM </a:t>
            </a:r>
            <a:r>
              <a:rPr lang="en-US" sz="1200" dirty="0" err="1" smtClean="0"/>
              <a:t>Accum</a:t>
            </a:r>
            <a:r>
              <a:rPr lang="en-US" sz="1200" dirty="0" smtClean="0"/>
              <a:t>. </a:t>
            </a:r>
            <a:r>
              <a:rPr lang="en-US" sz="1200" dirty="0" err="1" smtClean="0"/>
              <a:t>Precip</a:t>
            </a:r>
            <a:r>
              <a:rPr lang="en-US" sz="1200" dirty="0" smtClean="0"/>
              <a:t> Analysis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5974497" y="3762130"/>
            <a:ext cx="2692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WSR-88D/Gauge </a:t>
            </a:r>
            <a:r>
              <a:rPr lang="en-US" sz="1200" dirty="0" err="1"/>
              <a:t>Accum</a:t>
            </a:r>
            <a:r>
              <a:rPr lang="en-US" sz="1200" dirty="0"/>
              <a:t>. </a:t>
            </a:r>
            <a:r>
              <a:rPr lang="en-US" sz="1200" dirty="0" err="1"/>
              <a:t>Precip</a:t>
            </a:r>
            <a:r>
              <a:rPr lang="en-US" sz="1200" dirty="0"/>
              <a:t> Analysis</a:t>
            </a:r>
          </a:p>
        </p:txBody>
      </p:sp>
    </p:spTree>
    <p:extLst>
      <p:ext uri="{BB962C8B-B14F-4D97-AF65-F5344CB8AC3E}">
        <p14:creationId xmlns:p14="http://schemas.microsoft.com/office/powerpoint/2010/main" val="5238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3791</TotalTime>
  <Words>849</Words>
  <Application>Microsoft Office PowerPoint</Application>
  <PresentationFormat>On-screen Show (4:3)</PresentationFormat>
  <Paragraphs>146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Comments on  The Use of TRMM/GPM Observations at The Weather Company          Peter P. Neilley     Senior Vice President     Global Forecasting Services     The Weather Company </vt:lpstr>
      <vt:lpstr>The Weather Company</vt:lpstr>
      <vt:lpstr>PowerPoint Presentation</vt:lpstr>
      <vt:lpstr>Forecasting at The Weather Company</vt:lpstr>
      <vt:lpstr>General Use of Satellite Data at TWC</vt:lpstr>
      <vt:lpstr>Use of POES Satellite Data at The Weather Company</vt:lpstr>
      <vt:lpstr>Specific Use of TRMM at The Weather Company</vt:lpstr>
      <vt:lpstr>Tropical Storm 3A</vt:lpstr>
      <vt:lpstr>Why Limited TRMM Use at TWC?</vt:lpstr>
      <vt:lpstr>Super Typhoon Haiyan</vt:lpstr>
      <vt:lpstr>A Wish List for Increased use of GPM data at TWC</vt:lpstr>
    </vt:vector>
  </TitlesOfParts>
  <Company>WSI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Neilley, Peter</dc:creator>
  <cp:lastModifiedBy>Neilley, Peter</cp:lastModifiedBy>
  <cp:revision>37</cp:revision>
  <dcterms:created xsi:type="dcterms:W3CDTF">2013-11-05T21:26:13Z</dcterms:created>
  <dcterms:modified xsi:type="dcterms:W3CDTF">2013-11-12T12:10:28Z</dcterms:modified>
</cp:coreProperties>
</file>