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notesMasterIdLst>
    <p:notesMasterId r:id="rId22"/>
  </p:notesMasterIdLst>
  <p:handoutMasterIdLst>
    <p:handoutMasterId r:id="rId23"/>
  </p:handoutMasterIdLst>
  <p:sldIdLst>
    <p:sldId id="256" r:id="rId11"/>
    <p:sldId id="257" r:id="rId12"/>
    <p:sldId id="258" r:id="rId13"/>
    <p:sldId id="259" r:id="rId14"/>
    <p:sldId id="264" r:id="rId15"/>
    <p:sldId id="265" r:id="rId16"/>
    <p:sldId id="260" r:id="rId17"/>
    <p:sldId id="261" r:id="rId18"/>
    <p:sldId id="263" r:id="rId19"/>
    <p:sldId id="262" r:id="rId20"/>
    <p:sldId id="266" r:id="rId21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55" autoAdjust="0"/>
  </p:normalViewPr>
  <p:slideViewPr>
    <p:cSldViewPr>
      <p:cViewPr>
        <p:scale>
          <a:sx n="80" d="100"/>
          <a:sy n="80" d="100"/>
        </p:scale>
        <p:origin x="-7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3468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AC60A9F1-A96D-4E23-9185-C05092E5741A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99804378-587C-4E5C-BAED-07F6E62674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1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A7DFF651-6774-4BD1-A332-F3FBE552EF82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1" rIns="92301" bIns="461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1" tIns="46151" rIns="92301" bIns="461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A8BD76CF-A6EB-4C8E-88E5-187FBBC42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7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6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116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0"/>
            <a:ext cx="1429185" cy="673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1148575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1"/>
            <a:ext cx="60198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4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5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0"/>
            <a:ext cx="1600200" cy="365125"/>
          </a:xfrm>
        </p:spPr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5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8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5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4040188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799"/>
            <a:ext cx="4040188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199"/>
            <a:ext cx="4041775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799"/>
            <a:ext cx="4041775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81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2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3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3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72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9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20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1"/>
            <a:ext cx="60198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48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07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0"/>
            <a:ext cx="1600200" cy="365125"/>
          </a:xfrm>
        </p:spPr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46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13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63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4040188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799"/>
            <a:ext cx="4040188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199"/>
            <a:ext cx="4041775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799"/>
            <a:ext cx="4041775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08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14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2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54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92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86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19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1"/>
            <a:ext cx="60198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63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91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696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1"/>
            <a:ext cx="769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59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4406900"/>
            <a:ext cx="7504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2906713"/>
            <a:ext cx="7504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30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7338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7338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24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2" y="1600199"/>
            <a:ext cx="3659188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9012" y="2209799"/>
            <a:ext cx="3659188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600199"/>
            <a:ext cx="3733800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209799"/>
            <a:ext cx="3733800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33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6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38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2667000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533401"/>
            <a:ext cx="48768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1"/>
            <a:ext cx="26670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60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876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07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33401"/>
            <a:ext cx="54864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926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56350"/>
            <a:ext cx="1143000" cy="3651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2590800" cy="3651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76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696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1"/>
            <a:ext cx="769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51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4406900"/>
            <a:ext cx="7504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2906713"/>
            <a:ext cx="7504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787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7338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7338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67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2" y="1600199"/>
            <a:ext cx="3659188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9012" y="2209799"/>
            <a:ext cx="3659188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600199"/>
            <a:ext cx="3733800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209799"/>
            <a:ext cx="3733800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2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4040188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799"/>
            <a:ext cx="4040188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199"/>
            <a:ext cx="4041775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799"/>
            <a:ext cx="4041775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20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14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83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2667000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533401"/>
            <a:ext cx="48768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1"/>
            <a:ext cx="26670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216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33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460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33401"/>
            <a:ext cx="54864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949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56350"/>
            <a:ext cx="1066800" cy="3651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2209800" cy="3651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2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696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1"/>
            <a:ext cx="769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019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4406900"/>
            <a:ext cx="7504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2906713"/>
            <a:ext cx="7504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6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7338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7338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4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887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2" y="1600199"/>
            <a:ext cx="3659188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9012" y="2209799"/>
            <a:ext cx="3659188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600199"/>
            <a:ext cx="3733800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209799"/>
            <a:ext cx="3733800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51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3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511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2667000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533401"/>
            <a:ext cx="48768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1"/>
            <a:ext cx="26670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0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09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323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33401"/>
            <a:ext cx="54864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47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4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696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1"/>
            <a:ext cx="769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1981200" cy="365125"/>
          </a:xfrm>
        </p:spPr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8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4406900"/>
            <a:ext cx="7504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2906713"/>
            <a:ext cx="7504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390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7338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7338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2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2" y="1600199"/>
            <a:ext cx="3659188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9012" y="2209799"/>
            <a:ext cx="3659188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600199"/>
            <a:ext cx="3733800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209799"/>
            <a:ext cx="3733800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6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0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2667000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533401"/>
            <a:ext cx="48768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1"/>
            <a:ext cx="26670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0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0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3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33401"/>
            <a:ext cx="54864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7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1143000" cy="3651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76600" cy="3651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356350"/>
            <a:ext cx="914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0"/>
            <a:ext cx="1429185" cy="673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11485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696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1"/>
            <a:ext cx="769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1981200" cy="365125"/>
          </a:xfrm>
        </p:spPr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3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678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4406900"/>
            <a:ext cx="7504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2906713"/>
            <a:ext cx="7504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7338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7338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3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2" y="1600199"/>
            <a:ext cx="3659188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9012" y="2209799"/>
            <a:ext cx="3659188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600199"/>
            <a:ext cx="3733800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209799"/>
            <a:ext cx="3733800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1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6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2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2667000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533401"/>
            <a:ext cx="48768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1"/>
            <a:ext cx="26670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3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9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33401"/>
            <a:ext cx="54864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990600" cy="3651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2895600" cy="3651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5000" y="6356350"/>
            <a:ext cx="685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0"/>
            <a:ext cx="1429185" cy="673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1148575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79956"/>
            <a:ext cx="700424" cy="6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4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214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696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1"/>
            <a:ext cx="769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1981200" cy="365125"/>
          </a:xfrm>
        </p:spPr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4406900"/>
            <a:ext cx="7504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2906713"/>
            <a:ext cx="7504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5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7338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7338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4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2" y="1600199"/>
            <a:ext cx="3659188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9012" y="2209799"/>
            <a:ext cx="3659188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600199"/>
            <a:ext cx="3733800" cy="609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209799"/>
            <a:ext cx="3733800" cy="3657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0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2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2667000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533401"/>
            <a:ext cx="48768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1"/>
            <a:ext cx="26670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9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9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3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33401"/>
            <a:ext cx="54864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1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9.emf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8229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4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4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5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4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5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4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inion" pitchFamily="82" charset="0"/>
              </a:rPr>
              <a:t>University of Nebraska</a:t>
            </a:r>
            <a:r>
              <a:rPr lang="en-US" sz="1600" dirty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sz="1600" dirty="0">
                <a:solidFill>
                  <a:schemeClr val="bg1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500" dirty="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 dirty="0"/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Drawing" r:id="rId14" imgW="13030560" imgH="9964080" progId="">
                  <p:embed/>
                </p:oleObj>
              </mc:Choice>
              <mc:Fallback>
                <p:oleObj name="Drawing" r:id="rId14" imgW="13030560" imgH="9964080" progId="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8229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78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0"/>
            <a:ext cx="1429185" cy="673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6172200"/>
            <a:ext cx="11485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7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7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8229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78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0"/>
            <a:ext cx="1429185" cy="673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6172200"/>
            <a:ext cx="114857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079956"/>
            <a:ext cx="700424" cy="6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4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7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8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7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8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7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371601"/>
            <a:ext cx="7696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5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4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5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4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5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4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371601"/>
            <a:ext cx="7696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356350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0"/>
            <a:ext cx="1429185" cy="673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25" y="6172200"/>
            <a:ext cx="11485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4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7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7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371601"/>
            <a:ext cx="7696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4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0"/>
            <a:ext cx="1429185" cy="673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172200"/>
            <a:ext cx="114857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79956"/>
            <a:ext cx="700424" cy="6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0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7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8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7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8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7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36333"/>
            </a:gs>
            <a:gs pos="100000">
              <a:srgbClr val="68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0"/>
            <a:ext cx="8229600" cy="6858000"/>
          </a:xfrm>
          <a:prstGeom prst="rect">
            <a:avLst/>
          </a:prstGeom>
          <a:solidFill>
            <a:srgbClr val="F5F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371601"/>
            <a:ext cx="7696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3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4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3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4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3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36333"/>
            </a:gs>
            <a:gs pos="100000">
              <a:srgbClr val="68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0"/>
            <a:ext cx="8229600" cy="6858000"/>
          </a:xfrm>
          <a:prstGeom prst="rect">
            <a:avLst/>
          </a:prstGeom>
          <a:solidFill>
            <a:srgbClr val="F5F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371601"/>
            <a:ext cx="7696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35635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054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0"/>
            <a:ext cx="1429185" cy="673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25" y="6172200"/>
            <a:ext cx="11485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2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5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6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5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6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5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36333"/>
            </a:gs>
            <a:gs pos="100000">
              <a:srgbClr val="68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0"/>
            <a:ext cx="8229600" cy="6858000"/>
          </a:xfrm>
          <a:prstGeom prst="rect">
            <a:avLst/>
          </a:prstGeom>
          <a:solidFill>
            <a:srgbClr val="F5F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371601"/>
            <a:ext cx="7696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0"/>
            <a:ext cx="1429185" cy="673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172200"/>
            <a:ext cx="1148575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79956"/>
            <a:ext cx="700424" cy="6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7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7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1430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Drought Monitoring and Precipitation Data</a:t>
            </a:r>
          </a:p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 U.S. Perspective on Current Uses, Needs, and Opportunities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0281" y="2438400"/>
            <a:ext cx="70082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Dr. Brian D. Wardlow</a:t>
            </a:r>
          </a:p>
          <a:p>
            <a:pPr algn="ctr"/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Director and Associate Professor 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Center for Advanced Land Management Information Technologies (CALMIT) 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Faculty Fellow 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National Drought Mitigation Center (NDMC)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School of Natural Resources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University of Nebraska-Lincoln</a:t>
            </a: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2013 GPM Applications Workshop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College Park, Maryland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November 12-13, 2013</a:t>
            </a:r>
          </a:p>
        </p:txBody>
      </p:sp>
      <p:pic>
        <p:nvPicPr>
          <p:cNvPr id="13" name="Picture 12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6172200"/>
            <a:ext cx="1426464" cy="4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0277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Thoughts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5112" y="1208314"/>
            <a:ext cx="86106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</a:p>
          <a:p>
            <a:pPr marL="800100" lvl="1" indent="-342900"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Internationally, TRMM and GPM precipitation products (particularly anomalies) will be essential for drought monitoring in most regions/countries that often lack dense weather station networks.</a:t>
            </a:r>
          </a:p>
          <a:p>
            <a:pPr marL="800100" lvl="1" indent="-342900"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USDM process is ‘flexible’ and can be adapted for new data inputs like the precipitation products from TRMM and GPM. </a:t>
            </a:r>
          </a:p>
          <a:p>
            <a:pPr marL="800100" lvl="1" indent="-342900"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tools such as VegDRI, which rely on spatially interpolated precipitation grids from station data, could  also benefit from long-term satellite-based precipitation data sets.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947315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Concerns</a:t>
            </a:r>
          </a:p>
          <a:p>
            <a:pPr marL="800100" lvl="1" indent="-342900">
              <a:buSzPct val="75000"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data continuity maintain operational products into the future….. Will the product be here tomorrow ?</a:t>
            </a:r>
          </a:p>
        </p:txBody>
      </p:sp>
    </p:spTree>
    <p:extLst>
      <p:ext uri="{BB962C8B-B14F-4D97-AF65-F5344CB8AC3E}">
        <p14:creationId xmlns:p14="http://schemas.microsoft.com/office/powerpoint/2010/main" val="36821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838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994" y="2057400"/>
            <a:ext cx="3680745" cy="3276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828800"/>
            <a:ext cx="476299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questions or further information, please contact: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Brian Wardlow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bwardlow2@unl.edu</a:t>
            </a:r>
          </a:p>
          <a:p>
            <a:pPr algn="ctr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 the National Drought Mitigation Center (NDMC) website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drought.unl.edu/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5334000"/>
            <a:ext cx="3466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 courtesy of Tom Pagano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6172200"/>
            <a:ext cx="1426464" cy="437048"/>
          </a:xfrm>
          <a:prstGeom prst="rect">
            <a:avLst/>
          </a:prstGeom>
        </p:spPr>
      </p:pic>
      <p:pic>
        <p:nvPicPr>
          <p:cNvPr id="5" name="Picture 2" descr="ndmc_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00"/>
            <a:ext cx="5510892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381000"/>
            <a:ext cx="838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 Drought Monitor (USDM)</a:t>
            </a:r>
          </a:p>
          <a:p>
            <a:pPr algn="ctr"/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State-of-the-Art Drought Monitoring Tool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1447800"/>
            <a:ext cx="320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Weekly map produced since 1999 by NOAA (CPC, NCDC, WRCC), USDA, and the NDMC.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Composite indicator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both ‘short’ (S) and ‘long’ (L) term drought conditions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through the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many indicators and indices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(meteorological, climatological, hydrologic, and ecological) and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from ‘experts’ on the ground.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Widely used for drought-related decision making: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USDA Farm Service Agency (FSA)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Revenue Service (IRS)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Congressional and White House briefings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 (e.g., major newspapers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television)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ederal and state agencies /organizations</a:t>
            </a:r>
          </a:p>
          <a:p>
            <a:pPr marL="742950" lvl="1" indent="-285750">
              <a:buFont typeface="Courier New" pitchFamily="49" charset="0"/>
              <a:buChar char="o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218" y="5710535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data are critical input for USDM and other operational U.S. drought monitoring tools, but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satellite-based precipitation data are not widely used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6172200"/>
            <a:ext cx="1426464" cy="437048"/>
          </a:xfrm>
          <a:prstGeom prst="rect">
            <a:avLst/>
          </a:prstGeom>
        </p:spPr>
      </p:pic>
      <p:pic>
        <p:nvPicPr>
          <p:cNvPr id="3" name="Picture 2" descr="ndmc_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84202"/>
            <a:ext cx="838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Evolution of the USDM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546100"/>
            <a:ext cx="8382000" cy="6285931"/>
            <a:chOff x="276906" y="500102"/>
            <a:chExt cx="8382000" cy="6285931"/>
          </a:xfrm>
        </p:grpSpPr>
        <p:pic>
          <p:nvPicPr>
            <p:cNvPr id="6" name="Picture 6" descr="drmon80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06" y="500102"/>
              <a:ext cx="2983159" cy="2425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9" descr="US Drought Monitor, June 10, 200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0506" y="2786102"/>
              <a:ext cx="3200400" cy="2425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360333"/>
              <a:ext cx="3248706" cy="2425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429000" y="835620"/>
            <a:ext cx="5715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first USDM map in 1999, the geographical depictions and specific classifications of drought (agricultural vs. hydrologic, short- vs. long-term) </a:t>
            </a:r>
            <a:r>
              <a:rPr lang="en-US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to improve as technology advances and new types of data inputs (</a:t>
            </a:r>
            <a:r>
              <a:rPr lang="en-US" sz="19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remote sensing</a:t>
            </a:r>
            <a:r>
              <a:rPr lang="en-US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become available.</a:t>
            </a:r>
            <a:endParaRPr lang="en-US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6172200"/>
            <a:ext cx="1426464" cy="437048"/>
          </a:xfrm>
          <a:prstGeom prst="rect">
            <a:avLst/>
          </a:prstGeom>
        </p:spPr>
      </p:pic>
      <p:pic>
        <p:nvPicPr>
          <p:cNvPr id="3" name="Picture 2" descr="ndmc_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0" y="23878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Inputs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USDM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0" y="838200"/>
            <a:ext cx="3429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Key Drought 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Indicators: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Palmer Drought Index</a:t>
            </a:r>
          </a:p>
          <a:p>
            <a:pPr lvl="1" eaLnBrk="1" hangingPunct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SPI</a:t>
            </a:r>
          </a:p>
          <a:p>
            <a:pPr lvl="1" eaLnBrk="1" hangingPunct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KBDI</a:t>
            </a:r>
          </a:p>
          <a:p>
            <a:pPr lvl="1" eaLnBrk="1" hangingPunct="1">
              <a:buFontTx/>
              <a:buChar char="-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Modeled Soil Moisture</a:t>
            </a:r>
          </a:p>
          <a:p>
            <a:pPr lvl="1" eaLnBrk="1" hangingPunct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- 7-Day Avg. Stream flow</a:t>
            </a:r>
          </a:p>
          <a:p>
            <a:pPr lvl="1" eaLnBrk="1" hangingPunct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Precipitation Anomalies</a:t>
            </a:r>
          </a:p>
          <a:p>
            <a:pPr lvl="1" eaLnBrk="1" hangingPunct="1"/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 Season:</a:t>
            </a:r>
          </a:p>
          <a:p>
            <a:pPr lvl="1" eaLnBrk="1" hangingPunct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Crop Moisture Index</a:t>
            </a:r>
          </a:p>
          <a:p>
            <a:pPr lvl="1" eaLnBrk="1" hangingPunct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Satellite Veg. Health Index</a:t>
            </a:r>
          </a:p>
          <a:p>
            <a:pPr lvl="1" eaLnBrk="1" hangingPunct="1">
              <a:buFontTx/>
              <a:buChar char="-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Soil Moisture</a:t>
            </a:r>
          </a:p>
          <a:p>
            <a:pPr lvl="1" eaLnBrk="1" hangingPunct="1">
              <a:buFontTx/>
              <a:buChar char="-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Mesonet data</a:t>
            </a:r>
          </a:p>
          <a:p>
            <a:pPr lvl="1" eaLnBrk="1" hangingPunct="1"/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b="1" i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West:</a:t>
            </a:r>
          </a:p>
          <a:p>
            <a:pPr lvl="1" eaLnBrk="1" hangingPunct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SWSI</a:t>
            </a:r>
          </a:p>
          <a:p>
            <a:pPr lvl="1" eaLnBrk="1" hangingPunct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Reservoir levels</a:t>
            </a:r>
          </a:p>
          <a:p>
            <a:pPr lvl="1" eaLnBrk="1" hangingPunct="1">
              <a:buFontTx/>
              <a:buChar char="-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Snowpack (SNOTEL)</a:t>
            </a:r>
          </a:p>
          <a:p>
            <a:pPr lvl="1" eaLnBrk="1" hangingPunct="1">
              <a:buFontTx/>
              <a:buChar char="-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SWE</a:t>
            </a:r>
          </a:p>
          <a:p>
            <a:pPr lvl="1" eaLnBrk="1" hangingPunct="1">
              <a:buFontTx/>
              <a:buChar char="-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Stream flow</a:t>
            </a:r>
          </a:p>
          <a:p>
            <a:pPr lvl="1" eaLnBrk="1" hangingPunct="1">
              <a:buFontTx/>
              <a:buChar char="-"/>
            </a:pP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Feedback from the Field </a:t>
            </a:r>
            <a:endParaRPr lang="en-US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433763" y="749300"/>
            <a:ext cx="5100637" cy="5956300"/>
            <a:chOff x="4043363" y="749300"/>
            <a:chExt cx="5100637" cy="5956300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6096000" y="762000"/>
              <a:ext cx="3048000" cy="2436813"/>
              <a:chOff x="912" y="1439"/>
              <a:chExt cx="3984" cy="2353"/>
            </a:xfrm>
          </p:grpSpPr>
          <p:sp>
            <p:nvSpPr>
              <p:cNvPr id="21" name="Rectangle 4"/>
              <p:cNvSpPr>
                <a:spLocks noChangeArrowheads="1"/>
              </p:cNvSpPr>
              <p:nvPr/>
            </p:nvSpPr>
            <p:spPr bwMode="auto">
              <a:xfrm>
                <a:off x="912" y="1439"/>
                <a:ext cx="3984" cy="23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2" name="Picture 5" descr="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50" b="2647"/>
              <a:stretch>
                <a:fillRect/>
              </a:stretch>
            </p:blipFill>
            <p:spPr bwMode="auto">
              <a:xfrm>
                <a:off x="1152" y="1440"/>
                <a:ext cx="3552" cy="2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 descr="Streamflow-7day_Dec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465388"/>
              <a:ext cx="3048000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5486400" y="4114800"/>
              <a:ext cx="2214563" cy="2055813"/>
              <a:chOff x="912" y="768"/>
              <a:chExt cx="3984" cy="2880"/>
            </a:xfrm>
          </p:grpSpPr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912" y="768"/>
                <a:ext cx="3984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0" name="Picture 10" descr="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216" r="2727" b="6079"/>
              <a:stretch>
                <a:fillRect/>
              </a:stretch>
            </p:blipFill>
            <p:spPr bwMode="auto">
              <a:xfrm>
                <a:off x="996" y="864"/>
                <a:ext cx="3852" cy="2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4043363" y="4724400"/>
              <a:ext cx="2205037" cy="1981200"/>
              <a:chOff x="912" y="768"/>
              <a:chExt cx="3984" cy="2880"/>
            </a:xfrm>
          </p:grpSpPr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912" y="768"/>
                <a:ext cx="3984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8" name="Picture 13" descr="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816"/>
                <a:ext cx="3552" cy="2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7315200" y="4343400"/>
              <a:ext cx="1828800" cy="1676400"/>
              <a:chOff x="912" y="768"/>
              <a:chExt cx="3984" cy="2880"/>
            </a:xfrm>
          </p:grpSpPr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912" y="768"/>
                <a:ext cx="3984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6" descr="1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8"/>
              <a:stretch>
                <a:fillRect/>
              </a:stretch>
            </p:blipFill>
            <p:spPr bwMode="auto">
              <a:xfrm>
                <a:off x="1844" y="768"/>
                <a:ext cx="2284" cy="2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9" descr="ACIS map imag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749300"/>
              <a:ext cx="2286000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1" descr="CONUS + Puerto Rico: Current Year to Date Percent of Normal Precipitation Valid at 9/1/2007 1200 UTC - Created 10/4/07 13:37 UT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971800"/>
              <a:ext cx="2590800" cy="141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1066800" y="1371600"/>
            <a:ext cx="7239000" cy="2523530"/>
            <a:chOff x="1066800" y="1371600"/>
            <a:chExt cx="7239000" cy="2523530"/>
          </a:xfrm>
        </p:grpSpPr>
        <p:sp>
          <p:nvSpPr>
            <p:cNvPr id="2" name="TextBox 1"/>
            <p:cNvSpPr txBox="1"/>
            <p:nvPr/>
          </p:nvSpPr>
          <p:spPr>
            <a:xfrm>
              <a:off x="3037114" y="2971800"/>
              <a:ext cx="5268686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USDM has </a:t>
              </a:r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traditionally relied upon station-based precipitation data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that are spatially interpolated or aggregated into an anomaly or index product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324600" y="1980406"/>
              <a:ext cx="685800" cy="9913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4930565" y="1981200"/>
              <a:ext cx="22435" cy="9913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2667000" y="2514600"/>
              <a:ext cx="533400" cy="4579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1066800" y="1524000"/>
              <a:ext cx="2514600" cy="1447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2514600" y="1371600"/>
              <a:ext cx="1151906" cy="16009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21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6172200"/>
            <a:ext cx="1426464" cy="437048"/>
          </a:xfrm>
          <a:prstGeom prst="rect">
            <a:avLst/>
          </a:prstGeom>
        </p:spPr>
      </p:pic>
      <p:pic>
        <p:nvPicPr>
          <p:cNvPr id="3" name="Picture 2" descr="ndmc_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0" y="23878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Inputs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USDM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0" y="838200"/>
            <a:ext cx="3429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Key Drought 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Indicators: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Palmer Drought Index</a:t>
            </a:r>
          </a:p>
          <a:p>
            <a:pPr lvl="1" eaLnBrk="1" hangingPunct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SPI</a:t>
            </a:r>
          </a:p>
          <a:p>
            <a:pPr lvl="1" eaLnBrk="1" hangingPunct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KBDI</a:t>
            </a:r>
          </a:p>
          <a:p>
            <a:pPr lvl="1" eaLnBrk="1" hangingPunct="1">
              <a:buFontTx/>
              <a:buChar char="-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Modeled Soil Moisture</a:t>
            </a:r>
          </a:p>
          <a:p>
            <a:pPr lvl="1" eaLnBrk="1" hangingPunct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- 7-Day Avg. Stream flow</a:t>
            </a:r>
          </a:p>
          <a:p>
            <a:pPr lvl="1" eaLnBrk="1" hangingPunct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Precipitation Anomalies</a:t>
            </a:r>
          </a:p>
          <a:p>
            <a:pPr lvl="1" eaLnBrk="1" hangingPunct="1"/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 Season:</a:t>
            </a:r>
          </a:p>
          <a:p>
            <a:pPr lvl="1" eaLnBrk="1" hangingPunct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Crop Moisture Index</a:t>
            </a:r>
          </a:p>
          <a:p>
            <a:pPr lvl="1" eaLnBrk="1" hangingPunct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Satellite Veg. Health Index</a:t>
            </a:r>
          </a:p>
          <a:p>
            <a:pPr lvl="1" eaLnBrk="1" hangingPunct="1">
              <a:buFontTx/>
              <a:buChar char="-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Soil Moisture</a:t>
            </a:r>
          </a:p>
          <a:p>
            <a:pPr lvl="1" eaLnBrk="1" hangingPunct="1">
              <a:buFontTx/>
              <a:buChar char="-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Mesonet data</a:t>
            </a:r>
          </a:p>
          <a:p>
            <a:pPr lvl="1" eaLnBrk="1" hangingPunct="1"/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b="1" i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West:</a:t>
            </a:r>
          </a:p>
          <a:p>
            <a:pPr lvl="1" eaLnBrk="1" hangingPunct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SWSI</a:t>
            </a:r>
          </a:p>
          <a:p>
            <a:pPr lvl="1" eaLnBrk="1" hangingPunct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Reservoir levels</a:t>
            </a:r>
          </a:p>
          <a:p>
            <a:pPr lvl="1" eaLnBrk="1" hangingPunct="1">
              <a:buFontTx/>
              <a:buChar char="-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Snowpack (SNOTEL)</a:t>
            </a:r>
          </a:p>
          <a:p>
            <a:pPr lvl="1" eaLnBrk="1" hangingPunct="1">
              <a:buFontTx/>
              <a:buChar char="-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SWE</a:t>
            </a:r>
          </a:p>
          <a:p>
            <a:pPr lvl="1" eaLnBrk="1" hangingPunct="1">
              <a:buFontTx/>
              <a:buChar char="-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Stream flow</a:t>
            </a:r>
          </a:p>
          <a:p>
            <a:pPr lvl="1" eaLnBrk="1" hangingPunct="1">
              <a:buFontTx/>
              <a:buChar char="-"/>
            </a:pP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Feedback from the Field </a:t>
            </a:r>
            <a:endParaRPr lang="en-US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433763" y="749300"/>
            <a:ext cx="5100637" cy="5956300"/>
            <a:chOff x="4043363" y="749300"/>
            <a:chExt cx="5100637" cy="5956300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6096000" y="762000"/>
              <a:ext cx="3048000" cy="2436813"/>
              <a:chOff x="912" y="1439"/>
              <a:chExt cx="3984" cy="2353"/>
            </a:xfrm>
          </p:grpSpPr>
          <p:sp>
            <p:nvSpPr>
              <p:cNvPr id="21" name="Rectangle 4"/>
              <p:cNvSpPr>
                <a:spLocks noChangeArrowheads="1"/>
              </p:cNvSpPr>
              <p:nvPr/>
            </p:nvSpPr>
            <p:spPr bwMode="auto">
              <a:xfrm>
                <a:off x="912" y="1439"/>
                <a:ext cx="3984" cy="23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2" name="Picture 5" descr="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50" b="2647"/>
              <a:stretch>
                <a:fillRect/>
              </a:stretch>
            </p:blipFill>
            <p:spPr bwMode="auto">
              <a:xfrm>
                <a:off x="1152" y="1440"/>
                <a:ext cx="3552" cy="2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 descr="Streamflow-7day_Dec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465388"/>
              <a:ext cx="3048000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5486400" y="4114800"/>
              <a:ext cx="2214563" cy="2055813"/>
              <a:chOff x="912" y="768"/>
              <a:chExt cx="3984" cy="2880"/>
            </a:xfrm>
          </p:grpSpPr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912" y="768"/>
                <a:ext cx="3984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0" name="Picture 10" descr="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216" r="2727" b="6079"/>
              <a:stretch>
                <a:fillRect/>
              </a:stretch>
            </p:blipFill>
            <p:spPr bwMode="auto">
              <a:xfrm>
                <a:off x="996" y="864"/>
                <a:ext cx="3852" cy="2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4043363" y="4724400"/>
              <a:ext cx="2205037" cy="1981200"/>
              <a:chOff x="912" y="768"/>
              <a:chExt cx="3984" cy="2880"/>
            </a:xfrm>
          </p:grpSpPr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912" y="768"/>
                <a:ext cx="3984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8" name="Picture 13" descr="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816"/>
                <a:ext cx="3552" cy="2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7315200" y="4343400"/>
              <a:ext cx="1828800" cy="1676400"/>
              <a:chOff x="912" y="768"/>
              <a:chExt cx="3984" cy="2880"/>
            </a:xfrm>
          </p:grpSpPr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912" y="768"/>
                <a:ext cx="3984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6" descr="1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8"/>
              <a:stretch>
                <a:fillRect/>
              </a:stretch>
            </p:blipFill>
            <p:spPr bwMode="auto">
              <a:xfrm>
                <a:off x="1844" y="768"/>
                <a:ext cx="2284" cy="2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9" descr="ACIS map imag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749300"/>
              <a:ext cx="2286000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1" descr="CONUS + Puerto Rico: Current Year to Date Percent of Normal Precipitation Valid at 9/1/2007 1200 UTC - Created 10/4/07 13:37 UT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971800"/>
              <a:ext cx="2590800" cy="141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233363" y="1765561"/>
            <a:ext cx="5024437" cy="1850063"/>
            <a:chOff x="233363" y="1765561"/>
            <a:chExt cx="5024437" cy="1850063"/>
          </a:xfrm>
        </p:grpSpPr>
        <p:sp>
          <p:nvSpPr>
            <p:cNvPr id="24" name="Oval 23"/>
            <p:cNvSpPr/>
            <p:nvPr/>
          </p:nvSpPr>
          <p:spPr>
            <a:xfrm>
              <a:off x="233363" y="3158424"/>
              <a:ext cx="32004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19400" y="1765561"/>
              <a:ext cx="2438400" cy="1200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Until recently, remote sensing products have had limited application in the USDM.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3048000" y="2895600"/>
              <a:ext cx="381000" cy="49142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4650581" y="3158424"/>
            <a:ext cx="441721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Satellite Remote Sensing Products: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NWS Precipitation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Vegetation Drought Response Index (VegDRI)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Evaporative Stress Index (ESI)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 Terrestrial Water Storage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Satellite-Based Products for the USDM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40789"/>
            <a:ext cx="3733800" cy="2885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82" y="3810000"/>
            <a:ext cx="3637818" cy="2850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623846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vegdri.unl.edu/‎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3953102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vegdri.cr.usgs.gov/viewer/viewer.htm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6120825"/>
            <a:ext cx="2290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hrsl.arsusda.gov/drought/index.php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7579" y="3723382"/>
            <a:ext cx="21455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http://drought.unl.edu/MonitoringTools/NASAGRACEDataAssimilation.aspx</a:t>
            </a:r>
          </a:p>
        </p:txBody>
      </p:sp>
      <p:pic>
        <p:nvPicPr>
          <p:cNvPr id="2052" name="Picture 4" descr="The Vegetation Drought Response Index, or VegDRI, is a weekly hybrid drought monitoring and mapping tool that integrates satellite observations of vegetation status and climate data with information on land cover, soil characteristics, and other environmental fact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4" y="914400"/>
            <a:ext cx="3591296" cy="272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69654" y="297451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NWS Precipitation Analysis Products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5" y="1066800"/>
            <a:ext cx="436173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1" y="3733800"/>
            <a:ext cx="4401013" cy="242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990600"/>
            <a:ext cx="4267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USDM routinely use 4-km precipitation products from the NWS River Forecast Centers (RFCs) produced using a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‘multi-sensor’ approach of precipitation estimates from WSR-88D NEXRAD observations and ground-based gauge measurements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lvl="1" indent="-238125"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 and 7-day precipitation total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used to identify where and how much rainfall has recently been received.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lvl="1" indent="-238125"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departure or percent of normal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for a long period (e.g., 60- to 90- days for snapshot of longer-term conditions (historical normals used from PRISM data).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1605" y="6242286"/>
            <a:ext cx="312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http://water.weather.gov/precip/</a:t>
            </a:r>
          </a:p>
        </p:txBody>
      </p:sp>
    </p:spTree>
    <p:extLst>
      <p:ext uri="{BB962C8B-B14F-4D97-AF65-F5344CB8AC3E}">
        <p14:creationId xmlns:p14="http://schemas.microsoft.com/office/powerpoint/2010/main" val="36821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9205"/>
            <a:ext cx="534992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Gridded Standardized Precipitation Index (SPI) Data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3048" y="6248400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http://atmo.tamu.edu/osc/drought/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1334155"/>
            <a:ext cx="3352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product being considered by the USDM is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4-km gridded SPI data derived from the NWS Precipitation Analysis products and PRISM data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at Texas A&amp;M University.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Uses historical precipitation data to calculate probability of precipitation across multiple time scale (e.g., 1 to 12 months).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Routinely used index in USDM and many drought monitoring system globally.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Recognized as universal drought index by World Meteorological Organization (WMO) in 2009.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0277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Thoughts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238992"/>
            <a:ext cx="8610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has the use of satellite-based precipitation been lacking in the U.S.?</a:t>
            </a:r>
          </a:p>
          <a:p>
            <a:pPr marL="800100" lvl="1" indent="-342900">
              <a:buSzPct val="75000"/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definitive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7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Adequate spatial coverage over most of the U.S. through gauges 	   	  and NEXRAD estimates (with exception of western part of the U.S.)</a:t>
            </a:r>
          </a:p>
          <a:p>
            <a:pPr lvl="1">
              <a:buSzPct val="75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 Incorporation of satellite-based remote sensing tools has been </a:t>
            </a:r>
          </a:p>
          <a:p>
            <a:pPr lvl="1">
              <a:buSzPct val="75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relatively slow (rapid increase in past 5-7years)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75000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needs for the USDM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(lessoned learned from the development of recent remote sensing tools)</a:t>
            </a:r>
          </a:p>
          <a:p>
            <a:pPr marL="800100" lvl="1" indent="-342900">
              <a:buSzPct val="75000"/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real-time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(less than 24 hours from last observation)</a:t>
            </a:r>
          </a:p>
          <a:p>
            <a:pPr marL="800100" lvl="1" indent="-342900">
              <a:buSzPct val="75000"/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 product delivery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(e.g., every Monday morning)</a:t>
            </a:r>
          </a:p>
          <a:p>
            <a:pPr marL="800100" lvl="1" indent="-342900">
              <a:buSzPct val="75000"/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Anomaly calculations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(e.g., percent of normal, percentile, and/or drought index) over longer-historical record (e.g., 30 years)</a:t>
            </a:r>
          </a:p>
          <a:p>
            <a:pPr marL="800100" lvl="1" indent="-342900">
              <a:buSzPct val="75000"/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Customized products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(classification color scheme and data format)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thwehrTheme1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DMC 2012 Theme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NDMC 2012 Theme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NDMC 2012 Theme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NDMC 2012 Theme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NDMC 2012 Theme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NDMC 2012 Theme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NothwehrTheme1</Template>
  <TotalTime>39308</TotalTime>
  <Words>819</Words>
  <Application>Microsoft Office PowerPoint</Application>
  <PresentationFormat>On-screen Show (4:3)</PresentationFormat>
  <Paragraphs>137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NothwehrTheme1</vt:lpstr>
      <vt:lpstr>1_Office Theme</vt:lpstr>
      <vt:lpstr>2_Office Theme</vt:lpstr>
      <vt:lpstr>1_NDMC 2012 Theme</vt:lpstr>
      <vt:lpstr>2_NDMC 2012 Theme</vt:lpstr>
      <vt:lpstr>3_NDMC 2012 Theme</vt:lpstr>
      <vt:lpstr>4_NDMC 2012 Theme</vt:lpstr>
      <vt:lpstr>5_NDMC 2012 Theme</vt:lpstr>
      <vt:lpstr>6_NDMC 2012 Theme</vt:lpstr>
      <vt:lpstr>SNR 1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 of Nebraska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SNR</dc:creator>
  <cp:lastModifiedBy>SNR</cp:lastModifiedBy>
  <cp:revision>307</cp:revision>
  <cp:lastPrinted>2013-10-28T22:11:12Z</cp:lastPrinted>
  <dcterms:created xsi:type="dcterms:W3CDTF">2012-01-31T15:21:18Z</dcterms:created>
  <dcterms:modified xsi:type="dcterms:W3CDTF">2013-11-08T15:09:00Z</dcterms:modified>
</cp:coreProperties>
</file>