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25"/>
  </p:notesMasterIdLst>
  <p:sldIdLst>
    <p:sldId id="256" r:id="rId5"/>
    <p:sldId id="292" r:id="rId6"/>
    <p:sldId id="260" r:id="rId7"/>
    <p:sldId id="257" r:id="rId8"/>
    <p:sldId id="283" r:id="rId9"/>
    <p:sldId id="259" r:id="rId10"/>
    <p:sldId id="267" r:id="rId11"/>
    <p:sldId id="274" r:id="rId12"/>
    <p:sldId id="258" r:id="rId13"/>
    <p:sldId id="270" r:id="rId14"/>
    <p:sldId id="284" r:id="rId15"/>
    <p:sldId id="285" r:id="rId16"/>
    <p:sldId id="287" r:id="rId17"/>
    <p:sldId id="271" r:id="rId18"/>
    <p:sldId id="288" r:id="rId19"/>
    <p:sldId id="289" r:id="rId20"/>
    <p:sldId id="290" r:id="rId21"/>
    <p:sldId id="272" r:id="rId22"/>
    <p:sldId id="278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 varScale="1">
        <p:scale>
          <a:sx n="50" d="100"/>
          <a:sy n="50" d="100"/>
        </p:scale>
        <p:origin x="2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ary_FEWS\SkyDrive\FEWS%20Technical\Price\FEWS%20NET%20Price%20database\FEWS%20NET_2002_2012_PriceShoc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ry_FEWS\SkyDrive\FEWS%20Technical\Price\FEWS%20NET%20Price%20database\FEWS%20NET_2002_2012_PriceShock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fewsnet.sharepoint.com/Shared%20Documents/Technical/MarineTraffic_Yeme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II Dev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FY 10</c:v>
                </c:pt>
                <c:pt idx="1">
                  <c:v>FY 11</c:v>
                </c:pt>
                <c:pt idx="2">
                  <c:v>FY 12</c:v>
                </c:pt>
                <c:pt idx="3">
                  <c:v>FY 13</c:v>
                </c:pt>
                <c:pt idx="4">
                  <c:v>FY 14</c:v>
                </c:pt>
              </c:strCache>
            </c:strRef>
          </c:cat>
          <c:val>
            <c:numRef>
              <c:f>Sheet1!$B$2:$B$6</c:f>
              <c:numCache>
                <c:formatCode>"$"#,##0</c:formatCode>
                <c:ptCount val="5"/>
                <c:pt idx="0">
                  <c:v>401015000</c:v>
                </c:pt>
                <c:pt idx="1">
                  <c:v>426277900</c:v>
                </c:pt>
                <c:pt idx="2">
                  <c:v>427381700</c:v>
                </c:pt>
                <c:pt idx="3">
                  <c:v>299829500</c:v>
                </c:pt>
                <c:pt idx="4" formatCode="&quot;$&quot;#,##0_);[Red]\(&quot;$&quot;#,##0\)">
                  <c:v>255155000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II Emerg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FY 10</c:v>
                </c:pt>
                <c:pt idx="1">
                  <c:v>FY 11</c:v>
                </c:pt>
                <c:pt idx="2">
                  <c:v>FY 12</c:v>
                </c:pt>
                <c:pt idx="3">
                  <c:v>FY 13</c:v>
                </c:pt>
                <c:pt idx="4">
                  <c:v>FY 14</c:v>
                </c:pt>
              </c:strCache>
            </c:strRef>
          </c:cat>
          <c:val>
            <c:numRef>
              <c:f>Sheet1!$C$2:$C$6</c:f>
              <c:numCache>
                <c:formatCode>"$"#,##0</c:formatCode>
                <c:ptCount val="5"/>
                <c:pt idx="0">
                  <c:v>1522550800</c:v>
                </c:pt>
                <c:pt idx="1">
                  <c:v>1225456200</c:v>
                </c:pt>
                <c:pt idx="2">
                  <c:v>1170865900</c:v>
                </c:pt>
                <c:pt idx="3" formatCode="&quot;$&quot;#,##0_);[Red]\(&quot;$&quot;#,##0\)">
                  <c:v>1045272300</c:v>
                </c:pt>
                <c:pt idx="4" formatCode="&quot;$&quot;#,##0_);[Red]\(&quot;$&quot;#,##0\)">
                  <c:v>1086321100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IDA - EFSP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FY 10</c:v>
                </c:pt>
                <c:pt idx="1">
                  <c:v>FY 11</c:v>
                </c:pt>
                <c:pt idx="2">
                  <c:v>FY 12</c:v>
                </c:pt>
                <c:pt idx="3">
                  <c:v>FY 13</c:v>
                </c:pt>
                <c:pt idx="4">
                  <c:v>FY 14</c:v>
                </c:pt>
              </c:strCache>
            </c:strRef>
          </c:cat>
          <c:val>
            <c:numRef>
              <c:f>Sheet1!$D$2:$D$6</c:f>
              <c:numCache>
                <c:formatCode>"$"#,##0</c:formatCode>
                <c:ptCount val="5"/>
                <c:pt idx="0">
                  <c:v>244312160</c:v>
                </c:pt>
                <c:pt idx="1">
                  <c:v>232003380</c:v>
                </c:pt>
                <c:pt idx="2">
                  <c:v>290700000</c:v>
                </c:pt>
                <c:pt idx="3" formatCode="&quot;$&quot;#,##0_);[Red]\(&quot;$&quot;#,##0\)">
                  <c:v>277885000</c:v>
                </c:pt>
                <c:pt idx="4">
                  <c:v>313855200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IDA - OCO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FY 10</c:v>
                </c:pt>
                <c:pt idx="1">
                  <c:v>FY 11</c:v>
                </c:pt>
                <c:pt idx="2">
                  <c:v>FY 12</c:v>
                </c:pt>
                <c:pt idx="3">
                  <c:v>FY 13</c:v>
                </c:pt>
                <c:pt idx="4">
                  <c:v>FY 14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3">
                  <c:v>0</c:v>
                </c:pt>
                <c:pt idx="4" formatCode="&quot;$&quot;#,##0_);[Red]\(&quot;$&quot;#,##0\)">
                  <c:v>551364500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DA - CDF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FY 10</c:v>
                </c:pt>
                <c:pt idx="1">
                  <c:v>FY 11</c:v>
                </c:pt>
                <c:pt idx="2">
                  <c:v>FY 12</c:v>
                </c:pt>
                <c:pt idx="3">
                  <c:v>FY 13</c:v>
                </c:pt>
                <c:pt idx="4">
                  <c:v>FY 14</c:v>
                </c:pt>
              </c:strCache>
            </c:strRef>
          </c:cat>
          <c:val>
            <c:numRef>
              <c:f>Sheet1!$F$2:$F$6</c:f>
              <c:numCache>
                <c:formatCode>"$"#,##0</c:formatCode>
                <c:ptCount val="5"/>
                <c:pt idx="0">
                  <c:v>9000000</c:v>
                </c:pt>
                <c:pt idx="1">
                  <c:v>12000000</c:v>
                </c:pt>
                <c:pt idx="2">
                  <c:v>37000000</c:v>
                </c:pt>
                <c:pt idx="3">
                  <c:v>58000000</c:v>
                </c:pt>
                <c:pt idx="4" formatCode="&quot;$&quot;#,##0_);[Red]\(&quot;$&quot;#,##0\)">
                  <c:v>80000000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BEHT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FY 10</c:v>
                </c:pt>
                <c:pt idx="1">
                  <c:v>FY 11</c:v>
                </c:pt>
                <c:pt idx="2">
                  <c:v>FY 12</c:v>
                </c:pt>
                <c:pt idx="3">
                  <c:v>FY 13</c:v>
                </c:pt>
                <c:pt idx="4">
                  <c:v>FY 14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4" formatCode="&quot;$&quot;#,##0_);[Red]\(&quot;$&quot;#,##0\)">
                  <c:v>141115800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7271152"/>
        <c:axId val="347273504"/>
      </c:barChart>
      <c:catAx>
        <c:axId val="34727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7273504"/>
        <c:crosses val="autoZero"/>
        <c:auto val="1"/>
        <c:lblAlgn val="ctr"/>
        <c:lblOffset val="100"/>
        <c:noMultiLvlLbl val="0"/>
      </c:catAx>
      <c:valAx>
        <c:axId val="34727350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472711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7.1122116453808618E-3"/>
                <c:y val="0.28900066078884712"/>
              </c:manualLayout>
            </c:layout>
          </c:dispUnitsLbl>
        </c:dispUnits>
      </c:valAx>
      <c:spPr>
        <a:ln>
          <a:solidFill>
            <a:schemeClr val="tx1"/>
          </a:solidFill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Africa: Distribution of Monthly Price Changes</a:t>
            </a:r>
          </a:p>
          <a:p>
            <a:pPr>
              <a:defRPr/>
            </a:pPr>
            <a:r>
              <a:rPr lang="en-US" sz="1200" dirty="0"/>
              <a:t>(Grain markets, 2002-2012, in %)</a:t>
            </a:r>
          </a:p>
        </c:rich>
      </c:tx>
      <c:layout>
        <c:manualLayout>
          <c:xMode val="edge"/>
          <c:yMode val="edge"/>
          <c:x val="0.20791514361799363"/>
          <c:y val="3.427284331757307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Number of cases for each price change class</c:v>
          </c:tx>
          <c:invertIfNegative val="0"/>
          <c:cat>
            <c:strRef>
              <c:f>DISTRIBUTION!$A$4:$A$39</c:f>
              <c:strCache>
                <c:ptCount val="36"/>
                <c:pt idx="0">
                  <c:v>&lt;-99</c:v>
                </c:pt>
                <c:pt idx="1">
                  <c:v>-90</c:v>
                </c:pt>
                <c:pt idx="2">
                  <c:v>-75</c:v>
                </c:pt>
                <c:pt idx="3">
                  <c:v>-50</c:v>
                </c:pt>
                <c:pt idx="4">
                  <c:v>-35</c:v>
                </c:pt>
                <c:pt idx="5">
                  <c:v>-30</c:v>
                </c:pt>
                <c:pt idx="6">
                  <c:v>-28</c:v>
                </c:pt>
                <c:pt idx="7">
                  <c:v>-25</c:v>
                </c:pt>
                <c:pt idx="8">
                  <c:v>-23</c:v>
                </c:pt>
                <c:pt idx="9">
                  <c:v>-20</c:v>
                </c:pt>
                <c:pt idx="10">
                  <c:v>-18</c:v>
                </c:pt>
                <c:pt idx="11">
                  <c:v>-15</c:v>
                </c:pt>
                <c:pt idx="12">
                  <c:v>-13</c:v>
                </c:pt>
                <c:pt idx="13">
                  <c:v>-10</c:v>
                </c:pt>
                <c:pt idx="14">
                  <c:v>-8</c:v>
                </c:pt>
                <c:pt idx="15">
                  <c:v>-6</c:v>
                </c:pt>
                <c:pt idx="16">
                  <c:v>-4</c:v>
                </c:pt>
                <c:pt idx="17">
                  <c:v>-2</c:v>
                </c:pt>
                <c:pt idx="18">
                  <c:v>0</c:v>
                </c:pt>
                <c:pt idx="19">
                  <c:v>2</c:v>
                </c:pt>
                <c:pt idx="20">
                  <c:v>4</c:v>
                </c:pt>
                <c:pt idx="21">
                  <c:v>6</c:v>
                </c:pt>
                <c:pt idx="22">
                  <c:v>8</c:v>
                </c:pt>
                <c:pt idx="23">
                  <c:v>10</c:v>
                </c:pt>
                <c:pt idx="24">
                  <c:v>13</c:v>
                </c:pt>
                <c:pt idx="25">
                  <c:v>15</c:v>
                </c:pt>
                <c:pt idx="26">
                  <c:v>18</c:v>
                </c:pt>
                <c:pt idx="27">
                  <c:v>20</c:v>
                </c:pt>
                <c:pt idx="28">
                  <c:v>23</c:v>
                </c:pt>
                <c:pt idx="29">
                  <c:v>25</c:v>
                </c:pt>
                <c:pt idx="30">
                  <c:v>28</c:v>
                </c:pt>
                <c:pt idx="31">
                  <c:v>30</c:v>
                </c:pt>
                <c:pt idx="32">
                  <c:v>35</c:v>
                </c:pt>
                <c:pt idx="33">
                  <c:v>50</c:v>
                </c:pt>
                <c:pt idx="34">
                  <c:v>75</c:v>
                </c:pt>
                <c:pt idx="35">
                  <c:v>100</c:v>
                </c:pt>
              </c:strCache>
            </c:strRef>
          </c:cat>
          <c:val>
            <c:numRef>
              <c:f>DISTRIBUTION!$Y$4:$Y$39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45</c:v>
                </c:pt>
                <c:pt idx="3">
                  <c:v>229</c:v>
                </c:pt>
                <c:pt idx="4">
                  <c:v>243</c:v>
                </c:pt>
                <c:pt idx="5">
                  <c:v>156</c:v>
                </c:pt>
                <c:pt idx="6">
                  <c:v>183</c:v>
                </c:pt>
                <c:pt idx="7">
                  <c:v>255</c:v>
                </c:pt>
                <c:pt idx="8">
                  <c:v>297</c:v>
                </c:pt>
                <c:pt idx="9">
                  <c:v>405</c:v>
                </c:pt>
                <c:pt idx="10">
                  <c:v>598</c:v>
                </c:pt>
                <c:pt idx="11">
                  <c:v>826</c:v>
                </c:pt>
                <c:pt idx="12">
                  <c:v>1082</c:v>
                </c:pt>
                <c:pt idx="13">
                  <c:v>1607</c:v>
                </c:pt>
                <c:pt idx="14">
                  <c:v>1298</c:v>
                </c:pt>
                <c:pt idx="15">
                  <c:v>2115</c:v>
                </c:pt>
                <c:pt idx="16">
                  <c:v>2943</c:v>
                </c:pt>
                <c:pt idx="17">
                  <c:v>3513</c:v>
                </c:pt>
                <c:pt idx="18">
                  <c:v>6000</c:v>
                </c:pt>
                <c:pt idx="19">
                  <c:v>3714</c:v>
                </c:pt>
                <c:pt idx="20">
                  <c:v>3258</c:v>
                </c:pt>
                <c:pt idx="21">
                  <c:v>2520</c:v>
                </c:pt>
                <c:pt idx="22">
                  <c:v>2020</c:v>
                </c:pt>
                <c:pt idx="23">
                  <c:v>1975</c:v>
                </c:pt>
                <c:pt idx="24">
                  <c:v>1326</c:v>
                </c:pt>
                <c:pt idx="25">
                  <c:v>1021</c:v>
                </c:pt>
                <c:pt idx="26">
                  <c:v>777</c:v>
                </c:pt>
                <c:pt idx="27">
                  <c:v>515</c:v>
                </c:pt>
                <c:pt idx="28">
                  <c:v>446</c:v>
                </c:pt>
                <c:pt idx="29">
                  <c:v>289</c:v>
                </c:pt>
                <c:pt idx="30">
                  <c:v>217</c:v>
                </c:pt>
                <c:pt idx="31">
                  <c:v>208</c:v>
                </c:pt>
                <c:pt idx="32">
                  <c:v>288</c:v>
                </c:pt>
                <c:pt idx="33">
                  <c:v>324</c:v>
                </c:pt>
                <c:pt idx="34">
                  <c:v>157</c:v>
                </c:pt>
                <c:pt idx="35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275712"/>
        <c:axId val="344271792"/>
      </c:barChart>
      <c:catAx>
        <c:axId val="344275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Month-on-Month Price Change Percentage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344271792"/>
        <c:crosses val="autoZero"/>
        <c:auto val="1"/>
        <c:lblAlgn val="ctr"/>
        <c:lblOffset val="100"/>
        <c:tickLblSkip val="1"/>
        <c:noMultiLvlLbl val="0"/>
      </c:catAx>
      <c:valAx>
        <c:axId val="344271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Number</a:t>
                </a:r>
                <a:r>
                  <a:rPr lang="en-US" baseline="0" dirty="0"/>
                  <a:t> of cases</a:t>
                </a:r>
                <a:endParaRPr lang="en-US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344275712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Africa: Severe Acute</a:t>
            </a:r>
            <a:r>
              <a:rPr lang="en-US" sz="1600" baseline="0"/>
              <a:t> Mo. Price Increases</a:t>
            </a:r>
          </a:p>
          <a:p>
            <a:pPr>
              <a:defRPr/>
            </a:pPr>
            <a:r>
              <a:rPr lang="en-US" sz="1100" baseline="0"/>
              <a:t>(cereals only,  increase &gt; +2SD of reg'l  SD)</a:t>
            </a:r>
            <a:endParaRPr lang="en-US" sz="1100"/>
          </a:p>
        </c:rich>
      </c:tx>
      <c:layout>
        <c:manualLayout>
          <c:xMode val="edge"/>
          <c:yMode val="edge"/>
          <c:x val="0.23461115706127894"/>
          <c:y val="1.799100449775112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Month-on-Month Increase &gt; +2SD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'FREQUENCY_+SD'!$AEK$148:$AEK$279</c:f>
              <c:numCache>
                <c:formatCode>mmm\-yy</c:formatCode>
                <c:ptCount val="132"/>
                <c:pt idx="0">
                  <c:v>37287</c:v>
                </c:pt>
                <c:pt idx="1">
                  <c:v>37315</c:v>
                </c:pt>
                <c:pt idx="2">
                  <c:v>37346</c:v>
                </c:pt>
                <c:pt idx="3">
                  <c:v>37376</c:v>
                </c:pt>
                <c:pt idx="4">
                  <c:v>37407</c:v>
                </c:pt>
                <c:pt idx="5">
                  <c:v>37437</c:v>
                </c:pt>
                <c:pt idx="6">
                  <c:v>37468</c:v>
                </c:pt>
                <c:pt idx="7">
                  <c:v>37499</c:v>
                </c:pt>
                <c:pt idx="8">
                  <c:v>37529</c:v>
                </c:pt>
                <c:pt idx="9">
                  <c:v>37560</c:v>
                </c:pt>
                <c:pt idx="10">
                  <c:v>37590</c:v>
                </c:pt>
                <c:pt idx="11">
                  <c:v>37621</c:v>
                </c:pt>
                <c:pt idx="12">
                  <c:v>37652</c:v>
                </c:pt>
                <c:pt idx="13">
                  <c:v>37680</c:v>
                </c:pt>
                <c:pt idx="14">
                  <c:v>37711</c:v>
                </c:pt>
                <c:pt idx="15">
                  <c:v>37741</c:v>
                </c:pt>
                <c:pt idx="16">
                  <c:v>37772</c:v>
                </c:pt>
                <c:pt idx="17">
                  <c:v>37802</c:v>
                </c:pt>
                <c:pt idx="18">
                  <c:v>37833</c:v>
                </c:pt>
                <c:pt idx="19">
                  <c:v>37864</c:v>
                </c:pt>
                <c:pt idx="20">
                  <c:v>37894</c:v>
                </c:pt>
                <c:pt idx="21">
                  <c:v>37925</c:v>
                </c:pt>
                <c:pt idx="22">
                  <c:v>37955</c:v>
                </c:pt>
                <c:pt idx="23">
                  <c:v>37986</c:v>
                </c:pt>
                <c:pt idx="24">
                  <c:v>38017</c:v>
                </c:pt>
                <c:pt idx="25">
                  <c:v>38046</c:v>
                </c:pt>
                <c:pt idx="26">
                  <c:v>38077</c:v>
                </c:pt>
                <c:pt idx="27">
                  <c:v>38107</c:v>
                </c:pt>
                <c:pt idx="28">
                  <c:v>38138</c:v>
                </c:pt>
                <c:pt idx="29">
                  <c:v>38168</c:v>
                </c:pt>
                <c:pt idx="30">
                  <c:v>38199</c:v>
                </c:pt>
                <c:pt idx="31">
                  <c:v>38230</c:v>
                </c:pt>
                <c:pt idx="32">
                  <c:v>38260</c:v>
                </c:pt>
                <c:pt idx="33">
                  <c:v>38291</c:v>
                </c:pt>
                <c:pt idx="34">
                  <c:v>38321</c:v>
                </c:pt>
                <c:pt idx="35">
                  <c:v>38352</c:v>
                </c:pt>
                <c:pt idx="36">
                  <c:v>38383</c:v>
                </c:pt>
                <c:pt idx="37">
                  <c:v>38411</c:v>
                </c:pt>
                <c:pt idx="38">
                  <c:v>38442</c:v>
                </c:pt>
                <c:pt idx="39">
                  <c:v>38472</c:v>
                </c:pt>
                <c:pt idx="40">
                  <c:v>38503</c:v>
                </c:pt>
                <c:pt idx="41">
                  <c:v>38533</c:v>
                </c:pt>
                <c:pt idx="42">
                  <c:v>38564</c:v>
                </c:pt>
                <c:pt idx="43">
                  <c:v>38595</c:v>
                </c:pt>
                <c:pt idx="44">
                  <c:v>38625</c:v>
                </c:pt>
                <c:pt idx="45">
                  <c:v>38656</c:v>
                </c:pt>
                <c:pt idx="46">
                  <c:v>38686</c:v>
                </c:pt>
                <c:pt idx="47">
                  <c:v>38717</c:v>
                </c:pt>
                <c:pt idx="48">
                  <c:v>38748</c:v>
                </c:pt>
                <c:pt idx="49">
                  <c:v>38776</c:v>
                </c:pt>
                <c:pt idx="50">
                  <c:v>38807</c:v>
                </c:pt>
                <c:pt idx="51">
                  <c:v>38837</c:v>
                </c:pt>
                <c:pt idx="52">
                  <c:v>38868</c:v>
                </c:pt>
                <c:pt idx="53">
                  <c:v>38898</c:v>
                </c:pt>
                <c:pt idx="54">
                  <c:v>38929</c:v>
                </c:pt>
                <c:pt idx="55">
                  <c:v>38960</c:v>
                </c:pt>
                <c:pt idx="56">
                  <c:v>38990</c:v>
                </c:pt>
                <c:pt idx="57">
                  <c:v>39021</c:v>
                </c:pt>
                <c:pt idx="58">
                  <c:v>39051</c:v>
                </c:pt>
                <c:pt idx="59">
                  <c:v>39082</c:v>
                </c:pt>
                <c:pt idx="60">
                  <c:v>39113</c:v>
                </c:pt>
                <c:pt idx="61">
                  <c:v>39141</c:v>
                </c:pt>
                <c:pt idx="62">
                  <c:v>39172</c:v>
                </c:pt>
                <c:pt idx="63">
                  <c:v>39202</c:v>
                </c:pt>
                <c:pt idx="64">
                  <c:v>39233</c:v>
                </c:pt>
                <c:pt idx="65">
                  <c:v>39263</c:v>
                </c:pt>
                <c:pt idx="66">
                  <c:v>39294</c:v>
                </c:pt>
                <c:pt idx="67">
                  <c:v>39325</c:v>
                </c:pt>
                <c:pt idx="68">
                  <c:v>39355</c:v>
                </c:pt>
                <c:pt idx="69">
                  <c:v>39386</c:v>
                </c:pt>
                <c:pt idx="70">
                  <c:v>39416</c:v>
                </c:pt>
                <c:pt idx="71">
                  <c:v>39447</c:v>
                </c:pt>
                <c:pt idx="72">
                  <c:v>39478</c:v>
                </c:pt>
                <c:pt idx="73">
                  <c:v>39507</c:v>
                </c:pt>
                <c:pt idx="74">
                  <c:v>39538</c:v>
                </c:pt>
                <c:pt idx="75">
                  <c:v>39568</c:v>
                </c:pt>
                <c:pt idx="76">
                  <c:v>39599</c:v>
                </c:pt>
                <c:pt idx="77">
                  <c:v>39629</c:v>
                </c:pt>
                <c:pt idx="78">
                  <c:v>39660</c:v>
                </c:pt>
                <c:pt idx="79">
                  <c:v>39691</c:v>
                </c:pt>
                <c:pt idx="80">
                  <c:v>39721</c:v>
                </c:pt>
                <c:pt idx="81">
                  <c:v>39752</c:v>
                </c:pt>
                <c:pt idx="82">
                  <c:v>39782</c:v>
                </c:pt>
                <c:pt idx="83">
                  <c:v>39813</c:v>
                </c:pt>
                <c:pt idx="84">
                  <c:v>39844</c:v>
                </c:pt>
                <c:pt idx="85">
                  <c:v>39872</c:v>
                </c:pt>
                <c:pt idx="86">
                  <c:v>39903</c:v>
                </c:pt>
                <c:pt idx="87">
                  <c:v>39933</c:v>
                </c:pt>
                <c:pt idx="88">
                  <c:v>39964</c:v>
                </c:pt>
                <c:pt idx="89">
                  <c:v>39994</c:v>
                </c:pt>
                <c:pt idx="90">
                  <c:v>40025</c:v>
                </c:pt>
                <c:pt idx="91">
                  <c:v>40056</c:v>
                </c:pt>
                <c:pt idx="92">
                  <c:v>40086</c:v>
                </c:pt>
                <c:pt idx="93">
                  <c:v>40117</c:v>
                </c:pt>
                <c:pt idx="94">
                  <c:v>40147</c:v>
                </c:pt>
                <c:pt idx="95">
                  <c:v>40178</c:v>
                </c:pt>
                <c:pt idx="96">
                  <c:v>40209</c:v>
                </c:pt>
                <c:pt idx="97">
                  <c:v>40237</c:v>
                </c:pt>
                <c:pt idx="98">
                  <c:v>40268</c:v>
                </c:pt>
                <c:pt idx="99">
                  <c:v>40298</c:v>
                </c:pt>
                <c:pt idx="100">
                  <c:v>40329</c:v>
                </c:pt>
                <c:pt idx="101">
                  <c:v>40359</c:v>
                </c:pt>
                <c:pt idx="102">
                  <c:v>40390</c:v>
                </c:pt>
                <c:pt idx="103">
                  <c:v>40421</c:v>
                </c:pt>
                <c:pt idx="104">
                  <c:v>40451</c:v>
                </c:pt>
                <c:pt idx="105">
                  <c:v>40482</c:v>
                </c:pt>
                <c:pt idx="106">
                  <c:v>40512</c:v>
                </c:pt>
                <c:pt idx="107">
                  <c:v>40543</c:v>
                </c:pt>
                <c:pt idx="108">
                  <c:v>40574</c:v>
                </c:pt>
                <c:pt idx="109">
                  <c:v>40602</c:v>
                </c:pt>
                <c:pt idx="110">
                  <c:v>40633</c:v>
                </c:pt>
                <c:pt idx="111">
                  <c:v>40663</c:v>
                </c:pt>
                <c:pt idx="112">
                  <c:v>40694</c:v>
                </c:pt>
                <c:pt idx="113">
                  <c:v>40724</c:v>
                </c:pt>
                <c:pt idx="114">
                  <c:v>40755</c:v>
                </c:pt>
                <c:pt idx="115">
                  <c:v>40786</c:v>
                </c:pt>
                <c:pt idx="116">
                  <c:v>40816</c:v>
                </c:pt>
                <c:pt idx="117">
                  <c:v>40847</c:v>
                </c:pt>
                <c:pt idx="118">
                  <c:v>40877</c:v>
                </c:pt>
                <c:pt idx="119">
                  <c:v>40908</c:v>
                </c:pt>
                <c:pt idx="120">
                  <c:v>40939</c:v>
                </c:pt>
                <c:pt idx="121">
                  <c:v>40968</c:v>
                </c:pt>
                <c:pt idx="122">
                  <c:v>40999</c:v>
                </c:pt>
                <c:pt idx="123">
                  <c:v>41029</c:v>
                </c:pt>
                <c:pt idx="124">
                  <c:v>41060</c:v>
                </c:pt>
                <c:pt idx="125">
                  <c:v>41090</c:v>
                </c:pt>
                <c:pt idx="126">
                  <c:v>41121</c:v>
                </c:pt>
                <c:pt idx="127">
                  <c:v>41152</c:v>
                </c:pt>
                <c:pt idx="128">
                  <c:v>41182</c:v>
                </c:pt>
                <c:pt idx="129">
                  <c:v>41213</c:v>
                </c:pt>
                <c:pt idx="130">
                  <c:v>41243</c:v>
                </c:pt>
                <c:pt idx="131">
                  <c:v>41274</c:v>
                </c:pt>
              </c:numCache>
            </c:numRef>
          </c:cat>
          <c:val>
            <c:numRef>
              <c:f>'FREQUENCY_+SD'!$AEL$148:$AEL$279</c:f>
              <c:numCache>
                <c:formatCode>0.00</c:formatCode>
                <c:ptCount val="132"/>
                <c:pt idx="0">
                  <c:v>0</c:v>
                </c:pt>
                <c:pt idx="1">
                  <c:v>0.61349693251533743</c:v>
                </c:pt>
                <c:pt idx="2">
                  <c:v>0.49079754601226999</c:v>
                </c:pt>
                <c:pt idx="3">
                  <c:v>0.85889570552147243</c:v>
                </c:pt>
                <c:pt idx="4">
                  <c:v>0.36809815950920244</c:v>
                </c:pt>
                <c:pt idx="5">
                  <c:v>0.49079754601226999</c:v>
                </c:pt>
                <c:pt idx="6">
                  <c:v>0.245398773006135</c:v>
                </c:pt>
                <c:pt idx="7">
                  <c:v>0.245398773006135</c:v>
                </c:pt>
                <c:pt idx="8">
                  <c:v>0.1226993865030675</c:v>
                </c:pt>
                <c:pt idx="9">
                  <c:v>0.1226993865030675</c:v>
                </c:pt>
                <c:pt idx="10">
                  <c:v>0.1226993865030675</c:v>
                </c:pt>
                <c:pt idx="11">
                  <c:v>0.245398773006135</c:v>
                </c:pt>
                <c:pt idx="12">
                  <c:v>0.85889570552147243</c:v>
                </c:pt>
                <c:pt idx="13">
                  <c:v>0</c:v>
                </c:pt>
                <c:pt idx="14">
                  <c:v>0</c:v>
                </c:pt>
                <c:pt idx="15">
                  <c:v>0.49079754601226999</c:v>
                </c:pt>
                <c:pt idx="16">
                  <c:v>0.98159509202453998</c:v>
                </c:pt>
                <c:pt idx="17">
                  <c:v>0</c:v>
                </c:pt>
                <c:pt idx="18">
                  <c:v>0.245398773006135</c:v>
                </c:pt>
                <c:pt idx="19">
                  <c:v>0.36809815950920244</c:v>
                </c:pt>
                <c:pt idx="20">
                  <c:v>0.36809815950920244</c:v>
                </c:pt>
                <c:pt idx="21">
                  <c:v>0.245398773006135</c:v>
                </c:pt>
                <c:pt idx="22">
                  <c:v>0.1226993865030675</c:v>
                </c:pt>
                <c:pt idx="23">
                  <c:v>0.49079754601226999</c:v>
                </c:pt>
                <c:pt idx="24">
                  <c:v>1.1042944785276074</c:v>
                </c:pt>
                <c:pt idx="25">
                  <c:v>0.73619631901840488</c:v>
                </c:pt>
                <c:pt idx="26">
                  <c:v>1.5950920245398774</c:v>
                </c:pt>
                <c:pt idx="27">
                  <c:v>0.61349693251533743</c:v>
                </c:pt>
                <c:pt idx="28">
                  <c:v>0.73619631901840488</c:v>
                </c:pt>
                <c:pt idx="29">
                  <c:v>0.1226993865030675</c:v>
                </c:pt>
                <c:pt idx="30">
                  <c:v>1.1042944785276074</c:v>
                </c:pt>
                <c:pt idx="31">
                  <c:v>1.4723926380368098</c:v>
                </c:pt>
                <c:pt idx="32">
                  <c:v>1.7177914110429449</c:v>
                </c:pt>
                <c:pt idx="33">
                  <c:v>1.3496932515337423</c:v>
                </c:pt>
                <c:pt idx="34">
                  <c:v>1.8404907975460123</c:v>
                </c:pt>
                <c:pt idx="35">
                  <c:v>0.49079754601226999</c:v>
                </c:pt>
                <c:pt idx="36">
                  <c:v>1.96319018404908</c:v>
                </c:pt>
                <c:pt idx="37">
                  <c:v>1.2269938650306749</c:v>
                </c:pt>
                <c:pt idx="38">
                  <c:v>0.98159509202453998</c:v>
                </c:pt>
                <c:pt idx="39">
                  <c:v>0.61349693251533743</c:v>
                </c:pt>
                <c:pt idx="40">
                  <c:v>1.3496932515337423</c:v>
                </c:pt>
                <c:pt idx="41">
                  <c:v>0.85889570552147243</c:v>
                </c:pt>
                <c:pt idx="42">
                  <c:v>1.3496932515337423</c:v>
                </c:pt>
                <c:pt idx="43">
                  <c:v>1.1042944785276074</c:v>
                </c:pt>
                <c:pt idx="44">
                  <c:v>0.73619631901840488</c:v>
                </c:pt>
                <c:pt idx="45">
                  <c:v>0.49079754601226999</c:v>
                </c:pt>
                <c:pt idx="46">
                  <c:v>0.36809815950920244</c:v>
                </c:pt>
                <c:pt idx="47">
                  <c:v>1.2269938650306749</c:v>
                </c:pt>
                <c:pt idx="48">
                  <c:v>2.0858895705521472</c:v>
                </c:pt>
                <c:pt idx="49">
                  <c:v>1.3496932515337423</c:v>
                </c:pt>
                <c:pt idx="50">
                  <c:v>0.36809815950920244</c:v>
                </c:pt>
                <c:pt idx="51">
                  <c:v>0.73619631901840488</c:v>
                </c:pt>
                <c:pt idx="52">
                  <c:v>0.61349693251533743</c:v>
                </c:pt>
                <c:pt idx="53">
                  <c:v>0.245398773006135</c:v>
                </c:pt>
                <c:pt idx="54">
                  <c:v>0.36809815950920244</c:v>
                </c:pt>
                <c:pt idx="55">
                  <c:v>0.49079754601226999</c:v>
                </c:pt>
                <c:pt idx="56">
                  <c:v>0.61349693251533743</c:v>
                </c:pt>
                <c:pt idx="57">
                  <c:v>0.61349693251533743</c:v>
                </c:pt>
                <c:pt idx="58">
                  <c:v>0.61349693251533743</c:v>
                </c:pt>
                <c:pt idx="59">
                  <c:v>0.73619631901840488</c:v>
                </c:pt>
                <c:pt idx="60">
                  <c:v>0.85889570552147243</c:v>
                </c:pt>
                <c:pt idx="61">
                  <c:v>1.1042944785276074</c:v>
                </c:pt>
                <c:pt idx="62">
                  <c:v>1.1042944785276074</c:v>
                </c:pt>
                <c:pt idx="63">
                  <c:v>1.2269938650306749</c:v>
                </c:pt>
                <c:pt idx="64">
                  <c:v>0.61349693251533743</c:v>
                </c:pt>
                <c:pt idx="65">
                  <c:v>1.3496932515337423</c:v>
                </c:pt>
                <c:pt idx="66">
                  <c:v>1.8404907975460123</c:v>
                </c:pt>
                <c:pt idx="67">
                  <c:v>1.3496932515337423</c:v>
                </c:pt>
                <c:pt idx="68">
                  <c:v>2.3312883435582821</c:v>
                </c:pt>
                <c:pt idx="69">
                  <c:v>1.5950920245398774</c:v>
                </c:pt>
                <c:pt idx="70">
                  <c:v>2.5766871165644174</c:v>
                </c:pt>
                <c:pt idx="71">
                  <c:v>1.2269938650306749</c:v>
                </c:pt>
                <c:pt idx="72">
                  <c:v>3.0674846625766872</c:v>
                </c:pt>
                <c:pt idx="73">
                  <c:v>2.4539877300613497</c:v>
                </c:pt>
                <c:pt idx="74">
                  <c:v>1.8404907975460123</c:v>
                </c:pt>
                <c:pt idx="75">
                  <c:v>3.1901840490797548</c:v>
                </c:pt>
                <c:pt idx="76">
                  <c:v>5.0306748466257671</c:v>
                </c:pt>
                <c:pt idx="77">
                  <c:v>5.5214723926380369</c:v>
                </c:pt>
                <c:pt idx="78">
                  <c:v>4.1717791411042944</c:v>
                </c:pt>
                <c:pt idx="79">
                  <c:v>2.0858895705521472</c:v>
                </c:pt>
                <c:pt idx="80">
                  <c:v>1.1042944785276074</c:v>
                </c:pt>
                <c:pt idx="81">
                  <c:v>0.61349693251533743</c:v>
                </c:pt>
                <c:pt idx="82">
                  <c:v>1.5950920245398774</c:v>
                </c:pt>
                <c:pt idx="83">
                  <c:v>1.2269938650306749</c:v>
                </c:pt>
                <c:pt idx="84">
                  <c:v>2.4539877300613497</c:v>
                </c:pt>
                <c:pt idx="85">
                  <c:v>0.98159509202453998</c:v>
                </c:pt>
                <c:pt idx="86">
                  <c:v>1.2269938650306749</c:v>
                </c:pt>
                <c:pt idx="87">
                  <c:v>0.85889570552147243</c:v>
                </c:pt>
                <c:pt idx="88">
                  <c:v>0.98159509202453998</c:v>
                </c:pt>
                <c:pt idx="89">
                  <c:v>2.2085889570552149</c:v>
                </c:pt>
                <c:pt idx="90">
                  <c:v>2.0858895705521472</c:v>
                </c:pt>
                <c:pt idx="91">
                  <c:v>1.3496932515337423</c:v>
                </c:pt>
                <c:pt idx="92">
                  <c:v>0.61349693251533743</c:v>
                </c:pt>
                <c:pt idx="93">
                  <c:v>0.85889570552147243</c:v>
                </c:pt>
                <c:pt idx="94">
                  <c:v>0.61349693251533743</c:v>
                </c:pt>
                <c:pt idx="95">
                  <c:v>0.85889570552147243</c:v>
                </c:pt>
                <c:pt idx="96">
                  <c:v>0.98159509202453998</c:v>
                </c:pt>
                <c:pt idx="97">
                  <c:v>0.49079754601226999</c:v>
                </c:pt>
                <c:pt idx="98">
                  <c:v>0.36809815950920244</c:v>
                </c:pt>
                <c:pt idx="99">
                  <c:v>0.73619631901840488</c:v>
                </c:pt>
                <c:pt idx="100">
                  <c:v>1.1042944785276074</c:v>
                </c:pt>
                <c:pt idx="101">
                  <c:v>0.49079754601226999</c:v>
                </c:pt>
                <c:pt idx="102">
                  <c:v>1.1042944785276074</c:v>
                </c:pt>
                <c:pt idx="103">
                  <c:v>0.36809815950920244</c:v>
                </c:pt>
                <c:pt idx="104">
                  <c:v>0.73619631901840488</c:v>
                </c:pt>
                <c:pt idx="105">
                  <c:v>1.1042944785276074</c:v>
                </c:pt>
                <c:pt idx="106">
                  <c:v>1.96319018404908</c:v>
                </c:pt>
                <c:pt idx="107">
                  <c:v>1.4723926380368098</c:v>
                </c:pt>
                <c:pt idx="108">
                  <c:v>2.2085889570552149</c:v>
                </c:pt>
                <c:pt idx="109">
                  <c:v>1.2269938650306749</c:v>
                </c:pt>
                <c:pt idx="110">
                  <c:v>1.3496932515337423</c:v>
                </c:pt>
                <c:pt idx="111">
                  <c:v>2.3312883435582821</c:v>
                </c:pt>
                <c:pt idx="112">
                  <c:v>2.4539877300613497</c:v>
                </c:pt>
                <c:pt idx="113">
                  <c:v>2.5766871165644174</c:v>
                </c:pt>
                <c:pt idx="114">
                  <c:v>1.96319018404908</c:v>
                </c:pt>
                <c:pt idx="115">
                  <c:v>0.73619631901840488</c:v>
                </c:pt>
                <c:pt idx="116">
                  <c:v>0.85889570552147243</c:v>
                </c:pt>
                <c:pt idx="117">
                  <c:v>1.96319018404908</c:v>
                </c:pt>
                <c:pt idx="118">
                  <c:v>1.1042944785276074</c:v>
                </c:pt>
                <c:pt idx="119">
                  <c:v>3.0674846625766872</c:v>
                </c:pt>
                <c:pt idx="120">
                  <c:v>0.98159509202453998</c:v>
                </c:pt>
                <c:pt idx="121">
                  <c:v>0.98159509202453998</c:v>
                </c:pt>
                <c:pt idx="122">
                  <c:v>0.49079754601226999</c:v>
                </c:pt>
                <c:pt idx="123">
                  <c:v>2.4539877300613497</c:v>
                </c:pt>
                <c:pt idx="124">
                  <c:v>1.2269938650306749</c:v>
                </c:pt>
                <c:pt idx="125">
                  <c:v>1.3496932515337423</c:v>
                </c:pt>
                <c:pt idx="126">
                  <c:v>1.1042944785276074</c:v>
                </c:pt>
                <c:pt idx="127">
                  <c:v>0.98159509202453998</c:v>
                </c:pt>
                <c:pt idx="128">
                  <c:v>0.1226993865030675</c:v>
                </c:pt>
                <c:pt idx="129">
                  <c:v>0.245398773006135</c:v>
                </c:pt>
                <c:pt idx="130">
                  <c:v>0.245398773006135</c:v>
                </c:pt>
                <c:pt idx="131">
                  <c:v>1.3496932515337423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272184"/>
        <c:axId val="344271008"/>
      </c:lineChart>
      <c:dateAx>
        <c:axId val="3442721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344271008"/>
        <c:crosses val="autoZero"/>
        <c:auto val="1"/>
        <c:lblOffset val="100"/>
        <c:baseTimeUnit val="months"/>
      </c:dateAx>
      <c:valAx>
        <c:axId val="344271008"/>
        <c:scaling>
          <c:orientation val="minMax"/>
          <c:max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</a:t>
                </a:r>
                <a:r>
                  <a:rPr lang="en-US" baseline="0"/>
                  <a:t> pf Mkts w/ &gt; +2SD increase</a:t>
                </a:r>
                <a:endParaRPr lang="en-US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344272184"/>
        <c:crosses val="autoZero"/>
        <c:crossBetween val="between"/>
        <c:majorUnit val="2"/>
      </c:valAx>
    </c:plotArea>
    <c:legend>
      <c:legendPos val="b"/>
      <c:overlay val="0"/>
    </c:legend>
    <c:plotVisOnly val="1"/>
    <c:dispBlanksAs val="gap"/>
    <c:showDLblsOverMax val="0"/>
  </c:chart>
  <c:spPr>
    <a:ln>
      <a:solidFill>
        <a:srgbClr val="C00000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Yemen: Maximum Likely Grain Imports by Sea</a:t>
            </a:r>
          </a:p>
          <a:p>
            <a:pPr>
              <a:defRPr/>
            </a:pPr>
            <a:r>
              <a:rPr lang="en-US"/>
              <a:t>MT,</a:t>
            </a:r>
            <a:r>
              <a:rPr lang="en-US" baseline="0"/>
              <a:t> by month, by</a:t>
            </a:r>
            <a:r>
              <a:rPr lang="en-US"/>
              <a:t> port </a:t>
            </a:r>
          </a:p>
        </c:rich>
      </c:tx>
      <c:layout>
        <c:manualLayout>
          <c:xMode val="edge"/>
          <c:yMode val="edge"/>
          <c:x val="0.15426721010523034"/>
          <c:y val="1.9488421269079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08782181448098"/>
          <c:y val="0.17036912939074106"/>
          <c:w val="0.81817733822233263"/>
          <c:h val="0.77800457921483224"/>
        </c:manualLayout>
      </c:layout>
      <c:areaChart>
        <c:grouping val="stacked"/>
        <c:varyColors val="0"/>
        <c:ser>
          <c:idx val="0"/>
          <c:order val="0"/>
          <c:tx>
            <c:strRef>
              <c:f>ANALYSIS!$F$14</c:f>
              <c:strCache>
                <c:ptCount val="1"/>
                <c:pt idx="0">
                  <c:v>ADEN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ANALYSIS!$E$15:$E$24</c:f>
              <c:numCache>
                <c:formatCode>mmm\-yy</c:formatCode>
                <c:ptCount val="10"/>
                <c:pt idx="0" formatCode="[$-409]mmm\-yy;@">
                  <c:v>41865</c:v>
                </c:pt>
                <c:pt idx="1">
                  <c:v>41896</c:v>
                </c:pt>
                <c:pt idx="2" formatCode="[$-409]mmm\-yy;@">
                  <c:v>41926</c:v>
                </c:pt>
                <c:pt idx="3" formatCode="[$-409]mmm\-yy;@">
                  <c:v>41957</c:v>
                </c:pt>
                <c:pt idx="4" formatCode="[$-409]mmm\-yy;@">
                  <c:v>41987</c:v>
                </c:pt>
                <c:pt idx="5" formatCode="[$-409]mmm\-yy;@">
                  <c:v>42018</c:v>
                </c:pt>
                <c:pt idx="6" formatCode="[$-409]mmm\-yy;@">
                  <c:v>42049</c:v>
                </c:pt>
                <c:pt idx="7" formatCode="[$-409]mmm\-yy;@">
                  <c:v>42077</c:v>
                </c:pt>
                <c:pt idx="8" formatCode="[$-409]mmm\-yy;@">
                  <c:v>42108</c:v>
                </c:pt>
                <c:pt idx="9" formatCode="[$-409]mmm\-yy;@">
                  <c:v>42138</c:v>
                </c:pt>
              </c:numCache>
            </c:numRef>
          </c:cat>
          <c:val>
            <c:numRef>
              <c:f>ANALYSIS!$F$15:$F$24</c:f>
              <c:numCache>
                <c:formatCode>_(* #,##0_);_(* \(#,##0\);_(* "-"??_);_(@_)</c:formatCode>
                <c:ptCount val="10"/>
                <c:pt idx="0">
                  <c:v>110984</c:v>
                </c:pt>
                <c:pt idx="1">
                  <c:v>218597</c:v>
                </c:pt>
                <c:pt idx="2">
                  <c:v>286392.5</c:v>
                </c:pt>
                <c:pt idx="3">
                  <c:v>338298</c:v>
                </c:pt>
                <c:pt idx="4">
                  <c:v>325253.5</c:v>
                </c:pt>
                <c:pt idx="5">
                  <c:v>241010.5</c:v>
                </c:pt>
                <c:pt idx="6">
                  <c:v>143953</c:v>
                </c:pt>
                <c:pt idx="7">
                  <c:v>184062</c:v>
                </c:pt>
                <c:pt idx="8">
                  <c:v>18431.5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ANALYSIS!$G$14</c:f>
              <c:strCache>
                <c:ptCount val="1"/>
                <c:pt idx="0">
                  <c:v>HUDAIDAH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ANALYSIS!$E$15:$E$24</c:f>
              <c:numCache>
                <c:formatCode>mmm\-yy</c:formatCode>
                <c:ptCount val="10"/>
                <c:pt idx="0" formatCode="[$-409]mmm\-yy;@">
                  <c:v>41865</c:v>
                </c:pt>
                <c:pt idx="1">
                  <c:v>41896</c:v>
                </c:pt>
                <c:pt idx="2" formatCode="[$-409]mmm\-yy;@">
                  <c:v>41926</c:v>
                </c:pt>
                <c:pt idx="3" formatCode="[$-409]mmm\-yy;@">
                  <c:v>41957</c:v>
                </c:pt>
                <c:pt idx="4" formatCode="[$-409]mmm\-yy;@">
                  <c:v>41987</c:v>
                </c:pt>
                <c:pt idx="5" formatCode="[$-409]mmm\-yy;@">
                  <c:v>42018</c:v>
                </c:pt>
                <c:pt idx="6" formatCode="[$-409]mmm\-yy;@">
                  <c:v>42049</c:v>
                </c:pt>
                <c:pt idx="7" formatCode="[$-409]mmm\-yy;@">
                  <c:v>42077</c:v>
                </c:pt>
                <c:pt idx="8" formatCode="[$-409]mmm\-yy;@">
                  <c:v>42108</c:v>
                </c:pt>
                <c:pt idx="9" formatCode="[$-409]mmm\-yy;@">
                  <c:v>42138</c:v>
                </c:pt>
              </c:numCache>
            </c:numRef>
          </c:cat>
          <c:val>
            <c:numRef>
              <c:f>ANALYSIS!$G$15:$G$24</c:f>
              <c:numCache>
                <c:formatCode>_(* #,##0_);_(* \(#,##0\);_(* "-"??_);_(@_)</c:formatCode>
                <c:ptCount val="10"/>
                <c:pt idx="0">
                  <c:v>360877</c:v>
                </c:pt>
                <c:pt idx="1">
                  <c:v>148876</c:v>
                </c:pt>
                <c:pt idx="2">
                  <c:v>315167.5</c:v>
                </c:pt>
                <c:pt idx="3">
                  <c:v>170472</c:v>
                </c:pt>
                <c:pt idx="4">
                  <c:v>377498</c:v>
                </c:pt>
                <c:pt idx="5">
                  <c:v>194892</c:v>
                </c:pt>
                <c:pt idx="6">
                  <c:v>132276.5</c:v>
                </c:pt>
                <c:pt idx="7">
                  <c:v>87331.5</c:v>
                </c:pt>
                <c:pt idx="8">
                  <c:v>101832</c:v>
                </c:pt>
                <c:pt idx="9">
                  <c:v>231925.5</c:v>
                </c:pt>
              </c:numCache>
            </c:numRef>
          </c:val>
        </c:ser>
        <c:ser>
          <c:idx val="2"/>
          <c:order val="2"/>
          <c:tx>
            <c:strRef>
              <c:f>ANALYSIS!$H$14</c:f>
              <c:strCache>
                <c:ptCount val="1"/>
                <c:pt idx="0">
                  <c:v>SALEEF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ANALYSIS!$E$15:$E$24</c:f>
              <c:numCache>
                <c:formatCode>mmm\-yy</c:formatCode>
                <c:ptCount val="10"/>
                <c:pt idx="0" formatCode="[$-409]mmm\-yy;@">
                  <c:v>41865</c:v>
                </c:pt>
                <c:pt idx="1">
                  <c:v>41896</c:v>
                </c:pt>
                <c:pt idx="2" formatCode="[$-409]mmm\-yy;@">
                  <c:v>41926</c:v>
                </c:pt>
                <c:pt idx="3" formatCode="[$-409]mmm\-yy;@">
                  <c:v>41957</c:v>
                </c:pt>
                <c:pt idx="4" formatCode="[$-409]mmm\-yy;@">
                  <c:v>41987</c:v>
                </c:pt>
                <c:pt idx="5" formatCode="[$-409]mmm\-yy;@">
                  <c:v>42018</c:v>
                </c:pt>
                <c:pt idx="6" formatCode="[$-409]mmm\-yy;@">
                  <c:v>42049</c:v>
                </c:pt>
                <c:pt idx="7" formatCode="[$-409]mmm\-yy;@">
                  <c:v>42077</c:v>
                </c:pt>
                <c:pt idx="8" formatCode="[$-409]mmm\-yy;@">
                  <c:v>42108</c:v>
                </c:pt>
                <c:pt idx="9" formatCode="[$-409]mmm\-yy;@">
                  <c:v>42138</c:v>
                </c:pt>
              </c:numCache>
            </c:numRef>
          </c:cat>
          <c:val>
            <c:numRef>
              <c:f>ANALYSIS!$H$15:$H$24</c:f>
              <c:numCache>
                <c:formatCode>_(* #,##0_);_(* \(#,##0\);_(* "-"??_);_(@_)</c:formatCode>
                <c:ptCount val="10"/>
                <c:pt idx="0">
                  <c:v>219688</c:v>
                </c:pt>
                <c:pt idx="1">
                  <c:v>89327</c:v>
                </c:pt>
                <c:pt idx="2">
                  <c:v>207978</c:v>
                </c:pt>
                <c:pt idx="3">
                  <c:v>203425</c:v>
                </c:pt>
                <c:pt idx="4">
                  <c:v>132913</c:v>
                </c:pt>
                <c:pt idx="5">
                  <c:v>93874</c:v>
                </c:pt>
                <c:pt idx="6">
                  <c:v>148093</c:v>
                </c:pt>
                <c:pt idx="7">
                  <c:v>358191</c:v>
                </c:pt>
                <c:pt idx="8">
                  <c:v>342974</c:v>
                </c:pt>
                <c:pt idx="9">
                  <c:v>427519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140384"/>
        <c:axId val="347140776"/>
      </c:areaChart>
      <c:dateAx>
        <c:axId val="347140384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140776"/>
        <c:crosses val="autoZero"/>
        <c:auto val="1"/>
        <c:lblOffset val="100"/>
        <c:baseTimeUnit val="months"/>
      </c:dateAx>
      <c:valAx>
        <c:axId val="347140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1403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73649073086641"/>
          <c:y val="0.93794292734684759"/>
          <c:w val="0.34852701853826712"/>
          <c:h val="4.78726754900318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0.71359</cdr:x>
      <cdr:y>0.18082</cdr:y>
    </cdr:from>
    <cdr:to>
      <cdr:x>0.86163</cdr:x>
      <cdr:y>0.30582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62830" y="662499"/>
          <a:ext cx="884356" cy="457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n =  49,912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0.63822</cdr:x>
      <cdr:y>0.19367</cdr:y>
    </cdr:from>
    <cdr:to>
      <cdr:x>0.83302</cdr:x>
      <cdr:y>0.32765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601" y="757239"/>
          <a:ext cx="1000125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Conflict begins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B8DD0-0060-4F89-8593-E6B6B52C956E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3A06E-FD8C-49FA-8010-40DCFB817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4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/>
            <a:r>
              <a:rPr lang="en-US" altLang="en-US" smtClean="0"/>
              <a:t>Over 25 years of food security early warning work (established in 1985 in response to FS crises in the Sahel)</a:t>
            </a:r>
          </a:p>
          <a:p>
            <a:pPr defTabSz="930275"/>
            <a:endParaRPr lang="en-US" altLang="en-US" smtClean="0"/>
          </a:p>
          <a:p>
            <a:pPr defTabSz="930275"/>
            <a:r>
              <a:rPr lang="en-US" altLang="en-US" smtClean="0"/>
              <a:t>Purpose</a:t>
            </a:r>
          </a:p>
          <a:p>
            <a:pPr defTabSz="930275"/>
            <a:endParaRPr lang="en-US" altLang="en-US" smtClean="0"/>
          </a:p>
          <a:p>
            <a:pPr defTabSz="930275"/>
            <a:r>
              <a:rPr lang="en-US" altLang="en-US" smtClean="0"/>
              <a:t>Monitor FS conditions in 36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/>
              <a:t>countries (Africa, Central Asia and Central America and the Caribbean)</a:t>
            </a:r>
          </a:p>
          <a:p>
            <a:pPr defTabSz="930275"/>
            <a:endParaRPr lang="en-US" altLang="en-US" smtClean="0"/>
          </a:p>
          <a:p>
            <a:pPr defTabSz="930275"/>
            <a:r>
              <a:rPr lang="en-US" altLang="en-US" smtClean="0"/>
              <a:t>21 presence countries.  In each presence country, usually have 2 main technical staff members.  Staff are all local staff. </a:t>
            </a:r>
          </a:p>
          <a:p>
            <a:pPr defTabSz="930275"/>
            <a:endParaRPr lang="en-US" altLang="en-US" smtClean="0"/>
          </a:p>
          <a:p>
            <a:pPr defTabSz="930275"/>
            <a:r>
              <a:rPr lang="en-US" altLang="en-US" smtClean="0"/>
              <a:t>Also monitor 15 countries remotely, typically from a nearby country office.  </a:t>
            </a:r>
          </a:p>
          <a:p>
            <a:pPr defTabSz="930275"/>
            <a:endParaRPr lang="en-US" altLang="en-US" smtClean="0"/>
          </a:p>
          <a:p>
            <a:pPr defTabSz="930275"/>
            <a:r>
              <a:rPr lang="en-US" altLang="en-US" smtClean="0"/>
              <a:t>In these RM countries, use a lighter version of FEWS NET’s traditional methodology and focus on identifying anomalies and scaling up monitoring if needed. </a:t>
            </a:r>
          </a:p>
          <a:p>
            <a:pPr defTabSz="930275"/>
            <a:endParaRPr lang="en-US" altLang="en-US" b="1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71976D-D931-4802-88E4-EA93779C8DD7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1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defRPr/>
            </a:pPr>
            <a:r>
              <a:rPr lang="en-US" b="1" dirty="0" err="1" smtClean="0"/>
              <a:t>Chemonics</a:t>
            </a: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Single award IQC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Current phase runs from December 2011 through December 2016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Prime contractor, </a:t>
            </a:r>
            <a:r>
              <a:rPr lang="en-US" dirty="0" err="1" smtClean="0"/>
              <a:t>Chemonics</a:t>
            </a:r>
            <a:r>
              <a:rPr lang="en-US" dirty="0" smtClean="0"/>
              <a:t> International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$200 million ceiling, currently funded at approximately $26mn/year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Operates 20+ country offices plus remote monitoring of 15 more countries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DC-based technical office of 18 people, lead by Chief of Party Bruce Isaacson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Mission buy-ins possible (buy-ins currently from Afghanistan, Malawi, Nigeria, DRC, South Sudan, Yemen, Zambia)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err="1" smtClean="0"/>
              <a:t>Kimetrica</a:t>
            </a:r>
            <a:r>
              <a:rPr lang="en-US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Technical Support Contract - current phase runs from December 2011 through December 2016; Small business set-aside held by </a:t>
            </a:r>
            <a:r>
              <a:rPr lang="en-US" dirty="0" err="1" smtClean="0"/>
              <a:t>Kimetrica</a:t>
            </a:r>
            <a:r>
              <a:rPr lang="en-US" dirty="0" smtClean="0"/>
              <a:t>, LLC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Currently funded at approximately $1mn/year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Activities include: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Climate Resilience Study (Ethiopia)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Data warehouse development (market prices, nutrition, </a:t>
            </a:r>
            <a:r>
              <a:rPr lang="en-US" dirty="0" err="1" smtClean="0"/>
              <a:t>ag</a:t>
            </a:r>
            <a:r>
              <a:rPr lang="en-US" dirty="0" smtClean="0"/>
              <a:t> production)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Identify and test innovations in data collection for FEWS NET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b="1" dirty="0" smtClean="0"/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b="1" dirty="0" smtClean="0"/>
          </a:p>
          <a:p>
            <a:pPr>
              <a:spcAft>
                <a:spcPts val="1200"/>
              </a:spcAft>
              <a:defRPr/>
            </a:pPr>
            <a:r>
              <a:rPr lang="en-US" b="1" dirty="0" smtClean="0"/>
              <a:t>USDA</a:t>
            </a:r>
            <a:r>
              <a:rPr lang="en-US" dirty="0" smtClean="0"/>
              <a:t>:  Provides PASA staff to manage FEWS NET (</a:t>
            </a:r>
            <a:r>
              <a:rPr lang="en-US" dirty="0" err="1" smtClean="0"/>
              <a:t>Eilerts</a:t>
            </a:r>
            <a:r>
              <a:rPr lang="en-US" dirty="0" smtClean="0"/>
              <a:t>, Williams, McNabb and </a:t>
            </a:r>
            <a:r>
              <a:rPr lang="en-US" dirty="0" err="1" smtClean="0"/>
              <a:t>Scicchitano</a:t>
            </a:r>
            <a:r>
              <a:rPr lang="en-US" dirty="0" smtClean="0"/>
              <a:t>)</a:t>
            </a:r>
          </a:p>
          <a:p>
            <a:pPr>
              <a:spcAft>
                <a:spcPts val="1200"/>
              </a:spcAft>
              <a:defRPr/>
            </a:pPr>
            <a:r>
              <a:rPr lang="en-US" b="1" dirty="0" smtClean="0"/>
              <a:t>USGS</a:t>
            </a:r>
            <a:r>
              <a:rPr lang="en-US" dirty="0" smtClean="0"/>
              <a:t>: </a:t>
            </a:r>
            <a:r>
              <a:rPr lang="en-US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Agro-climatological data, climate change driver research, spatial modelling of risk, vulnerability and resilience factors</a:t>
            </a:r>
            <a:endParaRPr lang="en-US" dirty="0" smtClean="0"/>
          </a:p>
          <a:p>
            <a:pPr>
              <a:spcAft>
                <a:spcPts val="1200"/>
              </a:spcAft>
              <a:defRPr/>
            </a:pPr>
            <a:r>
              <a:rPr lang="en-US" b="1" dirty="0" smtClean="0"/>
              <a:t>NOAA</a:t>
            </a:r>
            <a:r>
              <a:rPr lang="en-US" dirty="0" smtClean="0"/>
              <a:t>: </a:t>
            </a:r>
            <a:r>
              <a:rPr lang="en-US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Weather monitoring and forecasting, climate services support</a:t>
            </a:r>
            <a:endParaRPr lang="en-US" dirty="0" smtClean="0"/>
          </a:p>
          <a:p>
            <a:pPr>
              <a:spcAft>
                <a:spcPts val="1200"/>
              </a:spcAft>
              <a:defRPr/>
            </a:pPr>
            <a:r>
              <a:rPr lang="en-US" b="1" dirty="0" smtClean="0"/>
              <a:t>NASA</a:t>
            </a:r>
            <a:r>
              <a:rPr lang="en-US" dirty="0" smtClean="0"/>
              <a:t>: </a:t>
            </a:r>
            <a:r>
              <a:rPr lang="en-US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Satellite datasets, implementing a water cycle and water availability monitoring system in FEWS countries</a:t>
            </a:r>
            <a:endParaRPr lang="en-US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5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9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48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20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2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64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36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77E0C8-E315-43C0-8F8F-2F522B74DFD9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00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upon a long-accepted concept of Amartya Sen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4E03-FFCF-410A-974E-312F05B516A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5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0F9A-359A-4543-BCA0-EDFADF58B7A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F86E-ED19-4948-9898-97D4658DB0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12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0F9A-359A-4543-BCA0-EDFADF58B7A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F86E-ED19-4948-9898-97D4658D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5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0F9A-359A-4543-BCA0-EDFADF58B7A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F86E-ED19-4948-9898-97D4658D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9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209800"/>
            <a:ext cx="103632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EEAEC-1DB2-4C3B-85B2-4C3CC3D52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5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0F9A-359A-4543-BCA0-EDFADF58B7A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F86E-ED19-4948-9898-97D4658D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5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0F9A-359A-4543-BCA0-EDFADF58B7A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F86E-ED19-4948-9898-97D4658DB0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4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0F9A-359A-4543-BCA0-EDFADF58B7A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F86E-ED19-4948-9898-97D4658D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8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0F9A-359A-4543-BCA0-EDFADF58B7A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F86E-ED19-4948-9898-97D4658D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0F9A-359A-4543-BCA0-EDFADF58B7A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F86E-ED19-4948-9898-97D4658D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5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0F9A-359A-4543-BCA0-EDFADF58B7A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F86E-ED19-4948-9898-97D4658D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7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BB80F9A-359A-4543-BCA0-EDFADF58B7A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7F86E-ED19-4948-9898-97D4658D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4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0F9A-359A-4543-BCA0-EDFADF58B7A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F86E-ED19-4948-9898-97D4658D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5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BB80F9A-359A-4543-BCA0-EDFADF58B7A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7F86E-ED19-4948-9898-97D4658DB0E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52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earlywarning.cr.usgs.gov/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461356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+mn-lt"/>
              </a:rPr>
              <a:t>Still difficult questions to answer</a:t>
            </a:r>
            <a:endParaRPr lang="en-US" sz="6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9004" y="4479066"/>
            <a:ext cx="10058400" cy="50324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NASA, FEWS NET and food security</a:t>
            </a:r>
            <a:endParaRPr lang="en-US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999" y="910551"/>
            <a:ext cx="1905230" cy="61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758952"/>
            <a:ext cx="2368685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4523" y="5298831"/>
            <a:ext cx="5263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Gary Eilerts</a:t>
            </a:r>
          </a:p>
          <a:p>
            <a:pPr algn="ctr"/>
            <a:r>
              <a:rPr lang="en-US" dirty="0" smtClean="0"/>
              <a:t>USAID Program Manager for FEWS NET</a:t>
            </a:r>
          </a:p>
          <a:p>
            <a:pPr algn="ctr"/>
            <a:r>
              <a:rPr lang="en-US" dirty="0" smtClean="0"/>
              <a:t>NASA GPM Workshop, June 10,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Ask and answer important questions?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6916" y="2233914"/>
            <a:ext cx="99287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New “spreadsheets” to organize your data so that you can ask multiple new questions, and get quick answers back….</a:t>
            </a:r>
          </a:p>
          <a:p>
            <a:endParaRPr lang="en-US" sz="2600" dirty="0"/>
          </a:p>
          <a:p>
            <a:r>
              <a:rPr lang="en-US" sz="2600" dirty="0" smtClean="0"/>
              <a:t>Getting beyond a 3-year “baseline”</a:t>
            </a:r>
          </a:p>
          <a:p>
            <a:endParaRPr lang="en-US" sz="2600" dirty="0"/>
          </a:p>
          <a:p>
            <a:r>
              <a:rPr lang="en-US" sz="2600" dirty="0"/>
              <a:t>Other people collecting and organizing your </a:t>
            </a:r>
            <a:r>
              <a:rPr lang="en-US" sz="2600" dirty="0" smtClean="0"/>
              <a:t>data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5133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Example: FEWS LDAS (FLDAS)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415" y="2414736"/>
            <a:ext cx="24618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 “spreadsheet” to organize your data so that you can ask multiple new questions, and get quick answers back….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06461" y="2740997"/>
            <a:ext cx="5029200" cy="3252639"/>
            <a:chOff x="2133600" y="2057400"/>
            <a:chExt cx="5822156" cy="3252639"/>
          </a:xfrm>
        </p:grpSpPr>
        <p:pic>
          <p:nvPicPr>
            <p:cNvPr id="5" name="Picture 4" descr="Untitled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3600" y="2057400"/>
              <a:ext cx="5822156" cy="3252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191000" y="2590800"/>
              <a:ext cx="1752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b="1" u="sng" dirty="0" smtClean="0">
                  <a:solidFill>
                    <a:srgbClr val="0000FF"/>
                  </a:solidFill>
                </a:rPr>
                <a:t>Land-Surface Models</a:t>
              </a:r>
            </a:p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Noah, VIC, WRSI</a:t>
              </a:r>
            </a:p>
          </p:txBody>
        </p:sp>
      </p:grp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61" y="3233226"/>
            <a:ext cx="19812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5599" y="5384036"/>
            <a:ext cx="1752600" cy="6096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u="sng" dirty="0" smtClean="0">
                <a:solidFill>
                  <a:srgbClr val="0000FF"/>
                </a:solidFill>
              </a:rPr>
              <a:t>GDAS/MERRA + CHIRPS</a:t>
            </a:r>
            <a:endParaRPr lang="en-US" sz="1200" b="1" dirty="0" smtClean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561" y="2283797"/>
            <a:ext cx="1752600" cy="9144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u="sng" dirty="0" smtClean="0">
                <a:solidFill>
                  <a:srgbClr val="0000FF"/>
                </a:solidFill>
              </a:rPr>
              <a:t>MODIS Land Cover</a:t>
            </a:r>
          </a:p>
          <a:p>
            <a:pPr algn="ctr"/>
            <a:r>
              <a:rPr lang="en-US" sz="1200" b="1" u="sng" dirty="0" smtClean="0">
                <a:solidFill>
                  <a:srgbClr val="0000FF"/>
                </a:solidFill>
              </a:rPr>
              <a:t>MODIS LAI</a:t>
            </a:r>
          </a:p>
          <a:p>
            <a:pPr algn="ctr"/>
            <a:r>
              <a:rPr lang="en-US" sz="1200" b="1" u="sng" dirty="0" smtClean="0">
                <a:solidFill>
                  <a:srgbClr val="0000FF"/>
                </a:solidFill>
              </a:rPr>
              <a:t>Crop Map TBD</a:t>
            </a:r>
          </a:p>
          <a:p>
            <a:pPr algn="ctr"/>
            <a:r>
              <a:rPr lang="en-US" sz="1200" b="1" u="sng" dirty="0" smtClean="0">
                <a:solidFill>
                  <a:srgbClr val="0000FF"/>
                </a:solidFill>
              </a:rPr>
              <a:t>Irrigated Area Map</a:t>
            </a:r>
            <a:endParaRPr lang="en-US" sz="1200" b="1" dirty="0" smtClean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64261" y="3098036"/>
            <a:ext cx="1752600" cy="22098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ctr">
              <a:buFont typeface="Arial"/>
              <a:buChar char="•"/>
            </a:pPr>
            <a:r>
              <a:rPr lang="en-US" sz="1200" b="1" dirty="0">
                <a:solidFill>
                  <a:srgbClr val="0000FF"/>
                </a:solidFill>
              </a:rPr>
              <a:t>baseline water stress </a:t>
            </a:r>
          </a:p>
          <a:p>
            <a:pPr marL="171450" indent="-171450" algn="ctr">
              <a:buFont typeface="Arial"/>
              <a:buChar char="•"/>
            </a:pPr>
            <a:r>
              <a:rPr lang="en-US" sz="1200" b="1" dirty="0">
                <a:solidFill>
                  <a:srgbClr val="0000FF"/>
                </a:solidFill>
              </a:rPr>
              <a:t>inter-annual and seasonal variability in water availability</a:t>
            </a:r>
          </a:p>
          <a:p>
            <a:pPr marL="171450" indent="-171450" algn="ctr">
              <a:buFont typeface="Arial"/>
              <a:buChar char="•"/>
            </a:pPr>
            <a:r>
              <a:rPr lang="en-US" sz="1200" b="1" dirty="0">
                <a:solidFill>
                  <a:srgbClr val="0000FF"/>
                </a:solidFill>
              </a:rPr>
              <a:t>occurrence and severity of floods and </a:t>
            </a:r>
            <a:r>
              <a:rPr lang="en-US" sz="1200" b="1" dirty="0" smtClean="0">
                <a:solidFill>
                  <a:srgbClr val="0000FF"/>
                </a:solidFill>
              </a:rPr>
              <a:t>droughts (SPI, SSWI, soil moisture percentiles)</a:t>
            </a:r>
            <a:endParaRPr lang="en-US" sz="1200" b="1" dirty="0">
              <a:solidFill>
                <a:srgbClr val="0000FF"/>
              </a:solidFill>
            </a:endParaRPr>
          </a:p>
          <a:p>
            <a:pPr marL="171450" indent="-171450" algn="ctr">
              <a:buFont typeface="Arial"/>
              <a:buChar char="•"/>
            </a:pPr>
            <a:r>
              <a:rPr lang="en-US" sz="1200" b="1" dirty="0">
                <a:solidFill>
                  <a:srgbClr val="0000FF"/>
                </a:solidFill>
              </a:rPr>
              <a:t>groundwater stress</a:t>
            </a:r>
          </a:p>
        </p:txBody>
      </p:sp>
    </p:spTree>
    <p:extLst>
      <p:ext uri="{BB962C8B-B14F-4D97-AF65-F5344CB8AC3E}">
        <p14:creationId xmlns:p14="http://schemas.microsoft.com/office/powerpoint/2010/main" val="38256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Getting beyond a 3-year “baseline”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016099"/>
              </p:ext>
            </p:extLst>
          </p:nvPr>
        </p:nvGraphicFramePr>
        <p:xfrm>
          <a:off x="497098" y="2201360"/>
          <a:ext cx="5667728" cy="341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470507"/>
              </p:ext>
            </p:extLst>
          </p:nvPr>
        </p:nvGraphicFramePr>
        <p:xfrm>
          <a:off x="6319465" y="2194647"/>
          <a:ext cx="5575300" cy="341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69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Example: Yemen grain imports 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803560"/>
              </p:ext>
            </p:extLst>
          </p:nvPr>
        </p:nvGraphicFramePr>
        <p:xfrm>
          <a:off x="3355393" y="1737360"/>
          <a:ext cx="5133975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 flipV="1">
            <a:off x="7222603" y="2488557"/>
            <a:ext cx="14528" cy="348090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25975" y="2581154"/>
            <a:ext cx="22917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</a:p>
          <a:p>
            <a:endParaRPr lang="en-US" dirty="0" smtClean="0"/>
          </a:p>
          <a:p>
            <a:r>
              <a:rPr lang="en-US" dirty="0" smtClean="0"/>
              <a:t>Commercially available shipping data received from automatic transponders on ships. Purchased from a web-site.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93503" y="2488557"/>
            <a:ext cx="26621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analysis in early May said we didn’t think Yemen could import mode than 350,000 MT per month, therefore, high chance of famine. </a:t>
            </a:r>
          </a:p>
          <a:p>
            <a:endParaRPr lang="en-US" dirty="0"/>
          </a:p>
          <a:p>
            <a:r>
              <a:rPr lang="en-US" dirty="0" smtClean="0"/>
              <a:t>This information made the difference in FEWS NET’s analysis of “famine likely in Yemen”, to “not yet”.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89094" y="4612479"/>
            <a:ext cx="44794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68761" y="4229009"/>
            <a:ext cx="243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MT needed per month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72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Formulate really new questions?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7280" y="2243389"/>
            <a:ext cx="7859210" cy="264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scarcity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actual costs of risk and disaster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benefits of alternate strategies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6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Example: water scarcity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86" y="2002580"/>
            <a:ext cx="73152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431" y="2613430"/>
            <a:ext cx="3505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Valiant efforts go into measuring water scarcity, even if a lack of measurements only let us understand the problem as it has been over many years.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924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Example: Resilience study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2" y="2129773"/>
            <a:ext cx="5633890" cy="3988223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56" y="1911756"/>
            <a:ext cx="420624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461" y="286603"/>
            <a:ext cx="10655103" cy="1450757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tx1"/>
                </a:solidFill>
                <a:latin typeface="+mn-lt"/>
              </a:rPr>
              <a:t>Example: </a:t>
            </a:r>
            <a:r>
              <a:rPr lang="en-US" sz="4500" dirty="0" smtClean="0">
                <a:solidFill>
                  <a:schemeClr val="tx1"/>
                </a:solidFill>
                <a:latin typeface="+mn-lt"/>
              </a:rPr>
              <a:t>Measuring vulnerability/resilience</a:t>
            </a:r>
            <a:endParaRPr lang="en-US" sz="45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12294"/>
            <a:ext cx="5571979" cy="3976359"/>
          </a:xfrm>
          <a:prstGeom prst="rect">
            <a:avLst/>
          </a:prstGeom>
        </p:spPr>
      </p:pic>
      <p:cxnSp>
        <p:nvCxnSpPr>
          <p:cNvPr id="4" name="Connecteur droit 5"/>
          <p:cNvCxnSpPr/>
          <p:nvPr/>
        </p:nvCxnSpPr>
        <p:spPr>
          <a:xfrm flipH="1" flipV="1">
            <a:off x="1698601" y="3974124"/>
            <a:ext cx="254759" cy="13896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53360" y="2501720"/>
            <a:ext cx="282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Vulnerability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94034" y="2889794"/>
            <a:ext cx="0" cy="978821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20318" y="4337456"/>
            <a:ext cx="125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Resilience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554681" y="4522122"/>
            <a:ext cx="1206962" cy="4403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12681" y="3974124"/>
            <a:ext cx="59055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12681" y="5454161"/>
            <a:ext cx="590551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26677" y="4085751"/>
            <a:ext cx="0" cy="60631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22984" y="4100474"/>
            <a:ext cx="0" cy="60631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79565" y="2591839"/>
            <a:ext cx="4572000" cy="2862322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Vulnerability</a:t>
            </a:r>
            <a:r>
              <a:rPr lang="en-US" dirty="0" smtClean="0"/>
              <a:t> = how much income is lost due to weather/climate events</a:t>
            </a:r>
          </a:p>
          <a:p>
            <a:endParaRPr lang="en-US" dirty="0"/>
          </a:p>
          <a:p>
            <a:r>
              <a:rPr lang="en-US" b="1" dirty="0" smtClean="0"/>
              <a:t>Resilience</a:t>
            </a:r>
            <a:r>
              <a:rPr lang="en-US" dirty="0" smtClean="0"/>
              <a:t> = how long it takes to return to previous income level</a:t>
            </a:r>
          </a:p>
          <a:p>
            <a:endParaRPr lang="en-US" dirty="0"/>
          </a:p>
          <a:p>
            <a:r>
              <a:rPr lang="en-US" b="1" dirty="0" smtClean="0"/>
              <a:t>The value of good response</a:t>
            </a:r>
            <a:r>
              <a:rPr lang="en-US" dirty="0" smtClean="0"/>
              <a:t>:  how much less vulnerability, and how much more resilience was conferred on households receiving food aid, or any other humanitarian intervention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The newest multi-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sectoral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questions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7280" y="2294267"/>
            <a:ext cx="10058399" cy="307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Answering questions we never thought we could ask….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US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relief food are we giving to water-caused malnutrition?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US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soil moisture contribute to severity of </a:t>
            </a:r>
            <a:r>
              <a:rPr lang="en-US" sz="2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r>
              <a:rPr lang="en-US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drought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US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cost in household income of a drought of “x” magnitude?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malnutrition vary with water availability?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US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food prices in “x” following local weather, or global markets? 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83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20040"/>
            <a:ext cx="7315200" cy="82296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 tradition of innovation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08" y="1971382"/>
            <a:ext cx="6096000" cy="33337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extBox 3"/>
          <p:cNvSpPr txBox="1"/>
          <p:nvPr/>
        </p:nvSpPr>
        <p:spPr>
          <a:xfrm>
            <a:off x="1097280" y="5539155"/>
            <a:ext cx="10832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With these products of the late 80s, FEWS became known for its high-tech use of evidence.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The old frontier; things have changed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363" y="2296186"/>
            <a:ext cx="2253917" cy="26841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38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FEWS NET Where we 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974854"/>
            <a:ext cx="6621780" cy="40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752475" y="2790924"/>
            <a:ext cx="3810000" cy="2416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ctr">
              <a:defRPr/>
            </a:pPr>
            <a:endParaRPr lang="en-US" sz="1400" b="1" dirty="0">
              <a:latin typeface="Tw Cen MT" pitchFamily="34" charset="0"/>
            </a:endParaRPr>
          </a:p>
          <a:p>
            <a:pPr marL="457200" indent="-457200" algn="ctr">
              <a:defRPr/>
            </a:pPr>
            <a:r>
              <a:rPr lang="en-US" sz="1400" b="1" dirty="0">
                <a:latin typeface="Tw Cen MT" pitchFamily="34" charset="0"/>
              </a:rPr>
              <a:t>The Purpose of FEWS NET</a:t>
            </a:r>
          </a:p>
          <a:p>
            <a:pPr marL="457200" indent="-457200">
              <a:buFont typeface="Arial" charset="0"/>
              <a:buChar char="•"/>
              <a:defRPr/>
            </a:pPr>
            <a:endParaRPr lang="en-US" sz="1100" b="1" dirty="0">
              <a:latin typeface="Tw Cen MT" pitchFamily="34" charset="0"/>
            </a:endParaRPr>
          </a:p>
          <a:p>
            <a:pPr marL="231775" indent="-231775">
              <a:buFont typeface="Arial" charset="0"/>
              <a:buChar char="•"/>
              <a:defRPr/>
            </a:pPr>
            <a:r>
              <a:rPr lang="en-US" sz="1400" dirty="0">
                <a:latin typeface="Tw Cen MT" pitchFamily="34" charset="0"/>
              </a:rPr>
              <a:t>To prevent famine and mitigate food insecurity by providing decision makers with information that is accurate, credible, timely, and actionable.  </a:t>
            </a:r>
          </a:p>
          <a:p>
            <a:pPr marL="231775" indent="-231775">
              <a:buFont typeface="Arial" charset="0"/>
              <a:buChar char="•"/>
              <a:defRPr/>
            </a:pPr>
            <a:endParaRPr lang="en-US" sz="1400" dirty="0">
              <a:latin typeface="Tw Cen MT" pitchFamily="34" charset="0"/>
            </a:endParaRPr>
          </a:p>
          <a:p>
            <a:pPr marL="231775" indent="-231775">
              <a:buFont typeface="Arial" charset="0"/>
              <a:buChar char="•"/>
              <a:defRPr/>
            </a:pPr>
            <a:r>
              <a:rPr lang="en-US" sz="1400" dirty="0">
                <a:latin typeface="Tw Cen MT" pitchFamily="34" charset="0"/>
              </a:rPr>
              <a:t>To strengthen the ability of FEWS NET countries and regional organizations to provide timely early warning and vulnerability analysis.</a:t>
            </a:r>
          </a:p>
        </p:txBody>
      </p:sp>
      <p:sp>
        <p:nvSpPr>
          <p:cNvPr id="13316" name="Title 9"/>
          <p:cNvSpPr>
            <a:spLocks noGrp="1"/>
          </p:cNvSpPr>
          <p:nvPr>
            <p:ph type="title"/>
          </p:nvPr>
        </p:nvSpPr>
        <p:spPr bwMode="auto">
          <a:xfrm>
            <a:off x="1616075" y="777875"/>
            <a:ext cx="8959850" cy="73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mtClean="0"/>
              <a:t>The Current FEWS NET world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Lingering thoughts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0799" y="2348345"/>
            <a:ext cx="996488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Need for more and better information and tools is still great</a:t>
            </a:r>
          </a:p>
          <a:p>
            <a:endParaRPr lang="en-US" sz="2600" dirty="0" smtClean="0"/>
          </a:p>
          <a:p>
            <a:r>
              <a:rPr lang="en-US" sz="2600" dirty="0" smtClean="0"/>
              <a:t>Innovation in response to revealed needs is essential</a:t>
            </a:r>
          </a:p>
          <a:p>
            <a:r>
              <a:rPr lang="en-US" sz="2600" dirty="0" smtClean="0"/>
              <a:t>Communication is really difficult</a:t>
            </a:r>
          </a:p>
          <a:p>
            <a:r>
              <a:rPr lang="en-US" sz="2600" dirty="0" smtClean="0"/>
              <a:t>Progress is being made</a:t>
            </a:r>
          </a:p>
          <a:p>
            <a:endParaRPr lang="en-US" sz="2600" dirty="0" smtClean="0"/>
          </a:p>
          <a:p>
            <a:r>
              <a:rPr lang="en-US" sz="2600" dirty="0" smtClean="0"/>
              <a:t>Keep up the good work!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8242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397126" y="1843089"/>
          <a:ext cx="207964" cy="365128"/>
        </p:xfrm>
        <a:graphic>
          <a:graphicData uri="http://schemas.openxmlformats.org/drawingml/2006/table">
            <a:tbl>
              <a:tblPr/>
              <a:tblGrid>
                <a:gridCol w="207964"/>
              </a:tblGrid>
              <a:tr h="3651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282" marR="91282" marT="45404" marB="454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364" name="Picture 2" descr="USGS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6" y="-4662488"/>
            <a:ext cx="828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USGS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6" y="-4510088"/>
            <a:ext cx="828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USGS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6" y="-4357688"/>
            <a:ext cx="828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897380" y="2308948"/>
            <a:ext cx="8458200" cy="2362200"/>
            <a:chOff x="2219326" y="2662238"/>
            <a:chExt cx="8458200" cy="2362200"/>
          </a:xfrm>
        </p:grpSpPr>
        <p:grpSp>
          <p:nvGrpSpPr>
            <p:cNvPr id="5" name="Group 4"/>
            <p:cNvGrpSpPr/>
            <p:nvPr/>
          </p:nvGrpSpPr>
          <p:grpSpPr>
            <a:xfrm>
              <a:off x="2219326" y="2662238"/>
              <a:ext cx="8458200" cy="2362200"/>
              <a:chOff x="4105276" y="1090613"/>
              <a:chExt cx="8458200" cy="23622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105276" y="1090613"/>
                <a:ext cx="8458200" cy="2362200"/>
                <a:chOff x="2287588" y="2862263"/>
                <a:chExt cx="8458200" cy="2362200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2287588" y="2862263"/>
                  <a:ext cx="8458200" cy="2362200"/>
                  <a:chOff x="1954213" y="1300163"/>
                  <a:chExt cx="8458200" cy="2362200"/>
                </a:xfrm>
              </p:grpSpPr>
              <p:sp>
                <p:nvSpPr>
                  <p:cNvPr id="40" name="Rounded Rectangle 39"/>
                  <p:cNvSpPr/>
                  <p:nvPr/>
                </p:nvSpPr>
                <p:spPr bwMode="auto">
                  <a:xfrm>
                    <a:off x="1954213" y="1300163"/>
                    <a:ext cx="8458200" cy="2362200"/>
                  </a:xfrm>
                  <a:prstGeom prst="roundRect">
                    <a:avLst/>
                  </a:prstGeom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r>
                      <a:rPr lang="en-US" dirty="0"/>
                      <a:t>				</a:t>
                    </a:r>
                  </a:p>
                </p:txBody>
              </p:sp>
              <p:grpSp>
                <p:nvGrpSpPr>
                  <p:cNvPr id="15373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249488" y="2663825"/>
                    <a:ext cx="8018462" cy="914400"/>
                    <a:chOff x="627715" y="990600"/>
                    <a:chExt cx="8017305" cy="914400"/>
                  </a:xfrm>
                </p:grpSpPr>
                <p:pic>
                  <p:nvPicPr>
                    <p:cNvPr id="15379" name="Picture 5" descr="500px-USGS_logo_green_svg.png"/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273560" y="1168051"/>
                      <a:ext cx="1371460" cy="5486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5380" name="Picture 6" descr="Chemonics_Logo.jpg"/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27715" y="990600"/>
                      <a:ext cx="767697" cy="9144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5381" name="Picture 8" descr="NASA_Logo.jpg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55115" y="1093686"/>
                      <a:ext cx="845598" cy="6400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5382" name="Picture 9" descr="noaa.jpg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22243" y="1127760"/>
                      <a:ext cx="636814" cy="6400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5383" name="Picture 10" descr="USDA_FAS_Logo.jpg"/>
                    <p:cNvPicPr>
                      <a:picLocks noChangeAspect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280588" y="1127760"/>
                      <a:ext cx="571442" cy="6400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5384" name="Picture 6" descr="http://www.sfsa.com/images/Kimetrica-Logo-small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28917" y="1311369"/>
                      <a:ext cx="1097168" cy="2400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15374" name="Text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8938" y="2387600"/>
                    <a:ext cx="1687512" cy="3381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600"/>
                      <a:t>Two contracts</a:t>
                    </a:r>
                  </a:p>
                </p:txBody>
              </p:sp>
              <p:sp>
                <p:nvSpPr>
                  <p:cNvPr id="15375" name="Text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83338" y="2366964"/>
                    <a:ext cx="3613150" cy="3381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600"/>
                      <a:t>Four Inter-Agency Agreements</a:t>
                    </a:r>
                  </a:p>
                </p:txBody>
              </p: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3657601" y="2074863"/>
                    <a:ext cx="4246563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8237538" y="3636964"/>
                  <a:ext cx="0" cy="3127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Arrow Connector 11"/>
              <p:cNvCxnSpPr/>
              <p:nvPr/>
            </p:nvCxnSpPr>
            <p:spPr>
              <a:xfrm>
                <a:off x="5808664" y="1844677"/>
                <a:ext cx="0" cy="3127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726" y="2771777"/>
              <a:ext cx="1905230" cy="611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Why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is FEWS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NET at GPM workshop?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Old User vs Producer issue…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7280" y="4633115"/>
            <a:ext cx="7566372" cy="137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isn’t automatic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are not always clear or known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when they are, an interpreter may be needed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280" y="1946765"/>
            <a:ext cx="9882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FEWS is a User of NASA products, and is making good use of them in a $2 billion food security activity. 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12" y="2512254"/>
            <a:ext cx="57150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8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887" y="2307675"/>
            <a:ext cx="7973104" cy="315820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Roughly 40 years ago, “food security” was initially a construct of </a:t>
            </a:r>
            <a:r>
              <a:rPr lang="en-US" sz="2600" dirty="0" err="1">
                <a:solidFill>
                  <a:schemeClr val="tx1"/>
                </a:solidFill>
                <a:cs typeface="Times New Roman" pitchFamily="18" charset="0"/>
              </a:rPr>
              <a:t>Amartya</a:t>
            </a:r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cs typeface="Times New Roman" pitchFamily="18" charset="0"/>
              </a:rPr>
              <a:t>Sen. Everyone still </a:t>
            </a:r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accepts </a:t>
            </a:r>
            <a:r>
              <a:rPr lang="en-US" sz="2600" dirty="0" smtClean="0">
                <a:solidFill>
                  <a:schemeClr val="tx1"/>
                </a:solidFill>
                <a:cs typeface="Times New Roman" pitchFamily="18" charset="0"/>
              </a:rPr>
              <a:t>his definition of it ….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solidFill>
                  <a:schemeClr val="tx1"/>
                </a:solidFill>
                <a:cs typeface="Times New Roman" pitchFamily="18" charset="0"/>
              </a:rPr>
              <a:t>It became a “science” founded on a concept, raised on data, answering questions too important to wait for perfect answers, and oriented to delivering a high public good.  Decision-makers liked (needed) it.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802" y="2946673"/>
            <a:ext cx="1219200" cy="188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Food security sector’s contribution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1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Food security: mission creep?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0617" y="2294267"/>
            <a:ext cx="10139423" cy="2232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and nutrition security?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 </a:t>
            </a: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insecurity (underlying problems)?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 and development in the most difficult places?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food security really water security?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Isn’t food and water insecurity really a problem of unresolved conflict?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0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61053" y="971615"/>
            <a:ext cx="10422294" cy="716508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What are the stakes in play? 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1053" y="3042819"/>
            <a:ext cx="4835611" cy="266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i="1" dirty="0">
                <a:solidFill>
                  <a:srgbClr val="008A3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needs are greater than that.</a:t>
            </a:r>
            <a:endParaRPr lang="en-US" sz="2400" i="1" dirty="0">
              <a:solidFill>
                <a:srgbClr val="008A3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i="1" dirty="0">
                <a:solidFill>
                  <a:srgbClr val="008A3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should get it, and who not, for what?</a:t>
            </a:r>
            <a:endParaRPr lang="en-US" sz="2400" i="1" dirty="0">
              <a:solidFill>
                <a:srgbClr val="008A3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i="1" dirty="0">
                <a:solidFill>
                  <a:srgbClr val="008A3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FFP make those decisions?</a:t>
            </a:r>
            <a:endParaRPr lang="en-US" sz="2400" i="1" dirty="0">
              <a:solidFill>
                <a:srgbClr val="008A3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083115"/>
              </p:ext>
            </p:extLst>
          </p:nvPr>
        </p:nvGraphicFramePr>
        <p:xfrm>
          <a:off x="5682621" y="2575249"/>
          <a:ext cx="6223240" cy="348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4019" y="57215"/>
            <a:ext cx="2368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61052" y="2042305"/>
            <a:ext cx="102344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Calibri" pitchFamily="34" charset="0"/>
                <a:cs typeface="Calibri" pitchFamily="34" charset="0"/>
              </a:rPr>
              <a:t>Food for Peace allocates between $1.5 – 2.5 billion of food aid and cash per year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364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Are we a product, or a tool?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2138" y="2310355"/>
            <a:ext cx="101486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FEWS is increasingly being asked to monitor and analyze populations affected by too much or too little </a:t>
            </a:r>
            <a:r>
              <a:rPr lang="en-US" sz="2400" dirty="0" smtClean="0"/>
              <a:t>drought, poverty, conflict</a:t>
            </a:r>
            <a:r>
              <a:rPr lang="en-US" sz="2400" dirty="0"/>
              <a:t>, water, </a:t>
            </a:r>
            <a:r>
              <a:rPr lang="en-US" sz="2400" dirty="0" err="1"/>
              <a:t>ebola</a:t>
            </a:r>
            <a:r>
              <a:rPr lang="en-US" sz="2400" dirty="0"/>
              <a:t>, coffee-rust, etc.. Those shocks, and responses to them, </a:t>
            </a:r>
            <a:r>
              <a:rPr lang="en-US" sz="2400" b="1" dirty="0"/>
              <a:t>are not adequately defined by a food security lens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FEWS is an (interim?) response to a broader decision-making need, as yet </a:t>
            </a:r>
            <a:r>
              <a:rPr lang="en-US" sz="2400" dirty="0" smtClean="0"/>
              <a:t>un-formalized, </a:t>
            </a:r>
            <a:r>
              <a:rPr lang="en-US" sz="2400" dirty="0"/>
              <a:t>for a trustworthy capability, to ask and answer important </a:t>
            </a:r>
            <a:r>
              <a:rPr lang="en-US" sz="2400" b="1" dirty="0"/>
              <a:t>human “well-being” questions</a:t>
            </a:r>
            <a:r>
              <a:rPr lang="en-US" sz="2400" dirty="0"/>
              <a:t>, using quickly assembled evidence, and a transparent method, to deliver response-useful information. </a:t>
            </a:r>
          </a:p>
        </p:txBody>
      </p:sp>
    </p:spTree>
    <p:extLst>
      <p:ext uri="{BB962C8B-B14F-4D97-AF65-F5344CB8AC3E}">
        <p14:creationId xmlns:p14="http://schemas.microsoft.com/office/powerpoint/2010/main" val="120952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Yes?, and yes?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280" y="2518288"/>
            <a:ext cx="9863221" cy="296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Whatever it is, we’ve got more to work with…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30+ years of satellite imagery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and more socio-economic data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and insights about people and their problems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some of the most interesting new products/tools?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CAD88033AAE94A9736058F5214A01B" ma:contentTypeVersion="2" ma:contentTypeDescription="Create a new document." ma:contentTypeScope="" ma:versionID="dffa0616e3a4d53b1d5d4e3f2a49da74">
  <xsd:schema xmlns:xsd="http://www.w3.org/2001/XMLSchema" xmlns:xs="http://www.w3.org/2001/XMLSchema" xmlns:p="http://schemas.microsoft.com/office/2006/metadata/properties" xmlns:ns2="4b8d55ef-f51b-4bea-8832-46b3f77f1af7" targetNamespace="http://schemas.microsoft.com/office/2006/metadata/properties" ma:root="true" ma:fieldsID="9c4938497885c60f01b5cec22a3f187d" ns2:_="">
    <xsd:import namespace="4b8d55ef-f51b-4bea-8832-46b3f77f1af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d55ef-f51b-4bea-8832-46b3f77f1af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06B263-CCD1-4CC1-908B-6055704E598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b8d55ef-f51b-4bea-8832-46b3f77f1af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E035C61-37ED-4ED8-879E-F7629AE648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8d55ef-f51b-4bea-8832-46b3f77f1a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23C827-6086-4277-B9BD-709AD6DAF4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337</TotalTime>
  <Words>1301</Words>
  <Application>Microsoft Office PowerPoint</Application>
  <PresentationFormat>Widescreen</PresentationFormat>
  <Paragraphs>158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Tw Cen MT</vt:lpstr>
      <vt:lpstr>Wingdings</vt:lpstr>
      <vt:lpstr>Retrospect</vt:lpstr>
      <vt:lpstr>Still difficult questions to answer</vt:lpstr>
      <vt:lpstr>The Current FEWS NET world</vt:lpstr>
      <vt:lpstr>Why is FEWS NET at GPM workshop?</vt:lpstr>
      <vt:lpstr>Old User vs Producer issue…</vt:lpstr>
      <vt:lpstr>Food security sector’s contribution</vt:lpstr>
      <vt:lpstr>Food security: mission creep?</vt:lpstr>
      <vt:lpstr>What are the stakes in play? </vt:lpstr>
      <vt:lpstr>Are we a product, or a tool?</vt:lpstr>
      <vt:lpstr>Yes?, and yes?</vt:lpstr>
      <vt:lpstr>Ask and answer important questions?</vt:lpstr>
      <vt:lpstr>Example: FEWS LDAS (FLDAS)</vt:lpstr>
      <vt:lpstr>Getting beyond a 3-year “baseline”</vt:lpstr>
      <vt:lpstr>Example: Yemen grain imports </vt:lpstr>
      <vt:lpstr>Formulate really new questions?</vt:lpstr>
      <vt:lpstr>Example: water scarcity</vt:lpstr>
      <vt:lpstr>Example: Resilience study</vt:lpstr>
      <vt:lpstr>Example: Measuring vulnerability/resilience</vt:lpstr>
      <vt:lpstr>The newest multi-sectoral questions</vt:lpstr>
      <vt:lpstr>A tradition of innovation</vt:lpstr>
      <vt:lpstr>Lingering thoughts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issues in food security</dc:title>
  <dc:creator>GE FEWSNET</dc:creator>
  <cp:lastModifiedBy>GE FEWSNET</cp:lastModifiedBy>
  <cp:revision>35</cp:revision>
  <dcterms:created xsi:type="dcterms:W3CDTF">2015-06-09T19:10:18Z</dcterms:created>
  <dcterms:modified xsi:type="dcterms:W3CDTF">2015-06-10T11:38:14Z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0x0101006ACAD88033AAE94A9736058F5214A01B</vt:lpwstr>
  </property>
</Properties>
</file>