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mp4" ContentType="video/unknown"/>
  <Default Extension="emf" ContentType="image/x-emf"/>
  <Default Extension="tiff" ContentType="image/tif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0"/>
  </p:notesMasterIdLst>
  <p:handoutMasterIdLst>
    <p:handoutMasterId r:id="rId21"/>
  </p:handoutMasterIdLst>
  <p:sldIdLst>
    <p:sldId id="313" r:id="rId2"/>
    <p:sldId id="365" r:id="rId3"/>
    <p:sldId id="367" r:id="rId4"/>
    <p:sldId id="356" r:id="rId5"/>
    <p:sldId id="369" r:id="rId6"/>
    <p:sldId id="362" r:id="rId7"/>
    <p:sldId id="341" r:id="rId8"/>
    <p:sldId id="345" r:id="rId9"/>
    <p:sldId id="348" r:id="rId10"/>
    <p:sldId id="375" r:id="rId11"/>
    <p:sldId id="376" r:id="rId12"/>
    <p:sldId id="371" r:id="rId13"/>
    <p:sldId id="373" r:id="rId14"/>
    <p:sldId id="374" r:id="rId15"/>
    <p:sldId id="363" r:id="rId16"/>
    <p:sldId id="368" r:id="rId17"/>
    <p:sldId id="361" r:id="rId18"/>
    <p:sldId id="353" r:id="rId19"/>
  </p:sldIdLst>
  <p:sldSz cx="9144000" cy="6858000" type="letter"/>
  <p:notesSz cx="7035800" cy="91948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1pPr>
    <a:lvl2pPr marL="4572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2pPr>
    <a:lvl3pPr marL="9144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3pPr>
    <a:lvl4pPr marL="13716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4pPr>
    <a:lvl5pPr marL="18288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5pPr>
    <a:lvl6pPr marL="2286000" algn="l" defTabSz="914400" rtl="0" eaLnBrk="1" latinLnBrk="0" hangingPunct="1">
      <a:defRPr sz="2400" kern="1200">
        <a:solidFill>
          <a:schemeClr val="bg1"/>
        </a:solidFill>
        <a:latin typeface="Book Antiqua" charset="0"/>
        <a:ea typeface="ＭＳ Ｐゴシック" charset="-128"/>
        <a:cs typeface="+mn-cs"/>
      </a:defRPr>
    </a:lvl6pPr>
    <a:lvl7pPr marL="2743200" algn="l" defTabSz="914400" rtl="0" eaLnBrk="1" latinLnBrk="0" hangingPunct="1">
      <a:defRPr sz="2400" kern="1200">
        <a:solidFill>
          <a:schemeClr val="bg1"/>
        </a:solidFill>
        <a:latin typeface="Book Antiqua" charset="0"/>
        <a:ea typeface="ＭＳ Ｐゴシック" charset="-128"/>
        <a:cs typeface="+mn-cs"/>
      </a:defRPr>
    </a:lvl7pPr>
    <a:lvl8pPr marL="3200400" algn="l" defTabSz="914400" rtl="0" eaLnBrk="1" latinLnBrk="0" hangingPunct="1">
      <a:defRPr sz="2400" kern="1200">
        <a:solidFill>
          <a:schemeClr val="bg1"/>
        </a:solidFill>
        <a:latin typeface="Book Antiqua" charset="0"/>
        <a:ea typeface="ＭＳ Ｐゴシック" charset="-128"/>
        <a:cs typeface="+mn-cs"/>
      </a:defRPr>
    </a:lvl8pPr>
    <a:lvl9pPr marL="3657600" algn="l" defTabSz="914400" rtl="0" eaLnBrk="1" latinLnBrk="0" hangingPunct="1">
      <a:defRPr sz="2400" kern="1200">
        <a:solidFill>
          <a:schemeClr val="bg1"/>
        </a:solidFill>
        <a:latin typeface="Book Antiqua"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99"/>
    <a:srgbClr val="A2D2FC"/>
    <a:srgbClr val="000000"/>
    <a:srgbClr val="EF1F1D"/>
    <a:srgbClr val="49A7F9"/>
    <a:srgbClr val="7FC1FB"/>
    <a:srgbClr val="B7E2BF"/>
    <a:srgbClr val="262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70" autoAdjust="0"/>
  </p:normalViewPr>
  <p:slideViewPr>
    <p:cSldViewPr snapToGrid="0">
      <p:cViewPr>
        <p:scale>
          <a:sx n="76" d="100"/>
          <a:sy n="76" d="100"/>
        </p:scale>
        <p:origin x="-192" y="-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5" d="100"/>
        <a:sy n="55" d="100"/>
      </p:scale>
      <p:origin x="0" y="0"/>
    </p:cViewPr>
  </p:sorterViewPr>
  <p:notesViewPr>
    <p:cSldViewPr snapToGrid="0">
      <p:cViewPr varScale="1">
        <p:scale>
          <a:sx n="61" d="100"/>
          <a:sy n="61" d="100"/>
        </p:scale>
        <p:origin x="-1680" y="-78"/>
      </p:cViewPr>
      <p:guideLst>
        <p:guide orient="horz" pos="2896"/>
        <p:guide pos="2216"/>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6EE267-A69A-B546-89FB-485721DB117B}"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1B78652A-3351-3F4B-9F63-87754873A106}">
      <dgm:prSet phldrT="[Text]"/>
      <dgm:spPr/>
      <dgm:t>
        <a:bodyPr/>
        <a:lstStyle/>
        <a:p>
          <a:r>
            <a:rPr lang="en-US" dirty="0" smtClean="0"/>
            <a:t>GMI</a:t>
          </a:r>
          <a:endParaRPr lang="en-US" dirty="0"/>
        </a:p>
      </dgm:t>
    </dgm:pt>
    <dgm:pt modelId="{28319182-EFC7-E64E-8E0A-B095FAB4DD3B}" type="parTrans" cxnId="{C4400C9D-A00A-424C-B9C1-B1101E8923EB}">
      <dgm:prSet/>
      <dgm:spPr/>
      <dgm:t>
        <a:bodyPr/>
        <a:lstStyle/>
        <a:p>
          <a:endParaRPr lang="en-US"/>
        </a:p>
      </dgm:t>
    </dgm:pt>
    <dgm:pt modelId="{0FE590C4-5D4A-9E42-B4F2-9472BF9F77C9}" type="sibTrans" cxnId="{C4400C9D-A00A-424C-B9C1-B1101E8923EB}">
      <dgm:prSet/>
      <dgm:spPr/>
      <dgm:t>
        <a:bodyPr/>
        <a:lstStyle/>
        <a:p>
          <a:endParaRPr lang="en-US"/>
        </a:p>
      </dgm:t>
    </dgm:pt>
    <dgm:pt modelId="{CFB82A38-0638-1C4D-8FF5-60BDB6CDB963}">
      <dgm:prSet phldrT="[Text]" custT="1"/>
      <dgm:spPr/>
      <dgm:t>
        <a:bodyPr/>
        <a:lstStyle/>
        <a:p>
          <a:r>
            <a:rPr lang="en-US" sz="1400" dirty="0" smtClean="0"/>
            <a:t>Level 1: Calibrated TB; Level 2: </a:t>
          </a:r>
          <a:r>
            <a:rPr lang="en-US" sz="1400" dirty="0" err="1" smtClean="0"/>
            <a:t>precip</a:t>
          </a:r>
          <a:r>
            <a:rPr lang="en-US" sz="1400" dirty="0" smtClean="0"/>
            <a:t> rates; Level 3: accumulations</a:t>
          </a:r>
          <a:endParaRPr lang="en-US" sz="1400" dirty="0"/>
        </a:p>
      </dgm:t>
    </dgm:pt>
    <dgm:pt modelId="{72358495-DE3B-4541-ADED-A1034BD9B4B9}" type="parTrans" cxnId="{E483D318-2F81-5C41-8F80-BB584A408B3C}">
      <dgm:prSet/>
      <dgm:spPr/>
      <dgm:t>
        <a:bodyPr/>
        <a:lstStyle/>
        <a:p>
          <a:endParaRPr lang="en-US"/>
        </a:p>
      </dgm:t>
    </dgm:pt>
    <dgm:pt modelId="{244D96A5-F3D4-FA49-84EC-E31C8962D081}" type="sibTrans" cxnId="{E483D318-2F81-5C41-8F80-BB584A408B3C}">
      <dgm:prSet/>
      <dgm:spPr/>
      <dgm:t>
        <a:bodyPr/>
        <a:lstStyle/>
        <a:p>
          <a:endParaRPr lang="en-US"/>
        </a:p>
      </dgm:t>
    </dgm:pt>
    <dgm:pt modelId="{427168C3-18DF-5349-A35D-8A759AF37D53}">
      <dgm:prSet phldrT="[Text]" custT="1"/>
      <dgm:spPr/>
      <dgm:t>
        <a:bodyPr/>
        <a:lstStyle/>
        <a:p>
          <a:r>
            <a:rPr lang="en-US" sz="1400" dirty="0" smtClean="0"/>
            <a:t>Constellation precipitation rates</a:t>
          </a:r>
        </a:p>
      </dgm:t>
    </dgm:pt>
    <dgm:pt modelId="{14E487ED-2FF1-7646-A9A1-6A3F76D4E9C9}" type="parTrans" cxnId="{F0082469-4041-B04C-B312-689CC44CFCCB}">
      <dgm:prSet/>
      <dgm:spPr/>
      <dgm:t>
        <a:bodyPr/>
        <a:lstStyle/>
        <a:p>
          <a:endParaRPr lang="en-US"/>
        </a:p>
      </dgm:t>
    </dgm:pt>
    <dgm:pt modelId="{D2D6ACA8-AAB2-944D-A9E1-287FC7F243D8}" type="sibTrans" cxnId="{F0082469-4041-B04C-B312-689CC44CFCCB}">
      <dgm:prSet/>
      <dgm:spPr/>
      <dgm:t>
        <a:bodyPr/>
        <a:lstStyle/>
        <a:p>
          <a:endParaRPr lang="en-US"/>
        </a:p>
      </dgm:t>
    </dgm:pt>
    <dgm:pt modelId="{DBECFB33-B2BF-AD4C-A249-187DB3C7DD05}">
      <dgm:prSet phldrT="[Text]"/>
      <dgm:spPr/>
      <dgm:t>
        <a:bodyPr/>
        <a:lstStyle/>
        <a:p>
          <a:r>
            <a:rPr lang="en-US" dirty="0" smtClean="0"/>
            <a:t>DPR</a:t>
          </a:r>
          <a:endParaRPr lang="en-US" dirty="0"/>
        </a:p>
      </dgm:t>
    </dgm:pt>
    <dgm:pt modelId="{D72A4C83-58CE-A948-8D55-2CF3D343A6E4}" type="parTrans" cxnId="{62E25A02-867A-3C4A-8E7D-95F1B541E4E1}">
      <dgm:prSet/>
      <dgm:spPr/>
      <dgm:t>
        <a:bodyPr/>
        <a:lstStyle/>
        <a:p>
          <a:endParaRPr lang="en-US"/>
        </a:p>
      </dgm:t>
    </dgm:pt>
    <dgm:pt modelId="{D76C6A40-7DF3-EB47-8F76-18B80A9CD7B3}" type="sibTrans" cxnId="{62E25A02-867A-3C4A-8E7D-95F1B541E4E1}">
      <dgm:prSet/>
      <dgm:spPr/>
      <dgm:t>
        <a:bodyPr/>
        <a:lstStyle/>
        <a:p>
          <a:endParaRPr lang="en-US"/>
        </a:p>
      </dgm:t>
    </dgm:pt>
    <dgm:pt modelId="{F31819DB-F99D-894F-8A38-4628988F9F71}">
      <dgm:prSet phldrT="[Text]" custT="1"/>
      <dgm:spPr/>
      <dgm:t>
        <a:bodyPr/>
        <a:lstStyle/>
        <a:p>
          <a:r>
            <a:rPr lang="en-US" sz="1400" dirty="0" smtClean="0"/>
            <a:t>Level 1: Calibrated powers; Level 2: Z &amp; </a:t>
          </a:r>
          <a:r>
            <a:rPr lang="en-US" sz="1400" dirty="0" err="1" smtClean="0"/>
            <a:t>precip</a:t>
          </a:r>
          <a:r>
            <a:rPr lang="en-US" sz="1400" dirty="0" smtClean="0"/>
            <a:t> rates; Level 3: </a:t>
          </a:r>
          <a:r>
            <a:rPr lang="en-US" sz="1400" dirty="0" err="1" smtClean="0"/>
            <a:t>accum</a:t>
          </a:r>
          <a:r>
            <a:rPr lang="en-US" sz="1400" dirty="0" smtClean="0"/>
            <a:t>.</a:t>
          </a:r>
          <a:endParaRPr lang="en-US" sz="1400" dirty="0"/>
        </a:p>
      </dgm:t>
    </dgm:pt>
    <dgm:pt modelId="{1126FB8F-DE13-5344-9C41-BC9AD784EEF3}" type="parTrans" cxnId="{73C9CDAE-44BF-254D-9BF7-49CF8FCAB810}">
      <dgm:prSet/>
      <dgm:spPr/>
      <dgm:t>
        <a:bodyPr/>
        <a:lstStyle/>
        <a:p>
          <a:endParaRPr lang="en-US"/>
        </a:p>
      </dgm:t>
    </dgm:pt>
    <dgm:pt modelId="{90271742-6367-D344-ABB7-CAEEA658C4E7}" type="sibTrans" cxnId="{73C9CDAE-44BF-254D-9BF7-49CF8FCAB810}">
      <dgm:prSet/>
      <dgm:spPr/>
      <dgm:t>
        <a:bodyPr/>
        <a:lstStyle/>
        <a:p>
          <a:endParaRPr lang="en-US"/>
        </a:p>
      </dgm:t>
    </dgm:pt>
    <dgm:pt modelId="{AB315B5E-6026-8C4B-A944-FE06DB7D0063}">
      <dgm:prSet phldrT="[Text]" custT="1"/>
      <dgm:spPr/>
      <dgm:t>
        <a:bodyPr/>
        <a:lstStyle/>
        <a:p>
          <a:r>
            <a:rPr lang="en-US" sz="1400" dirty="0" smtClean="0"/>
            <a:t>Latency: Near real time 3 hours</a:t>
          </a:r>
        </a:p>
        <a:p>
          <a:r>
            <a:rPr lang="en-US" sz="1400" dirty="0" smtClean="0"/>
            <a:t>~5 km resolution</a:t>
          </a:r>
          <a:endParaRPr lang="en-US" sz="1400" dirty="0"/>
        </a:p>
      </dgm:t>
    </dgm:pt>
    <dgm:pt modelId="{E53703C5-0705-F141-A2C5-A99EDF77BC1B}" type="parTrans" cxnId="{6EA33E35-8954-E949-98F7-986C8BE3F9D0}">
      <dgm:prSet/>
      <dgm:spPr/>
      <dgm:t>
        <a:bodyPr/>
        <a:lstStyle/>
        <a:p>
          <a:endParaRPr lang="en-US"/>
        </a:p>
      </dgm:t>
    </dgm:pt>
    <dgm:pt modelId="{C39F8C9A-B4F9-364C-A569-186B8B72A157}" type="sibTrans" cxnId="{6EA33E35-8954-E949-98F7-986C8BE3F9D0}">
      <dgm:prSet/>
      <dgm:spPr/>
      <dgm:t>
        <a:bodyPr/>
        <a:lstStyle/>
        <a:p>
          <a:endParaRPr lang="en-US"/>
        </a:p>
      </dgm:t>
    </dgm:pt>
    <dgm:pt modelId="{DDB4B9BB-62C9-564F-BDE9-81396014BABE}">
      <dgm:prSet phldrT="[Text]"/>
      <dgm:spPr/>
      <dgm:t>
        <a:bodyPr/>
        <a:lstStyle/>
        <a:p>
          <a:pPr>
            <a:spcAft>
              <a:spcPts val="600"/>
            </a:spcAft>
          </a:pPr>
          <a:r>
            <a:rPr lang="en-US" dirty="0" smtClean="0"/>
            <a:t>Combined</a:t>
          </a:r>
        </a:p>
      </dgm:t>
    </dgm:pt>
    <dgm:pt modelId="{3F3A02D5-72C3-384A-B541-F06CC8AED5F7}" type="parTrans" cxnId="{7285E253-A90F-2E4E-A9A1-F77BE0F13A1C}">
      <dgm:prSet/>
      <dgm:spPr/>
      <dgm:t>
        <a:bodyPr/>
        <a:lstStyle/>
        <a:p>
          <a:endParaRPr lang="en-US"/>
        </a:p>
      </dgm:t>
    </dgm:pt>
    <dgm:pt modelId="{F1D8541C-BC91-6641-A4CD-882A2D64CBAE}" type="sibTrans" cxnId="{7285E253-A90F-2E4E-A9A1-F77BE0F13A1C}">
      <dgm:prSet/>
      <dgm:spPr/>
      <dgm:t>
        <a:bodyPr/>
        <a:lstStyle/>
        <a:p>
          <a:endParaRPr lang="en-US"/>
        </a:p>
      </dgm:t>
    </dgm:pt>
    <dgm:pt modelId="{B2B131A7-4E07-1341-8328-D9CDE81E4208}">
      <dgm:prSet phldrT="[Text]" custT="1"/>
      <dgm:spPr/>
      <dgm:t>
        <a:bodyPr/>
        <a:lstStyle/>
        <a:p>
          <a:r>
            <a:rPr lang="en-US" sz="1400" dirty="0" smtClean="0"/>
            <a:t>Level 2: Combined DPR &amp; GMI; Level 3: accumulations</a:t>
          </a:r>
          <a:endParaRPr lang="en-US" sz="1400" dirty="0"/>
        </a:p>
      </dgm:t>
    </dgm:pt>
    <dgm:pt modelId="{5F56064C-C679-1344-B75F-FE23E77E57A0}" type="parTrans" cxnId="{CEB0E791-07A9-8945-972E-7AA6DD78737D}">
      <dgm:prSet/>
      <dgm:spPr/>
      <dgm:t>
        <a:bodyPr/>
        <a:lstStyle/>
        <a:p>
          <a:endParaRPr lang="en-US"/>
        </a:p>
      </dgm:t>
    </dgm:pt>
    <dgm:pt modelId="{234F5517-9845-C44B-815E-FAF600A7E0AD}" type="sibTrans" cxnId="{CEB0E791-07A9-8945-972E-7AA6DD78737D}">
      <dgm:prSet/>
      <dgm:spPr/>
      <dgm:t>
        <a:bodyPr/>
        <a:lstStyle/>
        <a:p>
          <a:endParaRPr lang="en-US"/>
        </a:p>
      </dgm:t>
    </dgm:pt>
    <dgm:pt modelId="{ABE01418-1183-0E4D-B607-C622177146B5}">
      <dgm:prSet phldrT="[Text]" custT="1"/>
      <dgm:spPr/>
      <dgm:t>
        <a:bodyPr/>
        <a:lstStyle/>
        <a:p>
          <a:r>
            <a:rPr lang="en-US" sz="1400" dirty="0" smtClean="0"/>
            <a:t>Greater constraints on estimates; database for GPROF</a:t>
          </a:r>
          <a:endParaRPr lang="en-US" sz="1400" dirty="0"/>
        </a:p>
      </dgm:t>
    </dgm:pt>
    <dgm:pt modelId="{270DFA9A-D36B-0147-BC77-6FA4A377527B}" type="parTrans" cxnId="{E31BA226-DBE1-554D-B36B-E72D9CD2410F}">
      <dgm:prSet/>
      <dgm:spPr/>
      <dgm:t>
        <a:bodyPr/>
        <a:lstStyle/>
        <a:p>
          <a:endParaRPr lang="en-US"/>
        </a:p>
      </dgm:t>
    </dgm:pt>
    <dgm:pt modelId="{64302138-BB06-1840-B977-5C74360EED96}" type="sibTrans" cxnId="{E31BA226-DBE1-554D-B36B-E72D9CD2410F}">
      <dgm:prSet/>
      <dgm:spPr/>
      <dgm:t>
        <a:bodyPr/>
        <a:lstStyle/>
        <a:p>
          <a:endParaRPr lang="en-US"/>
        </a:p>
      </dgm:t>
    </dgm:pt>
    <dgm:pt modelId="{7F6A181B-467F-D541-A29B-E1C42A4AB699}">
      <dgm:prSet phldrT="[Text]" custT="1"/>
      <dgm:spPr/>
      <dgm:t>
        <a:bodyPr/>
        <a:lstStyle/>
        <a:p>
          <a:r>
            <a:rPr lang="en-US" sz="1400" dirty="0" smtClean="0"/>
            <a:t>Latency: Near real time 1 hour</a:t>
          </a:r>
        </a:p>
        <a:p>
          <a:r>
            <a:rPr lang="en-US" sz="1400" dirty="0" smtClean="0"/>
            <a:t>~15 km resolution</a:t>
          </a:r>
          <a:endParaRPr lang="en-US" sz="1400" dirty="0"/>
        </a:p>
      </dgm:t>
    </dgm:pt>
    <dgm:pt modelId="{CF8F13DF-32B4-8E4F-90FE-8FF404132654}" type="parTrans" cxnId="{45D96547-3A80-714A-8E52-4441E3E4734B}">
      <dgm:prSet/>
      <dgm:spPr/>
      <dgm:t>
        <a:bodyPr/>
        <a:lstStyle/>
        <a:p>
          <a:endParaRPr lang="en-US"/>
        </a:p>
      </dgm:t>
    </dgm:pt>
    <dgm:pt modelId="{28297BC5-D23A-0D49-8001-7A7BC3CEC4F9}" type="sibTrans" cxnId="{45D96547-3A80-714A-8E52-4441E3E4734B}">
      <dgm:prSet/>
      <dgm:spPr/>
      <dgm:t>
        <a:bodyPr/>
        <a:lstStyle/>
        <a:p>
          <a:endParaRPr lang="en-US"/>
        </a:p>
      </dgm:t>
    </dgm:pt>
    <dgm:pt modelId="{6372470A-D8E5-DA48-B6AB-E20DD6987336}">
      <dgm:prSet phldrT="[Text]" custT="1"/>
      <dgm:spPr/>
      <dgm:t>
        <a:bodyPr/>
        <a:lstStyle/>
        <a:p>
          <a:r>
            <a:rPr lang="en-US" sz="1400" dirty="0" smtClean="0"/>
            <a:t>Ku, </a:t>
          </a:r>
          <a:r>
            <a:rPr lang="en-US" sz="1400" dirty="0" err="1" smtClean="0"/>
            <a:t>Ka</a:t>
          </a:r>
          <a:r>
            <a:rPr lang="en-US" sz="1400" dirty="0" smtClean="0"/>
            <a:t>, and </a:t>
          </a:r>
          <a:r>
            <a:rPr lang="en-US" sz="1400" dirty="0" err="1" smtClean="0"/>
            <a:t>Ku+Ka</a:t>
          </a:r>
          <a:r>
            <a:rPr lang="en-US" sz="1400" dirty="0" smtClean="0"/>
            <a:t> products</a:t>
          </a:r>
          <a:endParaRPr lang="en-US" sz="1400" dirty="0"/>
        </a:p>
      </dgm:t>
    </dgm:pt>
    <dgm:pt modelId="{C3355FAB-9A07-694A-A004-57EE302971DE}" type="parTrans" cxnId="{3618A0AD-9C21-B342-925C-E79725ABD35F}">
      <dgm:prSet/>
      <dgm:spPr/>
      <dgm:t>
        <a:bodyPr/>
        <a:lstStyle/>
        <a:p>
          <a:endParaRPr lang="en-US"/>
        </a:p>
      </dgm:t>
    </dgm:pt>
    <dgm:pt modelId="{1B35BD51-05BB-4648-AD3D-2492237F185C}" type="sibTrans" cxnId="{3618A0AD-9C21-B342-925C-E79725ABD35F}">
      <dgm:prSet/>
      <dgm:spPr/>
      <dgm:t>
        <a:bodyPr/>
        <a:lstStyle/>
        <a:p>
          <a:endParaRPr lang="en-US"/>
        </a:p>
      </dgm:t>
    </dgm:pt>
    <dgm:pt modelId="{96EFA41F-6305-8543-9BAD-2097AC8F4D00}">
      <dgm:prSet phldrT="[Text]"/>
      <dgm:spPr/>
      <dgm:t>
        <a:bodyPr/>
        <a:lstStyle/>
        <a:p>
          <a:r>
            <a:rPr lang="en-US" dirty="0" smtClean="0"/>
            <a:t>Name: GPROF</a:t>
          </a:r>
        </a:p>
      </dgm:t>
    </dgm:pt>
    <dgm:pt modelId="{39C529DF-EC90-5247-B6A0-5EEFA1829EDE}" type="parTrans" cxnId="{BE9A49BC-E04C-1040-BAA7-4EBCC5DE054A}">
      <dgm:prSet/>
      <dgm:spPr/>
      <dgm:t>
        <a:bodyPr/>
        <a:lstStyle/>
        <a:p>
          <a:endParaRPr lang="en-US"/>
        </a:p>
      </dgm:t>
    </dgm:pt>
    <dgm:pt modelId="{F7BC3084-2572-594D-9EC2-F8F0299F2260}" type="sibTrans" cxnId="{BE9A49BC-E04C-1040-BAA7-4EBCC5DE054A}">
      <dgm:prSet/>
      <dgm:spPr/>
      <dgm:t>
        <a:bodyPr/>
        <a:lstStyle/>
        <a:p>
          <a:endParaRPr lang="en-US"/>
        </a:p>
      </dgm:t>
    </dgm:pt>
    <dgm:pt modelId="{0404ED92-237D-614E-9E98-9786E15218C3}">
      <dgm:prSet phldrT="[Text]"/>
      <dgm:spPr/>
      <dgm:t>
        <a:bodyPr/>
        <a:lstStyle/>
        <a:p>
          <a:r>
            <a:rPr lang="en-US" dirty="0" smtClean="0"/>
            <a:t>Name: DPR</a:t>
          </a:r>
          <a:endParaRPr lang="en-US" dirty="0"/>
        </a:p>
      </dgm:t>
    </dgm:pt>
    <dgm:pt modelId="{FE39B996-B410-F349-A729-B5E6A6D02C81}" type="parTrans" cxnId="{B0C639E3-F497-8747-8923-D3409EF5758D}">
      <dgm:prSet/>
      <dgm:spPr/>
      <dgm:t>
        <a:bodyPr/>
        <a:lstStyle/>
        <a:p>
          <a:endParaRPr lang="en-US"/>
        </a:p>
      </dgm:t>
    </dgm:pt>
    <dgm:pt modelId="{E2A27904-1221-8149-B62F-5CC9675DF924}" type="sibTrans" cxnId="{B0C639E3-F497-8747-8923-D3409EF5758D}">
      <dgm:prSet/>
      <dgm:spPr/>
      <dgm:t>
        <a:bodyPr/>
        <a:lstStyle/>
        <a:p>
          <a:endParaRPr lang="en-US"/>
        </a:p>
      </dgm:t>
    </dgm:pt>
    <dgm:pt modelId="{A2CB25B4-97D4-6146-83D6-E475E473236F}">
      <dgm:prSet phldrT="[Text]" custT="1"/>
      <dgm:spPr/>
      <dgm:t>
        <a:bodyPr/>
        <a:lstStyle/>
        <a:p>
          <a:r>
            <a:rPr lang="en-US" sz="1400" dirty="0" smtClean="0"/>
            <a:t>Latency: Near real time 3 hours </a:t>
          </a:r>
        </a:p>
        <a:p>
          <a:r>
            <a:rPr lang="en-US" sz="1400" dirty="0" smtClean="0"/>
            <a:t>~15 km resolution</a:t>
          </a:r>
          <a:endParaRPr lang="en-US" sz="1400" dirty="0"/>
        </a:p>
      </dgm:t>
    </dgm:pt>
    <dgm:pt modelId="{4A3507BA-45BA-9548-AA69-B8056AFD9D1E}" type="parTrans" cxnId="{138233ED-277D-D84C-98FB-DB0CE0DF04F4}">
      <dgm:prSet/>
      <dgm:spPr/>
      <dgm:t>
        <a:bodyPr/>
        <a:lstStyle/>
        <a:p>
          <a:endParaRPr lang="en-US"/>
        </a:p>
      </dgm:t>
    </dgm:pt>
    <dgm:pt modelId="{ED46CEA5-7FC2-914E-91A9-6577DDAE026C}" type="sibTrans" cxnId="{138233ED-277D-D84C-98FB-DB0CE0DF04F4}">
      <dgm:prSet/>
      <dgm:spPr/>
      <dgm:t>
        <a:bodyPr/>
        <a:lstStyle/>
        <a:p>
          <a:endParaRPr lang="en-US"/>
        </a:p>
      </dgm:t>
    </dgm:pt>
    <dgm:pt modelId="{D0125C30-C9E7-194D-9020-CEA29CA0243B}">
      <dgm:prSet phldrT="[Text]"/>
      <dgm:spPr/>
      <dgm:t>
        <a:bodyPr/>
        <a:lstStyle/>
        <a:p>
          <a:r>
            <a:rPr lang="en-US" dirty="0" smtClean="0"/>
            <a:t>Name: CMB</a:t>
          </a:r>
          <a:endParaRPr lang="en-US" dirty="0"/>
        </a:p>
      </dgm:t>
    </dgm:pt>
    <dgm:pt modelId="{230BC066-70D1-614F-95E5-7C6AAB7C8155}" type="parTrans" cxnId="{63E9BBCA-6C04-864E-90F3-805F35C4EED5}">
      <dgm:prSet/>
      <dgm:spPr/>
      <dgm:t>
        <a:bodyPr/>
        <a:lstStyle/>
        <a:p>
          <a:endParaRPr lang="en-US"/>
        </a:p>
      </dgm:t>
    </dgm:pt>
    <dgm:pt modelId="{5A6DFEDE-FD5D-F74D-BDF4-257F860F1BAE}" type="sibTrans" cxnId="{63E9BBCA-6C04-864E-90F3-805F35C4EED5}">
      <dgm:prSet/>
      <dgm:spPr/>
      <dgm:t>
        <a:bodyPr/>
        <a:lstStyle/>
        <a:p>
          <a:endParaRPr lang="en-US"/>
        </a:p>
      </dgm:t>
    </dgm:pt>
    <dgm:pt modelId="{3CC9B1A7-D3ED-1F40-932E-E902BD96FDCE}">
      <dgm:prSet phldrT="[Text]"/>
      <dgm:spPr/>
      <dgm:t>
        <a:bodyPr/>
        <a:lstStyle/>
        <a:p>
          <a:pPr>
            <a:spcAft>
              <a:spcPts val="0"/>
            </a:spcAft>
          </a:pPr>
          <a:r>
            <a:rPr lang="en-US" dirty="0" smtClean="0"/>
            <a:t>Multi-Satellite</a:t>
          </a:r>
        </a:p>
      </dgm:t>
    </dgm:pt>
    <dgm:pt modelId="{5737986C-3A36-9C47-8630-9B428FDEDD14}" type="parTrans" cxnId="{95190834-3A1F-FC42-A07C-A34CBB701645}">
      <dgm:prSet/>
      <dgm:spPr/>
      <dgm:t>
        <a:bodyPr/>
        <a:lstStyle/>
        <a:p>
          <a:endParaRPr lang="en-US"/>
        </a:p>
      </dgm:t>
    </dgm:pt>
    <dgm:pt modelId="{CC6D4614-B7A8-7A44-9540-9E021B090855}" type="sibTrans" cxnId="{95190834-3A1F-FC42-A07C-A34CBB701645}">
      <dgm:prSet/>
      <dgm:spPr/>
      <dgm:t>
        <a:bodyPr/>
        <a:lstStyle/>
        <a:p>
          <a:endParaRPr lang="en-US"/>
        </a:p>
      </dgm:t>
    </dgm:pt>
    <dgm:pt modelId="{87FF3B92-0803-264B-978D-3CD50380016C}">
      <dgm:prSet phldrT="[Text]" custT="1"/>
      <dgm:spPr/>
      <dgm:t>
        <a:bodyPr/>
        <a:lstStyle/>
        <a:p>
          <a:r>
            <a:rPr lang="en-US" sz="1400" dirty="0" smtClean="0"/>
            <a:t>Level 2: </a:t>
          </a:r>
          <a:r>
            <a:rPr lang="en-US" sz="1400" dirty="0" err="1" smtClean="0"/>
            <a:t>precip</a:t>
          </a:r>
          <a:r>
            <a:rPr lang="en-US" sz="1400" dirty="0" smtClean="0"/>
            <a:t> rates; Level 3: accumulations</a:t>
          </a:r>
          <a:endParaRPr lang="en-US" sz="1400" dirty="0"/>
        </a:p>
      </dgm:t>
    </dgm:pt>
    <dgm:pt modelId="{593D0621-3B4D-B045-8DD3-E33487D97614}" type="parTrans" cxnId="{2061614F-7F54-154D-A299-CD94BF95320F}">
      <dgm:prSet/>
      <dgm:spPr/>
      <dgm:t>
        <a:bodyPr/>
        <a:lstStyle/>
        <a:p>
          <a:endParaRPr lang="en-US"/>
        </a:p>
      </dgm:t>
    </dgm:pt>
    <dgm:pt modelId="{7750FFA8-2B30-E942-9A76-DB1336DDF718}" type="sibTrans" cxnId="{2061614F-7F54-154D-A299-CD94BF95320F}">
      <dgm:prSet/>
      <dgm:spPr/>
      <dgm:t>
        <a:bodyPr/>
        <a:lstStyle/>
        <a:p>
          <a:endParaRPr lang="en-US"/>
        </a:p>
      </dgm:t>
    </dgm:pt>
    <dgm:pt modelId="{206E7E8F-5F5B-7447-9FBA-B2F0E494A59C}">
      <dgm:prSet phldrT="[Text]" custT="1"/>
      <dgm:spPr/>
      <dgm:t>
        <a:bodyPr/>
        <a:lstStyle/>
        <a:p>
          <a:r>
            <a:rPr lang="en-US" sz="1400" dirty="0" smtClean="0"/>
            <a:t>Latency: Near real time 4 hours </a:t>
          </a:r>
        </a:p>
        <a:p>
          <a:r>
            <a:rPr lang="en-US" sz="1400" dirty="0" smtClean="0"/>
            <a:t>~10 km res., every 30 minutes</a:t>
          </a:r>
          <a:endParaRPr lang="en-US" sz="1400" dirty="0"/>
        </a:p>
      </dgm:t>
    </dgm:pt>
    <dgm:pt modelId="{CAA52D8E-B237-154F-AE23-7255B3774DBA}" type="parTrans" cxnId="{3706CA2B-9D1A-AA49-B147-B70D886E32DB}">
      <dgm:prSet/>
      <dgm:spPr/>
      <dgm:t>
        <a:bodyPr/>
        <a:lstStyle/>
        <a:p>
          <a:endParaRPr lang="en-US"/>
        </a:p>
      </dgm:t>
    </dgm:pt>
    <dgm:pt modelId="{7F0E8F5E-9298-DF43-B340-587EF80D3390}" type="sibTrans" cxnId="{3706CA2B-9D1A-AA49-B147-B70D886E32DB}">
      <dgm:prSet/>
      <dgm:spPr/>
      <dgm:t>
        <a:bodyPr/>
        <a:lstStyle/>
        <a:p>
          <a:endParaRPr lang="en-US"/>
        </a:p>
      </dgm:t>
    </dgm:pt>
    <dgm:pt modelId="{8AE299CD-E146-B943-B671-DB0A13E41D40}">
      <dgm:prSet phldrT="[Text]"/>
      <dgm:spPr/>
      <dgm:t>
        <a:bodyPr/>
        <a:lstStyle/>
        <a:p>
          <a:r>
            <a:rPr lang="en-US" dirty="0" smtClean="0"/>
            <a:t>Uses IR to fill between microwave for 30 min data</a:t>
          </a:r>
          <a:endParaRPr lang="en-US" dirty="0"/>
        </a:p>
      </dgm:t>
    </dgm:pt>
    <dgm:pt modelId="{3A7021CD-E0EA-F949-9636-5C6B1D437144}" type="parTrans" cxnId="{53F8F7DF-9D80-BC44-91C6-3065DA748964}">
      <dgm:prSet/>
      <dgm:spPr/>
      <dgm:t>
        <a:bodyPr/>
        <a:lstStyle/>
        <a:p>
          <a:endParaRPr lang="en-US"/>
        </a:p>
      </dgm:t>
    </dgm:pt>
    <dgm:pt modelId="{300FDEC8-1DE2-6E41-954D-8CFEC082A972}" type="sibTrans" cxnId="{53F8F7DF-9D80-BC44-91C6-3065DA748964}">
      <dgm:prSet/>
      <dgm:spPr/>
      <dgm:t>
        <a:bodyPr/>
        <a:lstStyle/>
        <a:p>
          <a:endParaRPr lang="en-US"/>
        </a:p>
      </dgm:t>
    </dgm:pt>
    <dgm:pt modelId="{908A862E-9C2E-D24C-86AB-E8B7F58F51FE}">
      <dgm:prSet phldrT="[Text]"/>
      <dgm:spPr/>
      <dgm:t>
        <a:bodyPr/>
        <a:lstStyle/>
        <a:p>
          <a:r>
            <a:rPr lang="en-US" dirty="0" smtClean="0"/>
            <a:t>Name: IMERG</a:t>
          </a:r>
          <a:endParaRPr lang="en-US" dirty="0"/>
        </a:p>
      </dgm:t>
    </dgm:pt>
    <dgm:pt modelId="{49E1AF66-E65D-4B4B-BF09-698D5CFD8B74}" type="parTrans" cxnId="{4FD77079-6E2B-684B-8D32-E725BF6B8231}">
      <dgm:prSet/>
      <dgm:spPr/>
      <dgm:t>
        <a:bodyPr/>
        <a:lstStyle/>
        <a:p>
          <a:endParaRPr lang="en-US"/>
        </a:p>
      </dgm:t>
    </dgm:pt>
    <dgm:pt modelId="{6291B426-5E4F-1840-A2DB-3CC0C63634C4}" type="sibTrans" cxnId="{4FD77079-6E2B-684B-8D32-E725BF6B8231}">
      <dgm:prSet/>
      <dgm:spPr/>
      <dgm:t>
        <a:bodyPr/>
        <a:lstStyle/>
        <a:p>
          <a:endParaRPr lang="en-US"/>
        </a:p>
      </dgm:t>
    </dgm:pt>
    <dgm:pt modelId="{8A9CF8BF-06BB-0941-9945-048D471665B6}" type="pres">
      <dgm:prSet presAssocID="{B56EE267-A69A-B546-89FB-485721DB117B}" presName="theList" presStyleCnt="0">
        <dgm:presLayoutVars>
          <dgm:dir/>
          <dgm:animLvl val="lvl"/>
          <dgm:resizeHandles val="exact"/>
        </dgm:presLayoutVars>
      </dgm:prSet>
      <dgm:spPr/>
    </dgm:pt>
    <dgm:pt modelId="{ED07CA91-7D3E-6144-94AF-6B915508E2D4}" type="pres">
      <dgm:prSet presAssocID="{1B78652A-3351-3F4B-9F63-87754873A106}" presName="compNode" presStyleCnt="0"/>
      <dgm:spPr/>
    </dgm:pt>
    <dgm:pt modelId="{67A3ECE0-FBAD-A74B-8A60-F175F60BD3E2}" type="pres">
      <dgm:prSet presAssocID="{1B78652A-3351-3F4B-9F63-87754873A106}" presName="aNode" presStyleLbl="bgShp" presStyleIdx="0" presStyleCnt="4"/>
      <dgm:spPr/>
    </dgm:pt>
    <dgm:pt modelId="{C6ADFBF9-BB95-C047-9FD2-2EE1F0CB949B}" type="pres">
      <dgm:prSet presAssocID="{1B78652A-3351-3F4B-9F63-87754873A106}" presName="textNode" presStyleLbl="bgShp" presStyleIdx="0" presStyleCnt="4"/>
      <dgm:spPr/>
    </dgm:pt>
    <dgm:pt modelId="{46FE853D-3881-B442-8B01-B3214E99A295}" type="pres">
      <dgm:prSet presAssocID="{1B78652A-3351-3F4B-9F63-87754873A106}" presName="compChildNode" presStyleCnt="0"/>
      <dgm:spPr/>
    </dgm:pt>
    <dgm:pt modelId="{09EA3653-BB27-8341-8D16-88D2CE503375}" type="pres">
      <dgm:prSet presAssocID="{1B78652A-3351-3F4B-9F63-87754873A106}" presName="theInnerList" presStyleCnt="0"/>
      <dgm:spPr/>
    </dgm:pt>
    <dgm:pt modelId="{56AB44FE-63DF-194B-A13B-CE5967CD0F83}" type="pres">
      <dgm:prSet presAssocID="{CFB82A38-0638-1C4D-8FF5-60BDB6CDB963}" presName="childNode" presStyleLbl="node1" presStyleIdx="0" presStyleCnt="16">
        <dgm:presLayoutVars>
          <dgm:bulletEnabled val="1"/>
        </dgm:presLayoutVars>
      </dgm:prSet>
      <dgm:spPr/>
      <dgm:t>
        <a:bodyPr/>
        <a:lstStyle/>
        <a:p>
          <a:endParaRPr lang="en-US"/>
        </a:p>
      </dgm:t>
    </dgm:pt>
    <dgm:pt modelId="{4EEA846A-7BD3-444C-BB07-CC4A6BC840B7}" type="pres">
      <dgm:prSet presAssocID="{CFB82A38-0638-1C4D-8FF5-60BDB6CDB963}" presName="aSpace2" presStyleCnt="0"/>
      <dgm:spPr/>
    </dgm:pt>
    <dgm:pt modelId="{DAC806EB-0085-CF49-80B3-FD4DDF5D7408}" type="pres">
      <dgm:prSet presAssocID="{7F6A181B-467F-D541-A29B-E1C42A4AB699}" presName="childNode" presStyleLbl="node1" presStyleIdx="1" presStyleCnt="16">
        <dgm:presLayoutVars>
          <dgm:bulletEnabled val="1"/>
        </dgm:presLayoutVars>
      </dgm:prSet>
      <dgm:spPr/>
      <dgm:t>
        <a:bodyPr/>
        <a:lstStyle/>
        <a:p>
          <a:endParaRPr lang="en-US"/>
        </a:p>
      </dgm:t>
    </dgm:pt>
    <dgm:pt modelId="{C46F925D-660C-FD40-8655-553301472B5A}" type="pres">
      <dgm:prSet presAssocID="{7F6A181B-467F-D541-A29B-E1C42A4AB699}" presName="aSpace2" presStyleCnt="0"/>
      <dgm:spPr/>
    </dgm:pt>
    <dgm:pt modelId="{10D6BC4C-2E1F-564D-BA79-13604F0775D0}" type="pres">
      <dgm:prSet presAssocID="{427168C3-18DF-5349-A35D-8A759AF37D53}" presName="childNode" presStyleLbl="node1" presStyleIdx="2" presStyleCnt="16">
        <dgm:presLayoutVars>
          <dgm:bulletEnabled val="1"/>
        </dgm:presLayoutVars>
      </dgm:prSet>
      <dgm:spPr/>
      <dgm:t>
        <a:bodyPr/>
        <a:lstStyle/>
        <a:p>
          <a:endParaRPr lang="en-US"/>
        </a:p>
      </dgm:t>
    </dgm:pt>
    <dgm:pt modelId="{12FC5349-DBE8-9A49-B31A-803FFF33DC12}" type="pres">
      <dgm:prSet presAssocID="{427168C3-18DF-5349-A35D-8A759AF37D53}" presName="aSpace2" presStyleCnt="0"/>
      <dgm:spPr/>
    </dgm:pt>
    <dgm:pt modelId="{B213DFFB-C01C-EA46-8E78-90B871F9F5F0}" type="pres">
      <dgm:prSet presAssocID="{96EFA41F-6305-8543-9BAD-2097AC8F4D00}" presName="childNode" presStyleLbl="node1" presStyleIdx="3" presStyleCnt="16">
        <dgm:presLayoutVars>
          <dgm:bulletEnabled val="1"/>
        </dgm:presLayoutVars>
      </dgm:prSet>
      <dgm:spPr/>
    </dgm:pt>
    <dgm:pt modelId="{B06F51DC-5E91-974A-8048-833FCEB5AB46}" type="pres">
      <dgm:prSet presAssocID="{1B78652A-3351-3F4B-9F63-87754873A106}" presName="aSpace" presStyleCnt="0"/>
      <dgm:spPr/>
    </dgm:pt>
    <dgm:pt modelId="{78955423-7E74-214D-B2A9-C88B2C47A213}" type="pres">
      <dgm:prSet presAssocID="{DBECFB33-B2BF-AD4C-A249-187DB3C7DD05}" presName="compNode" presStyleCnt="0"/>
      <dgm:spPr/>
    </dgm:pt>
    <dgm:pt modelId="{F581D6DF-2530-D248-830E-81D80064B9B3}" type="pres">
      <dgm:prSet presAssocID="{DBECFB33-B2BF-AD4C-A249-187DB3C7DD05}" presName="aNode" presStyleLbl="bgShp" presStyleIdx="1" presStyleCnt="4" custLinFactNeighborX="6160"/>
      <dgm:spPr/>
    </dgm:pt>
    <dgm:pt modelId="{EC76C77F-3E20-8941-A2FC-A9E6A6F1E440}" type="pres">
      <dgm:prSet presAssocID="{DBECFB33-B2BF-AD4C-A249-187DB3C7DD05}" presName="textNode" presStyleLbl="bgShp" presStyleIdx="1" presStyleCnt="4"/>
      <dgm:spPr/>
    </dgm:pt>
    <dgm:pt modelId="{DCE77DBF-421E-9F43-AFB6-20C1A90A1857}" type="pres">
      <dgm:prSet presAssocID="{DBECFB33-B2BF-AD4C-A249-187DB3C7DD05}" presName="compChildNode" presStyleCnt="0"/>
      <dgm:spPr/>
    </dgm:pt>
    <dgm:pt modelId="{A53E9725-E583-6745-8AEF-1E63DDC197B8}" type="pres">
      <dgm:prSet presAssocID="{DBECFB33-B2BF-AD4C-A249-187DB3C7DD05}" presName="theInnerList" presStyleCnt="0"/>
      <dgm:spPr/>
    </dgm:pt>
    <dgm:pt modelId="{0097B6FE-636B-2143-BC10-C9EB698EABC0}" type="pres">
      <dgm:prSet presAssocID="{F31819DB-F99D-894F-8A38-4628988F9F71}" presName="childNode" presStyleLbl="node1" presStyleIdx="4" presStyleCnt="16">
        <dgm:presLayoutVars>
          <dgm:bulletEnabled val="1"/>
        </dgm:presLayoutVars>
      </dgm:prSet>
      <dgm:spPr/>
      <dgm:t>
        <a:bodyPr/>
        <a:lstStyle/>
        <a:p>
          <a:endParaRPr lang="en-US"/>
        </a:p>
      </dgm:t>
    </dgm:pt>
    <dgm:pt modelId="{1B41E2E8-4F3C-5A4B-BD42-256EAA60C91A}" type="pres">
      <dgm:prSet presAssocID="{F31819DB-F99D-894F-8A38-4628988F9F71}" presName="aSpace2" presStyleCnt="0"/>
      <dgm:spPr/>
    </dgm:pt>
    <dgm:pt modelId="{8B333A5B-D413-5E4D-9DA2-F25F1880E3A9}" type="pres">
      <dgm:prSet presAssocID="{AB315B5E-6026-8C4B-A944-FE06DB7D0063}" presName="childNode" presStyleLbl="node1" presStyleIdx="5" presStyleCnt="16">
        <dgm:presLayoutVars>
          <dgm:bulletEnabled val="1"/>
        </dgm:presLayoutVars>
      </dgm:prSet>
      <dgm:spPr/>
      <dgm:t>
        <a:bodyPr/>
        <a:lstStyle/>
        <a:p>
          <a:endParaRPr lang="en-US"/>
        </a:p>
      </dgm:t>
    </dgm:pt>
    <dgm:pt modelId="{DD7534AF-EE23-4C47-9A21-24B40BC9E6AF}" type="pres">
      <dgm:prSet presAssocID="{AB315B5E-6026-8C4B-A944-FE06DB7D0063}" presName="aSpace2" presStyleCnt="0"/>
      <dgm:spPr/>
    </dgm:pt>
    <dgm:pt modelId="{4BD6CFA5-56B2-6B4F-852A-6CB697ECC6C3}" type="pres">
      <dgm:prSet presAssocID="{6372470A-D8E5-DA48-B6AB-E20DD6987336}" presName="childNode" presStyleLbl="node1" presStyleIdx="6" presStyleCnt="16">
        <dgm:presLayoutVars>
          <dgm:bulletEnabled val="1"/>
        </dgm:presLayoutVars>
      </dgm:prSet>
      <dgm:spPr/>
      <dgm:t>
        <a:bodyPr/>
        <a:lstStyle/>
        <a:p>
          <a:endParaRPr lang="en-US"/>
        </a:p>
      </dgm:t>
    </dgm:pt>
    <dgm:pt modelId="{6BABA1FA-5A05-EC40-9404-C0ED3AAD8A06}" type="pres">
      <dgm:prSet presAssocID="{6372470A-D8E5-DA48-B6AB-E20DD6987336}" presName="aSpace2" presStyleCnt="0"/>
      <dgm:spPr/>
    </dgm:pt>
    <dgm:pt modelId="{5AC4777A-8086-AC48-B5E1-B077327069DF}" type="pres">
      <dgm:prSet presAssocID="{0404ED92-237D-614E-9E98-9786E15218C3}" presName="childNode" presStyleLbl="node1" presStyleIdx="7" presStyleCnt="16">
        <dgm:presLayoutVars>
          <dgm:bulletEnabled val="1"/>
        </dgm:presLayoutVars>
      </dgm:prSet>
      <dgm:spPr/>
      <dgm:t>
        <a:bodyPr/>
        <a:lstStyle/>
        <a:p>
          <a:endParaRPr lang="en-US"/>
        </a:p>
      </dgm:t>
    </dgm:pt>
    <dgm:pt modelId="{6F44A1C5-EA48-614A-95AA-0CD1A475C74F}" type="pres">
      <dgm:prSet presAssocID="{DBECFB33-B2BF-AD4C-A249-187DB3C7DD05}" presName="aSpace" presStyleCnt="0"/>
      <dgm:spPr/>
    </dgm:pt>
    <dgm:pt modelId="{9F9D3863-D497-9747-ABEA-2FBE8D94EE65}" type="pres">
      <dgm:prSet presAssocID="{DDB4B9BB-62C9-564F-BDE9-81396014BABE}" presName="compNode" presStyleCnt="0"/>
      <dgm:spPr/>
    </dgm:pt>
    <dgm:pt modelId="{2D399318-F414-FF46-955F-BDC13B80076E}" type="pres">
      <dgm:prSet presAssocID="{DDB4B9BB-62C9-564F-BDE9-81396014BABE}" presName="aNode" presStyleLbl="bgShp" presStyleIdx="2" presStyleCnt="4"/>
      <dgm:spPr/>
      <dgm:t>
        <a:bodyPr/>
        <a:lstStyle/>
        <a:p>
          <a:endParaRPr lang="en-US"/>
        </a:p>
      </dgm:t>
    </dgm:pt>
    <dgm:pt modelId="{961E11F7-5EF2-5F4F-B2DE-FFAE6050131C}" type="pres">
      <dgm:prSet presAssocID="{DDB4B9BB-62C9-564F-BDE9-81396014BABE}" presName="textNode" presStyleLbl="bgShp" presStyleIdx="2" presStyleCnt="4"/>
      <dgm:spPr/>
      <dgm:t>
        <a:bodyPr/>
        <a:lstStyle/>
        <a:p>
          <a:endParaRPr lang="en-US"/>
        </a:p>
      </dgm:t>
    </dgm:pt>
    <dgm:pt modelId="{6E888F63-160C-7B46-9C5C-9B834200C3A5}" type="pres">
      <dgm:prSet presAssocID="{DDB4B9BB-62C9-564F-BDE9-81396014BABE}" presName="compChildNode" presStyleCnt="0"/>
      <dgm:spPr/>
    </dgm:pt>
    <dgm:pt modelId="{3E01DC3D-8CC5-ED46-8D39-150E32AA57EB}" type="pres">
      <dgm:prSet presAssocID="{DDB4B9BB-62C9-564F-BDE9-81396014BABE}" presName="theInnerList" presStyleCnt="0"/>
      <dgm:spPr/>
    </dgm:pt>
    <dgm:pt modelId="{4ECC3FED-3083-2B4F-9EA5-FFAF39F0AED4}" type="pres">
      <dgm:prSet presAssocID="{B2B131A7-4E07-1341-8328-D9CDE81E4208}" presName="childNode" presStyleLbl="node1" presStyleIdx="8" presStyleCnt="16">
        <dgm:presLayoutVars>
          <dgm:bulletEnabled val="1"/>
        </dgm:presLayoutVars>
      </dgm:prSet>
      <dgm:spPr/>
      <dgm:t>
        <a:bodyPr/>
        <a:lstStyle/>
        <a:p>
          <a:endParaRPr lang="en-US"/>
        </a:p>
      </dgm:t>
    </dgm:pt>
    <dgm:pt modelId="{5EBEAB63-065C-7C47-9792-6BDEC848AF03}" type="pres">
      <dgm:prSet presAssocID="{B2B131A7-4E07-1341-8328-D9CDE81E4208}" presName="aSpace2" presStyleCnt="0"/>
      <dgm:spPr/>
    </dgm:pt>
    <dgm:pt modelId="{92023555-B78C-654E-BA5F-61963F1C6E73}" type="pres">
      <dgm:prSet presAssocID="{A2CB25B4-97D4-6146-83D6-E475E473236F}" presName="childNode" presStyleLbl="node1" presStyleIdx="9" presStyleCnt="16">
        <dgm:presLayoutVars>
          <dgm:bulletEnabled val="1"/>
        </dgm:presLayoutVars>
      </dgm:prSet>
      <dgm:spPr/>
    </dgm:pt>
    <dgm:pt modelId="{E8740653-93C0-9644-8258-A6D563DC38DE}" type="pres">
      <dgm:prSet presAssocID="{A2CB25B4-97D4-6146-83D6-E475E473236F}" presName="aSpace2" presStyleCnt="0"/>
      <dgm:spPr/>
    </dgm:pt>
    <dgm:pt modelId="{F459D19C-01AD-1341-9F85-113BFCCE9E49}" type="pres">
      <dgm:prSet presAssocID="{ABE01418-1183-0E4D-B607-C622177146B5}" presName="childNode" presStyleLbl="node1" presStyleIdx="10" presStyleCnt="16">
        <dgm:presLayoutVars>
          <dgm:bulletEnabled val="1"/>
        </dgm:presLayoutVars>
      </dgm:prSet>
      <dgm:spPr/>
      <dgm:t>
        <a:bodyPr/>
        <a:lstStyle/>
        <a:p>
          <a:endParaRPr lang="en-US"/>
        </a:p>
      </dgm:t>
    </dgm:pt>
    <dgm:pt modelId="{6F589B78-61A0-1D48-9F74-747DECB9A4A3}" type="pres">
      <dgm:prSet presAssocID="{ABE01418-1183-0E4D-B607-C622177146B5}" presName="aSpace2" presStyleCnt="0"/>
      <dgm:spPr/>
    </dgm:pt>
    <dgm:pt modelId="{CBB92895-F1A2-754E-ACF4-B763494D6501}" type="pres">
      <dgm:prSet presAssocID="{D0125C30-C9E7-194D-9020-CEA29CA0243B}" presName="childNode" presStyleLbl="node1" presStyleIdx="11" presStyleCnt="16">
        <dgm:presLayoutVars>
          <dgm:bulletEnabled val="1"/>
        </dgm:presLayoutVars>
      </dgm:prSet>
      <dgm:spPr/>
      <dgm:t>
        <a:bodyPr/>
        <a:lstStyle/>
        <a:p>
          <a:endParaRPr lang="en-US"/>
        </a:p>
      </dgm:t>
    </dgm:pt>
    <dgm:pt modelId="{BE412E20-14FB-E444-BEA8-A748F0718C15}" type="pres">
      <dgm:prSet presAssocID="{DDB4B9BB-62C9-564F-BDE9-81396014BABE}" presName="aSpace" presStyleCnt="0"/>
      <dgm:spPr/>
    </dgm:pt>
    <dgm:pt modelId="{9B120898-1338-C24C-844A-76EA81732773}" type="pres">
      <dgm:prSet presAssocID="{3CC9B1A7-D3ED-1F40-932E-E902BD96FDCE}" presName="compNode" presStyleCnt="0"/>
      <dgm:spPr/>
    </dgm:pt>
    <dgm:pt modelId="{22CC0975-BBEA-DD4A-ABD5-D554D2FE7A36}" type="pres">
      <dgm:prSet presAssocID="{3CC9B1A7-D3ED-1F40-932E-E902BD96FDCE}" presName="aNode" presStyleLbl="bgShp" presStyleIdx="3" presStyleCnt="4"/>
      <dgm:spPr/>
      <dgm:t>
        <a:bodyPr/>
        <a:lstStyle/>
        <a:p>
          <a:endParaRPr lang="en-US"/>
        </a:p>
      </dgm:t>
    </dgm:pt>
    <dgm:pt modelId="{33B46B39-0BCC-0746-B3F7-52CF09E0984A}" type="pres">
      <dgm:prSet presAssocID="{3CC9B1A7-D3ED-1F40-932E-E902BD96FDCE}" presName="textNode" presStyleLbl="bgShp" presStyleIdx="3" presStyleCnt="4"/>
      <dgm:spPr/>
      <dgm:t>
        <a:bodyPr/>
        <a:lstStyle/>
        <a:p>
          <a:endParaRPr lang="en-US"/>
        </a:p>
      </dgm:t>
    </dgm:pt>
    <dgm:pt modelId="{25D4F4B3-EC6D-C14C-B20C-C5F77827BB57}" type="pres">
      <dgm:prSet presAssocID="{3CC9B1A7-D3ED-1F40-932E-E902BD96FDCE}" presName="compChildNode" presStyleCnt="0"/>
      <dgm:spPr/>
    </dgm:pt>
    <dgm:pt modelId="{6E8E2BBD-450F-1446-9F64-DBF92109A073}" type="pres">
      <dgm:prSet presAssocID="{3CC9B1A7-D3ED-1F40-932E-E902BD96FDCE}" presName="theInnerList" presStyleCnt="0"/>
      <dgm:spPr/>
    </dgm:pt>
    <dgm:pt modelId="{5EB56100-8645-8548-8DF0-539F0FA9E496}" type="pres">
      <dgm:prSet presAssocID="{87FF3B92-0803-264B-978D-3CD50380016C}" presName="childNode" presStyleLbl="node1" presStyleIdx="12" presStyleCnt="16">
        <dgm:presLayoutVars>
          <dgm:bulletEnabled val="1"/>
        </dgm:presLayoutVars>
      </dgm:prSet>
      <dgm:spPr/>
      <dgm:t>
        <a:bodyPr/>
        <a:lstStyle/>
        <a:p>
          <a:endParaRPr lang="en-US"/>
        </a:p>
      </dgm:t>
    </dgm:pt>
    <dgm:pt modelId="{E9DE59DA-5B11-3449-980A-7CD368C520DD}" type="pres">
      <dgm:prSet presAssocID="{87FF3B92-0803-264B-978D-3CD50380016C}" presName="aSpace2" presStyleCnt="0"/>
      <dgm:spPr/>
    </dgm:pt>
    <dgm:pt modelId="{A2BCC072-F421-D742-9E45-282967EB7612}" type="pres">
      <dgm:prSet presAssocID="{206E7E8F-5F5B-7447-9FBA-B2F0E494A59C}" presName="childNode" presStyleLbl="node1" presStyleIdx="13" presStyleCnt="16">
        <dgm:presLayoutVars>
          <dgm:bulletEnabled val="1"/>
        </dgm:presLayoutVars>
      </dgm:prSet>
      <dgm:spPr/>
      <dgm:t>
        <a:bodyPr/>
        <a:lstStyle/>
        <a:p>
          <a:endParaRPr lang="en-US"/>
        </a:p>
      </dgm:t>
    </dgm:pt>
    <dgm:pt modelId="{3CD13FD6-6935-6142-8E66-C168AE25F735}" type="pres">
      <dgm:prSet presAssocID="{206E7E8F-5F5B-7447-9FBA-B2F0E494A59C}" presName="aSpace2" presStyleCnt="0"/>
      <dgm:spPr/>
    </dgm:pt>
    <dgm:pt modelId="{98C0C75F-0934-6F47-9C4B-67BF0532F8BC}" type="pres">
      <dgm:prSet presAssocID="{8AE299CD-E146-B943-B671-DB0A13E41D40}" presName="childNode" presStyleLbl="node1" presStyleIdx="14" presStyleCnt="16">
        <dgm:presLayoutVars>
          <dgm:bulletEnabled val="1"/>
        </dgm:presLayoutVars>
      </dgm:prSet>
      <dgm:spPr/>
      <dgm:t>
        <a:bodyPr/>
        <a:lstStyle/>
        <a:p>
          <a:endParaRPr lang="en-US"/>
        </a:p>
      </dgm:t>
    </dgm:pt>
    <dgm:pt modelId="{FA064F29-8C0D-1848-8EFF-A7E032D63DB4}" type="pres">
      <dgm:prSet presAssocID="{8AE299CD-E146-B943-B671-DB0A13E41D40}" presName="aSpace2" presStyleCnt="0"/>
      <dgm:spPr/>
    </dgm:pt>
    <dgm:pt modelId="{CB14CE5D-1A60-BE40-B545-BA0EF66CD940}" type="pres">
      <dgm:prSet presAssocID="{908A862E-9C2E-D24C-86AB-E8B7F58F51FE}" presName="childNode" presStyleLbl="node1" presStyleIdx="15" presStyleCnt="16">
        <dgm:presLayoutVars>
          <dgm:bulletEnabled val="1"/>
        </dgm:presLayoutVars>
      </dgm:prSet>
      <dgm:spPr/>
      <dgm:t>
        <a:bodyPr/>
        <a:lstStyle/>
        <a:p>
          <a:endParaRPr lang="en-US"/>
        </a:p>
      </dgm:t>
    </dgm:pt>
  </dgm:ptLst>
  <dgm:cxnLst>
    <dgm:cxn modelId="{7285E253-A90F-2E4E-A9A1-F77BE0F13A1C}" srcId="{B56EE267-A69A-B546-89FB-485721DB117B}" destId="{DDB4B9BB-62C9-564F-BDE9-81396014BABE}" srcOrd="2" destOrd="0" parTransId="{3F3A02D5-72C3-384A-B541-F06CC8AED5F7}" sibTransId="{F1D8541C-BC91-6641-A4CD-882A2D64CBAE}"/>
    <dgm:cxn modelId="{30BF8F2E-994A-FB42-BC4D-B4D370B495DF}" type="presOf" srcId="{F31819DB-F99D-894F-8A38-4628988F9F71}" destId="{0097B6FE-636B-2143-BC10-C9EB698EABC0}" srcOrd="0" destOrd="0" presId="urn:microsoft.com/office/officeart/2005/8/layout/lProcess2"/>
    <dgm:cxn modelId="{4197BE52-7855-804B-9CB9-A393E62C8305}" type="presOf" srcId="{206E7E8F-5F5B-7447-9FBA-B2F0E494A59C}" destId="{A2BCC072-F421-D742-9E45-282967EB7612}" srcOrd="0" destOrd="0" presId="urn:microsoft.com/office/officeart/2005/8/layout/lProcess2"/>
    <dgm:cxn modelId="{B4EF4AAE-E1F5-064D-B42A-409C22ACB674}" type="presOf" srcId="{427168C3-18DF-5349-A35D-8A759AF37D53}" destId="{10D6BC4C-2E1F-564D-BA79-13604F0775D0}" srcOrd="0" destOrd="0" presId="urn:microsoft.com/office/officeart/2005/8/layout/lProcess2"/>
    <dgm:cxn modelId="{63E9BBCA-6C04-864E-90F3-805F35C4EED5}" srcId="{DDB4B9BB-62C9-564F-BDE9-81396014BABE}" destId="{D0125C30-C9E7-194D-9020-CEA29CA0243B}" srcOrd="3" destOrd="0" parTransId="{230BC066-70D1-614F-95E5-7C6AAB7C8155}" sibTransId="{5A6DFEDE-FD5D-F74D-BDF4-257F860F1BAE}"/>
    <dgm:cxn modelId="{138233ED-277D-D84C-98FB-DB0CE0DF04F4}" srcId="{DDB4B9BB-62C9-564F-BDE9-81396014BABE}" destId="{A2CB25B4-97D4-6146-83D6-E475E473236F}" srcOrd="1" destOrd="0" parTransId="{4A3507BA-45BA-9548-AA69-B8056AFD9D1E}" sibTransId="{ED46CEA5-7FC2-914E-91A9-6577DDAE026C}"/>
    <dgm:cxn modelId="{0E67F7F9-F7AC-B940-821D-4677DCEEFEA9}" type="presOf" srcId="{ABE01418-1183-0E4D-B607-C622177146B5}" destId="{F459D19C-01AD-1341-9F85-113BFCCE9E49}" srcOrd="0" destOrd="0" presId="urn:microsoft.com/office/officeart/2005/8/layout/lProcess2"/>
    <dgm:cxn modelId="{68C4BC2F-FF09-B74F-BD00-66827464097B}" type="presOf" srcId="{908A862E-9C2E-D24C-86AB-E8B7F58F51FE}" destId="{CB14CE5D-1A60-BE40-B545-BA0EF66CD940}" srcOrd="0" destOrd="0" presId="urn:microsoft.com/office/officeart/2005/8/layout/lProcess2"/>
    <dgm:cxn modelId="{BE9A49BC-E04C-1040-BAA7-4EBCC5DE054A}" srcId="{1B78652A-3351-3F4B-9F63-87754873A106}" destId="{96EFA41F-6305-8543-9BAD-2097AC8F4D00}" srcOrd="3" destOrd="0" parTransId="{39C529DF-EC90-5247-B6A0-5EEFA1829EDE}" sibTransId="{F7BC3084-2572-594D-9EC2-F8F0299F2260}"/>
    <dgm:cxn modelId="{73C9CDAE-44BF-254D-9BF7-49CF8FCAB810}" srcId="{DBECFB33-B2BF-AD4C-A249-187DB3C7DD05}" destId="{F31819DB-F99D-894F-8A38-4628988F9F71}" srcOrd="0" destOrd="0" parTransId="{1126FB8F-DE13-5344-9C41-BC9AD784EEF3}" sibTransId="{90271742-6367-D344-ABB7-CAEEA658C4E7}"/>
    <dgm:cxn modelId="{F55884F4-5D4A-154D-869E-86A17B614D69}" type="presOf" srcId="{1B78652A-3351-3F4B-9F63-87754873A106}" destId="{67A3ECE0-FBAD-A74B-8A60-F175F60BD3E2}" srcOrd="0" destOrd="0" presId="urn:microsoft.com/office/officeart/2005/8/layout/lProcess2"/>
    <dgm:cxn modelId="{3706CA2B-9D1A-AA49-B147-B70D886E32DB}" srcId="{3CC9B1A7-D3ED-1F40-932E-E902BD96FDCE}" destId="{206E7E8F-5F5B-7447-9FBA-B2F0E494A59C}" srcOrd="1" destOrd="0" parTransId="{CAA52D8E-B237-154F-AE23-7255B3774DBA}" sibTransId="{7F0E8F5E-9298-DF43-B340-587EF80D3390}"/>
    <dgm:cxn modelId="{5BF370FB-F01C-1A49-9153-3783C206C348}" type="presOf" srcId="{3CC9B1A7-D3ED-1F40-932E-E902BD96FDCE}" destId="{22CC0975-BBEA-DD4A-ABD5-D554D2FE7A36}" srcOrd="0" destOrd="0" presId="urn:microsoft.com/office/officeart/2005/8/layout/lProcess2"/>
    <dgm:cxn modelId="{D96831A6-75FF-844E-8C53-DEC7D7A656E2}" type="presOf" srcId="{DBECFB33-B2BF-AD4C-A249-187DB3C7DD05}" destId="{EC76C77F-3E20-8941-A2FC-A9E6A6F1E440}" srcOrd="1" destOrd="0" presId="urn:microsoft.com/office/officeart/2005/8/layout/lProcess2"/>
    <dgm:cxn modelId="{B05E66D5-3E58-4841-B64C-51EC4D24C559}" type="presOf" srcId="{DDB4B9BB-62C9-564F-BDE9-81396014BABE}" destId="{2D399318-F414-FF46-955F-BDC13B80076E}" srcOrd="0" destOrd="0" presId="urn:microsoft.com/office/officeart/2005/8/layout/lProcess2"/>
    <dgm:cxn modelId="{DDC22C7E-711A-9F40-996E-484636F81A38}" type="presOf" srcId="{AB315B5E-6026-8C4B-A944-FE06DB7D0063}" destId="{8B333A5B-D413-5E4D-9DA2-F25F1880E3A9}" srcOrd="0" destOrd="0" presId="urn:microsoft.com/office/officeart/2005/8/layout/lProcess2"/>
    <dgm:cxn modelId="{3ECB58BF-E475-524F-B7D2-DCB84F0842EE}" type="presOf" srcId="{7F6A181B-467F-D541-A29B-E1C42A4AB699}" destId="{DAC806EB-0085-CF49-80B3-FD4DDF5D7408}" srcOrd="0" destOrd="0" presId="urn:microsoft.com/office/officeart/2005/8/layout/lProcess2"/>
    <dgm:cxn modelId="{4FD77079-6E2B-684B-8D32-E725BF6B8231}" srcId="{3CC9B1A7-D3ED-1F40-932E-E902BD96FDCE}" destId="{908A862E-9C2E-D24C-86AB-E8B7F58F51FE}" srcOrd="3" destOrd="0" parTransId="{49E1AF66-E65D-4B4B-BF09-698D5CFD8B74}" sibTransId="{6291B426-5E4F-1840-A2DB-3CC0C63634C4}"/>
    <dgm:cxn modelId="{CEB0E791-07A9-8945-972E-7AA6DD78737D}" srcId="{DDB4B9BB-62C9-564F-BDE9-81396014BABE}" destId="{B2B131A7-4E07-1341-8328-D9CDE81E4208}" srcOrd="0" destOrd="0" parTransId="{5F56064C-C679-1344-B75F-FE23E77E57A0}" sibTransId="{234F5517-9845-C44B-815E-FAF600A7E0AD}"/>
    <dgm:cxn modelId="{1ED7626A-1EDF-5B4D-9132-F98E6439F0D9}" type="presOf" srcId="{8AE299CD-E146-B943-B671-DB0A13E41D40}" destId="{98C0C75F-0934-6F47-9C4B-67BF0532F8BC}" srcOrd="0" destOrd="0" presId="urn:microsoft.com/office/officeart/2005/8/layout/lProcess2"/>
    <dgm:cxn modelId="{28F26C4D-5B39-1443-AED1-C3F46CEA39BC}" type="presOf" srcId="{1B78652A-3351-3F4B-9F63-87754873A106}" destId="{C6ADFBF9-BB95-C047-9FD2-2EE1F0CB949B}" srcOrd="1" destOrd="0" presId="urn:microsoft.com/office/officeart/2005/8/layout/lProcess2"/>
    <dgm:cxn modelId="{95190834-3A1F-FC42-A07C-A34CBB701645}" srcId="{B56EE267-A69A-B546-89FB-485721DB117B}" destId="{3CC9B1A7-D3ED-1F40-932E-E902BD96FDCE}" srcOrd="3" destOrd="0" parTransId="{5737986C-3A36-9C47-8630-9B428FDEDD14}" sibTransId="{CC6D4614-B7A8-7A44-9540-9E021B090855}"/>
    <dgm:cxn modelId="{5C315283-6558-7845-8654-6177B5BC3F99}" type="presOf" srcId="{0404ED92-237D-614E-9E98-9786E15218C3}" destId="{5AC4777A-8086-AC48-B5E1-B077327069DF}" srcOrd="0" destOrd="0" presId="urn:microsoft.com/office/officeart/2005/8/layout/lProcess2"/>
    <dgm:cxn modelId="{B0C639E3-F497-8747-8923-D3409EF5758D}" srcId="{DBECFB33-B2BF-AD4C-A249-187DB3C7DD05}" destId="{0404ED92-237D-614E-9E98-9786E15218C3}" srcOrd="3" destOrd="0" parTransId="{FE39B996-B410-F349-A729-B5E6A6D02C81}" sibTransId="{E2A27904-1221-8149-B62F-5CC9675DF924}"/>
    <dgm:cxn modelId="{45D96547-3A80-714A-8E52-4441E3E4734B}" srcId="{1B78652A-3351-3F4B-9F63-87754873A106}" destId="{7F6A181B-467F-D541-A29B-E1C42A4AB699}" srcOrd="1" destOrd="0" parTransId="{CF8F13DF-32B4-8E4F-90FE-8FF404132654}" sibTransId="{28297BC5-D23A-0D49-8001-7A7BC3CEC4F9}"/>
    <dgm:cxn modelId="{6EA33E35-8954-E949-98F7-986C8BE3F9D0}" srcId="{DBECFB33-B2BF-AD4C-A249-187DB3C7DD05}" destId="{AB315B5E-6026-8C4B-A944-FE06DB7D0063}" srcOrd="1" destOrd="0" parTransId="{E53703C5-0705-F141-A2C5-A99EDF77BC1B}" sibTransId="{C39F8C9A-B4F9-364C-A569-186B8B72A157}"/>
    <dgm:cxn modelId="{39D39ADC-0CE4-674F-B2A9-860C27AAFDB8}" type="presOf" srcId="{96EFA41F-6305-8543-9BAD-2097AC8F4D00}" destId="{B213DFFB-C01C-EA46-8E78-90B871F9F5F0}" srcOrd="0" destOrd="0" presId="urn:microsoft.com/office/officeart/2005/8/layout/lProcess2"/>
    <dgm:cxn modelId="{F0082469-4041-B04C-B312-689CC44CFCCB}" srcId="{1B78652A-3351-3F4B-9F63-87754873A106}" destId="{427168C3-18DF-5349-A35D-8A759AF37D53}" srcOrd="2" destOrd="0" parTransId="{14E487ED-2FF1-7646-A9A1-6A3F76D4E9C9}" sibTransId="{D2D6ACA8-AAB2-944D-A9E1-287FC7F243D8}"/>
    <dgm:cxn modelId="{F8886C7C-F2D8-4C4C-BFB6-C23CA941DBE6}" type="presOf" srcId="{A2CB25B4-97D4-6146-83D6-E475E473236F}" destId="{92023555-B78C-654E-BA5F-61963F1C6E73}" srcOrd="0" destOrd="0" presId="urn:microsoft.com/office/officeart/2005/8/layout/lProcess2"/>
    <dgm:cxn modelId="{6441E70A-79F8-E84C-83AE-5E47DF9F606D}" type="presOf" srcId="{B2B131A7-4E07-1341-8328-D9CDE81E4208}" destId="{4ECC3FED-3083-2B4F-9EA5-FFAF39F0AED4}" srcOrd="0" destOrd="0" presId="urn:microsoft.com/office/officeart/2005/8/layout/lProcess2"/>
    <dgm:cxn modelId="{7498B093-EA6B-634C-AC8D-B14641791F2E}" type="presOf" srcId="{D0125C30-C9E7-194D-9020-CEA29CA0243B}" destId="{CBB92895-F1A2-754E-ACF4-B763494D6501}" srcOrd="0" destOrd="0" presId="urn:microsoft.com/office/officeart/2005/8/layout/lProcess2"/>
    <dgm:cxn modelId="{E483D318-2F81-5C41-8F80-BB584A408B3C}" srcId="{1B78652A-3351-3F4B-9F63-87754873A106}" destId="{CFB82A38-0638-1C4D-8FF5-60BDB6CDB963}" srcOrd="0" destOrd="0" parTransId="{72358495-DE3B-4541-ADED-A1034BD9B4B9}" sibTransId="{244D96A5-F3D4-FA49-84EC-E31C8962D081}"/>
    <dgm:cxn modelId="{929461C1-5119-0147-826C-68EB15FE0F59}" type="presOf" srcId="{DDB4B9BB-62C9-564F-BDE9-81396014BABE}" destId="{961E11F7-5EF2-5F4F-B2DE-FFAE6050131C}" srcOrd="1" destOrd="0" presId="urn:microsoft.com/office/officeart/2005/8/layout/lProcess2"/>
    <dgm:cxn modelId="{2061614F-7F54-154D-A299-CD94BF95320F}" srcId="{3CC9B1A7-D3ED-1F40-932E-E902BD96FDCE}" destId="{87FF3B92-0803-264B-978D-3CD50380016C}" srcOrd="0" destOrd="0" parTransId="{593D0621-3B4D-B045-8DD3-E33487D97614}" sibTransId="{7750FFA8-2B30-E942-9A76-DB1336DDF718}"/>
    <dgm:cxn modelId="{814E354D-14B9-FA49-826C-03DD79BCEA0B}" type="presOf" srcId="{DBECFB33-B2BF-AD4C-A249-187DB3C7DD05}" destId="{F581D6DF-2530-D248-830E-81D80064B9B3}" srcOrd="0" destOrd="0" presId="urn:microsoft.com/office/officeart/2005/8/layout/lProcess2"/>
    <dgm:cxn modelId="{707DF631-55E6-344A-A851-2533DC134B30}" type="presOf" srcId="{B56EE267-A69A-B546-89FB-485721DB117B}" destId="{8A9CF8BF-06BB-0941-9945-048D471665B6}" srcOrd="0" destOrd="0" presId="urn:microsoft.com/office/officeart/2005/8/layout/lProcess2"/>
    <dgm:cxn modelId="{C4400C9D-A00A-424C-B9C1-B1101E8923EB}" srcId="{B56EE267-A69A-B546-89FB-485721DB117B}" destId="{1B78652A-3351-3F4B-9F63-87754873A106}" srcOrd="0" destOrd="0" parTransId="{28319182-EFC7-E64E-8E0A-B095FAB4DD3B}" sibTransId="{0FE590C4-5D4A-9E42-B4F2-9472BF9F77C9}"/>
    <dgm:cxn modelId="{3618A0AD-9C21-B342-925C-E79725ABD35F}" srcId="{DBECFB33-B2BF-AD4C-A249-187DB3C7DD05}" destId="{6372470A-D8E5-DA48-B6AB-E20DD6987336}" srcOrd="2" destOrd="0" parTransId="{C3355FAB-9A07-694A-A004-57EE302971DE}" sibTransId="{1B35BD51-05BB-4648-AD3D-2492237F185C}"/>
    <dgm:cxn modelId="{F900B731-875B-FE45-AFF9-1CC1A81ECA18}" type="presOf" srcId="{CFB82A38-0638-1C4D-8FF5-60BDB6CDB963}" destId="{56AB44FE-63DF-194B-A13B-CE5967CD0F83}" srcOrd="0" destOrd="0" presId="urn:microsoft.com/office/officeart/2005/8/layout/lProcess2"/>
    <dgm:cxn modelId="{62E25A02-867A-3C4A-8E7D-95F1B541E4E1}" srcId="{B56EE267-A69A-B546-89FB-485721DB117B}" destId="{DBECFB33-B2BF-AD4C-A249-187DB3C7DD05}" srcOrd="1" destOrd="0" parTransId="{D72A4C83-58CE-A948-8D55-2CF3D343A6E4}" sibTransId="{D76C6A40-7DF3-EB47-8F76-18B80A9CD7B3}"/>
    <dgm:cxn modelId="{5D3E51D9-5CE1-3A47-A2EF-0A61B28FCFC3}" type="presOf" srcId="{3CC9B1A7-D3ED-1F40-932E-E902BD96FDCE}" destId="{33B46B39-0BCC-0746-B3F7-52CF09E0984A}" srcOrd="1" destOrd="0" presId="urn:microsoft.com/office/officeart/2005/8/layout/lProcess2"/>
    <dgm:cxn modelId="{69E3B507-8AAC-DA46-9D74-3AF8DEB6784A}" type="presOf" srcId="{6372470A-D8E5-DA48-B6AB-E20DD6987336}" destId="{4BD6CFA5-56B2-6B4F-852A-6CB697ECC6C3}" srcOrd="0" destOrd="0" presId="urn:microsoft.com/office/officeart/2005/8/layout/lProcess2"/>
    <dgm:cxn modelId="{53F8F7DF-9D80-BC44-91C6-3065DA748964}" srcId="{3CC9B1A7-D3ED-1F40-932E-E902BD96FDCE}" destId="{8AE299CD-E146-B943-B671-DB0A13E41D40}" srcOrd="2" destOrd="0" parTransId="{3A7021CD-E0EA-F949-9636-5C6B1D437144}" sibTransId="{300FDEC8-1DE2-6E41-954D-8CFEC082A972}"/>
    <dgm:cxn modelId="{E31BA226-DBE1-554D-B36B-E72D9CD2410F}" srcId="{DDB4B9BB-62C9-564F-BDE9-81396014BABE}" destId="{ABE01418-1183-0E4D-B607-C622177146B5}" srcOrd="2" destOrd="0" parTransId="{270DFA9A-D36B-0147-BC77-6FA4A377527B}" sibTransId="{64302138-BB06-1840-B977-5C74360EED96}"/>
    <dgm:cxn modelId="{EE5FFF3A-3B72-A948-9674-41D0F131140F}" type="presOf" srcId="{87FF3B92-0803-264B-978D-3CD50380016C}" destId="{5EB56100-8645-8548-8DF0-539F0FA9E496}" srcOrd="0" destOrd="0" presId="urn:microsoft.com/office/officeart/2005/8/layout/lProcess2"/>
    <dgm:cxn modelId="{1FAA83CA-28BA-8942-85F5-983E6FF4C66E}" type="presParOf" srcId="{8A9CF8BF-06BB-0941-9945-048D471665B6}" destId="{ED07CA91-7D3E-6144-94AF-6B915508E2D4}" srcOrd="0" destOrd="0" presId="urn:microsoft.com/office/officeart/2005/8/layout/lProcess2"/>
    <dgm:cxn modelId="{94233434-E2B8-7544-AD1F-3F2760F2DDAB}" type="presParOf" srcId="{ED07CA91-7D3E-6144-94AF-6B915508E2D4}" destId="{67A3ECE0-FBAD-A74B-8A60-F175F60BD3E2}" srcOrd="0" destOrd="0" presId="urn:microsoft.com/office/officeart/2005/8/layout/lProcess2"/>
    <dgm:cxn modelId="{4A429C03-449A-5B40-836E-69FDB4078CE8}" type="presParOf" srcId="{ED07CA91-7D3E-6144-94AF-6B915508E2D4}" destId="{C6ADFBF9-BB95-C047-9FD2-2EE1F0CB949B}" srcOrd="1" destOrd="0" presId="urn:microsoft.com/office/officeart/2005/8/layout/lProcess2"/>
    <dgm:cxn modelId="{FFA1AE49-1FFC-0440-A384-9E8D0BA06240}" type="presParOf" srcId="{ED07CA91-7D3E-6144-94AF-6B915508E2D4}" destId="{46FE853D-3881-B442-8B01-B3214E99A295}" srcOrd="2" destOrd="0" presId="urn:microsoft.com/office/officeart/2005/8/layout/lProcess2"/>
    <dgm:cxn modelId="{F1AA4E1D-EE99-574B-B930-D2E3900F8CB0}" type="presParOf" srcId="{46FE853D-3881-B442-8B01-B3214E99A295}" destId="{09EA3653-BB27-8341-8D16-88D2CE503375}" srcOrd="0" destOrd="0" presId="urn:microsoft.com/office/officeart/2005/8/layout/lProcess2"/>
    <dgm:cxn modelId="{14256A2A-1C07-1F4A-AE2C-36A4CBC7C564}" type="presParOf" srcId="{09EA3653-BB27-8341-8D16-88D2CE503375}" destId="{56AB44FE-63DF-194B-A13B-CE5967CD0F83}" srcOrd="0" destOrd="0" presId="urn:microsoft.com/office/officeart/2005/8/layout/lProcess2"/>
    <dgm:cxn modelId="{9F134EF7-0760-1E40-B4E7-B0827F6B0C23}" type="presParOf" srcId="{09EA3653-BB27-8341-8D16-88D2CE503375}" destId="{4EEA846A-7BD3-444C-BB07-CC4A6BC840B7}" srcOrd="1" destOrd="0" presId="urn:microsoft.com/office/officeart/2005/8/layout/lProcess2"/>
    <dgm:cxn modelId="{8AC518F3-F4D2-AC48-AD87-7E9F9730FE7E}" type="presParOf" srcId="{09EA3653-BB27-8341-8D16-88D2CE503375}" destId="{DAC806EB-0085-CF49-80B3-FD4DDF5D7408}" srcOrd="2" destOrd="0" presId="urn:microsoft.com/office/officeart/2005/8/layout/lProcess2"/>
    <dgm:cxn modelId="{43BA6102-CC16-664C-896D-2726FE0666B8}" type="presParOf" srcId="{09EA3653-BB27-8341-8D16-88D2CE503375}" destId="{C46F925D-660C-FD40-8655-553301472B5A}" srcOrd="3" destOrd="0" presId="urn:microsoft.com/office/officeart/2005/8/layout/lProcess2"/>
    <dgm:cxn modelId="{0A4F1BF6-377B-8E47-87F4-7BC5B0B886C5}" type="presParOf" srcId="{09EA3653-BB27-8341-8D16-88D2CE503375}" destId="{10D6BC4C-2E1F-564D-BA79-13604F0775D0}" srcOrd="4" destOrd="0" presId="urn:microsoft.com/office/officeart/2005/8/layout/lProcess2"/>
    <dgm:cxn modelId="{803391F6-DC56-1344-96AF-6931DA2D8064}" type="presParOf" srcId="{09EA3653-BB27-8341-8D16-88D2CE503375}" destId="{12FC5349-DBE8-9A49-B31A-803FFF33DC12}" srcOrd="5" destOrd="0" presId="urn:microsoft.com/office/officeart/2005/8/layout/lProcess2"/>
    <dgm:cxn modelId="{F7D50196-8E54-7E41-B122-DC07EE3128FF}" type="presParOf" srcId="{09EA3653-BB27-8341-8D16-88D2CE503375}" destId="{B213DFFB-C01C-EA46-8E78-90B871F9F5F0}" srcOrd="6" destOrd="0" presId="urn:microsoft.com/office/officeart/2005/8/layout/lProcess2"/>
    <dgm:cxn modelId="{078392F9-CEFE-F746-BCA4-2053BEC2A8D6}" type="presParOf" srcId="{8A9CF8BF-06BB-0941-9945-048D471665B6}" destId="{B06F51DC-5E91-974A-8048-833FCEB5AB46}" srcOrd="1" destOrd="0" presId="urn:microsoft.com/office/officeart/2005/8/layout/lProcess2"/>
    <dgm:cxn modelId="{15346E66-B8B0-9A4A-9689-609B7C719805}" type="presParOf" srcId="{8A9CF8BF-06BB-0941-9945-048D471665B6}" destId="{78955423-7E74-214D-B2A9-C88B2C47A213}" srcOrd="2" destOrd="0" presId="urn:microsoft.com/office/officeart/2005/8/layout/lProcess2"/>
    <dgm:cxn modelId="{E5F341CF-3F9F-ED42-AE11-9AB71B42F3D0}" type="presParOf" srcId="{78955423-7E74-214D-B2A9-C88B2C47A213}" destId="{F581D6DF-2530-D248-830E-81D80064B9B3}" srcOrd="0" destOrd="0" presId="urn:microsoft.com/office/officeart/2005/8/layout/lProcess2"/>
    <dgm:cxn modelId="{98F407D0-0448-424E-BA8E-2427EA09A72B}" type="presParOf" srcId="{78955423-7E74-214D-B2A9-C88B2C47A213}" destId="{EC76C77F-3E20-8941-A2FC-A9E6A6F1E440}" srcOrd="1" destOrd="0" presId="urn:microsoft.com/office/officeart/2005/8/layout/lProcess2"/>
    <dgm:cxn modelId="{8A1E8B73-5836-A143-B212-53D7504C1784}" type="presParOf" srcId="{78955423-7E74-214D-B2A9-C88B2C47A213}" destId="{DCE77DBF-421E-9F43-AFB6-20C1A90A1857}" srcOrd="2" destOrd="0" presId="urn:microsoft.com/office/officeart/2005/8/layout/lProcess2"/>
    <dgm:cxn modelId="{5237C9CD-7904-B34E-AC06-85AC1DF7ED0D}" type="presParOf" srcId="{DCE77DBF-421E-9F43-AFB6-20C1A90A1857}" destId="{A53E9725-E583-6745-8AEF-1E63DDC197B8}" srcOrd="0" destOrd="0" presId="urn:microsoft.com/office/officeart/2005/8/layout/lProcess2"/>
    <dgm:cxn modelId="{5C46AC2E-5EA5-794E-8268-2B38869C264B}" type="presParOf" srcId="{A53E9725-E583-6745-8AEF-1E63DDC197B8}" destId="{0097B6FE-636B-2143-BC10-C9EB698EABC0}" srcOrd="0" destOrd="0" presId="urn:microsoft.com/office/officeart/2005/8/layout/lProcess2"/>
    <dgm:cxn modelId="{BC516894-A1B1-5E4C-B929-9BE5F4641F8A}" type="presParOf" srcId="{A53E9725-E583-6745-8AEF-1E63DDC197B8}" destId="{1B41E2E8-4F3C-5A4B-BD42-256EAA60C91A}" srcOrd="1" destOrd="0" presId="urn:microsoft.com/office/officeart/2005/8/layout/lProcess2"/>
    <dgm:cxn modelId="{B741DCD4-2D85-8043-B3AF-43928CF9A4B9}" type="presParOf" srcId="{A53E9725-E583-6745-8AEF-1E63DDC197B8}" destId="{8B333A5B-D413-5E4D-9DA2-F25F1880E3A9}" srcOrd="2" destOrd="0" presId="urn:microsoft.com/office/officeart/2005/8/layout/lProcess2"/>
    <dgm:cxn modelId="{64D9BFE5-A6CA-8B4B-B65A-EBE254C70227}" type="presParOf" srcId="{A53E9725-E583-6745-8AEF-1E63DDC197B8}" destId="{DD7534AF-EE23-4C47-9A21-24B40BC9E6AF}" srcOrd="3" destOrd="0" presId="urn:microsoft.com/office/officeart/2005/8/layout/lProcess2"/>
    <dgm:cxn modelId="{0345276C-9351-4B44-AA76-E3C282441E1C}" type="presParOf" srcId="{A53E9725-E583-6745-8AEF-1E63DDC197B8}" destId="{4BD6CFA5-56B2-6B4F-852A-6CB697ECC6C3}" srcOrd="4" destOrd="0" presId="urn:microsoft.com/office/officeart/2005/8/layout/lProcess2"/>
    <dgm:cxn modelId="{1E78D81D-3CB2-7D40-BE1A-21528FD7DDCC}" type="presParOf" srcId="{A53E9725-E583-6745-8AEF-1E63DDC197B8}" destId="{6BABA1FA-5A05-EC40-9404-C0ED3AAD8A06}" srcOrd="5" destOrd="0" presId="urn:microsoft.com/office/officeart/2005/8/layout/lProcess2"/>
    <dgm:cxn modelId="{DB9F80C7-9547-624E-A2AE-185C8CE1232D}" type="presParOf" srcId="{A53E9725-E583-6745-8AEF-1E63DDC197B8}" destId="{5AC4777A-8086-AC48-B5E1-B077327069DF}" srcOrd="6" destOrd="0" presId="urn:microsoft.com/office/officeart/2005/8/layout/lProcess2"/>
    <dgm:cxn modelId="{5BFCE86E-B0D8-C045-A96B-5306395C7249}" type="presParOf" srcId="{8A9CF8BF-06BB-0941-9945-048D471665B6}" destId="{6F44A1C5-EA48-614A-95AA-0CD1A475C74F}" srcOrd="3" destOrd="0" presId="urn:microsoft.com/office/officeart/2005/8/layout/lProcess2"/>
    <dgm:cxn modelId="{258ED4B2-8BE5-184B-AAF0-07B6283B8F3B}" type="presParOf" srcId="{8A9CF8BF-06BB-0941-9945-048D471665B6}" destId="{9F9D3863-D497-9747-ABEA-2FBE8D94EE65}" srcOrd="4" destOrd="0" presId="urn:microsoft.com/office/officeart/2005/8/layout/lProcess2"/>
    <dgm:cxn modelId="{D5ED3133-45AC-3A48-AED5-6E299A48172F}" type="presParOf" srcId="{9F9D3863-D497-9747-ABEA-2FBE8D94EE65}" destId="{2D399318-F414-FF46-955F-BDC13B80076E}" srcOrd="0" destOrd="0" presId="urn:microsoft.com/office/officeart/2005/8/layout/lProcess2"/>
    <dgm:cxn modelId="{02480F51-DEFE-FC44-A87C-2688D2B045BB}" type="presParOf" srcId="{9F9D3863-D497-9747-ABEA-2FBE8D94EE65}" destId="{961E11F7-5EF2-5F4F-B2DE-FFAE6050131C}" srcOrd="1" destOrd="0" presId="urn:microsoft.com/office/officeart/2005/8/layout/lProcess2"/>
    <dgm:cxn modelId="{A46B2BB6-BB09-BA4F-9AD3-2F6D98ABEE45}" type="presParOf" srcId="{9F9D3863-D497-9747-ABEA-2FBE8D94EE65}" destId="{6E888F63-160C-7B46-9C5C-9B834200C3A5}" srcOrd="2" destOrd="0" presId="urn:microsoft.com/office/officeart/2005/8/layout/lProcess2"/>
    <dgm:cxn modelId="{E484826B-E077-6A4C-94CC-24F856EFADBD}" type="presParOf" srcId="{6E888F63-160C-7B46-9C5C-9B834200C3A5}" destId="{3E01DC3D-8CC5-ED46-8D39-150E32AA57EB}" srcOrd="0" destOrd="0" presId="urn:microsoft.com/office/officeart/2005/8/layout/lProcess2"/>
    <dgm:cxn modelId="{BA5FDC07-1DD4-3749-AAC7-2AB230520694}" type="presParOf" srcId="{3E01DC3D-8CC5-ED46-8D39-150E32AA57EB}" destId="{4ECC3FED-3083-2B4F-9EA5-FFAF39F0AED4}" srcOrd="0" destOrd="0" presId="urn:microsoft.com/office/officeart/2005/8/layout/lProcess2"/>
    <dgm:cxn modelId="{B4CB99CC-5477-B24E-9BBD-F106C0816EB7}" type="presParOf" srcId="{3E01DC3D-8CC5-ED46-8D39-150E32AA57EB}" destId="{5EBEAB63-065C-7C47-9792-6BDEC848AF03}" srcOrd="1" destOrd="0" presId="urn:microsoft.com/office/officeart/2005/8/layout/lProcess2"/>
    <dgm:cxn modelId="{BDB8ECAD-1D67-5342-BEC0-0E987EDD1BA0}" type="presParOf" srcId="{3E01DC3D-8CC5-ED46-8D39-150E32AA57EB}" destId="{92023555-B78C-654E-BA5F-61963F1C6E73}" srcOrd="2" destOrd="0" presId="urn:microsoft.com/office/officeart/2005/8/layout/lProcess2"/>
    <dgm:cxn modelId="{3998D943-2716-D943-BF8D-8D6384731DA1}" type="presParOf" srcId="{3E01DC3D-8CC5-ED46-8D39-150E32AA57EB}" destId="{E8740653-93C0-9644-8258-A6D563DC38DE}" srcOrd="3" destOrd="0" presId="urn:microsoft.com/office/officeart/2005/8/layout/lProcess2"/>
    <dgm:cxn modelId="{8428EF11-49AB-064E-A14D-9D8C370D9606}" type="presParOf" srcId="{3E01DC3D-8CC5-ED46-8D39-150E32AA57EB}" destId="{F459D19C-01AD-1341-9F85-113BFCCE9E49}" srcOrd="4" destOrd="0" presId="urn:microsoft.com/office/officeart/2005/8/layout/lProcess2"/>
    <dgm:cxn modelId="{45FB4590-9241-D149-8F34-368649EF02B7}" type="presParOf" srcId="{3E01DC3D-8CC5-ED46-8D39-150E32AA57EB}" destId="{6F589B78-61A0-1D48-9F74-747DECB9A4A3}" srcOrd="5" destOrd="0" presId="urn:microsoft.com/office/officeart/2005/8/layout/lProcess2"/>
    <dgm:cxn modelId="{08D1BB7D-257C-CB46-ADB5-C9F008E0E749}" type="presParOf" srcId="{3E01DC3D-8CC5-ED46-8D39-150E32AA57EB}" destId="{CBB92895-F1A2-754E-ACF4-B763494D6501}" srcOrd="6" destOrd="0" presId="urn:microsoft.com/office/officeart/2005/8/layout/lProcess2"/>
    <dgm:cxn modelId="{A8E48674-53F7-AE44-8ACB-8905CBBABD4C}" type="presParOf" srcId="{8A9CF8BF-06BB-0941-9945-048D471665B6}" destId="{BE412E20-14FB-E444-BEA8-A748F0718C15}" srcOrd="5" destOrd="0" presId="urn:microsoft.com/office/officeart/2005/8/layout/lProcess2"/>
    <dgm:cxn modelId="{7980F1BB-A669-6F40-9893-22FFE451E0D5}" type="presParOf" srcId="{8A9CF8BF-06BB-0941-9945-048D471665B6}" destId="{9B120898-1338-C24C-844A-76EA81732773}" srcOrd="6" destOrd="0" presId="urn:microsoft.com/office/officeart/2005/8/layout/lProcess2"/>
    <dgm:cxn modelId="{0F7F06D6-31F8-0741-9299-580E2C861C39}" type="presParOf" srcId="{9B120898-1338-C24C-844A-76EA81732773}" destId="{22CC0975-BBEA-DD4A-ABD5-D554D2FE7A36}" srcOrd="0" destOrd="0" presId="urn:microsoft.com/office/officeart/2005/8/layout/lProcess2"/>
    <dgm:cxn modelId="{397DCA49-4F8E-B743-A6DD-6135AA566A18}" type="presParOf" srcId="{9B120898-1338-C24C-844A-76EA81732773}" destId="{33B46B39-0BCC-0746-B3F7-52CF09E0984A}" srcOrd="1" destOrd="0" presId="urn:microsoft.com/office/officeart/2005/8/layout/lProcess2"/>
    <dgm:cxn modelId="{087E5BA1-F213-3F40-803A-819D7F51B42F}" type="presParOf" srcId="{9B120898-1338-C24C-844A-76EA81732773}" destId="{25D4F4B3-EC6D-C14C-B20C-C5F77827BB57}" srcOrd="2" destOrd="0" presId="urn:microsoft.com/office/officeart/2005/8/layout/lProcess2"/>
    <dgm:cxn modelId="{39576313-EFE5-CA42-A9D1-519BDAFF289F}" type="presParOf" srcId="{25D4F4B3-EC6D-C14C-B20C-C5F77827BB57}" destId="{6E8E2BBD-450F-1446-9F64-DBF92109A073}" srcOrd="0" destOrd="0" presId="urn:microsoft.com/office/officeart/2005/8/layout/lProcess2"/>
    <dgm:cxn modelId="{68D1A0D9-72E4-BE4B-AABF-6669D9543D09}" type="presParOf" srcId="{6E8E2BBD-450F-1446-9F64-DBF92109A073}" destId="{5EB56100-8645-8548-8DF0-539F0FA9E496}" srcOrd="0" destOrd="0" presId="urn:microsoft.com/office/officeart/2005/8/layout/lProcess2"/>
    <dgm:cxn modelId="{570DD318-BE16-D54B-8B7F-1755F006C0F0}" type="presParOf" srcId="{6E8E2BBD-450F-1446-9F64-DBF92109A073}" destId="{E9DE59DA-5B11-3449-980A-7CD368C520DD}" srcOrd="1" destOrd="0" presId="urn:microsoft.com/office/officeart/2005/8/layout/lProcess2"/>
    <dgm:cxn modelId="{9C9ADED5-1B4C-834D-8724-4D5966180A9E}" type="presParOf" srcId="{6E8E2BBD-450F-1446-9F64-DBF92109A073}" destId="{A2BCC072-F421-D742-9E45-282967EB7612}" srcOrd="2" destOrd="0" presId="urn:microsoft.com/office/officeart/2005/8/layout/lProcess2"/>
    <dgm:cxn modelId="{34BB628A-5FEB-7743-A6E9-D225676AF110}" type="presParOf" srcId="{6E8E2BBD-450F-1446-9F64-DBF92109A073}" destId="{3CD13FD6-6935-6142-8E66-C168AE25F735}" srcOrd="3" destOrd="0" presId="urn:microsoft.com/office/officeart/2005/8/layout/lProcess2"/>
    <dgm:cxn modelId="{E25BED92-3D26-E94D-B69E-BCCF7141BBA7}" type="presParOf" srcId="{6E8E2BBD-450F-1446-9F64-DBF92109A073}" destId="{98C0C75F-0934-6F47-9C4B-67BF0532F8BC}" srcOrd="4" destOrd="0" presId="urn:microsoft.com/office/officeart/2005/8/layout/lProcess2"/>
    <dgm:cxn modelId="{84227224-CE4F-3744-B234-98171353AAEE}" type="presParOf" srcId="{6E8E2BBD-450F-1446-9F64-DBF92109A073}" destId="{FA064F29-8C0D-1848-8EFF-A7E032D63DB4}" srcOrd="5" destOrd="0" presId="urn:microsoft.com/office/officeart/2005/8/layout/lProcess2"/>
    <dgm:cxn modelId="{EE26EEDB-4EE6-134D-98A4-3701655E7538}" type="presParOf" srcId="{6E8E2BBD-450F-1446-9F64-DBF92109A073}" destId="{CB14CE5D-1A60-BE40-B545-BA0EF66CD940}"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3ECE0-FBAD-A74B-8A60-F175F60BD3E2}">
      <dsp:nvSpPr>
        <dsp:cNvPr id="0" name=""/>
        <dsp:cNvSpPr/>
      </dsp:nvSpPr>
      <dsp:spPr>
        <a:xfrm>
          <a:off x="1934" y="0"/>
          <a:ext cx="1898669" cy="6270087"/>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GMI</a:t>
          </a:r>
          <a:endParaRPr lang="en-US" sz="2800" kern="1200" dirty="0"/>
        </a:p>
      </dsp:txBody>
      <dsp:txXfrm>
        <a:off x="1934" y="0"/>
        <a:ext cx="1898669" cy="1881026"/>
      </dsp:txXfrm>
    </dsp:sp>
    <dsp:sp modelId="{56AB44FE-63DF-194B-A13B-CE5967CD0F83}">
      <dsp:nvSpPr>
        <dsp:cNvPr id="0" name=""/>
        <dsp:cNvSpPr/>
      </dsp:nvSpPr>
      <dsp:spPr>
        <a:xfrm>
          <a:off x="191801" y="1881179"/>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Level 1: Calibrated TB; Level 2: </a:t>
          </a:r>
          <a:r>
            <a:rPr lang="en-US" sz="1400" kern="1200" dirty="0" err="1" smtClean="0"/>
            <a:t>precip</a:t>
          </a:r>
          <a:r>
            <a:rPr lang="en-US" sz="1400" kern="1200" dirty="0" smtClean="0"/>
            <a:t> rates; Level 3: accumulations</a:t>
          </a:r>
          <a:endParaRPr lang="en-US" sz="1400" kern="1200" dirty="0"/>
        </a:p>
      </dsp:txBody>
      <dsp:txXfrm>
        <a:off x="218554" y="1907932"/>
        <a:ext cx="1465429" cy="859912"/>
      </dsp:txXfrm>
    </dsp:sp>
    <dsp:sp modelId="{DAC806EB-0085-CF49-80B3-FD4DDF5D7408}">
      <dsp:nvSpPr>
        <dsp:cNvPr id="0" name=""/>
        <dsp:cNvSpPr/>
      </dsp:nvSpPr>
      <dsp:spPr>
        <a:xfrm>
          <a:off x="191801" y="2935123"/>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Latency: Near real time 1 hour</a:t>
          </a:r>
        </a:p>
        <a:p>
          <a:pPr lvl="0" algn="ctr" defTabSz="622300">
            <a:lnSpc>
              <a:spcPct val="90000"/>
            </a:lnSpc>
            <a:spcBef>
              <a:spcPct val="0"/>
            </a:spcBef>
            <a:spcAft>
              <a:spcPct val="35000"/>
            </a:spcAft>
          </a:pPr>
          <a:r>
            <a:rPr lang="en-US" sz="1400" kern="1200" dirty="0" smtClean="0"/>
            <a:t>~15 km resolution</a:t>
          </a:r>
          <a:endParaRPr lang="en-US" sz="1400" kern="1200" dirty="0"/>
        </a:p>
      </dsp:txBody>
      <dsp:txXfrm>
        <a:off x="218554" y="2961876"/>
        <a:ext cx="1465429" cy="859912"/>
      </dsp:txXfrm>
    </dsp:sp>
    <dsp:sp modelId="{10D6BC4C-2E1F-564D-BA79-13604F0775D0}">
      <dsp:nvSpPr>
        <dsp:cNvPr id="0" name=""/>
        <dsp:cNvSpPr/>
      </dsp:nvSpPr>
      <dsp:spPr>
        <a:xfrm>
          <a:off x="191801" y="3989067"/>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Constellation precipitation rates</a:t>
          </a:r>
        </a:p>
      </dsp:txBody>
      <dsp:txXfrm>
        <a:off x="218554" y="4015820"/>
        <a:ext cx="1465429" cy="859912"/>
      </dsp:txXfrm>
    </dsp:sp>
    <dsp:sp modelId="{B213DFFB-C01C-EA46-8E78-90B871F9F5F0}">
      <dsp:nvSpPr>
        <dsp:cNvPr id="0" name=""/>
        <dsp:cNvSpPr/>
      </dsp:nvSpPr>
      <dsp:spPr>
        <a:xfrm>
          <a:off x="191801" y="5043011"/>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Name: GPROF</a:t>
          </a:r>
        </a:p>
      </dsp:txBody>
      <dsp:txXfrm>
        <a:off x="218554" y="5069764"/>
        <a:ext cx="1465429" cy="859912"/>
      </dsp:txXfrm>
    </dsp:sp>
    <dsp:sp modelId="{F581D6DF-2530-D248-830E-81D80064B9B3}">
      <dsp:nvSpPr>
        <dsp:cNvPr id="0" name=""/>
        <dsp:cNvSpPr/>
      </dsp:nvSpPr>
      <dsp:spPr>
        <a:xfrm>
          <a:off x="2159962" y="0"/>
          <a:ext cx="1898669" cy="6270087"/>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DPR</a:t>
          </a:r>
          <a:endParaRPr lang="en-US" sz="2800" kern="1200" dirty="0"/>
        </a:p>
      </dsp:txBody>
      <dsp:txXfrm>
        <a:off x="2159962" y="0"/>
        <a:ext cx="1898669" cy="1881026"/>
      </dsp:txXfrm>
    </dsp:sp>
    <dsp:sp modelId="{0097B6FE-636B-2143-BC10-C9EB698EABC0}">
      <dsp:nvSpPr>
        <dsp:cNvPr id="0" name=""/>
        <dsp:cNvSpPr/>
      </dsp:nvSpPr>
      <dsp:spPr>
        <a:xfrm>
          <a:off x="2232871" y="1881179"/>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Level 1: Calibrated powers; Level 2: Z &amp; </a:t>
          </a:r>
          <a:r>
            <a:rPr lang="en-US" sz="1400" kern="1200" dirty="0" err="1" smtClean="0"/>
            <a:t>precip</a:t>
          </a:r>
          <a:r>
            <a:rPr lang="en-US" sz="1400" kern="1200" dirty="0" smtClean="0"/>
            <a:t> rates; Level 3: </a:t>
          </a:r>
          <a:r>
            <a:rPr lang="en-US" sz="1400" kern="1200" dirty="0" err="1" smtClean="0"/>
            <a:t>accum</a:t>
          </a:r>
          <a:r>
            <a:rPr lang="en-US" sz="1400" kern="1200" dirty="0" smtClean="0"/>
            <a:t>.</a:t>
          </a:r>
          <a:endParaRPr lang="en-US" sz="1400" kern="1200" dirty="0"/>
        </a:p>
      </dsp:txBody>
      <dsp:txXfrm>
        <a:off x="2259624" y="1907932"/>
        <a:ext cx="1465429" cy="859912"/>
      </dsp:txXfrm>
    </dsp:sp>
    <dsp:sp modelId="{8B333A5B-D413-5E4D-9DA2-F25F1880E3A9}">
      <dsp:nvSpPr>
        <dsp:cNvPr id="0" name=""/>
        <dsp:cNvSpPr/>
      </dsp:nvSpPr>
      <dsp:spPr>
        <a:xfrm>
          <a:off x="2232871" y="2935123"/>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Latency: Near real time 3 hours</a:t>
          </a:r>
        </a:p>
        <a:p>
          <a:pPr lvl="0" algn="ctr" defTabSz="622300">
            <a:lnSpc>
              <a:spcPct val="90000"/>
            </a:lnSpc>
            <a:spcBef>
              <a:spcPct val="0"/>
            </a:spcBef>
            <a:spcAft>
              <a:spcPct val="35000"/>
            </a:spcAft>
          </a:pPr>
          <a:r>
            <a:rPr lang="en-US" sz="1400" kern="1200" dirty="0" smtClean="0"/>
            <a:t>~5 km resolution</a:t>
          </a:r>
          <a:endParaRPr lang="en-US" sz="1400" kern="1200" dirty="0"/>
        </a:p>
      </dsp:txBody>
      <dsp:txXfrm>
        <a:off x="2259624" y="2961876"/>
        <a:ext cx="1465429" cy="859912"/>
      </dsp:txXfrm>
    </dsp:sp>
    <dsp:sp modelId="{4BD6CFA5-56B2-6B4F-852A-6CB697ECC6C3}">
      <dsp:nvSpPr>
        <dsp:cNvPr id="0" name=""/>
        <dsp:cNvSpPr/>
      </dsp:nvSpPr>
      <dsp:spPr>
        <a:xfrm>
          <a:off x="2232871" y="3989067"/>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Ku, </a:t>
          </a:r>
          <a:r>
            <a:rPr lang="en-US" sz="1400" kern="1200" dirty="0" err="1" smtClean="0"/>
            <a:t>Ka</a:t>
          </a:r>
          <a:r>
            <a:rPr lang="en-US" sz="1400" kern="1200" dirty="0" smtClean="0"/>
            <a:t>, and </a:t>
          </a:r>
          <a:r>
            <a:rPr lang="en-US" sz="1400" kern="1200" dirty="0" err="1" smtClean="0"/>
            <a:t>Ku+Ka</a:t>
          </a:r>
          <a:r>
            <a:rPr lang="en-US" sz="1400" kern="1200" dirty="0" smtClean="0"/>
            <a:t> products</a:t>
          </a:r>
          <a:endParaRPr lang="en-US" sz="1400" kern="1200" dirty="0"/>
        </a:p>
      </dsp:txBody>
      <dsp:txXfrm>
        <a:off x="2259624" y="4015820"/>
        <a:ext cx="1465429" cy="859912"/>
      </dsp:txXfrm>
    </dsp:sp>
    <dsp:sp modelId="{5AC4777A-8086-AC48-B5E1-B077327069DF}">
      <dsp:nvSpPr>
        <dsp:cNvPr id="0" name=""/>
        <dsp:cNvSpPr/>
      </dsp:nvSpPr>
      <dsp:spPr>
        <a:xfrm>
          <a:off x="2232871" y="5043011"/>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Name: DPR</a:t>
          </a:r>
          <a:endParaRPr lang="en-US" sz="1400" kern="1200" dirty="0"/>
        </a:p>
      </dsp:txBody>
      <dsp:txXfrm>
        <a:off x="2259624" y="5069764"/>
        <a:ext cx="1465429" cy="859912"/>
      </dsp:txXfrm>
    </dsp:sp>
    <dsp:sp modelId="{2D399318-F414-FF46-955F-BDC13B80076E}">
      <dsp:nvSpPr>
        <dsp:cNvPr id="0" name=""/>
        <dsp:cNvSpPr/>
      </dsp:nvSpPr>
      <dsp:spPr>
        <a:xfrm>
          <a:off x="4084073" y="0"/>
          <a:ext cx="1898669" cy="6270087"/>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ts val="600"/>
            </a:spcAft>
          </a:pPr>
          <a:r>
            <a:rPr lang="en-US" sz="2800" kern="1200" dirty="0" smtClean="0"/>
            <a:t>Combined</a:t>
          </a:r>
        </a:p>
      </dsp:txBody>
      <dsp:txXfrm>
        <a:off x="4084073" y="0"/>
        <a:ext cx="1898669" cy="1881026"/>
      </dsp:txXfrm>
    </dsp:sp>
    <dsp:sp modelId="{4ECC3FED-3083-2B4F-9EA5-FFAF39F0AED4}">
      <dsp:nvSpPr>
        <dsp:cNvPr id="0" name=""/>
        <dsp:cNvSpPr/>
      </dsp:nvSpPr>
      <dsp:spPr>
        <a:xfrm>
          <a:off x="4273940" y="1881179"/>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Level 2: Combined DPR &amp; GMI; Level 3: accumulations</a:t>
          </a:r>
          <a:endParaRPr lang="en-US" sz="1400" kern="1200" dirty="0"/>
        </a:p>
      </dsp:txBody>
      <dsp:txXfrm>
        <a:off x="4300693" y="1907932"/>
        <a:ext cx="1465429" cy="859912"/>
      </dsp:txXfrm>
    </dsp:sp>
    <dsp:sp modelId="{92023555-B78C-654E-BA5F-61963F1C6E73}">
      <dsp:nvSpPr>
        <dsp:cNvPr id="0" name=""/>
        <dsp:cNvSpPr/>
      </dsp:nvSpPr>
      <dsp:spPr>
        <a:xfrm>
          <a:off x="4273940" y="2935123"/>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Latency: Near real time 3 hours </a:t>
          </a:r>
        </a:p>
        <a:p>
          <a:pPr lvl="0" algn="ctr" defTabSz="622300">
            <a:lnSpc>
              <a:spcPct val="90000"/>
            </a:lnSpc>
            <a:spcBef>
              <a:spcPct val="0"/>
            </a:spcBef>
            <a:spcAft>
              <a:spcPct val="35000"/>
            </a:spcAft>
          </a:pPr>
          <a:r>
            <a:rPr lang="en-US" sz="1400" kern="1200" dirty="0" smtClean="0"/>
            <a:t>~15 km resolution</a:t>
          </a:r>
          <a:endParaRPr lang="en-US" sz="1400" kern="1200" dirty="0"/>
        </a:p>
      </dsp:txBody>
      <dsp:txXfrm>
        <a:off x="4300693" y="2961876"/>
        <a:ext cx="1465429" cy="859912"/>
      </dsp:txXfrm>
    </dsp:sp>
    <dsp:sp modelId="{F459D19C-01AD-1341-9F85-113BFCCE9E49}">
      <dsp:nvSpPr>
        <dsp:cNvPr id="0" name=""/>
        <dsp:cNvSpPr/>
      </dsp:nvSpPr>
      <dsp:spPr>
        <a:xfrm>
          <a:off x="4273940" y="3989067"/>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Greater constraints on estimates; database for GPROF</a:t>
          </a:r>
          <a:endParaRPr lang="en-US" sz="1400" kern="1200" dirty="0"/>
        </a:p>
      </dsp:txBody>
      <dsp:txXfrm>
        <a:off x="4300693" y="4015820"/>
        <a:ext cx="1465429" cy="859912"/>
      </dsp:txXfrm>
    </dsp:sp>
    <dsp:sp modelId="{CBB92895-F1A2-754E-ACF4-B763494D6501}">
      <dsp:nvSpPr>
        <dsp:cNvPr id="0" name=""/>
        <dsp:cNvSpPr/>
      </dsp:nvSpPr>
      <dsp:spPr>
        <a:xfrm>
          <a:off x="4273940" y="5043011"/>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Name: CMB</a:t>
          </a:r>
          <a:endParaRPr lang="en-US" sz="1400" kern="1200" dirty="0"/>
        </a:p>
      </dsp:txBody>
      <dsp:txXfrm>
        <a:off x="4300693" y="5069764"/>
        <a:ext cx="1465429" cy="859912"/>
      </dsp:txXfrm>
    </dsp:sp>
    <dsp:sp modelId="{22CC0975-BBEA-DD4A-ABD5-D554D2FE7A36}">
      <dsp:nvSpPr>
        <dsp:cNvPr id="0" name=""/>
        <dsp:cNvSpPr/>
      </dsp:nvSpPr>
      <dsp:spPr>
        <a:xfrm>
          <a:off x="6125142" y="0"/>
          <a:ext cx="1898669" cy="6270087"/>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ts val="0"/>
            </a:spcAft>
          </a:pPr>
          <a:r>
            <a:rPr lang="en-US" sz="2800" kern="1200" dirty="0" smtClean="0"/>
            <a:t>Multi-Satellite</a:t>
          </a:r>
        </a:p>
      </dsp:txBody>
      <dsp:txXfrm>
        <a:off x="6125142" y="0"/>
        <a:ext cx="1898669" cy="1881026"/>
      </dsp:txXfrm>
    </dsp:sp>
    <dsp:sp modelId="{5EB56100-8645-8548-8DF0-539F0FA9E496}">
      <dsp:nvSpPr>
        <dsp:cNvPr id="0" name=""/>
        <dsp:cNvSpPr/>
      </dsp:nvSpPr>
      <dsp:spPr>
        <a:xfrm>
          <a:off x="6315009" y="1881179"/>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Level 2: </a:t>
          </a:r>
          <a:r>
            <a:rPr lang="en-US" sz="1400" kern="1200" dirty="0" err="1" smtClean="0"/>
            <a:t>precip</a:t>
          </a:r>
          <a:r>
            <a:rPr lang="en-US" sz="1400" kern="1200" dirty="0" smtClean="0"/>
            <a:t> rates; Level 3: accumulations</a:t>
          </a:r>
          <a:endParaRPr lang="en-US" sz="1400" kern="1200" dirty="0"/>
        </a:p>
      </dsp:txBody>
      <dsp:txXfrm>
        <a:off x="6341762" y="1907932"/>
        <a:ext cx="1465429" cy="859912"/>
      </dsp:txXfrm>
    </dsp:sp>
    <dsp:sp modelId="{A2BCC072-F421-D742-9E45-282967EB7612}">
      <dsp:nvSpPr>
        <dsp:cNvPr id="0" name=""/>
        <dsp:cNvSpPr/>
      </dsp:nvSpPr>
      <dsp:spPr>
        <a:xfrm>
          <a:off x="6315009" y="2935123"/>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Latency: Near real time 4 hours </a:t>
          </a:r>
        </a:p>
        <a:p>
          <a:pPr lvl="0" algn="ctr" defTabSz="622300">
            <a:lnSpc>
              <a:spcPct val="90000"/>
            </a:lnSpc>
            <a:spcBef>
              <a:spcPct val="0"/>
            </a:spcBef>
            <a:spcAft>
              <a:spcPct val="35000"/>
            </a:spcAft>
          </a:pPr>
          <a:r>
            <a:rPr lang="en-US" sz="1400" kern="1200" dirty="0" smtClean="0"/>
            <a:t>~10 km res., every 30 minutes</a:t>
          </a:r>
          <a:endParaRPr lang="en-US" sz="1400" kern="1200" dirty="0"/>
        </a:p>
      </dsp:txBody>
      <dsp:txXfrm>
        <a:off x="6341762" y="2961876"/>
        <a:ext cx="1465429" cy="859912"/>
      </dsp:txXfrm>
    </dsp:sp>
    <dsp:sp modelId="{98C0C75F-0934-6F47-9C4B-67BF0532F8BC}">
      <dsp:nvSpPr>
        <dsp:cNvPr id="0" name=""/>
        <dsp:cNvSpPr/>
      </dsp:nvSpPr>
      <dsp:spPr>
        <a:xfrm>
          <a:off x="6315009" y="3989067"/>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Uses IR to fill between microwave for 30 min data</a:t>
          </a:r>
          <a:endParaRPr lang="en-US" sz="1400" kern="1200" dirty="0"/>
        </a:p>
      </dsp:txBody>
      <dsp:txXfrm>
        <a:off x="6341762" y="4015820"/>
        <a:ext cx="1465429" cy="859912"/>
      </dsp:txXfrm>
    </dsp:sp>
    <dsp:sp modelId="{CB14CE5D-1A60-BE40-B545-BA0EF66CD940}">
      <dsp:nvSpPr>
        <dsp:cNvPr id="0" name=""/>
        <dsp:cNvSpPr/>
      </dsp:nvSpPr>
      <dsp:spPr>
        <a:xfrm>
          <a:off x="6315009" y="5043011"/>
          <a:ext cx="1518935" cy="91341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Name: IMERG</a:t>
          </a:r>
          <a:endParaRPr lang="en-US" sz="1400" kern="1200" dirty="0"/>
        </a:p>
      </dsp:txBody>
      <dsp:txXfrm>
        <a:off x="6341762" y="5069764"/>
        <a:ext cx="1465429" cy="85991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607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8213" y="4367213"/>
            <a:ext cx="5159375" cy="4138612"/>
          </a:xfrm>
          <a:prstGeom prst="rect">
            <a:avLst/>
          </a:prstGeom>
          <a:noFill/>
          <a:ln w="12700">
            <a:noFill/>
            <a:miter lim="800000"/>
            <a:headEnd/>
            <a:tailEnd/>
          </a:ln>
          <a:effectLst/>
        </p:spPr>
        <p:txBody>
          <a:bodyPr vert="horz" wrap="square" lIns="91654" tIns="45023" rIns="91654" bIns="450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3" name="Rectangle 3"/>
          <p:cNvSpPr>
            <a:spLocks noGrp="1" noRot="1" noChangeAspect="1" noChangeArrowheads="1" noTextEdit="1"/>
          </p:cNvSpPr>
          <p:nvPr>
            <p:ph type="sldImg" idx="2"/>
          </p:nvPr>
        </p:nvSpPr>
        <p:spPr bwMode="auto">
          <a:xfrm>
            <a:off x="1228725" y="695325"/>
            <a:ext cx="4579938" cy="34353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192771475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pitchFamily="1" charset="-128"/>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pitchFamily="1" charset="-128"/>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pitchFamily="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74756" name="Slide Number Placeholder 3"/>
          <p:cNvSpPr>
            <a:spLocks noGrp="1"/>
          </p:cNvSpPr>
          <p:nvPr>
            <p:ph type="sldNum" sz="quarter" idx="5"/>
          </p:nvPr>
        </p:nvSpPr>
        <p:spPr bwMode="auto">
          <a:xfrm>
            <a:off x="3984724" y="8733176"/>
            <a:ext cx="3049484" cy="460055"/>
          </a:xfrm>
          <a:prstGeom prst="rect">
            <a:avLst/>
          </a:prstGeom>
          <a:noFill/>
          <a:ln>
            <a:miter lim="800000"/>
            <a:headEnd/>
            <a:tailEnd/>
          </a:ln>
        </p:spPr>
        <p:txBody>
          <a:bodyPr/>
          <a:lstStyle/>
          <a:p>
            <a:fld id="{78EF1F70-CE37-C041-95BB-4F56F060B416}" type="slidenum">
              <a:rPr lang="en-US"/>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Gail/Dalia</a:t>
            </a:r>
          </a:p>
        </p:txBody>
      </p:sp>
      <p:sp>
        <p:nvSpPr>
          <p:cNvPr id="74756" name="Slide Number Placeholder 3"/>
          <p:cNvSpPr>
            <a:spLocks noGrp="1"/>
          </p:cNvSpPr>
          <p:nvPr>
            <p:ph type="sldNum" sz="quarter" idx="5"/>
          </p:nvPr>
        </p:nvSpPr>
        <p:spPr bwMode="auto">
          <a:xfrm>
            <a:off x="3984724" y="8733176"/>
            <a:ext cx="3049484" cy="460055"/>
          </a:xfrm>
          <a:prstGeom prst="rect">
            <a:avLst/>
          </a:prstGeom>
          <a:noFill/>
          <a:ln>
            <a:miter lim="800000"/>
            <a:headEnd/>
            <a:tailEnd/>
          </a:ln>
        </p:spPr>
        <p:txBody>
          <a:bodyPr/>
          <a:lstStyle/>
          <a:p>
            <a:fld id="{78EF1F70-CE37-C041-95BB-4F56F060B416}" type="slidenum">
              <a:rPr lang="en-US"/>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body" idx="1"/>
          </p:nvPr>
        </p:nvSpPr>
        <p:spPr>
          <a:noFill/>
          <a:ln w="9525"/>
        </p:spPr>
        <p:txBody>
          <a:bodyPr/>
          <a:lstStyle/>
          <a:p>
            <a:pPr defTabSz="865664">
              <a:lnSpc>
                <a:spcPct val="90000"/>
              </a:lnSpc>
              <a:spcBef>
                <a:spcPct val="40000"/>
              </a:spcBef>
              <a:defRPr/>
            </a:pPr>
            <a:r>
              <a:rPr lang="en-US" sz="1100" dirty="0" smtClean="0">
                <a:latin typeface="Helvetica" pitchFamily="-108" charset="0"/>
                <a:ea typeface="ＭＳ Ｐゴシック" pitchFamily="34" charset="-128"/>
                <a:cs typeface="ＭＳ Ｐゴシック" pitchFamily="-108" charset="-128"/>
              </a:rPr>
              <a:t>This image shows the power of the new capabilities on GPM. Namely the </a:t>
            </a:r>
            <a:r>
              <a:rPr lang="en-US" sz="1100" dirty="0" err="1" smtClean="0">
                <a:latin typeface="Helvetica" pitchFamily="-108" charset="0"/>
                <a:ea typeface="ＭＳ Ｐゴシック" pitchFamily="34" charset="-128"/>
                <a:cs typeface="ＭＳ Ｐゴシック" pitchFamily="-108" charset="-128"/>
              </a:rPr>
              <a:t>Ka</a:t>
            </a:r>
            <a:r>
              <a:rPr lang="en-US" sz="1100" dirty="0" smtClean="0">
                <a:latin typeface="Helvetica" pitchFamily="-108" charset="0"/>
                <a:ea typeface="ＭＳ Ｐゴシック" pitchFamily="34" charset="-128"/>
                <a:cs typeface="ＭＳ Ｐゴシック" pitchFamily="-108" charset="-128"/>
              </a:rPr>
              <a:t> radar frequency</a:t>
            </a:r>
            <a:r>
              <a:rPr lang="en-US" sz="1100" baseline="0" dirty="0" smtClean="0">
                <a:latin typeface="Helvetica" pitchFamily="-108" charset="0"/>
                <a:ea typeface="ＭＳ Ｐゴシック" pitchFamily="34" charset="-128"/>
                <a:cs typeface="ＭＳ Ｐゴシック" pitchFamily="-108" charset="-128"/>
              </a:rPr>
              <a:t> that is able to reveal the 3D structures of ice and light precipitation (because of its lower minimum detectable reflectivity down to 12 </a:t>
            </a:r>
            <a:r>
              <a:rPr lang="en-US" sz="1100" baseline="0" dirty="0" err="1" smtClean="0">
                <a:latin typeface="Helvetica" pitchFamily="-108" charset="0"/>
                <a:ea typeface="ＭＳ Ｐゴシック" pitchFamily="34" charset="-128"/>
                <a:cs typeface="ＭＳ Ｐゴシック" pitchFamily="-108" charset="-128"/>
              </a:rPr>
              <a:t>dBZ</a:t>
            </a:r>
            <a:r>
              <a:rPr lang="en-US" sz="1100" baseline="0" dirty="0" smtClean="0">
                <a:latin typeface="Helvetica" pitchFamily="-108" charset="0"/>
                <a:ea typeface="ＭＳ Ｐゴシック" pitchFamily="34" charset="-128"/>
                <a:cs typeface="ＭＳ Ｐゴシック" pitchFamily="-108" charset="-128"/>
              </a:rPr>
              <a:t>). Note the yellow anvil region coming out of the edges of the cyclone hot tower at the 10 km altitude. The GMI also has 166 and 183 GHz channels (that TRMM did not have). These channels are also sensitive to light rain and ice. One can see the depression in brightness temperatures in 183 GHz where the anvil ice exists. Note that 89 and 37 GHZ are sensitive to only the most intense precipitation areas. Also that 37 GHz warms when liquid precipitation is present. These GMI brightness temperature relationships are as expected over oceans.</a:t>
            </a:r>
            <a:endParaRPr lang="en-US" sz="1100" dirty="0">
              <a:latin typeface="Helvetica" pitchFamily="-108" charset="0"/>
              <a:ea typeface="ＭＳ Ｐゴシック" pitchFamily="34" charset="-128"/>
              <a:cs typeface="ＭＳ Ｐゴシック" pitchFamily="-108" charset="-128"/>
            </a:endParaRPr>
          </a:p>
          <a:p>
            <a:pPr defTabSz="865664">
              <a:lnSpc>
                <a:spcPct val="90000"/>
              </a:lnSpc>
              <a:spcBef>
                <a:spcPct val="40000"/>
              </a:spcBef>
              <a:defRPr/>
            </a:pPr>
            <a:endParaRPr lang="en-US" dirty="0" smtClean="0"/>
          </a:p>
          <a:p>
            <a:endParaRPr lang="en-US" sz="1100" dirty="0">
              <a:latin typeface="Helvetica" pitchFamily="-108" charset="0"/>
              <a:ea typeface="ＭＳ Ｐゴシック" pitchFamily="34" charset="-128"/>
              <a:cs typeface="ＭＳ Ｐゴシック" pitchFamily="-108" charset="-128"/>
            </a:endParaRPr>
          </a:p>
          <a:p>
            <a:pPr defTabSz="865664">
              <a:lnSpc>
                <a:spcPct val="90000"/>
              </a:lnSpc>
              <a:spcBef>
                <a:spcPct val="40000"/>
              </a:spcBef>
              <a:defRPr/>
            </a:pPr>
            <a:endParaRPr lang="en-US" sz="1100" dirty="0">
              <a:solidFill>
                <a:srgbClr val="000000"/>
              </a:solidFill>
            </a:endParaRPr>
          </a:p>
          <a:p>
            <a:endParaRPr lang="en-US" dirty="0" smtClean="0">
              <a:latin typeface="Helvetica" pitchFamily="-72" charset="0"/>
              <a:ea typeface="ＭＳ Ｐゴシック" pitchFamily="-72" charset="-128"/>
              <a:cs typeface="ＭＳ Ｐゴシック" pitchFamily="-72" charset="-128"/>
            </a:endParaRPr>
          </a:p>
        </p:txBody>
      </p:sp>
      <p:sp>
        <p:nvSpPr>
          <p:cNvPr id="16386" name="Rectangle 3"/>
          <p:cNvSpPr>
            <a:spLocks noGrp="1" noRot="1" noChangeAspect="1" noChangeArrowheads="1" noTextEdit="1"/>
          </p:cNvSpPr>
          <p:nvPr>
            <p:ph type="sldImg"/>
          </p:nvPr>
        </p:nvSpPr>
        <p:spPr>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885" marR="0" indent="-17388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Source of track data: </a:t>
            </a:r>
            <a:r>
              <a:rPr lang="en-US" sz="1200" dirty="0" smtClean="0"/>
              <a:t>http://en.wikipedia.org/wiki/Hurricane_Arthur#mediaviewer/File:Arthur_2014_track.png</a:t>
            </a:r>
          </a:p>
          <a:p>
            <a:pPr marL="173885" indent="-173885">
              <a:buFont typeface="Arial" panose="020B0604020202020204" pitchFamily="34" charset="0"/>
              <a:buChar char="•"/>
            </a:pPr>
            <a:endParaRPr lang="en-US" dirty="0" smtClean="0"/>
          </a:p>
          <a:p>
            <a:pPr marL="173885" indent="-173885">
              <a:buFont typeface="Arial" panose="020B0604020202020204" pitchFamily="34" charset="0"/>
              <a:buChar char="•"/>
            </a:pPr>
            <a:r>
              <a:rPr lang="en-US" dirty="0" smtClean="0"/>
              <a:t>Hurricane Arthur affected the East Coast of the US from July 1-7</a:t>
            </a:r>
            <a:r>
              <a:rPr lang="en-US" baseline="30000" dirty="0" smtClean="0"/>
              <a:t>th</a:t>
            </a:r>
            <a:r>
              <a:rPr lang="en-US" dirty="0" smtClean="0"/>
              <a:t>, 2014</a:t>
            </a:r>
          </a:p>
          <a:p>
            <a:pPr marL="173885" indent="-173885">
              <a:buFont typeface="Arial" panose="020B0604020202020204" pitchFamily="34" charset="0"/>
              <a:buChar char="•"/>
            </a:pPr>
            <a:r>
              <a:rPr lang="en-US" dirty="0" smtClean="0"/>
              <a:t>It</a:t>
            </a:r>
            <a:r>
              <a:rPr lang="en-US" baseline="0" dirty="0" smtClean="0"/>
              <a:t> was the first hurricane of the 2014 season and the earliest recorded hurricane to strike North Carolina </a:t>
            </a:r>
          </a:p>
          <a:p>
            <a:pPr marL="173885" indent="-173885">
              <a:buFont typeface="Arial" panose="020B0604020202020204" pitchFamily="34" charset="0"/>
              <a:buChar char="•"/>
            </a:pPr>
            <a:r>
              <a:rPr lang="en-US" baseline="0" dirty="0" smtClean="0"/>
              <a:t>TRMM and GPM were able to view the storm multiple times throughout its lifecycle, the images above show Hurricane Arthur on July 3</a:t>
            </a:r>
            <a:r>
              <a:rPr lang="en-US" baseline="30000" dirty="0" smtClean="0"/>
              <a:t>rd</a:t>
            </a:r>
            <a:r>
              <a:rPr lang="en-US" baseline="0" dirty="0" smtClean="0"/>
              <a:t> making landfall in North Carolina</a:t>
            </a:r>
          </a:p>
          <a:p>
            <a:pPr marL="173885" indent="-173885">
              <a:buFont typeface="Arial" panose="020B0604020202020204" pitchFamily="34" charset="0"/>
              <a:buChar char="•"/>
            </a:pPr>
            <a:r>
              <a:rPr lang="en-US" baseline="0" dirty="0" smtClean="0"/>
              <a:t>Due to GPM’s 65 degree orbit, GPM is able to view storms such as Arthur as they progress </a:t>
            </a:r>
            <a:r>
              <a:rPr lang="en-US" baseline="0" dirty="0" err="1" smtClean="0"/>
              <a:t>poleward</a:t>
            </a:r>
            <a:r>
              <a:rPr lang="en-US" baseline="0" dirty="0" smtClean="0"/>
              <a:t> and observed precipitation that affected Maine and Canada.</a:t>
            </a:r>
            <a:endParaRPr lang="en-US" dirty="0"/>
          </a:p>
        </p:txBody>
      </p:sp>
      <p:sp>
        <p:nvSpPr>
          <p:cNvPr id="4" name="Slide Number Placeholder 3"/>
          <p:cNvSpPr>
            <a:spLocks noGrp="1"/>
          </p:cNvSpPr>
          <p:nvPr>
            <p:ph type="sldNum" sz="quarter" idx="10"/>
          </p:nvPr>
        </p:nvSpPr>
        <p:spPr>
          <a:xfrm>
            <a:off x="3985325" y="8733464"/>
            <a:ext cx="3048847" cy="459740"/>
          </a:xfrm>
          <a:prstGeom prst="rect">
            <a:avLst/>
          </a:prstGeom>
        </p:spPr>
        <p:txBody>
          <a:bodyPr lIns="92738" tIns="46369" rIns="92738" bIns="46369"/>
          <a:lstStyle/>
          <a:p>
            <a:pPr>
              <a:defRPr/>
            </a:pPr>
            <a:fld id="{F6F921E9-2863-6F4A-A265-B740A2855B50}" type="slidenum">
              <a:rPr lang="en-US" smtClean="0"/>
              <a:pPr>
                <a:defRPr/>
              </a:pPr>
              <a:t>7</a:t>
            </a:fld>
            <a:endParaRPr lang="en-US" dirty="0"/>
          </a:p>
        </p:txBody>
      </p:sp>
    </p:spTree>
    <p:extLst>
      <p:ext uri="{BB962C8B-B14F-4D97-AF65-F5344CB8AC3E}">
        <p14:creationId xmlns:p14="http://schemas.microsoft.com/office/powerpoint/2010/main" val="418841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649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Precipitation systems</a:t>
            </a:r>
            <a:r>
              <a:rPr lang="en-US" baseline="0" dirty="0" smtClean="0"/>
              <a:t> categorized by their depths, intensities and sizes. Now we have more confidence to answer the questions of “where are the strongest, biggest, and deepest storms on Earth”.</a:t>
            </a:r>
          </a:p>
          <a:p>
            <a:endParaRPr lang="en-US" baseline="0" dirty="0" smtClean="0"/>
          </a:p>
          <a:p>
            <a:r>
              <a:rPr lang="en-US" dirty="0">
                <a:latin typeface="+mn-lt"/>
                <a:ea typeface="+mn-ea"/>
                <a:cs typeface="+mn-cs"/>
              </a:rPr>
              <a:t>PF stands for Precipitation Feature defined by grouping contiguous precipitating pixels. The plots show the locations of the most intense precipitation systems and strongest storms using the color code matching their rarity. The parameter limits for each category are indicated above each color bar. For example, of the 1.2 million PFs, only about 0.02% (269) have 40 </a:t>
            </a:r>
            <a:r>
              <a:rPr lang="en-US" dirty="0" err="1">
                <a:latin typeface="+mn-lt"/>
                <a:ea typeface="+mn-ea"/>
                <a:cs typeface="+mn-cs"/>
              </a:rPr>
              <a:t>dBZ</a:t>
            </a:r>
            <a:r>
              <a:rPr lang="en-US" dirty="0">
                <a:latin typeface="+mn-lt"/>
                <a:ea typeface="+mn-ea"/>
                <a:cs typeface="+mn-cs"/>
              </a:rPr>
              <a:t> echo reaching 13.8 km, another 0.02% have horizontal area greater than 120,511 km^2.</a:t>
            </a:r>
            <a:br>
              <a:rPr lang="en-US" dirty="0">
                <a:latin typeface="+mn-lt"/>
                <a:ea typeface="+mn-ea"/>
                <a:cs typeface="+mn-cs"/>
              </a:rPr>
            </a:br>
            <a:endParaRPr lang="en-US" dirty="0"/>
          </a:p>
        </p:txBody>
      </p:sp>
      <p:sp>
        <p:nvSpPr>
          <p:cNvPr id="4" name="Slide Number Placeholder 3"/>
          <p:cNvSpPr>
            <a:spLocks noGrp="1"/>
          </p:cNvSpPr>
          <p:nvPr>
            <p:ph type="sldNum" sz="quarter" idx="10"/>
          </p:nvPr>
        </p:nvSpPr>
        <p:spPr>
          <a:xfrm>
            <a:off x="3985325" y="8733464"/>
            <a:ext cx="3048847" cy="459740"/>
          </a:xfrm>
          <a:prstGeom prst="rect">
            <a:avLst/>
          </a:prstGeom>
        </p:spPr>
        <p:txBody>
          <a:bodyPr lIns="92738" tIns="46369" rIns="92738" bIns="46369"/>
          <a:lstStyle/>
          <a:p>
            <a:fld id="{C6B00E30-F221-EC41-A90E-E20B82BFE77A}" type="slidenum">
              <a:rPr lang="en-US" smtClean="0"/>
              <a:pPr/>
              <a:t>9</a:t>
            </a:fld>
            <a:endParaRPr lang="en-US"/>
          </a:p>
        </p:txBody>
      </p:sp>
    </p:spTree>
    <p:extLst>
      <p:ext uri="{BB962C8B-B14F-4D97-AF65-F5344CB8AC3E}">
        <p14:creationId xmlns:p14="http://schemas.microsoft.com/office/powerpoint/2010/main" val="3109215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TB=</a:t>
            </a:r>
            <a:r>
              <a:rPr lang="en-US" sz="1200" dirty="0" smtClean="0">
                <a:latin typeface="Calibri" panose="020F0502020204030204" pitchFamily="34" charset="0"/>
              </a:rPr>
              <a:t>Brightness Temperatures </a:t>
            </a:r>
            <a:endParaRPr lang="en-US" dirty="0"/>
          </a:p>
        </p:txBody>
      </p:sp>
    </p:spTree>
    <p:extLst>
      <p:ext uri="{BB962C8B-B14F-4D97-AF65-F5344CB8AC3E}">
        <p14:creationId xmlns:p14="http://schemas.microsoft.com/office/powerpoint/2010/main" val="2216837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NASA</a:t>
            </a:r>
            <a:r>
              <a:rPr lang="en-US" baseline="0" dirty="0" smtClean="0"/>
              <a:t> Short-term Prediction Research and Transition (</a:t>
            </a:r>
            <a:r>
              <a:rPr lang="en-US" baseline="0" dirty="0" err="1" smtClean="0"/>
              <a:t>SPoRT</a:t>
            </a:r>
            <a:r>
              <a:rPr lang="en-US" baseline="0" dirty="0" smtClean="0"/>
              <a:t>) Center at Marshall Space Flight Center has been obtaining and processing L1 and L2 observations from the GPM Core and available Constellation satellites since last summer.  We obtain the data from servers at Goddard, which serve the </a:t>
            </a:r>
            <a:r>
              <a:rPr lang="en-US" baseline="0" dirty="0" err="1" smtClean="0"/>
              <a:t>intercalibrated</a:t>
            </a:r>
            <a:r>
              <a:rPr lang="en-US" baseline="0" dirty="0" smtClean="0"/>
              <a:t> data products in near-real-time.  </a:t>
            </a:r>
            <a:r>
              <a:rPr lang="en-US" baseline="0" dirty="0" err="1" smtClean="0"/>
              <a:t>SPoRT</a:t>
            </a:r>
            <a:r>
              <a:rPr lang="en-US" baseline="0" dirty="0" smtClean="0"/>
              <a:t> uses the L1 data to product multi-spectral composite imagery, which combines different channels to provide enhanced visualization of the imagery.  In this example here, 3 channels are combined to form a composite that delineates the coldest cloud tops (in red) from other clouds (cyan).  This imagery has been transitioned to the NOAA National Hurricane Center and Weather Prediction Center and is available for viewing by forecasters in their operational N-AWIPS decision support system (the image on this slide shows what the data looks like in N-AWIPS for Hurricane </a:t>
            </a:r>
            <a:r>
              <a:rPr lang="en-US" baseline="0" dirty="0" err="1" smtClean="0"/>
              <a:t>Iselle</a:t>
            </a:r>
            <a:r>
              <a:rPr lang="en-US" baseline="0" dirty="0" smtClean="0"/>
              <a:t> in August 2014).  Forecasters have provided feedback on the product that this visualization and these data allow for easier pinpointing of the center of tropical systems and locating the areas of most intense convection.</a:t>
            </a:r>
            <a:endParaRPr lang="en-US" dirty="0" smtClean="0"/>
          </a:p>
          <a:p>
            <a:endParaRPr lang="en-US" dirty="0"/>
          </a:p>
        </p:txBody>
      </p:sp>
    </p:spTree>
    <p:extLst>
      <p:ext uri="{BB962C8B-B14F-4D97-AF65-F5344CB8AC3E}">
        <p14:creationId xmlns:p14="http://schemas.microsoft.com/office/powerpoint/2010/main" val="210189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85325" y="8733464"/>
            <a:ext cx="3048847" cy="459740"/>
          </a:xfrm>
          <a:prstGeom prst="rect">
            <a:avLst/>
          </a:prstGeom>
        </p:spPr>
        <p:txBody>
          <a:bodyPr lIns="92738" tIns="46369" rIns="92738" bIns="46369"/>
          <a:lstStyle/>
          <a:p>
            <a:pPr>
              <a:defRPr/>
            </a:pPr>
            <a:fld id="{F6F921E9-2863-6F4A-A265-B740A2855B50}" type="slidenum">
              <a:rPr lang="en-US" smtClean="0"/>
              <a:pPr>
                <a:defRPr/>
              </a:pPr>
              <a:t>14</a:t>
            </a:fld>
            <a:endParaRPr lang="en-US" dirty="0"/>
          </a:p>
        </p:txBody>
      </p:sp>
    </p:spTree>
    <p:extLst>
      <p:ext uri="{BB962C8B-B14F-4D97-AF65-F5344CB8AC3E}">
        <p14:creationId xmlns:p14="http://schemas.microsoft.com/office/powerpoint/2010/main" val="4075454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the rain that falls in the US can</a:t>
            </a:r>
            <a:r>
              <a:rPr lang="en-US" baseline="0" dirty="0" smtClean="0"/>
              <a:t> be very different than the rain that falls in the rest of the world we need to verify precipitation globally. GPM has developed a global team for validation and science. NASA’s primary validation will be done in the US.</a:t>
            </a:r>
            <a:endParaRPr lang="en-US" dirty="0"/>
          </a:p>
        </p:txBody>
      </p:sp>
    </p:spTree>
    <p:extLst>
      <p:ext uri="{BB962C8B-B14F-4D97-AF65-F5344CB8AC3E}">
        <p14:creationId xmlns:p14="http://schemas.microsoft.com/office/powerpoint/2010/main" val="1920330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effectLst/>
        </p:spPr>
        <p:txBody>
          <a:bodyPr anchor="t"/>
          <a:lstStyle>
            <a:lvl1pPr algn="l">
              <a:defRPr sz="2400" b="0" cap="none" baseline="0">
                <a:solidFill>
                  <a:srgbClr val="262B62"/>
                </a:solidFill>
                <a:effectLst/>
                <a:latin typeface="Arial"/>
                <a:cs typeface="Arial"/>
              </a:defRPr>
            </a:lvl1pPr>
          </a:lstStyle>
          <a:p>
            <a:r>
              <a:rPr lang="en-US" dirty="0" smtClean="0"/>
              <a:t>Click to edit Name, Position</a:t>
            </a:r>
            <a:endParaRPr lang="en-US" dirty="0"/>
          </a:p>
        </p:txBody>
      </p:sp>
      <p:sp>
        <p:nvSpPr>
          <p:cNvPr id="3" name="Text Placeholder 2"/>
          <p:cNvSpPr>
            <a:spLocks noGrp="1"/>
          </p:cNvSpPr>
          <p:nvPr>
            <p:ph type="body" idx="1" hasCustomPrompt="1"/>
          </p:nvPr>
        </p:nvSpPr>
        <p:spPr>
          <a:xfrm>
            <a:off x="722313" y="1881218"/>
            <a:ext cx="7772400" cy="1500187"/>
          </a:xfrm>
        </p:spPr>
        <p:txBody>
          <a:bodyPr anchor="b"/>
          <a:lstStyle>
            <a:lvl1pPr marL="0" indent="0">
              <a:buNone/>
              <a:defRPr sz="3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Title of Presentation</a:t>
            </a:r>
          </a:p>
        </p:txBody>
      </p:sp>
    </p:spTree>
  </p:cSld>
  <p:clrMapOvr>
    <a:masterClrMapping/>
  </p:clrMapOvr>
  <p:transition xmlns:p14="http://schemas.microsoft.com/office/powerpoint/2010/main" spd="med"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035467-F236-DB4E-99C7-05CAFCD360FE}" type="datetimeFigureOut">
              <a:rPr lang="en-US" smtClean="0"/>
              <a:t>6/8/15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190B3FE-1AED-EE41-BE77-A5B799F343E2}" type="slidenum">
              <a:rPr lang="en-US" smtClean="0"/>
              <a:t>‹#›</a:t>
            </a:fld>
            <a:endParaRPr lang="en-US"/>
          </a:p>
        </p:txBody>
      </p:sp>
    </p:spTree>
    <p:extLst>
      <p:ext uri="{BB962C8B-B14F-4D97-AF65-F5344CB8AC3E}">
        <p14:creationId xmlns:p14="http://schemas.microsoft.com/office/powerpoint/2010/main" val="38340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2313" y="1881218"/>
            <a:ext cx="7772400" cy="1500187"/>
          </a:xfrm>
        </p:spPr>
        <p:txBody>
          <a:bodyPr anchor="b"/>
          <a:lstStyle>
            <a:lvl1pPr marL="0" indent="0">
              <a:buNone/>
              <a:defRPr sz="3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Backup</a:t>
            </a:r>
          </a:p>
        </p:txBody>
      </p:sp>
    </p:spTree>
    <p:extLst>
      <p:ext uri="{BB962C8B-B14F-4D97-AF65-F5344CB8AC3E}">
        <p14:creationId xmlns:p14="http://schemas.microsoft.com/office/powerpoint/2010/main" val="4128959922"/>
      </p:ext>
    </p:extLst>
  </p:cSld>
  <p:clrMapOvr>
    <a:masterClrMapping/>
  </p:clrMapOvr>
  <p:transition xmlns:p14="http://schemas.microsoft.com/office/powerpoint/2010/main" spd="med"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effectLst/>
        </p:spPr>
        <p:txBody>
          <a:bodyPr/>
          <a:lstStyle/>
          <a:p>
            <a:r>
              <a:rPr lang="en-US" dirty="0" smtClean="0"/>
              <a:t>Click to edit title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p:nvPr>
        </p:nvSpPr>
        <p:spPr>
          <a:xfrm>
            <a:off x="573088" y="812800"/>
            <a:ext cx="4103687" cy="565308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29175" y="812800"/>
            <a:ext cx="4103688" cy="565308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070" y="164202"/>
            <a:ext cx="7648713" cy="443188"/>
          </a:xfrm>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p:nvPr>
        </p:nvSpPr>
        <p:spPr>
          <a:xfrm>
            <a:off x="457200" y="795200"/>
            <a:ext cx="4040188"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512957"/>
            <a:ext cx="4040188" cy="461320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795200"/>
            <a:ext cx="4041775"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12957"/>
            <a:ext cx="4041775" cy="461320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Tree>
  </p:cSld>
  <p:clrMapOvr>
    <a:masterClrMapping/>
  </p:clrMapOvr>
  <p:transition xmlns:p14="http://schemas.microsoft.com/office/powerpoint/2010/main" spd="med"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62000"/>
            <a:ext cx="3008313" cy="673100"/>
          </a:xfrm>
          <a:effectLst/>
        </p:spPr>
        <p:txBody>
          <a:bodyPr anchor="b"/>
          <a:lstStyle>
            <a:lvl1pPr algn="l">
              <a:defRPr sz="2000" b="1">
                <a:solidFill>
                  <a:srgbClr val="262B62"/>
                </a:solidFill>
              </a:defRPr>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1435652"/>
            <a:ext cx="5111750" cy="4690511"/>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Tree>
  </p:cSld>
  <p:clrMapOvr>
    <a:masterClrMapping/>
  </p:clrMapOvr>
  <p:transition xmlns:p14="http://schemas.microsoft.com/office/powerpoint/2010/main" spd="med"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effectLst/>
        </p:spPr>
        <p:txBody>
          <a:bodyPr anchor="b"/>
          <a:lstStyle>
            <a:lvl1pPr algn="l">
              <a:defRPr sz="2000" b="1">
                <a:solidFill>
                  <a:srgbClr val="000000"/>
                </a:solidFill>
              </a:defRPr>
            </a:lvl1pPr>
          </a:lstStyle>
          <a:p>
            <a:r>
              <a:rPr lang="en-US" dirty="0" smtClean="0"/>
              <a:t>Click to edit title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Tree>
  </p:cSld>
  <p:clrMapOvr>
    <a:masterClrMapping/>
  </p:clrMapOvr>
  <p:transition xmlns:p14="http://schemas.microsoft.com/office/powerpoint/2010/main" spd="med" advClick="0"/>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descr="GPM PPT Fmt2011.png"/>
          <p:cNvPicPr>
            <a:picLocks noChangeAspect="1"/>
          </p:cNvPicPr>
          <p:nvPr userDrawn="1"/>
        </p:nvPicPr>
        <p:blipFill>
          <a:blip r:embed="rId12"/>
          <a:srcRect/>
          <a:stretch>
            <a:fillRect/>
          </a:stretch>
        </p:blipFill>
        <p:spPr bwMode="auto">
          <a:xfrm>
            <a:off x="0" y="0"/>
            <a:ext cx="9144000" cy="6858000"/>
          </a:xfrm>
          <a:prstGeom prst="rect">
            <a:avLst/>
          </a:prstGeom>
          <a:solidFill>
            <a:srgbClr val="0000FF"/>
          </a:solidFill>
          <a:ln w="9525">
            <a:solidFill>
              <a:srgbClr val="FFFF00"/>
            </a:solidFill>
            <a:miter lim="800000"/>
            <a:headEnd/>
            <a:tailEnd/>
          </a:ln>
        </p:spPr>
      </p:pic>
      <p:sp>
        <p:nvSpPr>
          <p:cNvPr id="1027" name="Rectangle 16"/>
          <p:cNvSpPr>
            <a:spLocks noGrp="1" noChangeArrowheads="1"/>
          </p:cNvSpPr>
          <p:nvPr>
            <p:ph type="body" idx="1"/>
          </p:nvPr>
        </p:nvSpPr>
        <p:spPr bwMode="auto">
          <a:xfrm>
            <a:off x="573088" y="812800"/>
            <a:ext cx="83597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21"/>
          <p:cNvSpPr>
            <a:spLocks noGrp="1" noChangeArrowheads="1"/>
          </p:cNvSpPr>
          <p:nvPr>
            <p:ph type="title"/>
          </p:nvPr>
        </p:nvSpPr>
        <p:spPr bwMode="auto">
          <a:xfrm>
            <a:off x="1133475" y="100013"/>
            <a:ext cx="6905625" cy="5619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Title</a:t>
            </a:r>
          </a:p>
        </p:txBody>
      </p:sp>
      <p:sp>
        <p:nvSpPr>
          <p:cNvPr id="9" name="TextBox 8"/>
          <p:cNvSpPr txBox="1"/>
          <p:nvPr userDrawn="1"/>
        </p:nvSpPr>
        <p:spPr>
          <a:xfrm>
            <a:off x="8482013" y="6515100"/>
            <a:ext cx="474662" cy="246063"/>
          </a:xfrm>
          <a:prstGeom prst="rect">
            <a:avLst/>
          </a:prstGeom>
          <a:noFill/>
        </p:spPr>
        <p:txBody>
          <a:bodyPr>
            <a:spAutoFit/>
          </a:bodyPr>
          <a:lstStyle/>
          <a:p>
            <a:pPr algn="r">
              <a:defRPr/>
            </a:pPr>
            <a:fld id="{15862533-6045-4344-9122-B8E80F1A65F2}" type="slidenum">
              <a:rPr lang="en-US" sz="1000">
                <a:latin typeface="Arial" charset="0"/>
                <a:cs typeface="Arial" charset="0"/>
              </a:rPr>
              <a:pPr algn="r">
                <a:defRPr/>
              </a:pPr>
              <a:t>‹#›</a:t>
            </a:fld>
            <a:endParaRPr lang="en-US" sz="1000">
              <a:latin typeface="Arial" charset="0"/>
              <a:cs typeface="Arial" charset="0"/>
            </a:endParaRPr>
          </a:p>
        </p:txBody>
      </p:sp>
      <p:pic>
        <p:nvPicPr>
          <p:cNvPr id="1030" name="Picture 55"/>
          <p:cNvPicPr>
            <a:picLocks noChangeAspect="1" noChangeArrowheads="1"/>
          </p:cNvPicPr>
          <p:nvPr userDrawn="1"/>
        </p:nvPicPr>
        <p:blipFill>
          <a:blip r:embed="rId13"/>
          <a:srcRect/>
          <a:stretch>
            <a:fillRect/>
          </a:stretch>
        </p:blipFill>
        <p:spPr bwMode="auto">
          <a:xfrm>
            <a:off x="8372475" y="87313"/>
            <a:ext cx="638175" cy="542925"/>
          </a:xfrm>
          <a:prstGeom prst="rect">
            <a:avLst/>
          </a:prstGeom>
          <a:noFill/>
          <a:ln w="9525">
            <a:noFill/>
            <a:miter lim="800000"/>
            <a:headEnd/>
            <a:tailEnd/>
          </a:ln>
        </p:spPr>
      </p:pic>
      <p:sp>
        <p:nvSpPr>
          <p:cNvPr id="8" name="Rectangle 7"/>
          <p:cNvSpPr/>
          <p:nvPr userDrawn="1"/>
        </p:nvSpPr>
        <p:spPr>
          <a:xfrm>
            <a:off x="411148" y="6492347"/>
            <a:ext cx="4572000" cy="246221"/>
          </a:xfrm>
          <a:prstGeom prst="rect">
            <a:avLst/>
          </a:prstGeom>
        </p:spPr>
        <p:txBody>
          <a:bodyPr>
            <a:spAutoFit/>
          </a:bodyPr>
          <a:lstStyle/>
          <a:p>
            <a:pPr algn="l"/>
            <a:r>
              <a:rPr lang="en-US" sz="1000" i="1" kern="1200" baseline="0" dirty="0" smtClean="0">
                <a:solidFill>
                  <a:schemeClr val="bg1"/>
                </a:solidFill>
                <a:effectLst/>
                <a:latin typeface="Arial"/>
                <a:ea typeface="ＭＳ Ｐゴシック" charset="-128"/>
                <a:cs typeface="Arial"/>
              </a:rPr>
              <a:t>GPM Applications Workshop June </a:t>
            </a:r>
            <a:r>
              <a:rPr lang="en-US" sz="1000" i="1" kern="1200" baseline="0" dirty="0" smtClean="0">
                <a:solidFill>
                  <a:schemeClr val="bg1"/>
                </a:solidFill>
                <a:effectLst/>
                <a:latin typeface="Arial"/>
                <a:ea typeface="ＭＳ Ｐゴシック" charset="-128"/>
                <a:cs typeface="Arial"/>
              </a:rPr>
              <a:t>2015</a:t>
            </a:r>
            <a:endParaRPr lang="en-US" sz="1000" i="1" kern="1200" dirty="0" smtClean="0">
              <a:solidFill>
                <a:schemeClr val="bg1"/>
              </a:solidFill>
              <a:effectLst/>
              <a:latin typeface="Arial"/>
              <a:ea typeface="ＭＳ Ｐゴシック" charset="-128"/>
              <a:cs typeface="Arial"/>
            </a:endParaRPr>
          </a:p>
        </p:txBody>
      </p:sp>
      <p:sp>
        <p:nvSpPr>
          <p:cNvPr id="12" name="Rectangle 11"/>
          <p:cNvSpPr/>
          <p:nvPr userDrawn="1"/>
        </p:nvSpPr>
        <p:spPr>
          <a:xfrm>
            <a:off x="8282971" y="6512271"/>
            <a:ext cx="514087" cy="246221"/>
          </a:xfrm>
          <a:prstGeom prst="rect">
            <a:avLst/>
          </a:prstGeom>
        </p:spPr>
        <p:txBody>
          <a:bodyPr wrap="none">
            <a:spAutoFit/>
          </a:bodyPr>
          <a:lstStyle/>
          <a:p>
            <a:r>
              <a:rPr lang="en-US" sz="1000" i="1" dirty="0" smtClean="0">
                <a:effectLst/>
                <a:latin typeface="Arial"/>
                <a:cs typeface="Arial"/>
              </a:rPr>
              <a:t>Page</a:t>
            </a:r>
            <a:endParaRPr lang="en-US" sz="1000" i="1" dirty="0">
              <a:latin typeface="Arial"/>
              <a:cs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7"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Lst>
  <p:transition xmlns:p14="http://schemas.microsoft.com/office/powerpoint/2010/main" spd="med" advClick="0"/>
  <p:timing>
    <p:tnLst>
      <p:par>
        <p:cTn xmlns:p14="http://schemas.microsoft.com/office/powerpoint/2010/main" id="1" dur="indefinite" restart="never" nodeType="tmRoot"/>
      </p:par>
    </p:tnLst>
  </p:timing>
  <p:hf hdr="0" ftr="0" dt="0"/>
  <p:txStyles>
    <p:titleStyle>
      <a:lvl1pPr algn="r" rtl="0" eaLnBrk="0" fontAlgn="base" hangingPunct="0">
        <a:lnSpc>
          <a:spcPct val="85000"/>
        </a:lnSpc>
        <a:spcBef>
          <a:spcPct val="0"/>
        </a:spcBef>
        <a:spcAft>
          <a:spcPct val="0"/>
        </a:spcAft>
        <a:defRPr sz="2400" b="1">
          <a:solidFill>
            <a:srgbClr val="FFFFFF"/>
          </a:solidFill>
          <a:latin typeface="Arial Bold"/>
          <a:ea typeface="ＭＳ Ｐゴシック" charset="-128"/>
          <a:cs typeface="Arial Bold"/>
        </a:defRPr>
      </a:lvl1pPr>
      <a:lvl2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2pPr>
      <a:lvl3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3pPr>
      <a:lvl4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4pPr>
      <a:lvl5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5pPr>
      <a:lvl6pPr marL="457200" algn="r" rtl="0" eaLnBrk="0" fontAlgn="base" hangingPunct="0">
        <a:lnSpc>
          <a:spcPct val="85000"/>
        </a:lnSpc>
        <a:spcBef>
          <a:spcPct val="0"/>
        </a:spcBef>
        <a:spcAft>
          <a:spcPct val="0"/>
        </a:spcAft>
        <a:defRPr sz="2700" b="1">
          <a:solidFill>
            <a:srgbClr val="FFFFFF"/>
          </a:solidFill>
          <a:latin typeface="Book Antiqua" charset="0"/>
        </a:defRPr>
      </a:lvl6pPr>
      <a:lvl7pPr marL="914400" algn="r" rtl="0" eaLnBrk="0" fontAlgn="base" hangingPunct="0">
        <a:lnSpc>
          <a:spcPct val="85000"/>
        </a:lnSpc>
        <a:spcBef>
          <a:spcPct val="0"/>
        </a:spcBef>
        <a:spcAft>
          <a:spcPct val="0"/>
        </a:spcAft>
        <a:defRPr sz="2700" b="1">
          <a:solidFill>
            <a:srgbClr val="FFFFFF"/>
          </a:solidFill>
          <a:latin typeface="Book Antiqua" charset="0"/>
        </a:defRPr>
      </a:lvl7pPr>
      <a:lvl8pPr marL="1371600" algn="r" rtl="0" eaLnBrk="0" fontAlgn="base" hangingPunct="0">
        <a:lnSpc>
          <a:spcPct val="85000"/>
        </a:lnSpc>
        <a:spcBef>
          <a:spcPct val="0"/>
        </a:spcBef>
        <a:spcAft>
          <a:spcPct val="0"/>
        </a:spcAft>
        <a:defRPr sz="2700" b="1">
          <a:solidFill>
            <a:srgbClr val="FFFFFF"/>
          </a:solidFill>
          <a:latin typeface="Book Antiqua" charset="0"/>
        </a:defRPr>
      </a:lvl8pPr>
      <a:lvl9pPr marL="1828800" algn="r" rtl="0" eaLnBrk="0" fontAlgn="base" hangingPunct="0">
        <a:lnSpc>
          <a:spcPct val="85000"/>
        </a:lnSpc>
        <a:spcBef>
          <a:spcPct val="0"/>
        </a:spcBef>
        <a:spcAft>
          <a:spcPct val="0"/>
        </a:spcAft>
        <a:defRPr sz="2700" b="1">
          <a:solidFill>
            <a:srgbClr val="FFFFFF"/>
          </a:solidFill>
          <a:latin typeface="Book Antiqua"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1pPr>
      <a:lvl2pPr marL="511175" indent="-2222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2pPr>
      <a:lvl3pPr marL="796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3pPr>
      <a:lvl4pPr marL="1146175" indent="-2349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4pPr>
      <a:lvl5pPr marL="1431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5pPr>
      <a:lvl6pPr marL="18891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6pPr>
      <a:lvl7pPr marL="23463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7pPr>
      <a:lvl8pPr marL="28035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8pPr>
      <a:lvl9pPr marL="32607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hyperlink" Target="http://www.nasa.gov/gp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jpeg"/><Relationship Id="rId1" Type="http://schemas.microsoft.com/office/2007/relationships/media" Target="../media/media4.wmv"/><Relationship Id="rId2" Type="http://schemas.openxmlformats.org/officeDocument/2006/relationships/video" Target="../media/media4.wmv"/></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emf"/><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9" Type="http://schemas.openxmlformats.org/officeDocument/2006/relationships/image" Target="../media/image41.jpeg"/><Relationship Id="rId20" Type="http://schemas.openxmlformats.org/officeDocument/2006/relationships/image" Target="../media/image52.jpeg"/><Relationship Id="rId21" Type="http://schemas.openxmlformats.org/officeDocument/2006/relationships/image" Target="../media/image53.jpeg"/><Relationship Id="rId22" Type="http://schemas.openxmlformats.org/officeDocument/2006/relationships/image" Target="../media/image54.jpeg"/><Relationship Id="rId23" Type="http://schemas.openxmlformats.org/officeDocument/2006/relationships/image" Target="../media/image55.jpeg"/><Relationship Id="rId24" Type="http://schemas.openxmlformats.org/officeDocument/2006/relationships/image" Target="../media/image56.tiff"/><Relationship Id="rId25" Type="http://schemas.openxmlformats.org/officeDocument/2006/relationships/image" Target="../media/image57.png"/><Relationship Id="rId26" Type="http://schemas.openxmlformats.org/officeDocument/2006/relationships/image" Target="../media/image58.png"/><Relationship Id="rId27" Type="http://schemas.openxmlformats.org/officeDocument/2006/relationships/image" Target="../media/image59.png"/><Relationship Id="rId28" Type="http://schemas.openxmlformats.org/officeDocument/2006/relationships/image" Target="../media/image60.png"/><Relationship Id="rId29" Type="http://schemas.openxmlformats.org/officeDocument/2006/relationships/image" Target="../media/image61.png"/><Relationship Id="rId30" Type="http://schemas.openxmlformats.org/officeDocument/2006/relationships/image" Target="../media/image62.jpeg"/><Relationship Id="rId10" Type="http://schemas.openxmlformats.org/officeDocument/2006/relationships/image" Target="../media/image42.jpeg"/><Relationship Id="rId11" Type="http://schemas.openxmlformats.org/officeDocument/2006/relationships/image" Target="../media/image43.jpeg"/><Relationship Id="rId12" Type="http://schemas.openxmlformats.org/officeDocument/2006/relationships/image" Target="../media/image44.jpeg"/><Relationship Id="rId13" Type="http://schemas.openxmlformats.org/officeDocument/2006/relationships/image" Target="../media/image45.png"/><Relationship Id="rId14" Type="http://schemas.openxmlformats.org/officeDocument/2006/relationships/image" Target="../media/image46.jpeg"/><Relationship Id="rId15" Type="http://schemas.openxmlformats.org/officeDocument/2006/relationships/image" Target="../media/image47.jpeg"/><Relationship Id="rId16" Type="http://schemas.openxmlformats.org/officeDocument/2006/relationships/image" Target="../media/image48.jpeg"/><Relationship Id="rId17" Type="http://schemas.openxmlformats.org/officeDocument/2006/relationships/image" Target="../media/image49.jpeg"/><Relationship Id="rId18" Type="http://schemas.openxmlformats.org/officeDocument/2006/relationships/image" Target="../media/image50.png"/><Relationship Id="rId19" Type="http://schemas.openxmlformats.org/officeDocument/2006/relationships/image" Target="../media/image51.jpe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5.tiff"/><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 Id="rId3"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hyperlink" Target="http://gpm.nasa.gov" TargetMode="External"/><Relationship Id="rId4" Type="http://schemas.openxmlformats.org/officeDocument/2006/relationships/hyperlink" Target="http://www.nasa.gov/gpm" TargetMode="External"/><Relationship Id="rId5"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3.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1.png"/><Relationship Id="rId1" Type="http://schemas.microsoft.com/office/2007/relationships/media" Target="../media/media2.mp4"/><Relationship Id="rId2"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microsoft.com/office/2007/relationships/media" Target="../media/media3.mp4"/><Relationship Id="rId2" Type="http://schemas.openxmlformats.org/officeDocument/2006/relationships/video" Target="../media/media3.mp4"/></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Pictur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005271" y="447401"/>
            <a:ext cx="7772400" cy="1470025"/>
          </a:xfrm>
          <a:prstGeom prst="rect">
            <a:avLst/>
          </a:prstGeom>
        </p:spPr>
        <p:txBody>
          <a:bodyPr/>
          <a:lstStyle>
            <a:lvl1pPr algn="ctr" rtl="0" eaLnBrk="0" fontAlgn="base" hangingPunct="0">
              <a:lnSpc>
                <a:spcPct val="85000"/>
              </a:lnSpc>
              <a:spcBef>
                <a:spcPct val="0"/>
              </a:spcBef>
              <a:spcAft>
                <a:spcPct val="0"/>
              </a:spcAft>
              <a:defRPr sz="3600" i="1">
                <a:solidFill>
                  <a:srgbClr val="FFFFFF"/>
                </a:solidFill>
                <a:latin typeface="+mj-lt"/>
                <a:ea typeface="ＭＳ Ｐゴシック" pitchFamily="-112" charset="-128"/>
                <a:cs typeface="ＭＳ Ｐゴシック" pitchFamily="-112" charset="-128"/>
              </a:defRPr>
            </a:lvl1pPr>
            <a:lvl2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2pPr>
            <a:lvl3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3pPr>
            <a:lvl4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4pPr>
            <a:lvl5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5pPr>
            <a:lvl6pPr marL="457200" algn="ctr" rtl="0" eaLnBrk="0" fontAlgn="base" hangingPunct="0">
              <a:lnSpc>
                <a:spcPct val="85000"/>
              </a:lnSpc>
              <a:spcBef>
                <a:spcPct val="0"/>
              </a:spcBef>
              <a:spcAft>
                <a:spcPct val="0"/>
              </a:spcAft>
              <a:defRPr sz="2400" i="1">
                <a:solidFill>
                  <a:srgbClr val="FFFFFF"/>
                </a:solidFill>
                <a:latin typeface="Book Antiqua" pitchFamily="-112" charset="0"/>
              </a:defRPr>
            </a:lvl6pPr>
            <a:lvl7pPr marL="914400" algn="ctr" rtl="0" eaLnBrk="0" fontAlgn="base" hangingPunct="0">
              <a:lnSpc>
                <a:spcPct val="85000"/>
              </a:lnSpc>
              <a:spcBef>
                <a:spcPct val="0"/>
              </a:spcBef>
              <a:spcAft>
                <a:spcPct val="0"/>
              </a:spcAft>
              <a:defRPr sz="2400" i="1">
                <a:solidFill>
                  <a:srgbClr val="FFFFFF"/>
                </a:solidFill>
                <a:latin typeface="Book Antiqua" pitchFamily="-112" charset="0"/>
              </a:defRPr>
            </a:lvl7pPr>
            <a:lvl8pPr marL="1371600" algn="ctr" rtl="0" eaLnBrk="0" fontAlgn="base" hangingPunct="0">
              <a:lnSpc>
                <a:spcPct val="85000"/>
              </a:lnSpc>
              <a:spcBef>
                <a:spcPct val="0"/>
              </a:spcBef>
              <a:spcAft>
                <a:spcPct val="0"/>
              </a:spcAft>
              <a:defRPr sz="2400" i="1">
                <a:solidFill>
                  <a:srgbClr val="FFFFFF"/>
                </a:solidFill>
                <a:latin typeface="Book Antiqua" pitchFamily="-112" charset="0"/>
              </a:defRPr>
            </a:lvl8pPr>
            <a:lvl9pPr marL="1828800" algn="ctr" rtl="0" eaLnBrk="0" fontAlgn="base" hangingPunct="0">
              <a:lnSpc>
                <a:spcPct val="85000"/>
              </a:lnSpc>
              <a:spcBef>
                <a:spcPct val="0"/>
              </a:spcBef>
              <a:spcAft>
                <a:spcPct val="0"/>
              </a:spcAft>
              <a:defRPr sz="2400" i="1">
                <a:solidFill>
                  <a:srgbClr val="FFFFFF"/>
                </a:solidFill>
                <a:latin typeface="Book Antiqua" pitchFamily="-112" charset="0"/>
              </a:defRPr>
            </a:lvl9pPr>
          </a:lstStyle>
          <a:p>
            <a:pPr>
              <a:lnSpc>
                <a:spcPct val="105000"/>
              </a:lnSpc>
              <a:buClr>
                <a:srgbClr val="FF0000"/>
              </a:buClr>
            </a:pPr>
            <a:r>
              <a:rPr lang="en-US" sz="2800" i="0" dirty="0">
                <a:latin typeface="Arial"/>
                <a:cs typeface="Arial"/>
              </a:rPr>
              <a:t>Global Precipitation Measurement </a:t>
            </a:r>
            <a:r>
              <a:rPr lang="en-US" sz="2800" i="0" dirty="0" smtClean="0">
                <a:latin typeface="Arial"/>
                <a:cs typeface="Arial"/>
              </a:rPr>
              <a:t>(GPM) </a:t>
            </a:r>
            <a:r>
              <a:rPr lang="en-US" sz="2800" i="0" dirty="0" smtClean="0">
                <a:latin typeface="Arial"/>
                <a:cs typeface="Arial"/>
              </a:rPr>
              <a:t>Mission Overview</a:t>
            </a:r>
            <a:endParaRPr lang="en-US" sz="2800" i="0" dirty="0">
              <a:latin typeface="Arial"/>
              <a:cs typeface="Arial"/>
            </a:endParaRPr>
          </a:p>
        </p:txBody>
      </p:sp>
      <p:sp>
        <p:nvSpPr>
          <p:cNvPr id="4" name="Subtitle 2"/>
          <p:cNvSpPr txBox="1">
            <a:spLocks/>
          </p:cNvSpPr>
          <p:nvPr/>
        </p:nvSpPr>
        <p:spPr>
          <a:xfrm>
            <a:off x="5287682" y="1821765"/>
            <a:ext cx="3780118" cy="3882683"/>
          </a:xfrm>
          <a:prstGeom prst="rect">
            <a:avLst/>
          </a:prstGeom>
        </p:spPr>
        <p:txBody>
          <a:bodyPr/>
          <a:lstStyle>
            <a:lvl1pPr marL="0" indent="0" algn="ctr" rtl="0" eaLnBrk="0" fontAlgn="base" hangingPunct="0">
              <a:lnSpc>
                <a:spcPct val="85000"/>
              </a:lnSpc>
              <a:spcBef>
                <a:spcPct val="35000"/>
              </a:spcBef>
              <a:spcAft>
                <a:spcPct val="0"/>
              </a:spcAft>
              <a:buClr>
                <a:srgbClr val="003399"/>
              </a:buClr>
              <a:buSzPct val="100000"/>
              <a:buNone/>
              <a:defRPr sz="2000" b="1" i="1">
                <a:solidFill>
                  <a:srgbClr val="FFCC00"/>
                </a:solidFill>
                <a:latin typeface="+mn-lt"/>
                <a:ea typeface="ＭＳ Ｐゴシック" pitchFamily="-112" charset="-128"/>
                <a:cs typeface="ＭＳ Ｐゴシック" pitchFamily="-112" charset="-128"/>
              </a:defRPr>
            </a:lvl1pPr>
            <a:lvl2pPr marL="457200" indent="0" algn="ctr" rtl="0" eaLnBrk="0" fontAlgn="base" hangingPunct="0">
              <a:lnSpc>
                <a:spcPct val="85000"/>
              </a:lnSpc>
              <a:spcBef>
                <a:spcPct val="35000"/>
              </a:spcBef>
              <a:spcAft>
                <a:spcPct val="0"/>
              </a:spcAft>
              <a:buClr>
                <a:srgbClr val="003399"/>
              </a:buClr>
              <a:buSzPct val="100000"/>
              <a:buNone/>
              <a:defRPr sz="2800" i="1">
                <a:solidFill>
                  <a:schemeClr val="tx1">
                    <a:tint val="75000"/>
                  </a:schemeClr>
                </a:solidFill>
                <a:latin typeface="+mn-lt"/>
                <a:ea typeface="ＭＳ Ｐゴシック" pitchFamily="-112" charset="-128"/>
              </a:defRPr>
            </a:lvl2pPr>
            <a:lvl3pPr marL="9144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3pPr>
            <a:lvl4pPr marL="13716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4pPr>
            <a:lvl5pPr marL="18288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5pPr>
            <a:lvl6pPr marL="22860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6pPr>
            <a:lvl7pPr marL="27432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7pPr>
            <a:lvl8pPr marL="32004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8pPr>
            <a:lvl9pPr marL="36576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9pPr>
          </a:lstStyle>
          <a:p>
            <a:endParaRPr lang="en-US" sz="1600" i="0" dirty="0" smtClean="0">
              <a:latin typeface="Arial"/>
              <a:cs typeface="Arial"/>
            </a:endParaRPr>
          </a:p>
          <a:p>
            <a:r>
              <a:rPr lang="en-US" sz="2400" i="0" dirty="0" smtClean="0">
                <a:latin typeface="Arial"/>
                <a:cs typeface="Arial"/>
              </a:rPr>
              <a:t>Gail </a:t>
            </a:r>
            <a:r>
              <a:rPr lang="en-US" sz="2400" i="0" dirty="0" err="1">
                <a:latin typeface="Arial"/>
                <a:cs typeface="Arial"/>
              </a:rPr>
              <a:t>Skofronick</a:t>
            </a:r>
            <a:r>
              <a:rPr lang="en-US" sz="2400" i="0" dirty="0">
                <a:latin typeface="Arial"/>
                <a:cs typeface="Arial"/>
              </a:rPr>
              <a:t> Jackson</a:t>
            </a:r>
          </a:p>
          <a:p>
            <a:r>
              <a:rPr lang="en-US" sz="1600" i="0" dirty="0">
                <a:latin typeface="Arial"/>
                <a:cs typeface="Arial"/>
              </a:rPr>
              <a:t>GPM Project </a:t>
            </a:r>
            <a:r>
              <a:rPr lang="en-US" sz="1600" i="0" dirty="0" smtClean="0">
                <a:latin typeface="Arial"/>
                <a:cs typeface="Arial"/>
              </a:rPr>
              <a:t>Scientist</a:t>
            </a:r>
            <a:endParaRPr lang="en-US" sz="1600" i="0" dirty="0">
              <a:latin typeface="Arial"/>
              <a:cs typeface="Arial"/>
            </a:endParaRPr>
          </a:p>
          <a:p>
            <a:r>
              <a:rPr lang="en-US" sz="1600" i="0" dirty="0" smtClean="0">
                <a:latin typeface="Arial"/>
                <a:cs typeface="Arial"/>
              </a:rPr>
              <a:t>NASA Goddard Space Flight Center</a:t>
            </a:r>
          </a:p>
          <a:p>
            <a:r>
              <a:rPr lang="en-US" sz="1600" i="0" dirty="0" smtClean="0">
                <a:latin typeface="Arial"/>
                <a:cs typeface="Arial"/>
              </a:rPr>
              <a:t>Greenbelt, MD, USA</a:t>
            </a:r>
          </a:p>
          <a:p>
            <a:endParaRPr lang="en-US" sz="1600" i="0" dirty="0" smtClean="0">
              <a:latin typeface="Arial"/>
              <a:cs typeface="Arial"/>
            </a:endParaRPr>
          </a:p>
          <a:p>
            <a:r>
              <a:rPr lang="en-US" sz="1600" i="0" dirty="0" err="1" smtClean="0">
                <a:latin typeface="Arial"/>
                <a:cs typeface="Arial"/>
              </a:rPr>
              <a:t>Gail.S.Jackson@nasa.gov</a:t>
            </a:r>
            <a:endParaRPr lang="en-US" i="0" dirty="0" smtClean="0">
              <a:latin typeface="Arial"/>
              <a:cs typeface="Arial"/>
            </a:endParaRPr>
          </a:p>
          <a:p>
            <a:endParaRPr lang="en-US" b="0" i="0" dirty="0"/>
          </a:p>
          <a:p>
            <a:r>
              <a:rPr lang="en-US" b="0" i="0" dirty="0">
                <a:latin typeface="Arial"/>
                <a:cs typeface="Arial"/>
              </a:rPr>
              <a:t> </a:t>
            </a:r>
            <a:r>
              <a:rPr lang="en-US" i="0" dirty="0" smtClean="0">
                <a:latin typeface="Arial"/>
                <a:cs typeface="Arial"/>
              </a:rPr>
              <a:t>GPM </a:t>
            </a:r>
            <a:r>
              <a:rPr lang="en-US" i="0" dirty="0" smtClean="0">
                <a:latin typeface="Arial"/>
                <a:cs typeface="Arial"/>
              </a:rPr>
              <a:t>Applications</a:t>
            </a:r>
            <a:r>
              <a:rPr lang="en-US" i="0" dirty="0" smtClean="0">
                <a:latin typeface="Arial"/>
                <a:cs typeface="Arial"/>
              </a:rPr>
              <a:t> </a:t>
            </a:r>
            <a:r>
              <a:rPr lang="en-US" i="0" dirty="0" smtClean="0">
                <a:latin typeface="Arial"/>
                <a:cs typeface="Arial"/>
              </a:rPr>
              <a:t>Workshop</a:t>
            </a:r>
          </a:p>
          <a:p>
            <a:r>
              <a:rPr lang="en-US" i="0" dirty="0">
                <a:latin typeface="Arial"/>
                <a:cs typeface="Arial"/>
              </a:rPr>
              <a:t>9</a:t>
            </a:r>
            <a:r>
              <a:rPr lang="en-US" i="0" dirty="0" smtClean="0">
                <a:latin typeface="Arial"/>
                <a:cs typeface="Arial"/>
              </a:rPr>
              <a:t> June 2015</a:t>
            </a:r>
            <a:endParaRPr lang="en-US" i="0" dirty="0" smtClean="0">
              <a:latin typeface="Arial"/>
              <a:cs typeface="Arial"/>
            </a:endParaRPr>
          </a:p>
          <a:p>
            <a:endParaRPr lang="en-US" i="0" dirty="0">
              <a:latin typeface="Arial"/>
              <a:cs typeface="Arial"/>
            </a:endParaRPr>
          </a:p>
          <a:p>
            <a:pPr marL="342900" indent="-342900">
              <a:spcBef>
                <a:spcPct val="20000"/>
              </a:spcBef>
            </a:pPr>
            <a:r>
              <a:rPr lang="en-US" i="0" dirty="0" smtClean="0">
                <a:solidFill>
                  <a:srgbClr val="FFC000"/>
                </a:solidFill>
                <a:latin typeface="Calibri" charset="0"/>
                <a:hlinkClick r:id="rId3"/>
              </a:rPr>
              <a:t>www.nasa.gov/gpm</a:t>
            </a:r>
            <a:r>
              <a:rPr lang="en-US" i="0" dirty="0" smtClean="0">
                <a:solidFill>
                  <a:srgbClr val="FFC000"/>
                </a:solidFill>
                <a:latin typeface="Calibri" charset="0"/>
              </a:rPr>
              <a:t> </a:t>
            </a:r>
            <a:endParaRPr lang="en-US" i="0" dirty="0">
              <a:solidFill>
                <a:srgbClr val="FFC000"/>
              </a:solidFill>
              <a:latin typeface="Calibri" charset="0"/>
            </a:endParaRPr>
          </a:p>
          <a:p>
            <a:pPr marL="342900" indent="-342900">
              <a:spcBef>
                <a:spcPct val="20000"/>
              </a:spcBef>
            </a:pPr>
            <a:r>
              <a:rPr lang="en-US" i="0" dirty="0" smtClean="0">
                <a:latin typeface="Calibri" charset="0"/>
              </a:rPr>
              <a:t>Twitter</a:t>
            </a:r>
            <a:r>
              <a:rPr lang="en-US" i="0" dirty="0">
                <a:latin typeface="Calibri" charset="0"/>
              </a:rPr>
              <a:t>: </a:t>
            </a:r>
            <a:r>
              <a:rPr lang="en-US" i="0" dirty="0" err="1" smtClean="0">
                <a:latin typeface="Calibri" charset="0"/>
              </a:rPr>
              <a:t>NASA_Rain</a:t>
            </a:r>
            <a:endParaRPr lang="en-US" i="0" dirty="0" smtClean="0">
              <a:latin typeface="Calibri" charset="0"/>
            </a:endParaRPr>
          </a:p>
          <a:p>
            <a:pPr marL="342900" indent="-342900">
              <a:spcBef>
                <a:spcPct val="20000"/>
              </a:spcBef>
            </a:pPr>
            <a:r>
              <a:rPr lang="en-US" i="0" dirty="0" smtClean="0">
                <a:latin typeface="Calibri" charset="0"/>
              </a:rPr>
              <a:t>Facebook</a:t>
            </a:r>
            <a:r>
              <a:rPr lang="en-US" i="0" dirty="0">
                <a:latin typeface="Calibri" charset="0"/>
              </a:rPr>
              <a:t>: </a:t>
            </a:r>
            <a:r>
              <a:rPr lang="en-US" i="0" dirty="0" err="1">
                <a:latin typeface="Calibri" charset="0"/>
              </a:rPr>
              <a:t>NASA.Rain</a:t>
            </a:r>
            <a:endParaRPr lang="en-US" i="0" dirty="0">
              <a:latin typeface="Calibri" charset="0"/>
            </a:endParaRPr>
          </a:p>
          <a:p>
            <a:endParaRPr lang="en-US" i="0" dirty="0" smtClean="0">
              <a:latin typeface="Arial"/>
              <a:cs typeface="Arial"/>
            </a:endParaRPr>
          </a:p>
          <a:p>
            <a:endParaRPr lang="en-US" i="0" dirty="0">
              <a:latin typeface="Arial"/>
              <a:cs typeface="Arial"/>
            </a:endParaRPr>
          </a:p>
        </p:txBody>
      </p:sp>
    </p:spTree>
    <p:extLst>
      <p:ext uri="{BB962C8B-B14F-4D97-AF65-F5344CB8AC3E}">
        <p14:creationId xmlns:p14="http://schemas.microsoft.com/office/powerpoint/2010/main" val="3357103744"/>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627" y="84773"/>
            <a:ext cx="7791801" cy="561975"/>
          </a:xfrm>
        </p:spPr>
        <p:txBody>
          <a:bodyPr/>
          <a:lstStyle/>
          <a:p>
            <a:pPr algn="ctr"/>
            <a:r>
              <a:rPr lang="en-US" dirty="0" smtClean="0"/>
              <a:t>Applications: </a:t>
            </a:r>
            <a:r>
              <a:rPr lang="en-US" dirty="0" err="1" smtClean="0"/>
              <a:t>Eyewall</a:t>
            </a:r>
            <a:r>
              <a:rPr lang="en-US" dirty="0" smtClean="0"/>
              <a:t> </a:t>
            </a:r>
            <a:r>
              <a:rPr lang="en-US" dirty="0" smtClean="0"/>
              <a:t>Location Fixes for Cyclones</a:t>
            </a:r>
            <a:endParaRPr lang="en-US" dirty="0"/>
          </a:p>
        </p:txBody>
      </p:sp>
      <p:pic>
        <p:nvPicPr>
          <p:cNvPr id="6146" name="Picture 2" descr="http://svs.gsfc.nasa.gov/vis/a000000/a004200/a004248/Hagupit_1080p_01.0620_prin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5180" y="746760"/>
            <a:ext cx="5718174" cy="32164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70615" y="3978473"/>
            <a:ext cx="2492739" cy="249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60420" y="4016767"/>
            <a:ext cx="3119194" cy="250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23297" y="3239057"/>
            <a:ext cx="2921883" cy="2246769"/>
          </a:xfrm>
          <a:prstGeom prst="rect">
            <a:avLst/>
          </a:prstGeom>
          <a:solidFill>
            <a:srgbClr val="FFFFFF"/>
          </a:solidFill>
        </p:spPr>
        <p:txBody>
          <a:bodyPr wrap="square">
            <a:spAutoFit/>
          </a:bodyPr>
          <a:lstStyle/>
          <a:p>
            <a:pPr algn="r"/>
            <a:r>
              <a:rPr lang="en-US" sz="2000" dirty="0" smtClean="0">
                <a:latin typeface="Calibri" panose="020F0502020204030204" pitchFamily="34" charset="0"/>
              </a:rPr>
              <a:t>Naval Research Lab is using GMI TB in their Automated Tropical  Cyclone Forecasting System (ATCF) for improved track prediction (bottom right).</a:t>
            </a:r>
            <a:endParaRPr lang="en-US" sz="2000" dirty="0">
              <a:latin typeface="Calibri" panose="020F0502020204030204" pitchFamily="34" charset="0"/>
            </a:endParaRPr>
          </a:p>
        </p:txBody>
      </p:sp>
      <p:sp>
        <p:nvSpPr>
          <p:cNvPr id="4" name="TextBox 3"/>
          <p:cNvSpPr txBox="1"/>
          <p:nvPr/>
        </p:nvSpPr>
        <p:spPr>
          <a:xfrm>
            <a:off x="510540" y="746760"/>
            <a:ext cx="2797448" cy="2431435"/>
          </a:xfrm>
          <a:prstGeom prst="rect">
            <a:avLst/>
          </a:prstGeom>
          <a:noFill/>
        </p:spPr>
        <p:txBody>
          <a:bodyPr wrap="square" rtlCol="0">
            <a:spAutoFit/>
          </a:bodyPr>
          <a:lstStyle/>
          <a:p>
            <a:r>
              <a:rPr lang="en-US" sz="2000" dirty="0">
                <a:latin typeface="Calibri" panose="020F0502020204030204" pitchFamily="34" charset="0"/>
              </a:rPr>
              <a:t>On December 5, 2014 </a:t>
            </a:r>
            <a:r>
              <a:rPr lang="en-US" sz="2000" dirty="0" smtClean="0">
                <a:latin typeface="Calibri" panose="020F0502020204030204" pitchFamily="34" charset="0"/>
              </a:rPr>
              <a:t>the GPM Core </a:t>
            </a:r>
            <a:r>
              <a:rPr lang="en-US" sz="2000" dirty="0">
                <a:latin typeface="Calibri" panose="020F0502020204030204" pitchFamily="34" charset="0"/>
              </a:rPr>
              <a:t>Observatory flew over Typhoon </a:t>
            </a:r>
            <a:r>
              <a:rPr lang="en-US" sz="2000" dirty="0" err="1">
                <a:latin typeface="Calibri" panose="020F0502020204030204" pitchFamily="34" charset="0"/>
              </a:rPr>
              <a:t>Hagupit</a:t>
            </a:r>
            <a:r>
              <a:rPr lang="en-US" sz="2000" dirty="0">
                <a:latin typeface="Calibri" panose="020F0502020204030204" pitchFamily="34" charset="0"/>
              </a:rPr>
              <a:t> as it headed towards the </a:t>
            </a:r>
            <a:r>
              <a:rPr lang="en-US" sz="2000" dirty="0" smtClean="0">
                <a:latin typeface="Calibri" panose="020F0502020204030204" pitchFamily="34" charset="0"/>
              </a:rPr>
              <a:t>Philippines. </a:t>
            </a:r>
            <a:r>
              <a:rPr lang="en-US" sz="1600" dirty="0" smtClean="0">
                <a:solidFill>
                  <a:schemeClr val="bg2">
                    <a:lumMod val="60000"/>
                    <a:lumOff val="40000"/>
                  </a:schemeClr>
                </a:solidFill>
                <a:latin typeface="Calibri" panose="020F0502020204030204" pitchFamily="34" charset="0"/>
              </a:rPr>
              <a:t>Visualization</a:t>
            </a:r>
            <a:r>
              <a:rPr lang="en-US" sz="1600" dirty="0">
                <a:solidFill>
                  <a:schemeClr val="bg2">
                    <a:lumMod val="60000"/>
                    <a:lumOff val="40000"/>
                  </a:schemeClr>
                </a:solidFill>
                <a:latin typeface="Calibri" panose="020F0502020204030204" pitchFamily="34" charset="0"/>
              </a:rPr>
              <a:t>: http://svs.gsfc.nasa.gov/cgi-bin/details.cgi?aid=4248</a:t>
            </a:r>
          </a:p>
        </p:txBody>
      </p:sp>
      <p:sp>
        <p:nvSpPr>
          <p:cNvPr id="3" name="TextBox 2"/>
          <p:cNvSpPr txBox="1"/>
          <p:nvPr/>
        </p:nvSpPr>
        <p:spPr>
          <a:xfrm>
            <a:off x="533040" y="5566367"/>
            <a:ext cx="2821982" cy="1077218"/>
          </a:xfrm>
          <a:prstGeom prst="rect">
            <a:avLst/>
          </a:prstGeom>
          <a:noFill/>
        </p:spPr>
        <p:txBody>
          <a:bodyPr wrap="square" rtlCol="0">
            <a:spAutoFit/>
          </a:bodyPr>
          <a:lstStyle/>
          <a:p>
            <a:r>
              <a:rPr lang="en-US" sz="1600" dirty="0" smtClean="0">
                <a:solidFill>
                  <a:schemeClr val="bg2">
                    <a:lumMod val="60000"/>
                    <a:lumOff val="40000"/>
                  </a:schemeClr>
                </a:solidFill>
              </a:rPr>
              <a:t>Total </a:t>
            </a:r>
            <a:r>
              <a:rPr lang="en-US" sz="1600" dirty="0">
                <a:solidFill>
                  <a:schemeClr val="bg2">
                    <a:lumMod val="60000"/>
                    <a:lumOff val="40000"/>
                  </a:schemeClr>
                </a:solidFill>
              </a:rPr>
              <a:t>Views of </a:t>
            </a:r>
            <a:r>
              <a:rPr lang="en-US" sz="1600" dirty="0" smtClean="0">
                <a:solidFill>
                  <a:schemeClr val="bg2">
                    <a:lumMod val="60000"/>
                    <a:lumOff val="40000"/>
                  </a:schemeClr>
                </a:solidFill>
              </a:rPr>
              <a:t>GMI data on NRL page (June 2014-Feb 2015):</a:t>
            </a:r>
            <a:r>
              <a:rPr lang="en-US" sz="1600" dirty="0">
                <a:solidFill>
                  <a:schemeClr val="bg2">
                    <a:lumMod val="60000"/>
                    <a:lumOff val="40000"/>
                  </a:schemeClr>
                </a:solidFill>
              </a:rPr>
              <a:t>  </a:t>
            </a:r>
            <a:r>
              <a:rPr lang="en-US" sz="1600" dirty="0" smtClean="0">
                <a:solidFill>
                  <a:schemeClr val="bg2">
                    <a:lumMod val="60000"/>
                    <a:lumOff val="40000"/>
                  </a:schemeClr>
                </a:solidFill>
              </a:rPr>
              <a:t>1,011,234 </a:t>
            </a:r>
            <a:r>
              <a:rPr lang="en-US" sz="1600" dirty="0">
                <a:solidFill>
                  <a:schemeClr val="bg2">
                    <a:lumMod val="60000"/>
                    <a:lumOff val="40000"/>
                  </a:schemeClr>
                </a:solidFill>
              </a:rPr>
              <a:t>from 424K unique IP addresses</a:t>
            </a:r>
          </a:p>
        </p:txBody>
      </p:sp>
      <p:sp>
        <p:nvSpPr>
          <p:cNvPr id="9" name="TextBox 8"/>
          <p:cNvSpPr txBox="1"/>
          <p:nvPr/>
        </p:nvSpPr>
        <p:spPr>
          <a:xfrm>
            <a:off x="3370758" y="6491488"/>
            <a:ext cx="5763116" cy="369332"/>
          </a:xfrm>
          <a:prstGeom prst="rect">
            <a:avLst/>
          </a:prstGeom>
          <a:solidFill>
            <a:srgbClr val="FFFFFF"/>
          </a:solidFill>
        </p:spPr>
        <p:txBody>
          <a:bodyPr wrap="none" rtlCol="0">
            <a:spAutoFit/>
          </a:bodyPr>
          <a:lstStyle/>
          <a:p>
            <a:r>
              <a:rPr lang="en-US" sz="1800" dirty="0"/>
              <a:t>http://</a:t>
            </a:r>
            <a:r>
              <a:rPr lang="en-US" sz="1800" dirty="0" err="1"/>
              <a:t>www.nrlmry.navy.mil</a:t>
            </a:r>
            <a:r>
              <a:rPr lang="en-US" sz="1800" dirty="0"/>
              <a:t>/</a:t>
            </a:r>
            <a:r>
              <a:rPr lang="en-US" sz="1800" dirty="0" err="1"/>
              <a:t>tc_pages</a:t>
            </a:r>
            <a:r>
              <a:rPr lang="en-US" sz="1800" dirty="0"/>
              <a:t>/</a:t>
            </a:r>
            <a:r>
              <a:rPr lang="en-US" sz="1800" dirty="0" err="1"/>
              <a:t>tc_home.html</a:t>
            </a:r>
            <a:endParaRPr lang="en-US" sz="1800" dirty="0"/>
          </a:p>
        </p:txBody>
      </p:sp>
    </p:spTree>
    <p:extLst>
      <p:ext uri="{BB962C8B-B14F-4D97-AF65-F5344CB8AC3E}">
        <p14:creationId xmlns:p14="http://schemas.microsoft.com/office/powerpoint/2010/main" val="2298504541"/>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647" y="100013"/>
            <a:ext cx="8018584" cy="561975"/>
          </a:xfrm>
        </p:spPr>
        <p:txBody>
          <a:bodyPr/>
          <a:lstStyle/>
          <a:p>
            <a:r>
              <a:rPr lang="en-US" dirty="0" err="1"/>
              <a:t>SPoRT</a:t>
            </a:r>
            <a:r>
              <a:rPr lang="en-US" dirty="0"/>
              <a:t> Transitions NASA GPM Data to Forecasters</a:t>
            </a:r>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832" y="857693"/>
            <a:ext cx="8377714" cy="455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7831" y="5484068"/>
            <a:ext cx="9143999"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err="1" smtClean="0">
                <a:latin typeface="Calibri" panose="020F0502020204030204" pitchFamily="34" charset="0"/>
              </a:rPr>
              <a:t>SPoRT</a:t>
            </a:r>
            <a:r>
              <a:rPr lang="en-US" sz="1800" dirty="0" smtClean="0">
                <a:latin typeface="Calibri" panose="020F0502020204030204" pitchFamily="34" charset="0"/>
              </a:rPr>
              <a:t> at NASA MSFC has transitioned real-time L1 GPM products to NOAA’s National Hurricane Center (NHC) and Weather Prediction Center (WPC)</a:t>
            </a:r>
          </a:p>
          <a:p>
            <a:pPr marL="285750" indent="-285750">
              <a:buFont typeface="Arial" panose="020B0604020202020204" pitchFamily="34" charset="0"/>
              <a:buChar char="•"/>
            </a:pPr>
            <a:r>
              <a:rPr lang="en-US" sz="1800" dirty="0" smtClean="0">
                <a:latin typeface="Calibri" panose="020F0502020204030204" pitchFamily="34" charset="0"/>
              </a:rPr>
              <a:t>Image shows combination of 3 channels (89 GHz) to from an RGB composite</a:t>
            </a:r>
            <a:r>
              <a:rPr lang="en-US" sz="1800" dirty="0">
                <a:latin typeface="Calibri" panose="020F0502020204030204" pitchFamily="34" charset="0"/>
              </a:rPr>
              <a:t> </a:t>
            </a:r>
            <a:r>
              <a:rPr lang="en-US" sz="1800" dirty="0" smtClean="0">
                <a:latin typeface="Calibri" panose="020F0502020204030204" pitchFamily="34" charset="0"/>
              </a:rPr>
              <a:t>used by forecasters to locate the center and strongest convection of tropical systems</a:t>
            </a:r>
          </a:p>
        </p:txBody>
      </p:sp>
      <p:sp>
        <p:nvSpPr>
          <p:cNvPr id="6" name="TextBox 5"/>
          <p:cNvSpPr txBox="1"/>
          <p:nvPr/>
        </p:nvSpPr>
        <p:spPr>
          <a:xfrm>
            <a:off x="6661637" y="4333826"/>
            <a:ext cx="2198072" cy="1015663"/>
          </a:xfrm>
          <a:prstGeom prst="rect">
            <a:avLst/>
          </a:prstGeom>
          <a:noFill/>
        </p:spPr>
        <p:txBody>
          <a:bodyPr wrap="square" rtlCol="0">
            <a:spAutoFit/>
          </a:bodyPr>
          <a:lstStyle/>
          <a:p>
            <a:pPr algn="r"/>
            <a:r>
              <a:rPr lang="en-US" sz="1200" dirty="0" smtClean="0">
                <a:solidFill>
                  <a:srgbClr val="FFFFFF"/>
                </a:solidFill>
              </a:rPr>
              <a:t>Real-time processing and image by:</a:t>
            </a:r>
          </a:p>
          <a:p>
            <a:pPr algn="r"/>
            <a:r>
              <a:rPr lang="en-US" sz="1200" dirty="0" smtClean="0">
                <a:solidFill>
                  <a:srgbClr val="FFFFFF"/>
                </a:solidFill>
              </a:rPr>
              <a:t>Frank LaFontaine (Raytheon)</a:t>
            </a:r>
          </a:p>
          <a:p>
            <a:pPr algn="r"/>
            <a:r>
              <a:rPr lang="en-US" sz="1200" dirty="0" smtClean="0">
                <a:solidFill>
                  <a:srgbClr val="FFFFFF"/>
                </a:solidFill>
              </a:rPr>
              <a:t>Dr. Robert Atkinson (USRA)</a:t>
            </a:r>
          </a:p>
          <a:p>
            <a:pPr algn="r"/>
            <a:r>
              <a:rPr lang="en-US" sz="1200" dirty="0" smtClean="0">
                <a:solidFill>
                  <a:srgbClr val="FFFFFF"/>
                </a:solidFill>
              </a:rPr>
              <a:t>Kevin McGrath (Jacobs)</a:t>
            </a:r>
            <a:endParaRPr lang="en-US" sz="1200" dirty="0">
              <a:solidFill>
                <a:srgbClr val="FFFFFF"/>
              </a:solidFill>
            </a:endParaRPr>
          </a:p>
        </p:txBody>
      </p:sp>
      <p:sp>
        <p:nvSpPr>
          <p:cNvPr id="7" name="TextBox 6"/>
          <p:cNvSpPr txBox="1"/>
          <p:nvPr/>
        </p:nvSpPr>
        <p:spPr>
          <a:xfrm>
            <a:off x="765908" y="1614594"/>
            <a:ext cx="2070100" cy="1754326"/>
          </a:xfrm>
          <a:prstGeom prst="rect">
            <a:avLst/>
          </a:prstGeom>
          <a:solidFill>
            <a:schemeClr val="bg1"/>
          </a:solidFill>
        </p:spPr>
        <p:txBody>
          <a:bodyPr wrap="square" rtlCol="0">
            <a:spAutoFit/>
          </a:bodyPr>
          <a:lstStyle/>
          <a:p>
            <a:r>
              <a:rPr lang="en-US" sz="1800" b="1" dirty="0" smtClean="0">
                <a:solidFill>
                  <a:srgbClr val="FF0000"/>
                </a:solidFill>
              </a:rPr>
              <a:t>Red</a:t>
            </a:r>
            <a:r>
              <a:rPr lang="en-US" sz="1800" b="1" dirty="0" smtClean="0">
                <a:solidFill>
                  <a:srgbClr val="FFFFFF"/>
                </a:solidFill>
              </a:rPr>
              <a:t>:  Colder cloud tops associated with intense convection and precipitation</a:t>
            </a:r>
            <a:endParaRPr lang="en-US" sz="1800" b="1" dirty="0">
              <a:solidFill>
                <a:srgbClr val="FFFFFF"/>
              </a:solidFill>
            </a:endParaRPr>
          </a:p>
        </p:txBody>
      </p:sp>
      <p:cxnSp>
        <p:nvCxnSpPr>
          <p:cNvPr id="8" name="Straight Arrow Connector 7"/>
          <p:cNvCxnSpPr>
            <a:stCxn id="7" idx="3"/>
          </p:cNvCxnSpPr>
          <p:nvPr/>
        </p:nvCxnSpPr>
        <p:spPr bwMode="auto">
          <a:xfrm>
            <a:off x="2836008" y="2491757"/>
            <a:ext cx="1558193" cy="392120"/>
          </a:xfrm>
          <a:prstGeom prst="straightConnector1">
            <a:avLst/>
          </a:prstGeom>
          <a:ln w="28575">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6234696" y="1291428"/>
            <a:ext cx="2616228" cy="646331"/>
          </a:xfrm>
          <a:prstGeom prst="rect">
            <a:avLst/>
          </a:prstGeom>
          <a:solidFill>
            <a:schemeClr val="bg1"/>
          </a:solidFill>
        </p:spPr>
        <p:txBody>
          <a:bodyPr wrap="square" rtlCol="0">
            <a:spAutoFit/>
          </a:bodyPr>
          <a:lstStyle/>
          <a:p>
            <a:r>
              <a:rPr lang="en-US" sz="1800" b="1" dirty="0" smtClean="0">
                <a:solidFill>
                  <a:schemeClr val="tx2">
                    <a:lumMod val="40000"/>
                    <a:lumOff val="60000"/>
                  </a:schemeClr>
                </a:solidFill>
              </a:rPr>
              <a:t>Cyan</a:t>
            </a:r>
            <a:r>
              <a:rPr lang="en-US" sz="1800" b="1" dirty="0" smtClean="0">
                <a:solidFill>
                  <a:srgbClr val="FFFFFF"/>
                </a:solidFill>
              </a:rPr>
              <a:t>:  Non-convective clouds</a:t>
            </a:r>
            <a:endParaRPr lang="en-US" sz="1800" b="1" dirty="0">
              <a:solidFill>
                <a:srgbClr val="FFFFFF"/>
              </a:solidFill>
            </a:endParaRPr>
          </a:p>
        </p:txBody>
      </p:sp>
      <p:cxnSp>
        <p:nvCxnSpPr>
          <p:cNvPr id="10" name="Straight Arrow Connector 9"/>
          <p:cNvCxnSpPr>
            <a:stCxn id="9" idx="1"/>
          </p:cNvCxnSpPr>
          <p:nvPr/>
        </p:nvCxnSpPr>
        <p:spPr bwMode="auto">
          <a:xfrm flipH="1">
            <a:off x="5039830" y="1614594"/>
            <a:ext cx="1194866" cy="647960"/>
          </a:xfrm>
          <a:prstGeom prst="straightConnector1">
            <a:avLst/>
          </a:prstGeom>
          <a:ln w="3810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11" name="TextBox 10"/>
          <p:cNvSpPr txBox="1"/>
          <p:nvPr/>
        </p:nvSpPr>
        <p:spPr>
          <a:xfrm>
            <a:off x="6591299" y="2687817"/>
            <a:ext cx="2209795" cy="1200329"/>
          </a:xfrm>
          <a:prstGeom prst="rect">
            <a:avLst/>
          </a:prstGeom>
          <a:solidFill>
            <a:schemeClr val="bg1"/>
          </a:solidFill>
        </p:spPr>
        <p:txBody>
          <a:bodyPr wrap="square" rtlCol="0">
            <a:spAutoFit/>
          </a:bodyPr>
          <a:lstStyle/>
          <a:p>
            <a:r>
              <a:rPr lang="en-US" sz="1800" b="1" dirty="0" smtClean="0">
                <a:solidFill>
                  <a:srgbClr val="FFFFFF"/>
                </a:solidFill>
              </a:rPr>
              <a:t>Used by forecasters to get a fix on the center of a tropical system</a:t>
            </a:r>
            <a:endParaRPr lang="en-US" sz="1800" b="1" dirty="0">
              <a:solidFill>
                <a:srgbClr val="FFFFFF"/>
              </a:solidFill>
            </a:endParaRPr>
          </a:p>
        </p:txBody>
      </p:sp>
      <p:cxnSp>
        <p:nvCxnSpPr>
          <p:cNvPr id="12" name="Straight Arrow Connector 11"/>
          <p:cNvCxnSpPr/>
          <p:nvPr/>
        </p:nvCxnSpPr>
        <p:spPr bwMode="auto">
          <a:xfrm flipH="1" flipV="1">
            <a:off x="4405924" y="3079273"/>
            <a:ext cx="2197098" cy="161817"/>
          </a:xfrm>
          <a:prstGeom prst="straightConnector1">
            <a:avLst/>
          </a:prstGeom>
          <a:ln w="28575">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592931" y="3931071"/>
            <a:ext cx="3221832" cy="1754326"/>
          </a:xfrm>
          <a:prstGeom prst="rect">
            <a:avLst/>
          </a:prstGeom>
          <a:noFill/>
        </p:spPr>
        <p:txBody>
          <a:bodyPr wrap="square" rtlCol="0">
            <a:spAutoFit/>
          </a:bodyPr>
          <a:lstStyle/>
          <a:p>
            <a:r>
              <a:rPr lang="en-US" sz="1800" b="1" dirty="0">
                <a:solidFill>
                  <a:srgbClr val="FFFFFF"/>
                </a:solidFill>
                <a:latin typeface="Calibri" panose="020F0502020204030204" pitchFamily="34" charset="0"/>
              </a:rPr>
              <a:t>Hurricane </a:t>
            </a:r>
            <a:r>
              <a:rPr lang="en-US" sz="1800" b="1" dirty="0" err="1">
                <a:solidFill>
                  <a:srgbClr val="FFFFFF"/>
                </a:solidFill>
                <a:latin typeface="Calibri" panose="020F0502020204030204" pitchFamily="34" charset="0"/>
              </a:rPr>
              <a:t>Iselle</a:t>
            </a:r>
            <a:r>
              <a:rPr lang="en-US" sz="1800" b="1" dirty="0">
                <a:solidFill>
                  <a:srgbClr val="FFFFFF"/>
                </a:solidFill>
                <a:latin typeface="Calibri" panose="020F0502020204030204" pitchFamily="34" charset="0"/>
              </a:rPr>
              <a:t> </a:t>
            </a:r>
            <a:r>
              <a:rPr lang="en-US" sz="1800" dirty="0">
                <a:solidFill>
                  <a:srgbClr val="FFFFFF"/>
                </a:solidFill>
                <a:latin typeface="Calibri" panose="020F0502020204030204" pitchFamily="34" charset="0"/>
              </a:rPr>
              <a:t>as observed by the GPM Microwave </a:t>
            </a:r>
            <a:r>
              <a:rPr lang="en-US" sz="1800" dirty="0" smtClean="0">
                <a:solidFill>
                  <a:srgbClr val="FFFFFF"/>
                </a:solidFill>
                <a:latin typeface="Calibri" panose="020F0502020204030204" pitchFamily="34" charset="0"/>
              </a:rPr>
              <a:t>Imager; screen capture from N-AWIPS </a:t>
            </a:r>
            <a:r>
              <a:rPr lang="en-US" sz="1800" dirty="0">
                <a:solidFill>
                  <a:srgbClr val="FFFFFF"/>
                </a:solidFill>
                <a:latin typeface="Calibri" panose="020F0502020204030204" pitchFamily="34" charset="0"/>
              </a:rPr>
              <a:t>Decision Support System used </a:t>
            </a:r>
            <a:r>
              <a:rPr lang="en-US" sz="1800" dirty="0" smtClean="0">
                <a:solidFill>
                  <a:srgbClr val="FFFFFF"/>
                </a:solidFill>
                <a:latin typeface="Calibri" panose="020F0502020204030204" pitchFamily="34" charset="0"/>
              </a:rPr>
              <a:t>at NOAA NHC and WPC</a:t>
            </a:r>
            <a:endParaRPr lang="en-US" sz="1800" dirty="0">
              <a:solidFill>
                <a:srgbClr val="FFFFFF"/>
              </a:solidFill>
              <a:latin typeface="Calibri" panose="020F0502020204030204" pitchFamily="34" charset="0"/>
            </a:endParaRPr>
          </a:p>
          <a:p>
            <a:endParaRPr lang="en-US" sz="1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015081047"/>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396240" y="1038500"/>
            <a:ext cx="8776334" cy="99915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Book Antiqua" charset="0"/>
            </a:endParaRPr>
          </a:p>
        </p:txBody>
      </p:sp>
      <p:grpSp>
        <p:nvGrpSpPr>
          <p:cNvPr id="2" name="Group 1"/>
          <p:cNvGrpSpPr/>
          <p:nvPr/>
        </p:nvGrpSpPr>
        <p:grpSpPr>
          <a:xfrm>
            <a:off x="5981986" y="1741847"/>
            <a:ext cx="3162013" cy="3067825"/>
            <a:chOff x="5981986" y="1522772"/>
            <a:chExt cx="3162013" cy="3067825"/>
          </a:xfrm>
        </p:grpSpPr>
        <p:pic>
          <p:nvPicPr>
            <p:cNvPr id="3" name="Picture 2" descr="clwp_increment_new_10km_thin_nobox.png"/>
            <p:cNvPicPr>
              <a:picLocks noChangeAspect="1"/>
            </p:cNvPicPr>
            <p:nvPr/>
          </p:nvPicPr>
          <p:blipFill>
            <a:blip r:embed="rId2"/>
            <a:stretch>
              <a:fillRect/>
            </a:stretch>
          </p:blipFill>
          <p:spPr>
            <a:xfrm>
              <a:off x="6086762" y="1647378"/>
              <a:ext cx="2971800" cy="2943219"/>
            </a:xfrm>
            <a:prstGeom prst="rect">
              <a:avLst/>
            </a:prstGeom>
          </p:spPr>
        </p:pic>
        <p:sp>
          <p:nvSpPr>
            <p:cNvPr id="4" name="Rectangle 3"/>
            <p:cNvSpPr/>
            <p:nvPr/>
          </p:nvSpPr>
          <p:spPr>
            <a:xfrm>
              <a:off x="5981986" y="4409623"/>
              <a:ext cx="3162013" cy="18097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981987" y="1522772"/>
              <a:ext cx="3162012" cy="2873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514350" y="1909362"/>
            <a:ext cx="2914650" cy="2871735"/>
            <a:chOff x="862583" y="1677259"/>
            <a:chExt cx="2775967" cy="2781980"/>
          </a:xfrm>
        </p:grpSpPr>
        <p:pic>
          <p:nvPicPr>
            <p:cNvPr id="7" name="Picture 6" descr="gmi_retrieved_clwp_10kmthin.png"/>
            <p:cNvPicPr>
              <a:picLocks noChangeAspect="1"/>
            </p:cNvPicPr>
            <p:nvPr/>
          </p:nvPicPr>
          <p:blipFill>
            <a:blip r:embed="rId3"/>
            <a:stretch>
              <a:fillRect/>
            </a:stretch>
          </p:blipFill>
          <p:spPr>
            <a:xfrm>
              <a:off x="862583" y="1683272"/>
              <a:ext cx="2775967" cy="2775967"/>
            </a:xfrm>
            <a:prstGeom prst="rect">
              <a:avLst/>
            </a:prstGeom>
          </p:spPr>
        </p:pic>
        <p:sp>
          <p:nvSpPr>
            <p:cNvPr id="8" name="Rectangle 7"/>
            <p:cNvSpPr/>
            <p:nvPr/>
          </p:nvSpPr>
          <p:spPr>
            <a:xfrm>
              <a:off x="862583" y="1677259"/>
              <a:ext cx="2775967" cy="10903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flipV="1">
              <a:off x="862583" y="4314824"/>
              <a:ext cx="2775967" cy="14250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3"/>
          <p:cNvSpPr txBox="1">
            <a:spLocks/>
          </p:cNvSpPr>
          <p:nvPr/>
        </p:nvSpPr>
        <p:spPr>
          <a:xfrm>
            <a:off x="-137160" y="159276"/>
            <a:ext cx="8582024" cy="731520"/>
          </a:xfrm>
          <a:prstGeom prst="rect">
            <a:avLst/>
          </a:prstGeom>
        </p:spPr>
        <p:txBody>
          <a:bodyPr>
            <a:noAutofit/>
          </a:bodyPr>
          <a:lstStyle>
            <a:lvl1pPr algn="r" rtl="0" eaLnBrk="0" fontAlgn="base" hangingPunct="0">
              <a:lnSpc>
                <a:spcPct val="85000"/>
              </a:lnSpc>
              <a:spcBef>
                <a:spcPct val="0"/>
              </a:spcBef>
              <a:spcAft>
                <a:spcPct val="0"/>
              </a:spcAft>
              <a:defRPr sz="2400" b="1">
                <a:solidFill>
                  <a:srgbClr val="FFFFFF"/>
                </a:solidFill>
                <a:latin typeface="Arial Bold"/>
                <a:ea typeface="ＭＳ Ｐゴシック" charset="-128"/>
                <a:cs typeface="Arial Bold"/>
              </a:defRPr>
            </a:lvl1pPr>
            <a:lvl2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2pPr>
            <a:lvl3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3pPr>
            <a:lvl4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4pPr>
            <a:lvl5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5pPr>
            <a:lvl6pPr marL="457200" algn="r" rtl="0" eaLnBrk="0" fontAlgn="base" hangingPunct="0">
              <a:lnSpc>
                <a:spcPct val="85000"/>
              </a:lnSpc>
              <a:spcBef>
                <a:spcPct val="0"/>
              </a:spcBef>
              <a:spcAft>
                <a:spcPct val="0"/>
              </a:spcAft>
              <a:defRPr sz="2700" b="1">
                <a:solidFill>
                  <a:srgbClr val="FFFFFF"/>
                </a:solidFill>
                <a:latin typeface="Book Antiqua" charset="0"/>
              </a:defRPr>
            </a:lvl6pPr>
            <a:lvl7pPr marL="914400" algn="r" rtl="0" eaLnBrk="0" fontAlgn="base" hangingPunct="0">
              <a:lnSpc>
                <a:spcPct val="85000"/>
              </a:lnSpc>
              <a:spcBef>
                <a:spcPct val="0"/>
              </a:spcBef>
              <a:spcAft>
                <a:spcPct val="0"/>
              </a:spcAft>
              <a:defRPr sz="2700" b="1">
                <a:solidFill>
                  <a:srgbClr val="FFFFFF"/>
                </a:solidFill>
                <a:latin typeface="Book Antiqua" charset="0"/>
              </a:defRPr>
            </a:lvl7pPr>
            <a:lvl8pPr marL="1371600" algn="r" rtl="0" eaLnBrk="0" fontAlgn="base" hangingPunct="0">
              <a:lnSpc>
                <a:spcPct val="85000"/>
              </a:lnSpc>
              <a:spcBef>
                <a:spcPct val="0"/>
              </a:spcBef>
              <a:spcAft>
                <a:spcPct val="0"/>
              </a:spcAft>
              <a:defRPr sz="2700" b="1">
                <a:solidFill>
                  <a:srgbClr val="FFFFFF"/>
                </a:solidFill>
                <a:latin typeface="Book Antiqua" charset="0"/>
              </a:defRPr>
            </a:lvl8pPr>
            <a:lvl9pPr marL="1828800" algn="r" rtl="0" eaLnBrk="0" fontAlgn="base" hangingPunct="0">
              <a:lnSpc>
                <a:spcPct val="85000"/>
              </a:lnSpc>
              <a:spcBef>
                <a:spcPct val="0"/>
              </a:spcBef>
              <a:spcAft>
                <a:spcPct val="0"/>
              </a:spcAft>
              <a:defRPr sz="2700" b="1">
                <a:solidFill>
                  <a:srgbClr val="FFFFFF"/>
                </a:solidFill>
                <a:latin typeface="Book Antiqua" charset="0"/>
              </a:defRPr>
            </a:lvl9pPr>
          </a:lstStyle>
          <a:p>
            <a:pPr>
              <a:tabLst>
                <a:tab pos="8286750" algn="l"/>
              </a:tabLst>
            </a:pPr>
            <a:r>
              <a:rPr lang="en-US" b="0" kern="0" dirty="0" smtClean="0">
                <a:latin typeface="Arial Bold" panose="020B0704020202020204" pitchFamily="34" charset="0"/>
                <a:cs typeface="Arial Bold" panose="020B0704020202020204" pitchFamily="34" charset="0"/>
              </a:rPr>
              <a:t>Improved Forecasting using GMI</a:t>
            </a:r>
            <a:endParaRPr lang="en-US" b="0" kern="0" dirty="0">
              <a:latin typeface="Arial Bold" panose="020B0704020202020204" pitchFamily="34" charset="0"/>
              <a:cs typeface="Arial Bold" panose="020B0704020202020204" pitchFamily="34" charset="0"/>
            </a:endParaRPr>
          </a:p>
        </p:txBody>
      </p:sp>
      <p:sp>
        <p:nvSpPr>
          <p:cNvPr id="11" name="TextBox 10"/>
          <p:cNvSpPr txBox="1"/>
          <p:nvPr/>
        </p:nvSpPr>
        <p:spPr>
          <a:xfrm>
            <a:off x="597739" y="4836342"/>
            <a:ext cx="8371715" cy="1631216"/>
          </a:xfrm>
          <a:prstGeom prst="rect">
            <a:avLst/>
          </a:prstGeom>
          <a:noFill/>
        </p:spPr>
        <p:txBody>
          <a:bodyPr wrap="square" rtlCol="0">
            <a:spAutoFit/>
          </a:bodyPr>
          <a:lstStyle/>
          <a:p>
            <a:r>
              <a:rPr lang="en-US" sz="2000" b="1" dirty="0" smtClean="0">
                <a:solidFill>
                  <a:schemeClr val="tx1"/>
                </a:solidFill>
                <a:latin typeface="Calibri" panose="020F0502020204030204" pitchFamily="34" charset="0"/>
              </a:rPr>
              <a:t>The Global Modeling and Assimilation Office (GMAO/GSFC) is currently developing  the all-sky radiance data assimilation system to using GMI radiance data in GEOS-5 to improve global cloud and precipitation analyses. This will contribute to improve near-real time weather forecasts including severe storms like hurricanes. </a:t>
            </a:r>
          </a:p>
        </p:txBody>
      </p:sp>
      <p:grpSp>
        <p:nvGrpSpPr>
          <p:cNvPr id="14" name="Group 13"/>
          <p:cNvGrpSpPr/>
          <p:nvPr/>
        </p:nvGrpSpPr>
        <p:grpSpPr>
          <a:xfrm>
            <a:off x="3217543" y="1868462"/>
            <a:ext cx="3094587" cy="2931685"/>
            <a:chOff x="3352800" y="2420725"/>
            <a:chExt cx="3381375" cy="3392397"/>
          </a:xfrm>
        </p:grpSpPr>
        <p:pic>
          <p:nvPicPr>
            <p:cNvPr id="15" name="Picture 14" descr="background_clwp_0703_12z_10kmthin.png"/>
            <p:cNvPicPr>
              <a:picLocks noChangeAspect="1"/>
            </p:cNvPicPr>
            <p:nvPr/>
          </p:nvPicPr>
          <p:blipFill>
            <a:blip r:embed="rId4"/>
            <a:stretch>
              <a:fillRect/>
            </a:stretch>
          </p:blipFill>
          <p:spPr>
            <a:xfrm>
              <a:off x="3352800" y="2420725"/>
              <a:ext cx="3289155" cy="3392397"/>
            </a:xfrm>
            <a:prstGeom prst="rect">
              <a:avLst/>
            </a:prstGeom>
          </p:spPr>
        </p:pic>
        <p:sp>
          <p:nvSpPr>
            <p:cNvPr id="16" name="Rectangle 15"/>
            <p:cNvSpPr/>
            <p:nvPr/>
          </p:nvSpPr>
          <p:spPr>
            <a:xfrm>
              <a:off x="3352800" y="2420725"/>
              <a:ext cx="3381375" cy="18696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352800" y="5615137"/>
              <a:ext cx="3381375" cy="18696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620887" y="6457950"/>
            <a:ext cx="8699377" cy="338554"/>
          </a:xfrm>
          <a:prstGeom prst="rect">
            <a:avLst/>
          </a:prstGeom>
          <a:noFill/>
        </p:spPr>
        <p:txBody>
          <a:bodyPr wrap="square" rtlCol="0">
            <a:spAutoFit/>
          </a:bodyPr>
          <a:lstStyle/>
          <a:p>
            <a:pPr algn="just"/>
            <a:r>
              <a:rPr lang="en-US" sz="1600" dirty="0" smtClean="0">
                <a:solidFill>
                  <a:srgbClr val="FFFFFF"/>
                </a:solidFill>
                <a:latin typeface="Calibri" panose="020F0502020204030204" pitchFamily="34" charset="0"/>
              </a:rPr>
              <a:t>Figure Credit: Min-Jeong Kim, Jianjun Jin, Will McCarty, Ricardo </a:t>
            </a:r>
            <a:r>
              <a:rPr lang="en-US" sz="1600" dirty="0" err="1" smtClean="0">
                <a:solidFill>
                  <a:srgbClr val="FFFFFF"/>
                </a:solidFill>
                <a:latin typeface="Calibri" panose="020F0502020204030204" pitchFamily="34" charset="0"/>
              </a:rPr>
              <a:t>Todling</a:t>
            </a:r>
            <a:r>
              <a:rPr lang="en-US" sz="1600" dirty="0" smtClean="0">
                <a:solidFill>
                  <a:srgbClr val="FFFFFF"/>
                </a:solidFill>
                <a:latin typeface="Calibri" panose="020F0502020204030204" pitchFamily="34" charset="0"/>
              </a:rPr>
              <a:t>, and Ron </a:t>
            </a:r>
            <a:r>
              <a:rPr lang="en-US" sz="1600" dirty="0" err="1" smtClean="0">
                <a:solidFill>
                  <a:srgbClr val="FFFFFF"/>
                </a:solidFill>
                <a:latin typeface="Calibri" panose="020F0502020204030204" pitchFamily="34" charset="0"/>
              </a:rPr>
              <a:t>Gelaro</a:t>
            </a:r>
            <a:endParaRPr lang="en-US" sz="1600" dirty="0">
              <a:solidFill>
                <a:srgbClr val="FFFFFF"/>
              </a:solidFill>
              <a:latin typeface="Calibri" panose="020F0502020204030204" pitchFamily="34" charset="0"/>
            </a:endParaRPr>
          </a:p>
        </p:txBody>
      </p:sp>
      <p:sp>
        <p:nvSpPr>
          <p:cNvPr id="12" name="TextBox 11"/>
          <p:cNvSpPr txBox="1"/>
          <p:nvPr/>
        </p:nvSpPr>
        <p:spPr>
          <a:xfrm>
            <a:off x="338418" y="1122320"/>
            <a:ext cx="2480982" cy="800219"/>
          </a:xfrm>
          <a:prstGeom prst="rect">
            <a:avLst/>
          </a:prstGeom>
          <a:noFill/>
        </p:spPr>
        <p:txBody>
          <a:bodyPr wrap="square" rtlCol="0">
            <a:spAutoFit/>
          </a:bodyPr>
          <a:lstStyle/>
          <a:p>
            <a:pPr algn="ctr"/>
            <a:r>
              <a:rPr lang="en-US" sz="1600" b="1" dirty="0" smtClean="0">
                <a:solidFill>
                  <a:srgbClr val="FFFFFF"/>
                </a:solidFill>
                <a:latin typeface="Calibri" panose="020F0502020204030204" pitchFamily="34" charset="0"/>
              </a:rPr>
              <a:t>GPM Microwave Imager Observations </a:t>
            </a:r>
          </a:p>
          <a:p>
            <a:pPr algn="ctr"/>
            <a:r>
              <a:rPr lang="en-US" sz="1400" b="1" dirty="0" smtClean="0">
                <a:solidFill>
                  <a:srgbClr val="FFFF00"/>
                </a:solidFill>
                <a:latin typeface="Calibri" panose="020F0502020204030204" pitchFamily="34" charset="0"/>
              </a:rPr>
              <a:t>Hurricane Arthur (3 July 2014)</a:t>
            </a:r>
            <a:endParaRPr lang="en-US" sz="1400" b="1" dirty="0">
              <a:solidFill>
                <a:srgbClr val="FFFF00"/>
              </a:solidFill>
              <a:latin typeface="Calibri" panose="020F0502020204030204" pitchFamily="34" charset="0"/>
            </a:endParaRPr>
          </a:p>
        </p:txBody>
      </p:sp>
      <p:sp>
        <p:nvSpPr>
          <p:cNvPr id="13" name="TextBox 12"/>
          <p:cNvSpPr txBox="1"/>
          <p:nvPr/>
        </p:nvSpPr>
        <p:spPr>
          <a:xfrm>
            <a:off x="6227732" y="1038499"/>
            <a:ext cx="2944842" cy="1015663"/>
          </a:xfrm>
          <a:prstGeom prst="rect">
            <a:avLst/>
          </a:prstGeom>
          <a:noFill/>
        </p:spPr>
        <p:txBody>
          <a:bodyPr wrap="square" rtlCol="0">
            <a:spAutoFit/>
          </a:bodyPr>
          <a:lstStyle/>
          <a:p>
            <a:pPr algn="ctr"/>
            <a:r>
              <a:rPr lang="en-US" sz="1600" b="1" dirty="0" smtClean="0">
                <a:solidFill>
                  <a:srgbClr val="FFFFFF"/>
                </a:solidFill>
                <a:latin typeface="Calibri" panose="020F0502020204030204" pitchFamily="34" charset="0"/>
              </a:rPr>
              <a:t>GEOS-5  Cloud Analysis  Increment</a:t>
            </a:r>
          </a:p>
          <a:p>
            <a:pPr algn="ctr"/>
            <a:r>
              <a:rPr lang="en-US" sz="1400" b="1" i="1" dirty="0" smtClean="0">
                <a:solidFill>
                  <a:srgbClr val="FFFF00"/>
                </a:solidFill>
                <a:latin typeface="Calibri" panose="020F0502020204030204" pitchFamily="34" charset="0"/>
              </a:rPr>
              <a:t>after</a:t>
            </a:r>
            <a:r>
              <a:rPr lang="en-US" sz="1400" dirty="0" smtClean="0">
                <a:solidFill>
                  <a:srgbClr val="FFFF00"/>
                </a:solidFill>
                <a:latin typeface="Calibri" panose="020F0502020204030204" pitchFamily="34" charset="0"/>
              </a:rPr>
              <a:t> assimilating GPM Microwave Imager data</a:t>
            </a:r>
            <a:endParaRPr lang="en-US" sz="1400" dirty="0">
              <a:solidFill>
                <a:srgbClr val="FFFF00"/>
              </a:solidFill>
              <a:latin typeface="Calibri" panose="020F0502020204030204" pitchFamily="34" charset="0"/>
            </a:endParaRPr>
          </a:p>
        </p:txBody>
      </p:sp>
      <p:sp>
        <p:nvSpPr>
          <p:cNvPr id="18" name="TextBox 17"/>
          <p:cNvSpPr txBox="1"/>
          <p:nvPr/>
        </p:nvSpPr>
        <p:spPr>
          <a:xfrm>
            <a:off x="3236882" y="1105608"/>
            <a:ext cx="2990850" cy="769441"/>
          </a:xfrm>
          <a:prstGeom prst="rect">
            <a:avLst/>
          </a:prstGeom>
          <a:noFill/>
        </p:spPr>
        <p:txBody>
          <a:bodyPr wrap="square" rtlCol="0">
            <a:spAutoFit/>
          </a:bodyPr>
          <a:lstStyle/>
          <a:p>
            <a:pPr algn="ctr"/>
            <a:r>
              <a:rPr lang="en-US" sz="1600" b="1" dirty="0" smtClean="0">
                <a:solidFill>
                  <a:srgbClr val="FFFFFF"/>
                </a:solidFill>
                <a:latin typeface="Calibri" panose="020F0502020204030204" pitchFamily="34" charset="0"/>
              </a:rPr>
              <a:t>GEOS-5 6hr Cloud Water Forecast </a:t>
            </a:r>
          </a:p>
          <a:p>
            <a:pPr algn="ctr"/>
            <a:r>
              <a:rPr lang="en-US" sz="1400" b="1" i="1" dirty="0" smtClean="0">
                <a:solidFill>
                  <a:srgbClr val="FFFF00"/>
                </a:solidFill>
                <a:latin typeface="Calibri" panose="020F0502020204030204" pitchFamily="34" charset="0"/>
              </a:rPr>
              <a:t>before </a:t>
            </a:r>
            <a:r>
              <a:rPr lang="en-US" sz="1400" dirty="0" smtClean="0">
                <a:solidFill>
                  <a:srgbClr val="FFFF00"/>
                </a:solidFill>
                <a:latin typeface="Calibri" panose="020F0502020204030204" pitchFamily="34" charset="0"/>
              </a:rPr>
              <a:t>assimilating GPM Microwave Imager data</a:t>
            </a:r>
            <a:endParaRPr lang="en-US" sz="14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535507186"/>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17" y="89671"/>
            <a:ext cx="7842738" cy="561975"/>
          </a:xfrm>
        </p:spPr>
        <p:txBody>
          <a:bodyPr/>
          <a:lstStyle/>
          <a:p>
            <a:r>
              <a:rPr lang="en-US" dirty="0" smtClean="0"/>
              <a:t>Flood and Landslide Modeling</a:t>
            </a:r>
            <a:endParaRPr lang="en-US" dirty="0"/>
          </a:p>
        </p:txBody>
      </p:sp>
      <p:pic>
        <p:nvPicPr>
          <p:cNvPr id="15" name="Picture 14" descr="Screen shot 2014-07-30 at 7.58.0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9877" y="4435067"/>
            <a:ext cx="2945734" cy="2163356"/>
          </a:xfrm>
          <a:prstGeom prst="rect">
            <a:avLst/>
          </a:prstGeom>
        </p:spPr>
      </p:pic>
      <p:sp>
        <p:nvSpPr>
          <p:cNvPr id="20" name="TextBox 19"/>
          <p:cNvSpPr txBox="1"/>
          <p:nvPr/>
        </p:nvSpPr>
        <p:spPr>
          <a:xfrm>
            <a:off x="4991968" y="3945233"/>
            <a:ext cx="4152032" cy="584775"/>
          </a:xfrm>
          <a:prstGeom prst="rect">
            <a:avLst/>
          </a:prstGeom>
          <a:noFill/>
        </p:spPr>
        <p:txBody>
          <a:bodyPr wrap="square" rtlCol="0">
            <a:spAutoFit/>
          </a:bodyPr>
          <a:lstStyle/>
          <a:p>
            <a:r>
              <a:rPr lang="en-US" sz="1600" dirty="0" smtClean="0"/>
              <a:t>Peak in streamflow observed downstream from landslide following the event.</a:t>
            </a:r>
            <a:endParaRPr lang="en-US" sz="1600" dirty="0"/>
          </a:p>
        </p:txBody>
      </p:sp>
      <p:sp>
        <p:nvSpPr>
          <p:cNvPr id="23" name="Rectangle 22"/>
          <p:cNvSpPr/>
          <p:nvPr/>
        </p:nvSpPr>
        <p:spPr>
          <a:xfrm>
            <a:off x="4830389" y="6522987"/>
            <a:ext cx="3624710" cy="307777"/>
          </a:xfrm>
          <a:prstGeom prst="rect">
            <a:avLst/>
          </a:prstGeom>
        </p:spPr>
        <p:txBody>
          <a:bodyPr wrap="none">
            <a:spAutoFit/>
          </a:bodyPr>
          <a:lstStyle/>
          <a:p>
            <a:r>
              <a:rPr lang="en-US" sz="1400" dirty="0">
                <a:solidFill>
                  <a:srgbClr val="000000"/>
                </a:solidFill>
              </a:rPr>
              <a:t>Adler/Wu  U. of </a:t>
            </a:r>
            <a:r>
              <a:rPr lang="en-US" sz="1400" dirty="0" smtClean="0">
                <a:solidFill>
                  <a:srgbClr val="000000"/>
                </a:solidFill>
              </a:rPr>
              <a:t>Maryland, flood.umd.edu</a:t>
            </a:r>
            <a:endParaRPr lang="en-US" sz="1400" dirty="0">
              <a:solidFill>
                <a:srgbClr val="000000"/>
              </a:solidFill>
            </a:endParaRPr>
          </a:p>
        </p:txBody>
      </p:sp>
      <p:sp>
        <p:nvSpPr>
          <p:cNvPr id="25" name="TextBox 24"/>
          <p:cNvSpPr txBox="1"/>
          <p:nvPr/>
        </p:nvSpPr>
        <p:spPr>
          <a:xfrm>
            <a:off x="587174" y="805283"/>
            <a:ext cx="2368062" cy="2862322"/>
          </a:xfrm>
          <a:prstGeom prst="rect">
            <a:avLst/>
          </a:prstGeom>
          <a:noFill/>
        </p:spPr>
        <p:txBody>
          <a:bodyPr wrap="square" rtlCol="0">
            <a:spAutoFit/>
          </a:bodyPr>
          <a:lstStyle/>
          <a:p>
            <a:r>
              <a:rPr lang="en-US" sz="2000" dirty="0" smtClean="0"/>
              <a:t>A major landslide occurred in </a:t>
            </a:r>
            <a:r>
              <a:rPr lang="en-US" sz="2000" dirty="0" err="1" smtClean="0"/>
              <a:t>Malin</a:t>
            </a:r>
            <a:r>
              <a:rPr lang="en-US" sz="2000" dirty="0" smtClean="0"/>
              <a:t> caused 150 fatalities. GPM observed heavy monsoon rains were observed before, during and after the landslide</a:t>
            </a:r>
            <a:endParaRPr lang="en-US" sz="2000" dirty="0"/>
          </a:p>
        </p:txBody>
      </p:sp>
      <p:pic>
        <p:nvPicPr>
          <p:cNvPr id="3" name="ghats_dated_1080p3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14263" y="637442"/>
            <a:ext cx="5880517" cy="3307791"/>
          </a:xfrm>
          <a:prstGeom prst="rect">
            <a:avLst/>
          </a:prstGeom>
        </p:spPr>
      </p:pic>
      <p:pic>
        <p:nvPicPr>
          <p:cNvPr id="2050" name="Picture 2" descr="http://blogs.agu.org/landslideblog/files/2014/08/14_07-Malin-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628" y="4122958"/>
            <a:ext cx="4001976" cy="266572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endCxn id="2050" idx="0"/>
          </p:cNvCxnSpPr>
          <p:nvPr/>
        </p:nvCxnSpPr>
        <p:spPr bwMode="auto">
          <a:xfrm flipH="1">
            <a:off x="2474616" y="3829878"/>
            <a:ext cx="639647" cy="2930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1" name="Straight Connector 10"/>
          <p:cNvCxnSpPr/>
          <p:nvPr/>
        </p:nvCxnSpPr>
        <p:spPr bwMode="auto">
          <a:xfrm flipH="1">
            <a:off x="4227443" y="2504661"/>
            <a:ext cx="1827078" cy="808382"/>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4" name="Oval 3"/>
          <p:cNvSpPr/>
          <p:nvPr/>
        </p:nvSpPr>
        <p:spPr bwMode="auto">
          <a:xfrm>
            <a:off x="6054521" y="2291337"/>
            <a:ext cx="253514" cy="35909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Book Antiqua" charset="0"/>
            </a:endParaRPr>
          </a:p>
        </p:txBody>
      </p:sp>
    </p:spTree>
    <p:extLst>
      <p:ext uri="{BB962C8B-B14F-4D97-AF65-F5344CB8AC3E}">
        <p14:creationId xmlns:p14="http://schemas.microsoft.com/office/powerpoint/2010/main" val="2320572163"/>
      </p:ext>
    </p:extLst>
  </p:cSld>
  <p:clrMapOvr>
    <a:masterClrMapping/>
  </p:clrMapOvr>
  <p:transition xmlns:p14="http://schemas.microsoft.com/office/powerpoint/2010/main" spd="med"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7" fill="hold"/>
                                        <p:tgtEl>
                                          <p:spTgt spid="3"/>
                                        </p:tgtEl>
                                      </p:cBhvr>
                                    </p:cmd>
                                  </p:childTnLst>
                                </p:cTn>
                              </p:par>
                              <p:par>
                                <p:cTn id="7" presetID="10" presetClass="exit" presetSubtype="0" fill="hold" nodeType="withEffect">
                                  <p:stCondLst>
                                    <p:cond delay="750"/>
                                  </p:stCondLst>
                                  <p:childTnLst>
                                    <p:animEffect transition="out" filter="fade">
                                      <p:cBhvr>
                                        <p:cTn id="8" dur="250"/>
                                        <p:tgtEl>
                                          <p:spTgt spid="11"/>
                                        </p:tgtEl>
                                      </p:cBhvr>
                                    </p:animEffect>
                                    <p:set>
                                      <p:cBhvr>
                                        <p:cTn id="9" dur="1" fill="hold">
                                          <p:stCondLst>
                                            <p:cond delay="249"/>
                                          </p:stCondLst>
                                        </p:cTn>
                                        <p:tgtEl>
                                          <p:spTgt spid="11"/>
                                        </p:tgtEl>
                                        <p:attrNameLst>
                                          <p:attrName>style.visibility</p:attrName>
                                        </p:attrNameLst>
                                      </p:cBhvr>
                                      <p:to>
                                        <p:strVal val="hidden"/>
                                      </p:to>
                                    </p:set>
                                  </p:childTnLst>
                                </p:cTn>
                              </p:par>
                              <p:par>
                                <p:cTn id="10" presetID="10" presetClass="exit" presetSubtype="0" fill="hold" grpId="0" nodeType="withEffect">
                                  <p:stCondLst>
                                    <p:cond delay="75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Disease Tracking</a:t>
            </a:r>
            <a:endParaRPr lang="en-US" dirty="0"/>
          </a:p>
        </p:txBody>
      </p:sp>
      <p:sp>
        <p:nvSpPr>
          <p:cNvPr id="19" name="Content Placeholder 1"/>
          <p:cNvSpPr txBox="1">
            <a:spLocks/>
          </p:cNvSpPr>
          <p:nvPr/>
        </p:nvSpPr>
        <p:spPr bwMode="auto">
          <a:xfrm>
            <a:off x="836088" y="700353"/>
            <a:ext cx="7731059" cy="962192"/>
          </a:xfrm>
          <a:prstGeom prst="rect">
            <a:avLst/>
          </a:prstGeom>
          <a:noFill/>
          <a:ln w="9525">
            <a:noFill/>
            <a:miter lim="800000"/>
            <a:headEnd/>
            <a:tailEnd/>
          </a:ln>
        </p:spPr>
        <p:txBody>
          <a:bodyPr anchor="b">
            <a:prstTxWarp prst="textNoShape">
              <a:avLst/>
            </a:prstTxWarp>
          </a:bodyPr>
          <a:lstStyle/>
          <a:p>
            <a:pPr eaLnBrk="0" hangingPunct="0">
              <a:spcBef>
                <a:spcPct val="20000"/>
              </a:spcBef>
              <a:buFont typeface="Wingdings" charset="2"/>
              <a:buNone/>
            </a:pPr>
            <a:r>
              <a:rPr lang="en-US" sz="2000" dirty="0" smtClean="0">
                <a:solidFill>
                  <a:srgbClr val="000099"/>
                </a:solidFill>
                <a:cs typeface="Arial" pitchFamily="34" charset="0"/>
              </a:rPr>
              <a:t>TRMM and GPM data have been used to estimate and trace the source areas of vector and river-borne diseases around the world. </a:t>
            </a:r>
            <a:endParaRPr lang="en-US" sz="2000" dirty="0">
              <a:solidFill>
                <a:srgbClr val="000099"/>
              </a:solidFill>
              <a:cs typeface="Arial" pitchFamily="34" charset="0"/>
            </a:endParaRPr>
          </a:p>
        </p:txBody>
      </p:sp>
      <p:grpSp>
        <p:nvGrpSpPr>
          <p:cNvPr id="8" name="Group 7"/>
          <p:cNvGrpSpPr/>
          <p:nvPr/>
        </p:nvGrpSpPr>
        <p:grpSpPr>
          <a:xfrm>
            <a:off x="3080643" y="1705213"/>
            <a:ext cx="4751392" cy="4626194"/>
            <a:chOff x="2105985" y="1430724"/>
            <a:chExt cx="5410200" cy="4953000"/>
          </a:xfrm>
          <a:solidFill>
            <a:srgbClr val="FFFFFF"/>
          </a:solidFill>
        </p:grpSpPr>
        <p:sp>
          <p:nvSpPr>
            <p:cNvPr id="9" name="Rectangle 8"/>
            <p:cNvSpPr/>
            <p:nvPr/>
          </p:nvSpPr>
          <p:spPr>
            <a:xfrm>
              <a:off x="2105985" y="1430724"/>
              <a:ext cx="5410200" cy="4953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7" descr="precip_10_color.jpg"/>
            <p:cNvPicPr>
              <a:picLocks noChangeAspect="1"/>
            </p:cNvPicPr>
            <p:nvPr/>
          </p:nvPicPr>
          <p:blipFill>
            <a:blip r:embed="rId3">
              <a:extLst>
                <a:ext uri="{28A0092B-C50C-407E-A947-70E740481C1C}">
                  <a14:useLocalDpi xmlns:a14="http://schemas.microsoft.com/office/drawing/2010/main" val="0"/>
                </a:ext>
              </a:extLst>
            </a:blip>
            <a:srcRect r="13792"/>
            <a:stretch>
              <a:fillRect/>
            </a:stretch>
          </p:blipFill>
          <p:spPr bwMode="auto">
            <a:xfrm>
              <a:off x="4720614" y="1608644"/>
              <a:ext cx="2746985" cy="44014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8" descr="Model_3_KM_322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969382"/>
              <a:ext cx="2630895" cy="34055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7" descr="precip_10_color.jpg"/>
            <p:cNvPicPr>
              <a:picLocks noChangeAspect="1"/>
            </p:cNvPicPr>
            <p:nvPr/>
          </p:nvPicPr>
          <p:blipFill>
            <a:blip r:embed="rId3">
              <a:extLst>
                <a:ext uri="{28A0092B-C50C-407E-A947-70E740481C1C}">
                  <a14:useLocalDpi xmlns:a14="http://schemas.microsoft.com/office/drawing/2010/main" val="0"/>
                </a:ext>
              </a:extLst>
            </a:blip>
            <a:srcRect l="19231" t="86311" r="40355" b="-232"/>
            <a:stretch>
              <a:fillRect/>
            </a:stretch>
          </p:blipFill>
          <p:spPr bwMode="auto">
            <a:xfrm>
              <a:off x="5029200" y="5412551"/>
              <a:ext cx="1922462" cy="914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2311935" y="1714521"/>
              <a:ext cx="2476499" cy="13532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935" y="1526964"/>
              <a:ext cx="1295400" cy="129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 name="TextBox 16"/>
          <p:cNvSpPr txBox="1"/>
          <p:nvPr/>
        </p:nvSpPr>
        <p:spPr>
          <a:xfrm>
            <a:off x="714968" y="1715553"/>
            <a:ext cx="2266771" cy="1200329"/>
          </a:xfrm>
          <a:prstGeom prst="rect">
            <a:avLst/>
          </a:prstGeom>
          <a:noFill/>
        </p:spPr>
        <p:txBody>
          <a:bodyPr wrap="square" rtlCol="0">
            <a:spAutoFit/>
          </a:bodyPr>
          <a:lstStyle/>
          <a:p>
            <a:pPr indent="0" algn="ctr">
              <a:buFont typeface="Wingdings" charset="0"/>
              <a:buNone/>
            </a:pPr>
            <a:r>
              <a:rPr lang="en-US" dirty="0">
                <a:latin typeface="+mn-lt"/>
                <a:ea typeface="MS PGothic" charset="0"/>
                <a:cs typeface="MS PGothic" charset="0"/>
              </a:rPr>
              <a:t>Observed Plague Cases in Uganda</a:t>
            </a:r>
          </a:p>
        </p:txBody>
      </p:sp>
      <p:sp>
        <p:nvSpPr>
          <p:cNvPr id="18" name="TextBox 11"/>
          <p:cNvSpPr txBox="1">
            <a:spLocks noChangeArrowheads="1"/>
          </p:cNvSpPr>
          <p:nvPr/>
        </p:nvSpPr>
        <p:spPr bwMode="auto">
          <a:xfrm>
            <a:off x="435722" y="6578272"/>
            <a:ext cx="42803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i="1" dirty="0"/>
              <a:t>Monaghan et al. 2012; MacMillan et al., 2012</a:t>
            </a:r>
          </a:p>
        </p:txBody>
      </p:sp>
      <p:sp>
        <p:nvSpPr>
          <p:cNvPr id="22" name="TextBox 13"/>
          <p:cNvSpPr txBox="1">
            <a:spLocks noChangeArrowheads="1"/>
          </p:cNvSpPr>
          <p:nvPr/>
        </p:nvSpPr>
        <p:spPr bwMode="auto">
          <a:xfrm>
            <a:off x="3288809" y="6348328"/>
            <a:ext cx="40252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000099"/>
                </a:solidFill>
              </a:rPr>
              <a:t>Cases are associated with wetter, cooler regions</a:t>
            </a:r>
          </a:p>
        </p:txBody>
      </p:sp>
    </p:spTree>
    <p:extLst>
      <p:ext uri="{BB962C8B-B14F-4D97-AF65-F5344CB8AC3E}">
        <p14:creationId xmlns:p14="http://schemas.microsoft.com/office/powerpoint/2010/main" val="2160289923"/>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5643" y="678331"/>
            <a:ext cx="5468470" cy="2519082"/>
          </a:xfrm>
        </p:spPr>
        <p:txBody>
          <a:bodyPr/>
          <a:lstStyle/>
          <a:p>
            <a:pPr marL="0" indent="0" algn="ctr">
              <a:buNone/>
            </a:pPr>
            <a:r>
              <a:rPr lang="en-US" sz="1800" i="0" dirty="0" smtClean="0">
                <a:solidFill>
                  <a:schemeClr val="bg1"/>
                </a:solidFill>
                <a:latin typeface="Arial"/>
                <a:cs typeface="Arial"/>
              </a:rPr>
              <a:t>A Global View of Precipitation with a Global Team</a:t>
            </a:r>
            <a:endParaRPr lang="en-US" sz="1800" i="0" dirty="0">
              <a:solidFill>
                <a:schemeClr val="bg1"/>
              </a:solidFill>
              <a:latin typeface="Arial"/>
              <a:cs typeface="Aria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3420" y="1064040"/>
            <a:ext cx="5330580" cy="3433254"/>
          </a:xfrm>
          <a:prstGeom prst="rect">
            <a:avLst/>
          </a:prstGeom>
        </p:spPr>
      </p:pic>
      <p:grpSp>
        <p:nvGrpSpPr>
          <p:cNvPr id="5" name="Group 45"/>
          <p:cNvGrpSpPr>
            <a:grpSpLocks/>
          </p:cNvGrpSpPr>
          <p:nvPr/>
        </p:nvGrpSpPr>
        <p:grpSpPr bwMode="auto">
          <a:xfrm>
            <a:off x="4642677" y="4586693"/>
            <a:ext cx="3776662" cy="471488"/>
            <a:chOff x="1134963" y="2767498"/>
            <a:chExt cx="5226775" cy="822693"/>
          </a:xfrm>
        </p:grpSpPr>
        <p:grpSp>
          <p:nvGrpSpPr>
            <p:cNvPr id="6" name="Group 125"/>
            <p:cNvGrpSpPr>
              <a:grpSpLocks/>
            </p:cNvGrpSpPr>
            <p:nvPr/>
          </p:nvGrpSpPr>
          <p:grpSpPr bwMode="auto">
            <a:xfrm>
              <a:off x="3718564" y="3160929"/>
              <a:ext cx="2643178" cy="415391"/>
              <a:chOff x="2181" y="2301"/>
              <a:chExt cx="3349" cy="478"/>
            </a:xfrm>
          </p:grpSpPr>
          <p:grpSp>
            <p:nvGrpSpPr>
              <p:cNvPr id="25" name="Group 97"/>
              <p:cNvGrpSpPr>
                <a:grpSpLocks/>
              </p:cNvGrpSpPr>
              <p:nvPr/>
            </p:nvGrpSpPr>
            <p:grpSpPr bwMode="auto">
              <a:xfrm>
                <a:off x="4165" y="2301"/>
                <a:ext cx="1365" cy="467"/>
                <a:chOff x="1446" y="2976"/>
                <a:chExt cx="1232" cy="459"/>
              </a:xfrm>
            </p:grpSpPr>
            <p:pic>
              <p:nvPicPr>
                <p:cNvPr id="29" name="Picture 51" descr="19flag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37" y="2985"/>
                  <a:ext cx="641"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19flag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46" y="2976"/>
                  <a:ext cx="620"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52" descr="19flag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10" y="2311"/>
                <a:ext cx="683"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4" descr="19flag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58" y="2305"/>
                <a:ext cx="673"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7" descr="19flag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81" y="2334"/>
                <a:ext cx="691"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06"/>
            <p:cNvGrpSpPr>
              <a:grpSpLocks/>
            </p:cNvGrpSpPr>
            <p:nvPr/>
          </p:nvGrpSpPr>
          <p:grpSpPr bwMode="auto">
            <a:xfrm>
              <a:off x="1151536" y="2769536"/>
              <a:ext cx="2578458" cy="414522"/>
              <a:chOff x="1481" y="1171"/>
              <a:chExt cx="2972" cy="468"/>
            </a:xfrm>
          </p:grpSpPr>
          <p:pic>
            <p:nvPicPr>
              <p:cNvPr id="20" name="Picture 40" descr="19flag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638" y="1171"/>
                <a:ext cx="615"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1" descr="19flag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026" y="1174"/>
                <a:ext cx="62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2" descr="19flags"/>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235" y="1177"/>
                <a:ext cx="621"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3" descr="19flag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44" y="1171"/>
                <a:ext cx="609"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1" descr="argentina-fla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481" y="1210"/>
                <a:ext cx="559"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12"/>
            <p:cNvGrpSpPr>
              <a:grpSpLocks/>
            </p:cNvGrpSpPr>
            <p:nvPr/>
          </p:nvGrpSpPr>
          <p:grpSpPr bwMode="auto">
            <a:xfrm>
              <a:off x="3752493" y="2767498"/>
              <a:ext cx="2579249" cy="417998"/>
              <a:chOff x="1484" y="1644"/>
              <a:chExt cx="2974" cy="471"/>
            </a:xfrm>
          </p:grpSpPr>
          <p:pic>
            <p:nvPicPr>
              <p:cNvPr id="15" name="Picture 39" descr="19flags"/>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062" y="1647"/>
                <a:ext cx="60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19flags"/>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249" y="1647"/>
                <a:ext cx="612"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19flag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841" y="1644"/>
                <a:ext cx="617"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19flags"/>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643" y="1644"/>
                <a:ext cx="618"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7" descr="ethiopia-fla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484" y="1684"/>
                <a:ext cx="567"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18"/>
            <p:cNvGrpSpPr>
              <a:grpSpLocks/>
            </p:cNvGrpSpPr>
            <p:nvPr/>
          </p:nvGrpSpPr>
          <p:grpSpPr bwMode="auto">
            <a:xfrm>
              <a:off x="1134963" y="3166110"/>
              <a:ext cx="2606874" cy="424081"/>
              <a:chOff x="1466" y="2082"/>
              <a:chExt cx="3004" cy="480"/>
            </a:xfrm>
          </p:grpSpPr>
          <p:pic>
            <p:nvPicPr>
              <p:cNvPr id="10" name="Picture 45" descr="19flags"/>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048" y="2084"/>
                <a:ext cx="612"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8" descr="19flags"/>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232" y="2088"/>
                <a:ext cx="614"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9" descr="19flags"/>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648" y="2082"/>
                <a:ext cx="629"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0" descr="19flags"/>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858" y="2108"/>
                <a:ext cx="612"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6" descr="19flags"/>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466" y="2107"/>
                <a:ext cx="604"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4" name="Title 33"/>
          <p:cNvSpPr>
            <a:spLocks noGrp="1"/>
          </p:cNvSpPr>
          <p:nvPr>
            <p:ph type="title"/>
          </p:nvPr>
        </p:nvSpPr>
        <p:spPr/>
        <p:txBody>
          <a:bodyPr/>
          <a:lstStyle/>
          <a:p>
            <a:pPr algn="ctr"/>
            <a:r>
              <a:rPr lang="en-US" dirty="0" smtClean="0"/>
              <a:t>Ground Validation Activities</a:t>
            </a:r>
            <a:endParaRPr lang="en-US" dirty="0"/>
          </a:p>
        </p:txBody>
      </p:sp>
      <p:grpSp>
        <p:nvGrpSpPr>
          <p:cNvPr id="31" name="Group 30"/>
          <p:cNvGrpSpPr/>
          <p:nvPr/>
        </p:nvGrpSpPr>
        <p:grpSpPr>
          <a:xfrm>
            <a:off x="80685" y="5002258"/>
            <a:ext cx="8868185" cy="1930719"/>
            <a:chOff x="80685" y="5002258"/>
            <a:chExt cx="8868185" cy="1930719"/>
          </a:xfrm>
        </p:grpSpPr>
        <p:pic>
          <p:nvPicPr>
            <p:cNvPr id="33" name="Picture 32" descr="mc3e_graphic_blackbg.tif"/>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a:xfrm>
              <a:off x="488617" y="5301268"/>
              <a:ext cx="1519497" cy="1515867"/>
            </a:xfrm>
            <a:prstGeom prst="rect">
              <a:avLst/>
            </a:prstGeom>
          </p:spPr>
        </p:pic>
        <p:pic>
          <p:nvPicPr>
            <p:cNvPr id="35" name="Picture 34" descr="gcpex_logo-hex.png"/>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a:xfrm>
              <a:off x="2239274" y="5316836"/>
              <a:ext cx="1446234" cy="1500299"/>
            </a:xfrm>
            <a:prstGeom prst="rect">
              <a:avLst/>
            </a:prstGeom>
            <a:solidFill>
              <a:schemeClr val="bg1"/>
            </a:solidFill>
          </p:spPr>
        </p:pic>
        <p:pic>
          <p:nvPicPr>
            <p:cNvPr id="36" name="Picture 35" descr="ifloods_logo_transparent.pn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826052" y="5359018"/>
              <a:ext cx="1714583" cy="1356079"/>
            </a:xfrm>
            <a:prstGeom prst="rect">
              <a:avLst/>
            </a:prstGeom>
          </p:spPr>
        </p:pic>
        <p:pic>
          <p:nvPicPr>
            <p:cNvPr id="37" name="Picture 2"/>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326578" y="5387893"/>
              <a:ext cx="1622292" cy="1375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7"/>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5558864" y="5228660"/>
              <a:ext cx="1732429" cy="1704317"/>
            </a:xfrm>
            <a:prstGeom prst="rect">
              <a:avLst/>
            </a:prstGeom>
          </p:spPr>
        </p:pic>
        <p:sp>
          <p:nvSpPr>
            <p:cNvPr id="42" name="Content Placeholder 2"/>
            <p:cNvSpPr txBox="1">
              <a:spLocks/>
            </p:cNvSpPr>
            <p:nvPr/>
          </p:nvSpPr>
          <p:spPr bwMode="auto">
            <a:xfrm>
              <a:off x="80685" y="5002258"/>
              <a:ext cx="6583086" cy="421389"/>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1pPr>
              <a:lvl2pPr marL="511175" indent="-2222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2pPr>
              <a:lvl3pPr marL="796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3pPr>
              <a:lvl4pPr marL="1146175" indent="-2349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4pPr>
              <a:lvl5pPr marL="1431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5pPr>
              <a:lvl6pPr marL="18891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6pPr>
              <a:lvl7pPr marL="23463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7pPr>
              <a:lvl8pPr marL="28035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8pPr>
              <a:lvl9pPr marL="32607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9pPr>
            </a:lstStyle>
            <a:p>
              <a:pPr marL="0" indent="0" algn="ctr">
                <a:buFontTx/>
                <a:buNone/>
              </a:pPr>
              <a:r>
                <a:rPr lang="en-US" sz="1800" dirty="0" smtClean="0"/>
                <a:t>Field campaigns for physical and hydrological validation</a:t>
              </a:r>
              <a:endParaRPr lang="en-US" sz="1800" dirty="0"/>
            </a:p>
          </p:txBody>
        </p:sp>
      </p:grpSp>
      <p:grpSp>
        <p:nvGrpSpPr>
          <p:cNvPr id="2" name="Group 1"/>
          <p:cNvGrpSpPr/>
          <p:nvPr/>
        </p:nvGrpSpPr>
        <p:grpSpPr>
          <a:xfrm>
            <a:off x="496043" y="681319"/>
            <a:ext cx="3059957" cy="4294096"/>
            <a:chOff x="496043" y="681319"/>
            <a:chExt cx="3059957" cy="4294096"/>
          </a:xfrm>
        </p:grpSpPr>
        <p:pic>
          <p:nvPicPr>
            <p:cNvPr id="39" name="Picture 38" descr="GPM_CONUS_VNRadars.png"/>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49156" y="2719958"/>
              <a:ext cx="2255457" cy="2255457"/>
            </a:xfrm>
            <a:prstGeom prst="rect">
              <a:avLst/>
            </a:prstGeom>
          </p:spPr>
        </p:pic>
        <p:pic>
          <p:nvPicPr>
            <p:cNvPr id="40" name="Picture 39"/>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677129" y="991450"/>
              <a:ext cx="2703936" cy="1697962"/>
            </a:xfrm>
            <a:prstGeom prst="rect">
              <a:avLst/>
            </a:prstGeom>
          </p:spPr>
        </p:pic>
        <p:sp>
          <p:nvSpPr>
            <p:cNvPr id="41" name="Content Placeholder 2"/>
            <p:cNvSpPr txBox="1">
              <a:spLocks/>
            </p:cNvSpPr>
            <p:nvPr/>
          </p:nvSpPr>
          <p:spPr bwMode="auto">
            <a:xfrm>
              <a:off x="496043" y="681319"/>
              <a:ext cx="3059957" cy="558799"/>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1pPr>
              <a:lvl2pPr marL="511175" indent="-2222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2pPr>
              <a:lvl3pPr marL="796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3pPr>
              <a:lvl4pPr marL="1146175" indent="-2349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4pPr>
              <a:lvl5pPr marL="1431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5pPr>
              <a:lvl6pPr marL="18891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6pPr>
              <a:lvl7pPr marL="23463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7pPr>
              <a:lvl8pPr marL="28035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8pPr>
              <a:lvl9pPr marL="32607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9pPr>
            </a:lstStyle>
            <a:p>
              <a:pPr marL="0" indent="0" algn="ctr">
                <a:buFontTx/>
                <a:buNone/>
              </a:pPr>
              <a:r>
                <a:rPr lang="en-US" sz="1800" dirty="0" smtClean="0"/>
                <a:t>Direct Validation</a:t>
              </a:r>
              <a:endParaRPr lang="en-US" sz="1800" dirty="0"/>
            </a:p>
          </p:txBody>
        </p:sp>
        <p:sp>
          <p:nvSpPr>
            <p:cNvPr id="43" name="TextBox 42"/>
            <p:cNvSpPr txBox="1"/>
            <p:nvPr/>
          </p:nvSpPr>
          <p:spPr>
            <a:xfrm>
              <a:off x="716637" y="912112"/>
              <a:ext cx="1157816" cy="400110"/>
            </a:xfrm>
            <a:prstGeom prst="rect">
              <a:avLst/>
            </a:prstGeom>
            <a:noFill/>
          </p:spPr>
          <p:txBody>
            <a:bodyPr wrap="none" rtlCol="0">
              <a:spAutoFit/>
            </a:bodyPr>
            <a:lstStyle/>
            <a:p>
              <a:r>
                <a:rPr lang="en-US" sz="2000" b="1" dirty="0" smtClean="0">
                  <a:solidFill>
                    <a:srgbClr val="FFFFFF"/>
                  </a:solidFill>
                  <a:latin typeface="Arial" panose="020B0604020202020204" pitchFamily="34" charset="0"/>
                  <a:cs typeface="Arial" panose="020B0604020202020204" pitchFamily="34" charset="0"/>
                </a:rPr>
                <a:t>Wallops</a:t>
              </a:r>
              <a:endParaRPr lang="en-US" sz="20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87706543"/>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24986" y="99390"/>
            <a:ext cx="7666380" cy="461665"/>
          </a:xfrm>
          <a:prstGeom prst="rect">
            <a:avLst/>
          </a:prstGeom>
          <a:noFill/>
        </p:spPr>
        <p:txBody>
          <a:bodyPr wrap="square" rtlCol="0">
            <a:spAutoFit/>
          </a:bodyPr>
          <a:lstStyle/>
          <a:p>
            <a:pPr algn="ctr"/>
            <a:r>
              <a:rPr lang="en-US" b="1" dirty="0">
                <a:solidFill>
                  <a:srgbClr val="FFFFFF"/>
                </a:solidFill>
                <a:latin typeface="Arial Bold" panose="020B0704020202020204" pitchFamily="34" charset="0"/>
                <a:cs typeface="Arial Bold" panose="020B0704020202020204" pitchFamily="34" charset="0"/>
              </a:rPr>
              <a:t>Ground </a:t>
            </a:r>
            <a:r>
              <a:rPr lang="en-US" b="1" dirty="0" smtClean="0">
                <a:solidFill>
                  <a:srgbClr val="FFFFFF"/>
                </a:solidFill>
                <a:latin typeface="Arial Bold" panose="020B0704020202020204" pitchFamily="34" charset="0"/>
                <a:cs typeface="Arial Bold" panose="020B0704020202020204" pitchFamily="34" charset="0"/>
              </a:rPr>
              <a:t>Validation: IMERG </a:t>
            </a:r>
            <a:r>
              <a:rPr lang="en-US" sz="2400" b="1" dirty="0" smtClean="0">
                <a:solidFill>
                  <a:srgbClr val="FFFFFF"/>
                </a:solidFill>
                <a:latin typeface="Arial Bold" panose="020B0704020202020204" pitchFamily="34" charset="0"/>
                <a:cs typeface="Arial Bold" panose="020B0704020202020204" pitchFamily="34" charset="0"/>
              </a:rPr>
              <a:t>Rain Accumulations</a:t>
            </a:r>
            <a:endParaRPr lang="en-US" sz="2400" b="1" dirty="0">
              <a:solidFill>
                <a:srgbClr val="FFFFFF"/>
              </a:solidFill>
              <a:latin typeface="Arial Bold" panose="020B0704020202020204" pitchFamily="34" charset="0"/>
              <a:cs typeface="Arial Bold" panose="020B0704020202020204" pitchFamily="34" charset="0"/>
            </a:endParaRPr>
          </a:p>
        </p:txBody>
      </p:sp>
      <p:pic>
        <p:nvPicPr>
          <p:cNvPr id="2" name="Picture 2"/>
          <p:cNvPicPr>
            <a:picLocks noChangeAspect="1" noChangeArrowheads="1"/>
          </p:cNvPicPr>
          <p:nvPr/>
        </p:nvPicPr>
        <p:blipFill>
          <a:blip r:embed="rId2" cstate="screen"/>
          <a:srcRect/>
          <a:stretch>
            <a:fillRect/>
          </a:stretch>
        </p:blipFill>
        <p:spPr bwMode="auto">
          <a:xfrm>
            <a:off x="4950635" y="3806686"/>
            <a:ext cx="3744921" cy="2832649"/>
          </a:xfrm>
          <a:prstGeom prst="rect">
            <a:avLst/>
          </a:prstGeom>
          <a:noFill/>
          <a:ln w="9525">
            <a:noFill/>
            <a:miter lim="800000"/>
            <a:headEnd/>
            <a:tailEnd/>
          </a:ln>
          <a:effectLst/>
        </p:spPr>
      </p:pic>
      <p:sp>
        <p:nvSpPr>
          <p:cNvPr id="3" name="TextBox 2"/>
          <p:cNvSpPr txBox="1"/>
          <p:nvPr/>
        </p:nvSpPr>
        <p:spPr>
          <a:xfrm>
            <a:off x="6798365" y="5629432"/>
            <a:ext cx="1769166" cy="738664"/>
          </a:xfrm>
          <a:prstGeom prst="rect">
            <a:avLst/>
          </a:prstGeom>
          <a:solidFill>
            <a:schemeClr val="tx2">
              <a:lumMod val="20000"/>
              <a:lumOff val="80000"/>
            </a:schemeClr>
          </a:solidFill>
        </p:spPr>
        <p:txBody>
          <a:bodyPr wrap="square" lIns="0" tIns="0" rIns="0" bIns="0" rtlCol="0">
            <a:spAutoFit/>
          </a:bodyPr>
          <a:lstStyle/>
          <a:p>
            <a:pPr algn="ctr" eaLnBrk="0" fontAlgn="base" hangingPunct="0">
              <a:spcBef>
                <a:spcPct val="0"/>
              </a:spcBef>
              <a:spcAft>
                <a:spcPct val="0"/>
              </a:spcAft>
            </a:pPr>
            <a:r>
              <a:rPr lang="en-US" sz="1600" dirty="0" smtClean="0">
                <a:solidFill>
                  <a:srgbClr val="FF0000"/>
                </a:solidFill>
                <a:latin typeface="Arial" pitchFamily="34" charset="0"/>
                <a:ea typeface="ＭＳ Ｐゴシック" charset="-128"/>
                <a:cs typeface="Arial" pitchFamily="34" charset="0"/>
              </a:rPr>
              <a:t>IMERG</a:t>
            </a:r>
            <a:r>
              <a:rPr lang="en-US" sz="1600" dirty="0" smtClean="0">
                <a:solidFill>
                  <a:srgbClr val="000000"/>
                </a:solidFill>
                <a:latin typeface="Arial" pitchFamily="34" charset="0"/>
                <a:ea typeface="ＭＳ Ｐゴシック" charset="-128"/>
                <a:cs typeface="Arial" pitchFamily="34" charset="0"/>
              </a:rPr>
              <a:t>, </a:t>
            </a:r>
            <a:r>
              <a:rPr lang="en-US" sz="1600" dirty="0" smtClean="0">
                <a:solidFill>
                  <a:srgbClr val="0000CC"/>
                </a:solidFill>
                <a:latin typeface="Arial" pitchFamily="34" charset="0"/>
                <a:ea typeface="ＭＳ Ｐゴシック" charset="-128"/>
                <a:cs typeface="Arial" pitchFamily="34" charset="0"/>
              </a:rPr>
              <a:t>GV gauge</a:t>
            </a:r>
            <a:r>
              <a:rPr lang="en-US" sz="1600" dirty="0" smtClean="0">
                <a:solidFill>
                  <a:srgbClr val="000000"/>
                </a:solidFill>
                <a:latin typeface="Arial" pitchFamily="34" charset="0"/>
                <a:ea typeface="ＭＳ Ｐゴシック" charset="-128"/>
                <a:cs typeface="Arial" pitchFamily="34" charset="0"/>
              </a:rPr>
              <a:t>, and </a:t>
            </a:r>
            <a:r>
              <a:rPr lang="en-US" sz="1600" dirty="0" smtClean="0">
                <a:solidFill>
                  <a:srgbClr val="009900">
                    <a:lumMod val="75000"/>
                  </a:srgbClr>
                </a:solidFill>
                <a:latin typeface="Arial" pitchFamily="34" charset="0"/>
                <a:ea typeface="ＭＳ Ｐゴシック" charset="-128"/>
                <a:cs typeface="Arial" pitchFamily="34" charset="0"/>
              </a:rPr>
              <a:t>MRMS </a:t>
            </a:r>
            <a:r>
              <a:rPr lang="en-US" sz="1600" dirty="0" smtClean="0">
                <a:solidFill>
                  <a:srgbClr val="000000"/>
                </a:solidFill>
                <a:latin typeface="Arial" pitchFamily="34" charset="0"/>
                <a:ea typeface="ＭＳ Ｐゴシック" charset="-128"/>
                <a:cs typeface="Arial" pitchFamily="34" charset="0"/>
              </a:rPr>
              <a:t>daily accumulations  </a:t>
            </a:r>
            <a:endParaRPr lang="en-US" sz="1600" dirty="0">
              <a:solidFill>
                <a:srgbClr val="000000"/>
              </a:solidFill>
              <a:latin typeface="Arial" pitchFamily="34" charset="0"/>
              <a:ea typeface="ＭＳ Ｐゴシック" charset="-128"/>
              <a:cs typeface="Arial" pitchFamily="34" charset="0"/>
            </a:endParaRPr>
          </a:p>
        </p:txBody>
      </p:sp>
      <p:sp>
        <p:nvSpPr>
          <p:cNvPr id="10" name="TextBox 9"/>
          <p:cNvSpPr txBox="1"/>
          <p:nvPr/>
        </p:nvSpPr>
        <p:spPr>
          <a:xfrm>
            <a:off x="5188227" y="3518448"/>
            <a:ext cx="3498575" cy="338554"/>
          </a:xfrm>
          <a:prstGeom prst="rect">
            <a:avLst/>
          </a:prstGeom>
          <a:noFill/>
        </p:spPr>
        <p:txBody>
          <a:bodyPr wrap="square" rtlCol="0">
            <a:spAutoFit/>
          </a:bodyPr>
          <a:lstStyle/>
          <a:p>
            <a:pPr eaLnBrk="0" fontAlgn="base" hangingPunct="0">
              <a:spcBef>
                <a:spcPct val="0"/>
              </a:spcBef>
              <a:spcAft>
                <a:spcPct val="0"/>
              </a:spcAft>
            </a:pPr>
            <a:r>
              <a:rPr lang="en-US" sz="1600" i="1" dirty="0" smtClean="0">
                <a:solidFill>
                  <a:srgbClr val="000000"/>
                </a:solidFill>
                <a:latin typeface="Arial" pitchFamily="34" charset="0"/>
                <a:ea typeface="ＭＳ Ｐゴシック" charset="-128"/>
                <a:cs typeface="Arial" pitchFamily="34" charset="0"/>
              </a:rPr>
              <a:t>Daily accumulations 4/1 – 8/1 2014</a:t>
            </a:r>
            <a:endParaRPr lang="en-US" sz="1600" i="1" dirty="0">
              <a:solidFill>
                <a:srgbClr val="000000"/>
              </a:solidFill>
              <a:latin typeface="Arial" pitchFamily="34" charset="0"/>
              <a:ea typeface="ＭＳ Ｐゴシック" charset="-128"/>
              <a:cs typeface="Arial" pitchFamily="34" charset="0"/>
            </a:endParaRPr>
          </a:p>
        </p:txBody>
      </p:sp>
      <p:pic>
        <p:nvPicPr>
          <p:cNvPr id="1026" name="5176D6C3-5885-48C5-8658-16E9E5F5D351" descr="595C6596-4B49-4AD3-9316-CB3013364347"/>
          <p:cNvPicPr>
            <a:picLocks noChangeAspect="1" noChangeArrowheads="1"/>
          </p:cNvPicPr>
          <p:nvPr/>
        </p:nvPicPr>
        <p:blipFill>
          <a:blip r:embed="rId3" cstate="screen"/>
          <a:srcRect/>
          <a:stretch>
            <a:fillRect/>
          </a:stretch>
        </p:blipFill>
        <p:spPr bwMode="auto">
          <a:xfrm>
            <a:off x="407504" y="715616"/>
            <a:ext cx="4492490" cy="5959000"/>
          </a:xfrm>
          <a:prstGeom prst="rect">
            <a:avLst/>
          </a:prstGeom>
          <a:noFill/>
          <a:ln w="9525">
            <a:noFill/>
            <a:miter lim="800000"/>
            <a:headEnd/>
            <a:tailEnd/>
          </a:ln>
        </p:spPr>
      </p:pic>
      <p:sp>
        <p:nvSpPr>
          <p:cNvPr id="9" name="TextBox 8"/>
          <p:cNvSpPr txBox="1"/>
          <p:nvPr/>
        </p:nvSpPr>
        <p:spPr>
          <a:xfrm>
            <a:off x="4691271" y="2203241"/>
            <a:ext cx="4597400" cy="1200329"/>
          </a:xfrm>
          <a:prstGeom prst="rect">
            <a:avLst/>
          </a:prstGeom>
          <a:noFill/>
        </p:spPr>
        <p:txBody>
          <a:bodyPr wrap="square" rtlCol="0">
            <a:spAutoFit/>
          </a:bodyPr>
          <a:lstStyle/>
          <a:p>
            <a:pPr marL="119063" indent="-119063" eaLnBrk="0" fontAlgn="base" hangingPunct="0">
              <a:spcBef>
                <a:spcPct val="0"/>
              </a:spcBef>
              <a:spcAft>
                <a:spcPct val="0"/>
              </a:spcAft>
              <a:buFont typeface="Arial" pitchFamily="34" charset="0"/>
              <a:buChar char="•"/>
            </a:pPr>
            <a:r>
              <a:rPr lang="en-US" dirty="0" smtClean="0">
                <a:solidFill>
                  <a:srgbClr val="000000"/>
                </a:solidFill>
                <a:latin typeface="Calibri" panose="020F0502020204030204" pitchFamily="34" charset="0"/>
                <a:cs typeface="Arial" pitchFamily="34" charset="0"/>
              </a:rPr>
              <a:t> Single grid-box comparisons over Wallops GV site in reasonable agreement</a:t>
            </a:r>
            <a:endParaRPr lang="en-US" dirty="0">
              <a:solidFill>
                <a:srgbClr val="000000"/>
              </a:solidFill>
              <a:latin typeface="Calibri" panose="020F0502020204030204" pitchFamily="34" charset="0"/>
              <a:cs typeface="Arial" pitchFamily="34" charset="0"/>
            </a:endParaRPr>
          </a:p>
        </p:txBody>
      </p:sp>
      <p:sp>
        <p:nvSpPr>
          <p:cNvPr id="11" name="TextBox 10"/>
          <p:cNvSpPr txBox="1"/>
          <p:nvPr/>
        </p:nvSpPr>
        <p:spPr>
          <a:xfrm>
            <a:off x="4691271" y="954154"/>
            <a:ext cx="4263886" cy="1200329"/>
          </a:xfrm>
          <a:prstGeom prst="rect">
            <a:avLst/>
          </a:prstGeom>
          <a:noFill/>
        </p:spPr>
        <p:txBody>
          <a:bodyPr wrap="square" rtlCol="0">
            <a:spAutoFit/>
          </a:bodyPr>
          <a:lstStyle/>
          <a:p>
            <a:pPr marL="119063" indent="-119063" eaLnBrk="0" fontAlgn="base" hangingPunct="0">
              <a:spcBef>
                <a:spcPct val="0"/>
              </a:spcBef>
              <a:spcAft>
                <a:spcPct val="0"/>
              </a:spcAft>
              <a:buFont typeface="Arial" pitchFamily="34" charset="0"/>
              <a:buChar char="•"/>
            </a:pPr>
            <a:r>
              <a:rPr lang="en-US" dirty="0" smtClean="0">
                <a:solidFill>
                  <a:srgbClr val="000000"/>
                </a:solidFill>
                <a:latin typeface="Calibri" panose="020F0502020204030204" pitchFamily="34" charset="0"/>
                <a:cs typeface="Arial" pitchFamily="34" charset="0"/>
              </a:rPr>
              <a:t> Continental-scale IMERG daily rain totals in reasonably good agreement with CONUS  GV</a:t>
            </a:r>
          </a:p>
        </p:txBody>
      </p:sp>
    </p:spTree>
    <p:extLst>
      <p:ext uri="{BB962C8B-B14F-4D97-AF65-F5344CB8AC3E}">
        <p14:creationId xmlns:p14="http://schemas.microsoft.com/office/powerpoint/2010/main" val="3916291525"/>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523" y="-142105"/>
            <a:ext cx="7385769" cy="1025801"/>
          </a:xfrm>
        </p:spPr>
        <p:txBody>
          <a:bodyPr>
            <a:normAutofit/>
          </a:bodyPr>
          <a:lstStyle/>
          <a:p>
            <a:r>
              <a:rPr lang="en-US" altLang="en-US" b="1" dirty="0" smtClean="0"/>
              <a:t>TRMM/GPM </a:t>
            </a:r>
            <a:r>
              <a:rPr lang="en-US" altLang="en-US" b="1" dirty="0"/>
              <a:t>Science Team </a:t>
            </a:r>
            <a:r>
              <a:rPr lang="en-US" altLang="en-US" b="1" dirty="0" smtClean="0"/>
              <a:t>Meeting</a:t>
            </a:r>
            <a:r>
              <a:rPr lang="en-US" altLang="en-US" dirty="0"/>
              <a:t>s</a:t>
            </a:r>
            <a:endParaRPr lang="en-US" altLang="en-US" sz="4400" b="1" dirty="0"/>
          </a:p>
        </p:txBody>
      </p:sp>
      <p:pic>
        <p:nvPicPr>
          <p:cNvPr id="4" name="Picture 3" descr="pmmgroupphoto2014_0133NEW.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953" y="2063100"/>
            <a:ext cx="6503720" cy="1987929"/>
          </a:xfrm>
          <a:prstGeom prst="rect">
            <a:avLst/>
          </a:prstGeom>
        </p:spPr>
      </p:pic>
      <p:sp>
        <p:nvSpPr>
          <p:cNvPr id="7" name="TextBox 6"/>
          <p:cNvSpPr txBox="1"/>
          <p:nvPr/>
        </p:nvSpPr>
        <p:spPr>
          <a:xfrm>
            <a:off x="403152" y="3955588"/>
            <a:ext cx="8740848" cy="2462213"/>
          </a:xfrm>
          <a:prstGeom prst="rect">
            <a:avLst/>
          </a:prstGeom>
          <a:noFill/>
        </p:spPr>
        <p:txBody>
          <a:bodyPr wrap="square" rtlCol="0">
            <a:spAutoFit/>
          </a:bodyPr>
          <a:lstStyle/>
          <a:p>
            <a:pPr marL="342900" indent="-342900">
              <a:buFont typeface="Arial"/>
              <a:buChar char="•"/>
            </a:pPr>
            <a:endParaRPr lang="en-US" sz="2400" dirty="0" smtClean="0">
              <a:latin typeface="+mn-lt"/>
            </a:endParaRPr>
          </a:p>
          <a:p>
            <a:pPr marL="342900" indent="-342900">
              <a:spcAft>
                <a:spcPts val="600"/>
              </a:spcAft>
              <a:buFont typeface="Arial"/>
              <a:buChar char="•"/>
            </a:pPr>
            <a:r>
              <a:rPr lang="en-US" sz="2400" dirty="0" smtClean="0">
                <a:latin typeface="Arial"/>
                <a:cs typeface="Arial"/>
              </a:rPr>
              <a:t>2014: Nearly </a:t>
            </a:r>
            <a:r>
              <a:rPr lang="en-US" sz="2400" dirty="0">
                <a:latin typeface="Arial"/>
                <a:cs typeface="Arial"/>
              </a:rPr>
              <a:t>200 </a:t>
            </a:r>
            <a:r>
              <a:rPr lang="en-US" sz="2400" dirty="0" smtClean="0">
                <a:latin typeface="Arial"/>
                <a:cs typeface="Arial"/>
              </a:rPr>
              <a:t>attendees </a:t>
            </a:r>
            <a:r>
              <a:rPr lang="en-US" sz="2400" dirty="0" smtClean="0">
                <a:latin typeface="Arial"/>
                <a:cs typeface="Arial"/>
              </a:rPr>
              <a:t>(from 14 countries</a:t>
            </a:r>
            <a:r>
              <a:rPr lang="en-US" sz="2400" dirty="0" smtClean="0">
                <a:latin typeface="Arial"/>
                <a:cs typeface="Arial"/>
              </a:rPr>
              <a:t>)</a:t>
            </a:r>
            <a:endParaRPr lang="en-US" dirty="0">
              <a:latin typeface="Arial"/>
              <a:cs typeface="Arial"/>
            </a:endParaRPr>
          </a:p>
          <a:p>
            <a:pPr marL="342900" indent="-342900">
              <a:spcAft>
                <a:spcPts val="600"/>
              </a:spcAft>
              <a:buFont typeface="Arial"/>
              <a:buChar char="•"/>
            </a:pPr>
            <a:r>
              <a:rPr lang="en-US" dirty="0" smtClean="0">
                <a:latin typeface="Arial"/>
                <a:cs typeface="Arial"/>
              </a:rPr>
              <a:t>GPM Reference Article in BAMS May 2014: The </a:t>
            </a:r>
            <a:r>
              <a:rPr lang="en-US" dirty="0">
                <a:latin typeface="Arial"/>
                <a:cs typeface="Arial"/>
              </a:rPr>
              <a:t>Global Precipitation Measurement </a:t>
            </a:r>
            <a:r>
              <a:rPr lang="en-US" dirty="0" smtClean="0">
                <a:latin typeface="Arial"/>
                <a:cs typeface="Arial"/>
              </a:rPr>
              <a:t>Mission by </a:t>
            </a:r>
            <a:r>
              <a:rPr lang="en-US" dirty="0">
                <a:latin typeface="Arial"/>
                <a:cs typeface="Arial"/>
              </a:rPr>
              <a:t>Arthur Y. </a:t>
            </a:r>
            <a:r>
              <a:rPr lang="en-US" dirty="0" err="1">
                <a:latin typeface="Arial"/>
                <a:cs typeface="Arial"/>
              </a:rPr>
              <a:t>Hou</a:t>
            </a:r>
            <a:r>
              <a:rPr lang="en-US" dirty="0">
                <a:latin typeface="Arial"/>
                <a:cs typeface="Arial"/>
              </a:rPr>
              <a:t>, </a:t>
            </a:r>
            <a:r>
              <a:rPr lang="en-US" dirty="0" smtClean="0">
                <a:latin typeface="Arial"/>
                <a:cs typeface="Arial"/>
              </a:rPr>
              <a:t>et al.</a:t>
            </a:r>
            <a:endParaRPr lang="en-US" sz="2400" dirty="0" smtClean="0">
              <a:latin typeface="Arial"/>
              <a:cs typeface="Arial"/>
            </a:endParaRPr>
          </a:p>
          <a:p>
            <a:pPr marL="342900" indent="-342900">
              <a:spcAft>
                <a:spcPts val="600"/>
              </a:spcAft>
              <a:buFont typeface="Arial"/>
              <a:buChar char="•"/>
            </a:pPr>
            <a:r>
              <a:rPr lang="en-US" sz="2400" dirty="0" smtClean="0">
                <a:solidFill>
                  <a:schemeClr val="bg2">
                    <a:lumMod val="60000"/>
                    <a:lumOff val="40000"/>
                  </a:schemeClr>
                </a:solidFill>
                <a:latin typeface="Arial"/>
                <a:cs typeface="Arial"/>
              </a:rPr>
              <a:t>Please send us reports </a:t>
            </a:r>
            <a:r>
              <a:rPr lang="en-US" sz="2400" dirty="0" smtClean="0">
                <a:solidFill>
                  <a:schemeClr val="bg2">
                    <a:lumMod val="60000"/>
                    <a:lumOff val="40000"/>
                  </a:schemeClr>
                </a:solidFill>
                <a:latin typeface="Arial"/>
                <a:cs typeface="Arial"/>
              </a:rPr>
              <a:t>of new </a:t>
            </a:r>
            <a:r>
              <a:rPr lang="en-US" sz="2400" dirty="0" smtClean="0">
                <a:solidFill>
                  <a:schemeClr val="bg2">
                    <a:lumMod val="60000"/>
                    <a:lumOff val="40000"/>
                  </a:schemeClr>
                </a:solidFill>
                <a:latin typeface="Arial"/>
                <a:cs typeface="Arial"/>
              </a:rPr>
              <a:t>science/applications </a:t>
            </a:r>
            <a:r>
              <a:rPr lang="en-US" sz="2400" dirty="0" smtClean="0">
                <a:solidFill>
                  <a:schemeClr val="bg2">
                    <a:lumMod val="60000"/>
                    <a:lumOff val="40000"/>
                  </a:schemeClr>
                </a:solidFill>
                <a:latin typeface="Arial"/>
                <a:cs typeface="Arial"/>
              </a:rPr>
              <a:t>with GPM data </a:t>
            </a:r>
            <a:r>
              <a:rPr lang="en-US" sz="2400" dirty="0" smtClean="0">
                <a:solidFill>
                  <a:schemeClr val="bg2">
                    <a:lumMod val="60000"/>
                    <a:lumOff val="40000"/>
                  </a:schemeClr>
                </a:solidFill>
                <a:latin typeface="Arial"/>
                <a:cs typeface="Arial"/>
              </a:rPr>
              <a:t>(</a:t>
            </a:r>
            <a:r>
              <a:rPr lang="en-US" dirty="0" smtClean="0">
                <a:solidFill>
                  <a:schemeClr val="bg2">
                    <a:lumMod val="60000"/>
                    <a:lumOff val="40000"/>
                  </a:schemeClr>
                </a:solidFill>
                <a:latin typeface="Arial"/>
                <a:cs typeface="Arial"/>
              </a:rPr>
              <a:t>1-2 page </a:t>
            </a:r>
            <a:r>
              <a:rPr lang="en-US" sz="2400" dirty="0" err="1" smtClean="0">
                <a:solidFill>
                  <a:schemeClr val="bg2">
                    <a:lumMod val="60000"/>
                    <a:lumOff val="40000"/>
                  </a:schemeClr>
                </a:solidFill>
                <a:latin typeface="Arial"/>
                <a:cs typeface="Arial"/>
              </a:rPr>
              <a:t>powerpoint</a:t>
            </a:r>
            <a:r>
              <a:rPr lang="en-US" sz="2400" dirty="0" smtClean="0">
                <a:solidFill>
                  <a:schemeClr val="bg2">
                    <a:lumMod val="60000"/>
                    <a:lumOff val="40000"/>
                  </a:schemeClr>
                </a:solidFill>
                <a:latin typeface="Arial"/>
                <a:cs typeface="Arial"/>
              </a:rPr>
              <a:t> </a:t>
            </a:r>
            <a:r>
              <a:rPr lang="en-US" sz="2400" dirty="0" smtClean="0">
                <a:solidFill>
                  <a:schemeClr val="bg2">
                    <a:lumMod val="60000"/>
                    <a:lumOff val="40000"/>
                  </a:schemeClr>
                </a:solidFill>
                <a:latin typeface="Arial"/>
                <a:cs typeface="Arial"/>
              </a:rPr>
              <a:t>summary slides)</a:t>
            </a:r>
            <a:endParaRPr lang="en-US" sz="2400" dirty="0">
              <a:solidFill>
                <a:schemeClr val="bg2">
                  <a:lumMod val="60000"/>
                  <a:lumOff val="40000"/>
                </a:schemeClr>
              </a:solidFill>
              <a:latin typeface="Arial"/>
              <a:cs typeface="Arial"/>
            </a:endParaRPr>
          </a:p>
        </p:txBody>
      </p:sp>
      <p:sp>
        <p:nvSpPr>
          <p:cNvPr id="3" name="Rectangle 2"/>
          <p:cNvSpPr/>
          <p:nvPr/>
        </p:nvSpPr>
        <p:spPr>
          <a:xfrm>
            <a:off x="604729" y="677747"/>
            <a:ext cx="8539271" cy="1215717"/>
          </a:xfrm>
          <a:prstGeom prst="rect">
            <a:avLst/>
          </a:prstGeom>
        </p:spPr>
        <p:txBody>
          <a:bodyPr wrap="square">
            <a:spAutoFit/>
          </a:bodyPr>
          <a:lstStyle/>
          <a:p>
            <a:pPr>
              <a:lnSpc>
                <a:spcPct val="100000"/>
              </a:lnSpc>
              <a:spcBef>
                <a:spcPts val="600"/>
              </a:spcBef>
              <a:spcAft>
                <a:spcPts val="0"/>
              </a:spcAft>
            </a:pPr>
            <a:r>
              <a:rPr lang="en-US" dirty="0">
                <a:latin typeface="Arial" charset="0"/>
                <a:ea typeface="ＭＳ Ｐゴシック" charset="0"/>
                <a:cs typeface="Arial" charset="0"/>
              </a:rPr>
              <a:t>The NASA GPM Science team has 56 NASA PI teams and 23 no-cost International PI teams</a:t>
            </a:r>
          </a:p>
          <a:p>
            <a:pPr lvl="1">
              <a:lnSpc>
                <a:spcPct val="100000"/>
              </a:lnSpc>
              <a:spcBef>
                <a:spcPts val="600"/>
              </a:spcBef>
              <a:spcAft>
                <a:spcPts val="0"/>
              </a:spcAft>
            </a:pPr>
            <a:r>
              <a:rPr lang="en-US" sz="2000" dirty="0" smtClean="0">
                <a:latin typeface="Arial" charset="0"/>
                <a:ea typeface="ＭＳ Ｐゴシック" charset="0"/>
                <a:cs typeface="Arial" charset="0"/>
              </a:rPr>
              <a:t>Re-compete through ROSES in 2015</a:t>
            </a:r>
            <a:endParaRPr lang="en-US" sz="2000" dirty="0">
              <a:latin typeface="Arial" charset="0"/>
              <a:ea typeface="ＭＳ Ｐゴシック" charset="0"/>
              <a:cs typeface="Arial" charset="0"/>
            </a:endParaRPr>
          </a:p>
        </p:txBody>
      </p:sp>
      <p:pic>
        <p:nvPicPr>
          <p:cNvPr id="6" name="Picture 5" descr="ArthurBAMScover.jpe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22866" y="1455388"/>
            <a:ext cx="1932287" cy="2600238"/>
          </a:xfrm>
          <a:prstGeom prst="rect">
            <a:avLst/>
          </a:prstGeom>
        </p:spPr>
      </p:pic>
    </p:spTree>
    <p:extLst>
      <p:ext uri="{BB962C8B-B14F-4D97-AF65-F5344CB8AC3E}">
        <p14:creationId xmlns:p14="http://schemas.microsoft.com/office/powerpoint/2010/main" val="2018530343"/>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4"/>
          <p:cNvSpPr txBox="1">
            <a:spLocks/>
          </p:cNvSpPr>
          <p:nvPr/>
        </p:nvSpPr>
        <p:spPr bwMode="auto">
          <a:xfrm>
            <a:off x="520700" y="695325"/>
            <a:ext cx="8458200" cy="4525963"/>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 typeface="Arial" charset="0"/>
              <a:buNone/>
            </a:pPr>
            <a:r>
              <a:rPr lang="en-US" sz="2400" dirty="0">
                <a:solidFill>
                  <a:srgbClr val="000099"/>
                </a:solidFill>
                <a:latin typeface="Calibri" charset="0"/>
              </a:rPr>
              <a:t>  </a:t>
            </a:r>
            <a:r>
              <a:rPr lang="en-US" sz="2800" dirty="0">
                <a:solidFill>
                  <a:srgbClr val="000099"/>
                </a:solidFill>
                <a:latin typeface="Calibri" charset="0"/>
              </a:rPr>
              <a:t>For more information on the TRMM and GPM Missions:     </a:t>
            </a:r>
          </a:p>
          <a:p>
            <a:pPr marL="342900" indent="-342900" algn="ctr" eaLnBrk="0" hangingPunct="0">
              <a:spcBef>
                <a:spcPct val="20000"/>
              </a:spcBef>
              <a:buFont typeface="Arial" charset="0"/>
              <a:buNone/>
            </a:pPr>
            <a:r>
              <a:rPr lang="en-US" sz="2400" dirty="0">
                <a:solidFill>
                  <a:srgbClr val="3366FF"/>
                </a:solidFill>
                <a:latin typeface="Calibri" charset="0"/>
                <a:hlinkClick r:id="rId3"/>
              </a:rPr>
              <a:t>http://</a:t>
            </a:r>
            <a:r>
              <a:rPr lang="en-US" sz="2400" dirty="0" smtClean="0">
                <a:solidFill>
                  <a:srgbClr val="3366FF"/>
                </a:solidFill>
                <a:latin typeface="Calibri" charset="0"/>
                <a:hlinkClick r:id="rId3"/>
              </a:rPr>
              <a:t>gpm.nasa.gov</a:t>
            </a:r>
            <a:r>
              <a:rPr lang="en-US" sz="2400" dirty="0" smtClean="0">
                <a:solidFill>
                  <a:srgbClr val="3366FF"/>
                </a:solidFill>
                <a:latin typeface="Calibri" charset="0"/>
              </a:rPr>
              <a:t>; </a:t>
            </a:r>
            <a:r>
              <a:rPr lang="en-US" sz="2400" u="sng" dirty="0" smtClean="0">
                <a:solidFill>
                  <a:srgbClr val="3366FF"/>
                </a:solidFill>
                <a:latin typeface="Calibri" charset="0"/>
              </a:rPr>
              <a:t>http:/</a:t>
            </a:r>
            <a:r>
              <a:rPr lang="en-US" sz="2400" u="sng" dirty="0" err="1" smtClean="0">
                <a:solidFill>
                  <a:srgbClr val="3366FF"/>
                </a:solidFill>
                <a:latin typeface="Calibri" charset="0"/>
              </a:rPr>
              <a:t>gpm.nasa</a:t>
            </a:r>
            <a:r>
              <a:rPr lang="en-US" u="sng" dirty="0" err="1" smtClean="0">
                <a:solidFill>
                  <a:srgbClr val="3366FF"/>
                </a:solidFill>
                <a:latin typeface="Calibri" charset="0"/>
              </a:rPr>
              <a:t>.gov</a:t>
            </a:r>
            <a:r>
              <a:rPr lang="en-US" u="sng" dirty="0" smtClean="0">
                <a:solidFill>
                  <a:srgbClr val="3366FF"/>
                </a:solidFill>
                <a:latin typeface="Calibri" charset="0"/>
              </a:rPr>
              <a:t>/education</a:t>
            </a:r>
            <a:r>
              <a:rPr lang="en-US" sz="2400" u="sng" dirty="0" smtClean="0">
                <a:solidFill>
                  <a:srgbClr val="3366FF"/>
                </a:solidFill>
                <a:latin typeface="Calibri" charset="0"/>
              </a:rPr>
              <a:t>     </a:t>
            </a:r>
            <a:endParaRPr lang="en-US" sz="2400" u="sng" dirty="0">
              <a:solidFill>
                <a:srgbClr val="3366FF"/>
              </a:solidFill>
              <a:latin typeface="Calibri" charset="0"/>
            </a:endParaRPr>
          </a:p>
          <a:p>
            <a:pPr marL="342900" indent="-342900" algn="ctr">
              <a:spcBef>
                <a:spcPct val="20000"/>
              </a:spcBef>
            </a:pPr>
            <a:r>
              <a:rPr lang="en-US" sz="2400" dirty="0">
                <a:solidFill>
                  <a:schemeClr val="bg2">
                    <a:lumMod val="60000"/>
                    <a:lumOff val="40000"/>
                  </a:schemeClr>
                </a:solidFill>
                <a:latin typeface="Calibri" charset="0"/>
                <a:hlinkClick r:id="rId4"/>
              </a:rPr>
              <a:t>www.nasa.gov/</a:t>
            </a:r>
            <a:r>
              <a:rPr lang="en-US" sz="2400" dirty="0" smtClean="0">
                <a:solidFill>
                  <a:schemeClr val="bg2">
                    <a:lumMod val="60000"/>
                    <a:lumOff val="40000"/>
                  </a:schemeClr>
                </a:solidFill>
                <a:latin typeface="Calibri" charset="0"/>
                <a:hlinkClick r:id="rId4"/>
              </a:rPr>
              <a:t>gpm</a:t>
            </a:r>
            <a:r>
              <a:rPr lang="en-US" dirty="0">
                <a:solidFill>
                  <a:schemeClr val="bg2">
                    <a:lumMod val="60000"/>
                    <a:lumOff val="40000"/>
                  </a:schemeClr>
                </a:solidFill>
                <a:latin typeface="Calibri" charset="0"/>
              </a:rPr>
              <a:t>; Movies at:  http://</a:t>
            </a:r>
            <a:r>
              <a:rPr lang="en-US" dirty="0" err="1">
                <a:solidFill>
                  <a:schemeClr val="bg2">
                    <a:lumMod val="60000"/>
                    <a:lumOff val="40000"/>
                  </a:schemeClr>
                </a:solidFill>
                <a:latin typeface="Calibri" charset="0"/>
              </a:rPr>
              <a:t>svs.gsfc.nasa.gov</a:t>
            </a:r>
            <a:r>
              <a:rPr lang="en-US" dirty="0">
                <a:solidFill>
                  <a:schemeClr val="bg2">
                    <a:lumMod val="60000"/>
                    <a:lumOff val="40000"/>
                  </a:schemeClr>
                </a:solidFill>
                <a:latin typeface="Calibri" charset="0"/>
              </a:rPr>
              <a:t>/</a:t>
            </a:r>
            <a:endParaRPr lang="en-US" sz="2400" dirty="0">
              <a:solidFill>
                <a:schemeClr val="bg2">
                  <a:lumMod val="60000"/>
                  <a:lumOff val="40000"/>
                </a:schemeClr>
              </a:solidFill>
              <a:latin typeface="Calibri" charset="0"/>
            </a:endParaRPr>
          </a:p>
          <a:p>
            <a:pPr marL="342900" indent="-342900" algn="ctr" eaLnBrk="0" hangingPunct="0">
              <a:spcBef>
                <a:spcPct val="20000"/>
              </a:spcBef>
              <a:buFont typeface="Arial" charset="0"/>
              <a:buNone/>
            </a:pPr>
            <a:r>
              <a:rPr lang="en-US" sz="2400" dirty="0">
                <a:latin typeface="Calibri" charset="0"/>
              </a:rPr>
              <a:t>Twitter: </a:t>
            </a:r>
            <a:r>
              <a:rPr lang="en-US" sz="2400" dirty="0" err="1" smtClean="0">
                <a:latin typeface="Calibri" charset="0"/>
              </a:rPr>
              <a:t>NASA_Rain</a:t>
            </a:r>
            <a:r>
              <a:rPr lang="en-US" sz="2400" dirty="0" smtClean="0">
                <a:latin typeface="Calibri" charset="0"/>
              </a:rPr>
              <a:t> (&gt;12K followers) Facebook</a:t>
            </a:r>
            <a:r>
              <a:rPr lang="en-US" sz="2400" dirty="0">
                <a:latin typeface="Calibri" charset="0"/>
              </a:rPr>
              <a:t>: </a:t>
            </a:r>
            <a:r>
              <a:rPr lang="en-US" sz="2400" dirty="0" err="1" smtClean="0">
                <a:latin typeface="Calibri" charset="0"/>
              </a:rPr>
              <a:t>NASA.Rain</a:t>
            </a:r>
            <a:r>
              <a:rPr lang="en-US" sz="2400" dirty="0" smtClean="0">
                <a:latin typeface="Calibri" charset="0"/>
              </a:rPr>
              <a:t> (&gt;20K)</a:t>
            </a:r>
            <a:endParaRPr lang="en-US" sz="1400" dirty="0">
              <a:latin typeface="Calibri" charset="0"/>
            </a:endParaRPr>
          </a:p>
        </p:txBody>
      </p:sp>
      <p:pic>
        <p:nvPicPr>
          <p:cNvPr id="73732" name="Picture 2"/>
          <p:cNvPicPr>
            <a:picLocks noChangeAspect="1" noChangeArrowheads="1"/>
          </p:cNvPicPr>
          <p:nvPr/>
        </p:nvPicPr>
        <p:blipFill>
          <a:blip r:embed="rId5"/>
          <a:srcRect/>
          <a:stretch>
            <a:fillRect/>
          </a:stretch>
        </p:blipFill>
        <p:spPr bwMode="auto">
          <a:xfrm>
            <a:off x="411163" y="2565400"/>
            <a:ext cx="8732837" cy="4292600"/>
          </a:xfrm>
          <a:prstGeom prst="rect">
            <a:avLst/>
          </a:prstGeom>
          <a:noFill/>
          <a:ln w="9525">
            <a:noFill/>
            <a:miter lim="800000"/>
            <a:headEnd/>
            <a:tailEnd/>
          </a:ln>
        </p:spPr>
      </p:pic>
    </p:spTree>
    <p:extLst>
      <p:ext uri="{BB962C8B-B14F-4D97-AF65-F5344CB8AC3E}">
        <p14:creationId xmlns:p14="http://schemas.microsoft.com/office/powerpoint/2010/main" val="1746840281"/>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9530"/>
            <a:ext cx="7772400" cy="552824"/>
          </a:xfrm>
        </p:spPr>
        <p:txBody>
          <a:bodyPr/>
          <a:lstStyle/>
          <a:p>
            <a:r>
              <a:rPr lang="en-US" dirty="0" smtClean="0"/>
              <a:t>GPM Constellation in Action (Simulated Data)  </a:t>
            </a:r>
            <a:endParaRPr lang="en-US" dirty="0"/>
          </a:p>
        </p:txBody>
      </p:sp>
      <p:pic>
        <p:nvPicPr>
          <p:cNvPr id="5" name="mohawkconstellationtrimmed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614648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56" y="107633"/>
            <a:ext cx="6905625" cy="561975"/>
          </a:xfrm>
        </p:spPr>
        <p:txBody>
          <a:bodyPr/>
          <a:lstStyle/>
          <a:p>
            <a:r>
              <a:rPr lang="en-US" dirty="0" smtClean="0"/>
              <a:t>GPM Enhancements Compared to TRMM</a:t>
            </a:r>
            <a:endParaRPr lang="en-US" dirty="0"/>
          </a:p>
        </p:txBody>
      </p:sp>
      <p:sp>
        <p:nvSpPr>
          <p:cNvPr id="3" name="Content Placeholder 2"/>
          <p:cNvSpPr>
            <a:spLocks noGrp="1"/>
          </p:cNvSpPr>
          <p:nvPr>
            <p:ph idx="1"/>
          </p:nvPr>
        </p:nvSpPr>
        <p:spPr/>
        <p:txBody>
          <a:bodyPr/>
          <a:lstStyle/>
          <a:p>
            <a:r>
              <a:rPr lang="en-US" sz="2400" dirty="0" smtClean="0"/>
              <a:t>Increased Earth Coverage </a:t>
            </a:r>
          </a:p>
          <a:p>
            <a:r>
              <a:rPr lang="en-US" sz="2400" dirty="0" smtClean="0"/>
              <a:t>Advanced Instruments</a:t>
            </a:r>
          </a:p>
          <a:p>
            <a:pPr lvl="1"/>
            <a:r>
              <a:rPr lang="en-US" sz="2400" dirty="0" smtClean="0"/>
              <a:t>Dual Frequency Precipitation Radar </a:t>
            </a:r>
          </a:p>
          <a:p>
            <a:pPr lvl="1"/>
            <a:r>
              <a:rPr lang="en-US" sz="2400" dirty="0" smtClean="0"/>
              <a:t>Passive Radiometer (10-183 GHz)</a:t>
            </a:r>
          </a:p>
          <a:p>
            <a:r>
              <a:rPr lang="en-US" sz="2400" dirty="0" smtClean="0"/>
              <a:t>Finer </a:t>
            </a:r>
            <a:r>
              <a:rPr lang="en-US" sz="2400" dirty="0"/>
              <a:t>spatial </a:t>
            </a:r>
            <a:r>
              <a:rPr lang="en-US" sz="2400" dirty="0" smtClean="0"/>
              <a:t>resolution</a:t>
            </a:r>
          </a:p>
          <a:p>
            <a:r>
              <a:rPr lang="en-US" sz="2400" dirty="0"/>
              <a:t>Well </a:t>
            </a:r>
            <a:r>
              <a:rPr lang="en-US" sz="2400" dirty="0" smtClean="0"/>
              <a:t>designed</a:t>
            </a:r>
          </a:p>
          <a:p>
            <a:pPr marL="0" indent="0">
              <a:buNone/>
            </a:pPr>
            <a:r>
              <a:rPr lang="en-US" sz="2400" dirty="0"/>
              <a:t> </a:t>
            </a:r>
            <a:r>
              <a:rPr lang="en-US" sz="2400" dirty="0" smtClean="0"/>
              <a:t> radiometer </a:t>
            </a:r>
            <a:r>
              <a:rPr lang="en-US" sz="2400" dirty="0"/>
              <a:t>(unifies </a:t>
            </a:r>
            <a:endParaRPr lang="en-US" sz="2400" dirty="0" smtClean="0"/>
          </a:p>
          <a:p>
            <a:pPr marL="0" indent="0">
              <a:buNone/>
            </a:pPr>
            <a:r>
              <a:rPr lang="en-US" sz="2400" dirty="0"/>
              <a:t> </a:t>
            </a:r>
            <a:r>
              <a:rPr lang="en-US" sz="2400" dirty="0" smtClean="0"/>
              <a:t> partner</a:t>
            </a:r>
          </a:p>
          <a:p>
            <a:pPr marL="0" indent="0">
              <a:buNone/>
            </a:pPr>
            <a:r>
              <a:rPr lang="en-US" sz="2400" dirty="0"/>
              <a:t> </a:t>
            </a:r>
            <a:r>
              <a:rPr lang="en-US" sz="2400" dirty="0" smtClean="0"/>
              <a:t> estimates</a:t>
            </a:r>
            <a:r>
              <a:rPr lang="en-US" sz="2400" dirty="0"/>
              <a:t>) </a:t>
            </a:r>
          </a:p>
          <a:p>
            <a:endParaRPr lang="en-US" sz="2400" dirty="0"/>
          </a:p>
        </p:txBody>
      </p:sp>
      <p:grpSp>
        <p:nvGrpSpPr>
          <p:cNvPr id="10" name="Group 9"/>
          <p:cNvGrpSpPr/>
          <p:nvPr/>
        </p:nvGrpSpPr>
        <p:grpSpPr>
          <a:xfrm>
            <a:off x="4411120" y="623059"/>
            <a:ext cx="4732879" cy="1959612"/>
            <a:chOff x="4411120" y="623059"/>
            <a:chExt cx="4732879" cy="1959612"/>
          </a:xfrm>
        </p:grpSpPr>
        <p:grpSp>
          <p:nvGrpSpPr>
            <p:cNvPr id="4" name="Group 3"/>
            <p:cNvGrpSpPr>
              <a:grpSpLocks noChangeAspect="1"/>
            </p:cNvGrpSpPr>
            <p:nvPr/>
          </p:nvGrpSpPr>
          <p:grpSpPr>
            <a:xfrm>
              <a:off x="6123404" y="623059"/>
              <a:ext cx="3020595" cy="1959612"/>
              <a:chOff x="914400" y="1054100"/>
              <a:chExt cx="7315200" cy="4745736"/>
            </a:xfrm>
          </p:grpSpPr>
          <p:pic>
            <p:nvPicPr>
              <p:cNvPr id="5" name="Picture 4" descr="latitude-and-longitude-map3-wor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54100"/>
                <a:ext cx="7315200" cy="4745736"/>
              </a:xfrm>
              <a:prstGeom prst="rect">
                <a:avLst/>
              </a:prstGeom>
            </p:spPr>
          </p:pic>
          <p:sp>
            <p:nvSpPr>
              <p:cNvPr id="6" name="Rectangle 5"/>
              <p:cNvSpPr/>
              <p:nvPr/>
            </p:nvSpPr>
            <p:spPr>
              <a:xfrm>
                <a:off x="914400" y="1767840"/>
                <a:ext cx="7315200" cy="3708400"/>
              </a:xfrm>
              <a:prstGeom prst="rect">
                <a:avLst/>
              </a:prstGeom>
              <a:gradFill flip="none" rotWithShape="1">
                <a:gsLst>
                  <a:gs pos="0">
                    <a:schemeClr val="accent6">
                      <a:tint val="100000"/>
                      <a:shade val="100000"/>
                      <a:satMod val="130000"/>
                      <a:alpha val="34000"/>
                    </a:schemeClr>
                  </a:gs>
                  <a:gs pos="100000">
                    <a:schemeClr val="accent6">
                      <a:tint val="50000"/>
                      <a:shade val="100000"/>
                      <a:satMod val="350000"/>
                      <a:alpha val="34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Rectangle 6"/>
              <p:cNvSpPr/>
              <p:nvPr/>
            </p:nvSpPr>
            <p:spPr>
              <a:xfrm>
                <a:off x="914400" y="2631439"/>
                <a:ext cx="7315200" cy="1960880"/>
              </a:xfrm>
              <a:prstGeom prst="rect">
                <a:avLst/>
              </a:prstGeom>
              <a:gradFill flip="none" rotWithShape="1">
                <a:gsLst>
                  <a:gs pos="0">
                    <a:schemeClr val="accent1">
                      <a:tint val="100000"/>
                      <a:shade val="100000"/>
                      <a:satMod val="130000"/>
                      <a:alpha val="31000"/>
                    </a:schemeClr>
                  </a:gs>
                  <a:gs pos="100000">
                    <a:schemeClr val="accent1">
                      <a:tint val="50000"/>
                      <a:shade val="100000"/>
                      <a:satMod val="350000"/>
                      <a:alpha val="3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 name="Straight Arrow Connector 8"/>
            <p:cNvCxnSpPr/>
            <p:nvPr/>
          </p:nvCxnSpPr>
          <p:spPr bwMode="auto">
            <a:xfrm>
              <a:off x="4411120" y="1043301"/>
              <a:ext cx="1655587" cy="79381"/>
            </a:xfrm>
            <a:prstGeom prst="straightConnector1">
              <a:avLst/>
            </a:prstGeom>
            <a:solidFill>
              <a:schemeClr val="accent1"/>
            </a:solidFill>
            <a:ln w="28575" cap="flat" cmpd="sng" algn="ctr">
              <a:solidFill>
                <a:srgbClr val="0A0AFF"/>
              </a:solidFill>
              <a:prstDash val="solid"/>
              <a:round/>
              <a:headEnd type="none" w="med" len="med"/>
              <a:tailEnd type="arrow"/>
            </a:ln>
            <a:effectLst/>
          </p:spPr>
        </p:cxnSp>
      </p:grpSp>
      <p:grpSp>
        <p:nvGrpSpPr>
          <p:cNvPr id="32" name="Group 31"/>
          <p:cNvGrpSpPr/>
          <p:nvPr/>
        </p:nvGrpSpPr>
        <p:grpSpPr>
          <a:xfrm>
            <a:off x="3686706" y="2736209"/>
            <a:ext cx="5410772" cy="3981621"/>
            <a:chOff x="3686706" y="2736209"/>
            <a:chExt cx="5410772" cy="3981621"/>
          </a:xfrm>
        </p:grpSpPr>
        <p:grpSp>
          <p:nvGrpSpPr>
            <p:cNvPr id="12" name="Group 11"/>
            <p:cNvGrpSpPr>
              <a:grpSpLocks noChangeAspect="1"/>
            </p:cNvGrpSpPr>
            <p:nvPr/>
          </p:nvGrpSpPr>
          <p:grpSpPr>
            <a:xfrm>
              <a:off x="4137602" y="2736209"/>
              <a:ext cx="4959876" cy="3981621"/>
              <a:chOff x="391508" y="2057401"/>
              <a:chExt cx="5837689" cy="468630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r="25325"/>
              <a:stretch/>
            </p:blipFill>
            <p:spPr>
              <a:xfrm>
                <a:off x="426721" y="2057401"/>
                <a:ext cx="5802476" cy="4686300"/>
              </a:xfrm>
              <a:prstGeom prst="rect">
                <a:avLst/>
              </a:prstGeom>
            </p:spPr>
          </p:pic>
          <p:grpSp>
            <p:nvGrpSpPr>
              <p:cNvPr id="14" name="Group 13"/>
              <p:cNvGrpSpPr/>
              <p:nvPr/>
            </p:nvGrpSpPr>
            <p:grpSpPr>
              <a:xfrm>
                <a:off x="391508" y="2479462"/>
                <a:ext cx="5833754" cy="4242387"/>
                <a:chOff x="391508" y="2479462"/>
                <a:chExt cx="5833754" cy="4242387"/>
              </a:xfrm>
            </p:grpSpPr>
            <p:sp>
              <p:nvSpPr>
                <p:cNvPr id="15" name="TextBox 14"/>
                <p:cNvSpPr txBox="1"/>
                <p:nvPr/>
              </p:nvSpPr>
              <p:spPr>
                <a:xfrm>
                  <a:off x="391508" y="3502619"/>
                  <a:ext cx="780337" cy="760721"/>
                </a:xfrm>
                <a:prstGeom prst="rect">
                  <a:avLst/>
                </a:prstGeom>
                <a:noFill/>
              </p:spPr>
              <p:txBody>
                <a:bodyPr wrap="square" rtlCol="0">
                  <a:spAutoFit/>
                </a:bodyPr>
                <a:lstStyle/>
                <a:p>
                  <a:r>
                    <a:rPr lang="en-US" sz="1200" b="1" dirty="0" smtClean="0">
                      <a:latin typeface="Arial"/>
                      <a:cs typeface="Arial"/>
                    </a:rPr>
                    <a:t>10V</a:t>
                  </a:r>
                </a:p>
                <a:p>
                  <a:r>
                    <a:rPr lang="en-US" sz="1200" b="1" dirty="0" smtClean="0">
                      <a:latin typeface="Arial"/>
                      <a:cs typeface="Arial"/>
                    </a:rPr>
                    <a:t>GMI</a:t>
                  </a:r>
                </a:p>
                <a:p>
                  <a:r>
                    <a:rPr lang="en-US" sz="1200" b="1" dirty="0" smtClean="0">
                      <a:latin typeface="Arial"/>
                      <a:cs typeface="Arial"/>
                    </a:rPr>
                    <a:t>26km</a:t>
                  </a:r>
                  <a:endParaRPr lang="en-US" sz="1200" b="1" dirty="0">
                    <a:latin typeface="Arial"/>
                    <a:cs typeface="Arial"/>
                  </a:endParaRPr>
                </a:p>
              </p:txBody>
            </p:sp>
            <p:sp>
              <p:nvSpPr>
                <p:cNvPr id="16" name="TextBox 15"/>
                <p:cNvSpPr txBox="1"/>
                <p:nvPr/>
              </p:nvSpPr>
              <p:spPr>
                <a:xfrm>
                  <a:off x="2331721" y="3500452"/>
                  <a:ext cx="677706" cy="760721"/>
                </a:xfrm>
                <a:prstGeom prst="rect">
                  <a:avLst/>
                </a:prstGeom>
                <a:noFill/>
              </p:spPr>
              <p:txBody>
                <a:bodyPr wrap="none" rtlCol="0">
                  <a:spAutoFit/>
                </a:bodyPr>
                <a:lstStyle/>
                <a:p>
                  <a:r>
                    <a:rPr lang="en-US" sz="1200" b="1" dirty="0" smtClean="0">
                      <a:latin typeface="Arial"/>
                      <a:cs typeface="Arial"/>
                    </a:rPr>
                    <a:t>19V</a:t>
                  </a:r>
                </a:p>
                <a:p>
                  <a:r>
                    <a:rPr lang="en-US" sz="1200" b="1" dirty="0" smtClean="0">
                      <a:latin typeface="Arial"/>
                      <a:cs typeface="Arial"/>
                    </a:rPr>
                    <a:t>GMI</a:t>
                  </a:r>
                </a:p>
                <a:p>
                  <a:r>
                    <a:rPr lang="en-US" sz="1200" b="1" dirty="0" smtClean="0">
                      <a:latin typeface="Arial"/>
                      <a:cs typeface="Arial"/>
                    </a:rPr>
                    <a:t>15km</a:t>
                  </a:r>
                  <a:endParaRPr lang="en-US" sz="1200" b="1" dirty="0">
                    <a:latin typeface="Arial"/>
                    <a:cs typeface="Arial"/>
                  </a:endParaRPr>
                </a:p>
              </p:txBody>
            </p:sp>
            <p:sp>
              <p:nvSpPr>
                <p:cNvPr id="17" name="TextBox 16"/>
                <p:cNvSpPr txBox="1"/>
                <p:nvPr/>
              </p:nvSpPr>
              <p:spPr>
                <a:xfrm>
                  <a:off x="4312920" y="3530387"/>
                  <a:ext cx="677706" cy="760721"/>
                </a:xfrm>
                <a:prstGeom prst="rect">
                  <a:avLst/>
                </a:prstGeom>
                <a:noFill/>
              </p:spPr>
              <p:txBody>
                <a:bodyPr wrap="none" rtlCol="0">
                  <a:spAutoFit/>
                </a:bodyPr>
                <a:lstStyle/>
                <a:p>
                  <a:r>
                    <a:rPr lang="en-US" sz="1200" b="1" dirty="0" smtClean="0">
                      <a:latin typeface="Arial"/>
                      <a:cs typeface="Arial"/>
                    </a:rPr>
                    <a:t>23V</a:t>
                  </a:r>
                </a:p>
                <a:p>
                  <a:r>
                    <a:rPr lang="en-US" sz="1200" b="1" dirty="0" smtClean="0">
                      <a:latin typeface="Arial"/>
                      <a:cs typeface="Arial"/>
                    </a:rPr>
                    <a:t>GMI</a:t>
                  </a:r>
                </a:p>
                <a:p>
                  <a:r>
                    <a:rPr lang="en-US" sz="1200" b="1" dirty="0" smtClean="0">
                      <a:latin typeface="Arial"/>
                      <a:cs typeface="Arial"/>
                    </a:rPr>
                    <a:t>12km</a:t>
                  </a:r>
                  <a:endParaRPr lang="en-US" sz="1200" b="1" dirty="0">
                    <a:latin typeface="Arial"/>
                    <a:cs typeface="Arial"/>
                  </a:endParaRPr>
                </a:p>
              </p:txBody>
            </p:sp>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2276" y="2479462"/>
                  <a:ext cx="918054" cy="722738"/>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89767" y="4841748"/>
                  <a:ext cx="535495" cy="822604"/>
                </a:xfrm>
                <a:prstGeom prst="rect">
                  <a:avLst/>
                </a:prstGeom>
              </p:spPr>
            </p:pic>
            <p:sp>
              <p:nvSpPr>
                <p:cNvPr id="20" name="TextBox 19"/>
                <p:cNvSpPr txBox="1"/>
                <p:nvPr/>
              </p:nvSpPr>
              <p:spPr>
                <a:xfrm>
                  <a:off x="425140" y="5961128"/>
                  <a:ext cx="677706" cy="760721"/>
                </a:xfrm>
                <a:prstGeom prst="rect">
                  <a:avLst/>
                </a:prstGeom>
                <a:noFill/>
              </p:spPr>
              <p:txBody>
                <a:bodyPr wrap="none" rtlCol="0">
                  <a:spAutoFit/>
                </a:bodyPr>
                <a:lstStyle/>
                <a:p>
                  <a:r>
                    <a:rPr lang="en-US" sz="1200" b="1" dirty="0" smtClean="0">
                      <a:latin typeface="Arial"/>
                      <a:cs typeface="Arial"/>
                    </a:rPr>
                    <a:t>10V</a:t>
                  </a:r>
                </a:p>
                <a:p>
                  <a:r>
                    <a:rPr lang="en-US" sz="1200" b="1" dirty="0" smtClean="0">
                      <a:latin typeface="Arial"/>
                      <a:cs typeface="Arial"/>
                    </a:rPr>
                    <a:t>TMI</a:t>
                  </a:r>
                </a:p>
                <a:p>
                  <a:r>
                    <a:rPr lang="en-US" sz="1200" b="1" dirty="0" smtClean="0">
                      <a:latin typeface="Arial"/>
                      <a:cs typeface="Arial"/>
                    </a:rPr>
                    <a:t>48km</a:t>
                  </a:r>
                  <a:endParaRPr lang="en-US" sz="1200" b="1" dirty="0">
                    <a:latin typeface="Arial"/>
                    <a:cs typeface="Arial"/>
                  </a:endParaRPr>
                </a:p>
              </p:txBody>
            </p:sp>
            <p:sp>
              <p:nvSpPr>
                <p:cNvPr id="21" name="TextBox 20"/>
                <p:cNvSpPr txBox="1"/>
                <p:nvPr/>
              </p:nvSpPr>
              <p:spPr>
                <a:xfrm>
                  <a:off x="2330140" y="5959704"/>
                  <a:ext cx="677706" cy="760721"/>
                </a:xfrm>
                <a:prstGeom prst="rect">
                  <a:avLst/>
                </a:prstGeom>
                <a:noFill/>
              </p:spPr>
              <p:txBody>
                <a:bodyPr wrap="none" rtlCol="0">
                  <a:spAutoFit/>
                </a:bodyPr>
                <a:lstStyle/>
                <a:p>
                  <a:r>
                    <a:rPr lang="en-US" sz="1200" b="1" dirty="0" smtClean="0">
                      <a:latin typeface="Arial"/>
                      <a:cs typeface="Arial"/>
                    </a:rPr>
                    <a:t>19V</a:t>
                  </a:r>
                </a:p>
                <a:p>
                  <a:r>
                    <a:rPr lang="en-US" sz="1200" b="1" dirty="0" smtClean="0">
                      <a:latin typeface="Arial"/>
                      <a:cs typeface="Arial"/>
                    </a:rPr>
                    <a:t>TMI</a:t>
                  </a:r>
                </a:p>
                <a:p>
                  <a:r>
                    <a:rPr lang="en-US" sz="1200" b="1" dirty="0" smtClean="0">
                      <a:latin typeface="Arial"/>
                      <a:cs typeface="Arial"/>
                    </a:rPr>
                    <a:t>24km</a:t>
                  </a:r>
                  <a:endParaRPr lang="en-US" sz="1200" b="1" dirty="0">
                    <a:latin typeface="Arial"/>
                    <a:cs typeface="Arial"/>
                  </a:endParaRPr>
                </a:p>
              </p:txBody>
            </p:sp>
            <p:sp>
              <p:nvSpPr>
                <p:cNvPr id="22" name="TextBox 21"/>
                <p:cNvSpPr txBox="1"/>
                <p:nvPr/>
              </p:nvSpPr>
              <p:spPr>
                <a:xfrm>
                  <a:off x="4311340" y="5959704"/>
                  <a:ext cx="677706" cy="760721"/>
                </a:xfrm>
                <a:prstGeom prst="rect">
                  <a:avLst/>
                </a:prstGeom>
                <a:noFill/>
              </p:spPr>
              <p:txBody>
                <a:bodyPr wrap="none" rtlCol="0">
                  <a:spAutoFit/>
                </a:bodyPr>
                <a:lstStyle/>
                <a:p>
                  <a:r>
                    <a:rPr lang="en-US" sz="1200" b="1" dirty="0" smtClean="0">
                      <a:latin typeface="Arial"/>
                      <a:cs typeface="Arial"/>
                    </a:rPr>
                    <a:t>23V</a:t>
                  </a:r>
                </a:p>
                <a:p>
                  <a:r>
                    <a:rPr lang="en-US" sz="1200" b="1" dirty="0" smtClean="0">
                      <a:latin typeface="Arial"/>
                      <a:cs typeface="Arial"/>
                    </a:rPr>
                    <a:t>TMI</a:t>
                  </a:r>
                </a:p>
                <a:p>
                  <a:r>
                    <a:rPr lang="en-US" sz="1200" b="1" dirty="0" smtClean="0">
                      <a:latin typeface="Arial"/>
                      <a:cs typeface="Arial"/>
                    </a:rPr>
                    <a:t>22km</a:t>
                  </a:r>
                  <a:endParaRPr lang="en-US" sz="1200" b="1" dirty="0">
                    <a:latin typeface="Arial"/>
                    <a:cs typeface="Arial"/>
                  </a:endParaRPr>
                </a:p>
              </p:txBody>
            </p:sp>
            <p:sp>
              <p:nvSpPr>
                <p:cNvPr id="23" name="TextBox 22"/>
                <p:cNvSpPr txBox="1"/>
                <p:nvPr/>
              </p:nvSpPr>
              <p:spPr>
                <a:xfrm>
                  <a:off x="543122" y="2727589"/>
                  <a:ext cx="931665" cy="523220"/>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Amazon </a:t>
                  </a:r>
                </a:p>
                <a:p>
                  <a:r>
                    <a:rPr lang="en-US" sz="1400" b="1" dirty="0" smtClean="0">
                      <a:latin typeface="Arial" panose="020B0604020202020204" pitchFamily="34" charset="0"/>
                      <a:cs typeface="Arial" panose="020B0604020202020204" pitchFamily="34" charset="0"/>
                    </a:rPr>
                    <a:t>River</a:t>
                  </a:r>
                  <a:endParaRPr lang="en-US" sz="1400" b="1" dirty="0">
                    <a:latin typeface="Arial" panose="020B0604020202020204" pitchFamily="34" charset="0"/>
                    <a:cs typeface="Arial" panose="020B0604020202020204" pitchFamily="34" charset="0"/>
                  </a:endParaRPr>
                </a:p>
              </p:txBody>
            </p:sp>
            <p:cxnSp>
              <p:nvCxnSpPr>
                <p:cNvPr id="24" name="Straight Arrow Connector 23"/>
                <p:cNvCxnSpPr/>
                <p:nvPr/>
              </p:nvCxnSpPr>
              <p:spPr bwMode="auto">
                <a:xfrm>
                  <a:off x="1104703" y="3114675"/>
                  <a:ext cx="266897" cy="285750"/>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sp>
              <p:nvSpPr>
                <p:cNvPr id="25" name="TextBox 24"/>
                <p:cNvSpPr txBox="1"/>
                <p:nvPr/>
              </p:nvSpPr>
              <p:spPr>
                <a:xfrm>
                  <a:off x="2721597" y="2562362"/>
                  <a:ext cx="830677"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Rainfall</a:t>
                  </a:r>
                  <a:endParaRPr lang="en-US" sz="1400" b="1" dirty="0">
                    <a:latin typeface="Arial" panose="020B0604020202020204" pitchFamily="34" charset="0"/>
                    <a:cs typeface="Arial" panose="020B0604020202020204" pitchFamily="34" charset="0"/>
                  </a:endParaRPr>
                </a:p>
              </p:txBody>
            </p:sp>
            <p:cxnSp>
              <p:nvCxnSpPr>
                <p:cNvPr id="26" name="Straight Arrow Connector 25"/>
                <p:cNvCxnSpPr/>
                <p:nvPr/>
              </p:nvCxnSpPr>
              <p:spPr bwMode="auto">
                <a:xfrm>
                  <a:off x="3396068" y="2807278"/>
                  <a:ext cx="266897" cy="285750"/>
                </a:xfrm>
                <a:prstGeom prst="straightConnector1">
                  <a:avLst/>
                </a:prstGeom>
                <a:solidFill>
                  <a:schemeClr val="accent1"/>
                </a:solidFill>
                <a:ln w="28575" cap="flat" cmpd="sng" algn="ctr">
                  <a:solidFill>
                    <a:schemeClr val="accent5">
                      <a:lumMod val="90000"/>
                    </a:schemeClr>
                  </a:solidFill>
                  <a:prstDash val="solid"/>
                  <a:round/>
                  <a:headEnd type="none" w="med" len="med"/>
                  <a:tailEnd type="arrow"/>
                </a:ln>
                <a:effectLst/>
              </p:spPr>
            </p:cxnSp>
          </p:grpSp>
        </p:grpSp>
        <p:cxnSp>
          <p:nvCxnSpPr>
            <p:cNvPr id="28" name="Straight Arrow Connector 27"/>
            <p:cNvCxnSpPr/>
            <p:nvPr/>
          </p:nvCxnSpPr>
          <p:spPr bwMode="auto">
            <a:xfrm>
              <a:off x="3686706" y="2910791"/>
              <a:ext cx="458633" cy="388105"/>
            </a:xfrm>
            <a:prstGeom prst="straightConnector1">
              <a:avLst/>
            </a:prstGeom>
            <a:solidFill>
              <a:schemeClr val="accent1"/>
            </a:solidFill>
            <a:ln w="28575" cap="flat" cmpd="sng" algn="ctr">
              <a:solidFill>
                <a:srgbClr val="0A0AFF"/>
              </a:solidFill>
              <a:prstDash val="solid"/>
              <a:round/>
              <a:headEnd type="none" w="med" len="med"/>
              <a:tailEnd type="arrow"/>
            </a:ln>
            <a:effectLst/>
          </p:spPr>
        </p:cxnSp>
      </p:grpSp>
      <p:grpSp>
        <p:nvGrpSpPr>
          <p:cNvPr id="33" name="Group 32"/>
          <p:cNvGrpSpPr/>
          <p:nvPr/>
        </p:nvGrpSpPr>
        <p:grpSpPr>
          <a:xfrm>
            <a:off x="1975651" y="3828132"/>
            <a:ext cx="2078750" cy="2894867"/>
            <a:chOff x="1975651" y="3828132"/>
            <a:chExt cx="2078750" cy="2894867"/>
          </a:xfrm>
        </p:grpSpPr>
        <p:pic>
          <p:nvPicPr>
            <p:cNvPr id="11" name="Picture 21" descr="GMI_ISO_Deployed"/>
            <p:cNvPicPr>
              <a:picLocks noChangeAspect="1" noChangeArrowheads="1"/>
            </p:cNvPicPr>
            <p:nvPr/>
          </p:nvPicPr>
          <p:blipFill>
            <a:blip r:embed="rId6" cstate="print"/>
            <a:srcRect/>
            <a:stretch>
              <a:fillRect/>
            </a:stretch>
          </p:blipFill>
          <p:spPr bwMode="auto">
            <a:xfrm>
              <a:off x="2446210" y="3948870"/>
              <a:ext cx="1608191" cy="2774129"/>
            </a:xfrm>
            <a:prstGeom prst="rect">
              <a:avLst/>
            </a:prstGeom>
            <a:noFill/>
            <a:ln w="9525">
              <a:noFill/>
              <a:miter lim="800000"/>
              <a:headEnd/>
              <a:tailEnd/>
            </a:ln>
          </p:spPr>
        </p:pic>
        <p:cxnSp>
          <p:nvCxnSpPr>
            <p:cNvPr id="29" name="Straight Arrow Connector 28"/>
            <p:cNvCxnSpPr/>
            <p:nvPr/>
          </p:nvCxnSpPr>
          <p:spPr bwMode="auto">
            <a:xfrm>
              <a:off x="1975651" y="3828132"/>
              <a:ext cx="564471" cy="564516"/>
            </a:xfrm>
            <a:prstGeom prst="straightConnector1">
              <a:avLst/>
            </a:prstGeom>
            <a:solidFill>
              <a:schemeClr val="accent1"/>
            </a:solidFill>
            <a:ln w="28575" cap="flat" cmpd="sng" algn="ctr">
              <a:solidFill>
                <a:srgbClr val="0A0AFF"/>
              </a:solidFill>
              <a:prstDash val="solid"/>
              <a:round/>
              <a:headEnd type="none" w="med" len="med"/>
              <a:tailEnd type="arrow"/>
            </a:ln>
            <a:effectLst/>
          </p:spPr>
        </p:cxnSp>
      </p:grpSp>
    </p:spTree>
    <p:extLst>
      <p:ext uri="{BB962C8B-B14F-4D97-AF65-F5344CB8AC3E}">
        <p14:creationId xmlns:p14="http://schemas.microsoft.com/office/powerpoint/2010/main" val="3007434325"/>
      </p:ext>
    </p:extLst>
  </p:cSld>
  <p:clrMapOvr>
    <a:masterClrMapping/>
  </p:clrMapOvr>
  <p:transition xmlns:p14="http://schemas.microsoft.com/office/powerpoint/2010/main" spd="med"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519815007"/>
              </p:ext>
            </p:extLst>
          </p:nvPr>
        </p:nvGraphicFramePr>
        <p:xfrm>
          <a:off x="877731" y="587912"/>
          <a:ext cx="8025747" cy="6270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875180" y="100013"/>
            <a:ext cx="7494783" cy="561975"/>
          </a:xfrm>
        </p:spPr>
        <p:txBody>
          <a:bodyPr/>
          <a:lstStyle/>
          <a:p>
            <a:pPr algn="ctr"/>
            <a:r>
              <a:rPr lang="en-US" dirty="0" smtClean="0"/>
              <a:t>GPM Precipitation Products</a:t>
            </a:r>
            <a:endParaRPr lang="en-US" dirty="0" smtClean="0"/>
          </a:p>
        </p:txBody>
      </p:sp>
      <p:sp>
        <p:nvSpPr>
          <p:cNvPr id="6" name="TextBox 5"/>
          <p:cNvSpPr txBox="1"/>
          <p:nvPr/>
        </p:nvSpPr>
        <p:spPr>
          <a:xfrm rot="16200000">
            <a:off x="-1403556" y="4278154"/>
            <a:ext cx="4350019" cy="461665"/>
          </a:xfrm>
          <a:prstGeom prst="rect">
            <a:avLst/>
          </a:prstGeom>
          <a:noFill/>
        </p:spPr>
        <p:txBody>
          <a:bodyPr wrap="none" rtlCol="0">
            <a:spAutoFit/>
          </a:bodyPr>
          <a:lstStyle/>
          <a:p>
            <a:r>
              <a:rPr lang="en-US" dirty="0" smtClean="0"/>
              <a:t>Name </a:t>
            </a:r>
            <a:r>
              <a:rPr lang="en-US" dirty="0"/>
              <a:t>F</a:t>
            </a:r>
            <a:r>
              <a:rPr lang="en-US" dirty="0" smtClean="0"/>
              <a:t>eatures </a:t>
            </a:r>
            <a:r>
              <a:rPr lang="en-US" dirty="0"/>
              <a:t>L</a:t>
            </a:r>
            <a:r>
              <a:rPr lang="en-US" dirty="0" smtClean="0"/>
              <a:t>atency Levels</a:t>
            </a:r>
            <a:endParaRPr lang="en-US" dirty="0"/>
          </a:p>
        </p:txBody>
      </p:sp>
    </p:spTree>
    <p:extLst>
      <p:ext uri="{BB962C8B-B14F-4D97-AF65-F5344CB8AC3E}">
        <p14:creationId xmlns:p14="http://schemas.microsoft.com/office/powerpoint/2010/main" val="3383838555"/>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49583" y="141716"/>
            <a:ext cx="6858000" cy="461665"/>
          </a:xfrm>
          <a:prstGeom prst="rect">
            <a:avLst/>
          </a:prstGeom>
          <a:noFill/>
          <a:ln>
            <a:noFill/>
          </a:ln>
        </p:spPr>
        <p:txBody>
          <a:bodyPr wrap="square" rtlCol="0">
            <a:spAutoFit/>
          </a:bodyPr>
          <a:lstStyle/>
          <a:p>
            <a:pPr algn="ctr"/>
            <a:r>
              <a:rPr lang="en-US" dirty="0" smtClean="0">
                <a:solidFill>
                  <a:srgbClr val="FFFFFF"/>
                </a:solidFill>
                <a:latin typeface="Arial Bold" panose="020B0704020202020204" pitchFamily="34" charset="0"/>
                <a:cs typeface="Arial Bold" panose="020B0704020202020204" pitchFamily="34" charset="0"/>
              </a:rPr>
              <a:t>New Cyclone Observation Capabilities</a:t>
            </a:r>
            <a:endParaRPr lang="en-US" dirty="0">
              <a:solidFill>
                <a:srgbClr val="FFFFFF"/>
              </a:solidFill>
              <a:latin typeface="Arial Bold" panose="020B0704020202020204" pitchFamily="34" charset="0"/>
              <a:cs typeface="Arial Bold" panose="020B0704020202020204"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306" y="667772"/>
            <a:ext cx="8248152" cy="6186114"/>
          </a:xfrm>
          <a:prstGeom prst="rect">
            <a:avLst/>
          </a:prstGeom>
        </p:spPr>
      </p:pic>
    </p:spTree>
    <p:extLst>
      <p:ext uri="{BB962C8B-B14F-4D97-AF65-F5344CB8AC3E}">
        <p14:creationId xmlns:p14="http://schemas.microsoft.com/office/powerpoint/2010/main" val="29645918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March 17, 2014 Snow Storm</a:t>
            </a:r>
            <a:endParaRPr lang="en-US" dirty="0"/>
          </a:p>
        </p:txBody>
      </p:sp>
      <p:pic>
        <p:nvPicPr>
          <p:cNvPr id="7" name="ecSnowStorm_v27_720_7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178" y="732131"/>
            <a:ext cx="8951423" cy="5035176"/>
          </a:xfrm>
          <a:prstGeom prst="rect">
            <a:avLst/>
          </a:prstGeom>
        </p:spPr>
      </p:pic>
    </p:spTree>
    <p:extLst>
      <p:ext uri="{BB962C8B-B14F-4D97-AF65-F5344CB8AC3E}">
        <p14:creationId xmlns:p14="http://schemas.microsoft.com/office/powerpoint/2010/main" val="2698964490"/>
      </p:ext>
    </p:extLst>
  </p:cSld>
  <p:clrMapOvr>
    <a:masterClrMapping/>
  </p:clrMapOvr>
  <p:transition xmlns:p14="http://schemas.microsoft.com/office/powerpoint/2010/main" spd="med"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63" y="5817361"/>
            <a:ext cx="2768917" cy="58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ttp://svs.gsfc.nasa.gov/vis/a000000/a004100/a004186/HurrArthurStill.0800_prin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4803" y="3653546"/>
            <a:ext cx="5602744" cy="31515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33987" y="138398"/>
            <a:ext cx="7116763" cy="492125"/>
          </a:xfrm>
        </p:spPr>
        <p:txBody>
          <a:bodyPr/>
          <a:lstStyle/>
          <a:p>
            <a:pPr algn="ctr"/>
            <a:r>
              <a:rPr lang="en-US" sz="2800" dirty="0" smtClean="0"/>
              <a:t>Observing Hurricane Arthur</a:t>
            </a:r>
            <a:r>
              <a:rPr lang="en-US" sz="2800" dirty="0"/>
              <a:t> </a:t>
            </a:r>
            <a:r>
              <a:rPr lang="en-US" sz="2800" dirty="0" smtClean="0"/>
              <a:t>July 2014</a:t>
            </a:r>
            <a:endParaRPr lang="en-US" sz="2800" dirty="0"/>
          </a:p>
        </p:txBody>
      </p:sp>
      <p:pic>
        <p:nvPicPr>
          <p:cNvPr id="2052" name="Picture 4" descr="Powerful Hurricane Arthur Hits North Carolina "/>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19002" y="624688"/>
            <a:ext cx="3160621" cy="29939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upload.wikimedia.org/wikipedia/commons/thumb/6/68/Arthur_2014_track.png/1920px-Arthur_2014_trac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6840" y="624688"/>
            <a:ext cx="4446456" cy="29939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56175" y="3288720"/>
            <a:ext cx="2194575" cy="338554"/>
          </a:xfrm>
          <a:prstGeom prst="rect">
            <a:avLst/>
          </a:prstGeom>
          <a:noFill/>
        </p:spPr>
        <p:txBody>
          <a:bodyPr wrap="none" rtlCol="0">
            <a:spAutoFit/>
          </a:bodyPr>
          <a:lstStyle/>
          <a:p>
            <a:r>
              <a:rPr lang="en-US" sz="1600" dirty="0" smtClean="0">
                <a:solidFill>
                  <a:srgbClr val="FFFFFF"/>
                </a:solidFill>
                <a:latin typeface="Calibri" panose="020F0502020204030204" pitchFamily="34" charset="0"/>
              </a:rPr>
              <a:t>TRMM: TMI/PR, July 3</a:t>
            </a:r>
            <a:r>
              <a:rPr lang="en-US" sz="1600" baseline="30000" dirty="0" smtClean="0">
                <a:solidFill>
                  <a:srgbClr val="FFFFFF"/>
                </a:solidFill>
                <a:latin typeface="Calibri" panose="020F0502020204030204" pitchFamily="34" charset="0"/>
              </a:rPr>
              <a:t>rd</a:t>
            </a:r>
            <a:r>
              <a:rPr lang="en-US" sz="1600" dirty="0" smtClean="0">
                <a:solidFill>
                  <a:srgbClr val="FFFFFF"/>
                </a:solidFill>
                <a:latin typeface="Calibri" panose="020F0502020204030204" pitchFamily="34" charset="0"/>
              </a:rPr>
              <a:t> </a:t>
            </a:r>
            <a:endParaRPr lang="en-US" sz="1600" dirty="0">
              <a:solidFill>
                <a:srgbClr val="FFFFFF"/>
              </a:solidFill>
              <a:latin typeface="Calibri" panose="020F0502020204030204" pitchFamily="34" charset="0"/>
            </a:endParaRPr>
          </a:p>
        </p:txBody>
      </p:sp>
      <p:sp>
        <p:nvSpPr>
          <p:cNvPr id="11" name="TextBox 10"/>
          <p:cNvSpPr txBox="1"/>
          <p:nvPr/>
        </p:nvSpPr>
        <p:spPr>
          <a:xfrm>
            <a:off x="806840" y="624688"/>
            <a:ext cx="3897145" cy="707886"/>
          </a:xfrm>
          <a:prstGeom prst="rect">
            <a:avLst/>
          </a:prstGeom>
          <a:noFill/>
        </p:spPr>
        <p:txBody>
          <a:bodyPr wrap="square" rtlCol="0">
            <a:spAutoFit/>
          </a:bodyPr>
          <a:lstStyle/>
          <a:p>
            <a:r>
              <a:rPr lang="en-US" sz="2000" dirty="0" smtClean="0">
                <a:solidFill>
                  <a:srgbClr val="FFFFFF"/>
                </a:solidFill>
                <a:latin typeface="Calibri" panose="020F0502020204030204" pitchFamily="34" charset="0"/>
              </a:rPr>
              <a:t>GPM’s additional imaging extent (relative to TRMM)</a:t>
            </a:r>
            <a:endParaRPr lang="en-US" sz="2000" dirty="0">
              <a:solidFill>
                <a:srgbClr val="FFFFFF"/>
              </a:solidFill>
              <a:latin typeface="Calibri" panose="020F0502020204030204" pitchFamily="34" charset="0"/>
            </a:endParaRPr>
          </a:p>
        </p:txBody>
      </p:sp>
      <p:sp>
        <p:nvSpPr>
          <p:cNvPr id="14" name="TextBox 13"/>
          <p:cNvSpPr txBox="1"/>
          <p:nvPr/>
        </p:nvSpPr>
        <p:spPr>
          <a:xfrm>
            <a:off x="806840" y="3181708"/>
            <a:ext cx="3021276" cy="461665"/>
          </a:xfrm>
          <a:prstGeom prst="rect">
            <a:avLst/>
          </a:prstGeom>
          <a:noFill/>
        </p:spPr>
        <p:txBody>
          <a:bodyPr wrap="none" rtlCol="0">
            <a:spAutoFit/>
          </a:bodyPr>
          <a:lstStyle/>
          <a:p>
            <a:r>
              <a:rPr lang="en-US" dirty="0" smtClean="0">
                <a:solidFill>
                  <a:srgbClr val="FFFFFF"/>
                </a:solidFill>
                <a:latin typeface="Calibri" panose="020F0502020204030204" pitchFamily="34" charset="0"/>
              </a:rPr>
              <a:t>Hurricane Arthur Track</a:t>
            </a:r>
            <a:endParaRPr lang="en-US" dirty="0">
              <a:solidFill>
                <a:srgbClr val="FFFFFF"/>
              </a:solidFill>
              <a:latin typeface="Calibri" panose="020F0502020204030204" pitchFamily="34" charset="0"/>
            </a:endParaRPr>
          </a:p>
        </p:txBody>
      </p:sp>
      <p:sp>
        <p:nvSpPr>
          <p:cNvPr id="13" name="TextBox 12"/>
          <p:cNvSpPr txBox="1"/>
          <p:nvPr/>
        </p:nvSpPr>
        <p:spPr>
          <a:xfrm>
            <a:off x="5622615" y="3662200"/>
            <a:ext cx="2991008" cy="400110"/>
          </a:xfrm>
          <a:prstGeom prst="rect">
            <a:avLst/>
          </a:prstGeom>
          <a:noFill/>
        </p:spPr>
        <p:txBody>
          <a:bodyPr wrap="square" rtlCol="0">
            <a:spAutoFit/>
          </a:bodyPr>
          <a:lstStyle/>
          <a:p>
            <a:r>
              <a:rPr lang="en-US" sz="2000" dirty="0" smtClean="0">
                <a:solidFill>
                  <a:srgbClr val="FFFFFF"/>
                </a:solidFill>
                <a:latin typeface="Calibri" panose="020F0502020204030204" pitchFamily="34" charset="0"/>
              </a:rPr>
              <a:t>GPM: GMI/DPR, July 3</a:t>
            </a:r>
            <a:r>
              <a:rPr lang="en-US" sz="2000" baseline="30000" dirty="0" smtClean="0">
                <a:solidFill>
                  <a:srgbClr val="FFFFFF"/>
                </a:solidFill>
                <a:latin typeface="Calibri" panose="020F0502020204030204" pitchFamily="34" charset="0"/>
              </a:rPr>
              <a:t>rd</a:t>
            </a:r>
            <a:r>
              <a:rPr lang="en-US" sz="2000" dirty="0" smtClean="0">
                <a:solidFill>
                  <a:srgbClr val="FFFFFF"/>
                </a:solidFill>
                <a:latin typeface="Calibri" panose="020F0502020204030204" pitchFamily="34" charset="0"/>
              </a:rPr>
              <a:t> </a:t>
            </a:r>
            <a:endParaRPr lang="en-US" sz="2000" dirty="0">
              <a:solidFill>
                <a:srgbClr val="FFFFFF"/>
              </a:solidFill>
              <a:latin typeface="Calibri" panose="020F0502020204030204" pitchFamily="34" charset="0"/>
            </a:endParaRPr>
          </a:p>
        </p:txBody>
      </p:sp>
      <p:sp>
        <p:nvSpPr>
          <p:cNvPr id="3" name="TextBox 2"/>
          <p:cNvSpPr txBox="1"/>
          <p:nvPr/>
        </p:nvSpPr>
        <p:spPr>
          <a:xfrm>
            <a:off x="564393" y="3593026"/>
            <a:ext cx="2821983" cy="2308324"/>
          </a:xfrm>
          <a:prstGeom prst="rect">
            <a:avLst/>
          </a:prstGeom>
          <a:noFill/>
        </p:spPr>
        <p:txBody>
          <a:bodyPr wrap="square" rtlCol="0">
            <a:spAutoFit/>
          </a:bodyPr>
          <a:lstStyle/>
          <a:p>
            <a:r>
              <a:rPr lang="en-US" sz="1800" dirty="0" smtClean="0">
                <a:latin typeface="Calibri" panose="020F0502020204030204" pitchFamily="34" charset="0"/>
              </a:rPr>
              <a:t>Hurricane Arthur affected the East Coast of the U.S. from July 1-7</a:t>
            </a:r>
            <a:r>
              <a:rPr lang="en-US" sz="1800" baseline="30000" dirty="0" smtClean="0">
                <a:latin typeface="Calibri" panose="020F0502020204030204" pitchFamily="34" charset="0"/>
              </a:rPr>
              <a:t>th</a:t>
            </a:r>
            <a:r>
              <a:rPr lang="en-US" sz="1800" dirty="0" smtClean="0">
                <a:latin typeface="Calibri" panose="020F0502020204030204" pitchFamily="34" charset="0"/>
              </a:rPr>
              <a:t>. TRMM </a:t>
            </a:r>
            <a:r>
              <a:rPr lang="en-US" sz="1800" dirty="0">
                <a:latin typeface="Calibri" panose="020F0502020204030204" pitchFamily="34" charset="0"/>
              </a:rPr>
              <a:t>and GPM </a:t>
            </a:r>
            <a:r>
              <a:rPr lang="en-US" sz="1800" dirty="0" smtClean="0">
                <a:latin typeface="Calibri" panose="020F0502020204030204" pitchFamily="34" charset="0"/>
              </a:rPr>
              <a:t>viewed </a:t>
            </a:r>
            <a:r>
              <a:rPr lang="en-US" sz="1800" dirty="0">
                <a:latin typeface="Calibri" panose="020F0502020204030204" pitchFamily="34" charset="0"/>
              </a:rPr>
              <a:t>the storm multiple times throughout its </a:t>
            </a:r>
            <a:r>
              <a:rPr lang="en-US" sz="1800" dirty="0" smtClean="0">
                <a:latin typeface="Calibri" panose="020F0502020204030204" pitchFamily="34" charset="0"/>
              </a:rPr>
              <a:t>lifecycle. GPM was able to view the storm as it progressed </a:t>
            </a:r>
            <a:r>
              <a:rPr lang="en-US" sz="1800" dirty="0" err="1" smtClean="0">
                <a:latin typeface="Calibri" panose="020F0502020204030204" pitchFamily="34" charset="0"/>
              </a:rPr>
              <a:t>poleward</a:t>
            </a:r>
            <a:endParaRPr lang="en-US" sz="1800" dirty="0">
              <a:latin typeface="Calibri" panose="020F0502020204030204" pitchFamily="34" charset="0"/>
            </a:endParaRPr>
          </a:p>
        </p:txBody>
      </p:sp>
      <p:sp>
        <p:nvSpPr>
          <p:cNvPr id="5" name="Rectangle 4"/>
          <p:cNvSpPr/>
          <p:nvPr/>
        </p:nvSpPr>
        <p:spPr bwMode="auto">
          <a:xfrm>
            <a:off x="806840" y="630523"/>
            <a:ext cx="4446456" cy="164432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Book Antiqua" charset="0"/>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8623" y="6290844"/>
            <a:ext cx="2860357" cy="57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407687" y="6119545"/>
            <a:ext cx="5606972" cy="707886"/>
          </a:xfrm>
          <a:prstGeom prst="rect">
            <a:avLst/>
          </a:prstGeom>
          <a:noFill/>
        </p:spPr>
        <p:txBody>
          <a:bodyPr wrap="square" rtlCol="0">
            <a:spAutoFit/>
          </a:bodyPr>
          <a:lstStyle/>
          <a:p>
            <a:pPr algn="ctr"/>
            <a:r>
              <a:rPr lang="en-US" sz="2000" dirty="0" smtClean="0">
                <a:solidFill>
                  <a:srgbClr val="0A0AFF"/>
                </a:solidFill>
                <a:latin typeface="Calibri" panose="020F0502020204030204" pitchFamily="34" charset="0"/>
              </a:rPr>
              <a:t>This slide dedicated to Arthur </a:t>
            </a:r>
            <a:r>
              <a:rPr lang="en-US" sz="2000" dirty="0" err="1" smtClean="0">
                <a:solidFill>
                  <a:srgbClr val="0A0AFF"/>
                </a:solidFill>
                <a:latin typeface="Calibri" panose="020F0502020204030204" pitchFamily="34" charset="0"/>
              </a:rPr>
              <a:t>Hou</a:t>
            </a:r>
            <a:endParaRPr lang="en-US" sz="2000" dirty="0">
              <a:solidFill>
                <a:srgbClr val="0A0AFF"/>
              </a:solidFill>
              <a:latin typeface="Calibri" panose="020F0502020204030204" pitchFamily="34" charset="0"/>
            </a:endParaRPr>
          </a:p>
          <a:p>
            <a:pPr algn="ctr"/>
            <a:r>
              <a:rPr lang="en-US" sz="2000" dirty="0" smtClean="0">
                <a:solidFill>
                  <a:srgbClr val="0A0AFF"/>
                </a:solidFill>
                <a:latin typeface="Calibri" panose="020F0502020204030204" pitchFamily="34" charset="0"/>
              </a:rPr>
              <a:t>GPM Project Scientist 2005-2013</a:t>
            </a:r>
            <a:endParaRPr lang="en-US" sz="2000" dirty="0">
              <a:solidFill>
                <a:srgbClr val="0A0AFF"/>
              </a:solidFill>
              <a:latin typeface="Calibri" panose="020F0502020204030204" pitchFamily="34" charset="0"/>
            </a:endParaRPr>
          </a:p>
        </p:txBody>
      </p:sp>
    </p:spTree>
    <p:extLst>
      <p:ext uri="{BB962C8B-B14F-4D97-AF65-F5344CB8AC3E}">
        <p14:creationId xmlns:p14="http://schemas.microsoft.com/office/powerpoint/2010/main" val="3749661799"/>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61913"/>
            <a:ext cx="7810501" cy="561975"/>
          </a:xfrm>
        </p:spPr>
        <p:txBody>
          <a:bodyPr/>
          <a:lstStyle/>
          <a:p>
            <a:r>
              <a:rPr lang="en-US" sz="2000" dirty="0"/>
              <a:t>Multi-Satellite Precipitation </a:t>
            </a:r>
            <a:r>
              <a:rPr lang="en-US" sz="2000" dirty="0" smtClean="0"/>
              <a:t>Data (30 min, 10km by 10km)</a:t>
            </a:r>
            <a:endParaRPr lang="en-US" sz="2000" dirty="0"/>
          </a:p>
        </p:txBody>
      </p:sp>
      <p:sp>
        <p:nvSpPr>
          <p:cNvPr id="9" name="TextBox 8"/>
          <p:cNvSpPr txBox="1"/>
          <p:nvPr/>
        </p:nvSpPr>
        <p:spPr>
          <a:xfrm>
            <a:off x="322216" y="599154"/>
            <a:ext cx="8778240" cy="461665"/>
          </a:xfrm>
          <a:prstGeom prst="rect">
            <a:avLst/>
          </a:prstGeom>
          <a:noFill/>
        </p:spPr>
        <p:txBody>
          <a:bodyPr wrap="square" rtlCol="0">
            <a:spAutoFit/>
          </a:bodyPr>
          <a:lstStyle/>
          <a:p>
            <a:pPr algn="ctr" eaLnBrk="1" fontAlgn="auto" hangingPunct="1">
              <a:spcBef>
                <a:spcPts val="0"/>
              </a:spcBef>
              <a:spcAft>
                <a:spcPts val="0"/>
              </a:spcAft>
            </a:pPr>
            <a:r>
              <a:rPr lang="en-US" b="1" dirty="0" smtClean="0">
                <a:solidFill>
                  <a:prstClr val="black"/>
                </a:solidFill>
                <a:latin typeface="Arial"/>
                <a:ea typeface="+mn-ea"/>
                <a:cs typeface="Arial"/>
              </a:rPr>
              <a:t>IMERG: </a:t>
            </a:r>
            <a:r>
              <a:rPr lang="en-US" b="1" dirty="0">
                <a:latin typeface="Arial"/>
                <a:cs typeface="Arial"/>
              </a:rPr>
              <a:t>Integrated Multi-</a:t>
            </a:r>
            <a:r>
              <a:rPr lang="en-US" b="1" dirty="0" err="1">
                <a:latin typeface="Arial"/>
                <a:cs typeface="Arial"/>
              </a:rPr>
              <a:t>satellitE</a:t>
            </a:r>
            <a:r>
              <a:rPr lang="en-US" b="1" dirty="0">
                <a:latin typeface="Arial"/>
                <a:cs typeface="Arial"/>
              </a:rPr>
              <a:t> Retrievals for </a:t>
            </a:r>
            <a:r>
              <a:rPr lang="en-US" b="1" dirty="0" smtClean="0">
                <a:latin typeface="Arial"/>
                <a:cs typeface="Arial"/>
              </a:rPr>
              <a:t>GPM 6/1-8</a:t>
            </a:r>
            <a:endParaRPr lang="en-US" b="1" dirty="0">
              <a:latin typeface="Arial"/>
              <a:cs typeface="Arial"/>
            </a:endParaRPr>
          </a:p>
        </p:txBody>
      </p:sp>
      <p:sp>
        <p:nvSpPr>
          <p:cNvPr id="3" name="TextBox 2"/>
          <p:cNvSpPr txBox="1"/>
          <p:nvPr/>
        </p:nvSpPr>
        <p:spPr>
          <a:xfrm>
            <a:off x="3403600" y="-393700"/>
            <a:ext cx="184666" cy="461665"/>
          </a:xfrm>
          <a:prstGeom prst="rect">
            <a:avLst/>
          </a:prstGeom>
          <a:noFill/>
        </p:spPr>
        <p:txBody>
          <a:bodyPr wrap="none" rtlCol="0">
            <a:spAutoFit/>
          </a:bodyPr>
          <a:lstStyle/>
          <a:p>
            <a:endParaRPr lang="en-US" dirty="0"/>
          </a:p>
        </p:txBody>
      </p:sp>
      <p:pic>
        <p:nvPicPr>
          <p:cNvPr id="4" name="Picture 3" descr="snowbarblack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09790" y="5975833"/>
            <a:ext cx="4470400" cy="914400"/>
          </a:xfrm>
          <a:prstGeom prst="rect">
            <a:avLst/>
          </a:prstGeom>
        </p:spPr>
      </p:pic>
      <p:pic>
        <p:nvPicPr>
          <p:cNvPr id="6" name="Picture 5" descr="rainbarblack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0532" y="5975833"/>
            <a:ext cx="4470400" cy="914400"/>
          </a:xfrm>
          <a:prstGeom prst="rect">
            <a:avLst/>
          </a:prstGeom>
        </p:spPr>
      </p:pic>
      <p:pic>
        <p:nvPicPr>
          <p:cNvPr id="7" name="imergert_1080p_30June1_8.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399867" y="1165337"/>
            <a:ext cx="8744134" cy="4918368"/>
          </a:xfrm>
        </p:spPr>
      </p:pic>
    </p:spTree>
    <p:extLst>
      <p:ext uri="{BB962C8B-B14F-4D97-AF65-F5344CB8AC3E}">
        <p14:creationId xmlns:p14="http://schemas.microsoft.com/office/powerpoint/2010/main" val="817946023"/>
      </p:ext>
    </p:extLst>
  </p:cSld>
  <p:clrMapOvr>
    <a:masterClrMapping/>
  </p:clrMapOvr>
  <p:transition xmlns:p14="http://schemas.microsoft.com/office/powerpoint/2010/main" spd="med"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4214" y="3811777"/>
            <a:ext cx="7794863" cy="2723559"/>
          </a:xfrm>
          <a:prstGeom prst="rect">
            <a:avLst/>
          </a:prstGeom>
          <a:noFill/>
          <a:ln w="9525">
            <a:noFill/>
            <a:miter lim="800000"/>
            <a:headEnd/>
            <a:tailEnd/>
          </a:ln>
          <a:effectLst/>
        </p:spPr>
      </p:pic>
      <p:pic>
        <p:nvPicPr>
          <p:cNvPr id="1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0264" y="907787"/>
            <a:ext cx="7794863" cy="2723559"/>
          </a:xfrm>
          <a:prstGeom prst="rect">
            <a:avLst/>
          </a:prstGeom>
          <a:noFill/>
          <a:ln w="9525">
            <a:noFill/>
            <a:miter lim="800000"/>
            <a:headEnd/>
            <a:tailEnd/>
          </a:ln>
          <a:effectLst/>
        </p:spPr>
      </p:pic>
      <p:sp>
        <p:nvSpPr>
          <p:cNvPr id="14" name="TextBox 13"/>
          <p:cNvSpPr txBox="1"/>
          <p:nvPr/>
        </p:nvSpPr>
        <p:spPr>
          <a:xfrm>
            <a:off x="546835" y="118901"/>
            <a:ext cx="8379371" cy="461665"/>
          </a:xfrm>
          <a:prstGeom prst="rect">
            <a:avLst/>
          </a:prstGeom>
          <a:noFill/>
        </p:spPr>
        <p:txBody>
          <a:bodyPr wrap="square" rtlCol="0">
            <a:spAutoFit/>
          </a:bodyPr>
          <a:lstStyle/>
          <a:p>
            <a:pPr algn="ctr"/>
            <a:r>
              <a:rPr lang="en-US" b="1" dirty="0" smtClean="0">
                <a:solidFill>
                  <a:srgbClr val="FFFFFF"/>
                </a:solidFill>
                <a:latin typeface="Arial"/>
                <a:cs typeface="Arial"/>
              </a:rPr>
              <a:t>GPM’s Largest &amp; Strongest </a:t>
            </a:r>
            <a:r>
              <a:rPr lang="en-US" b="1" dirty="0">
                <a:solidFill>
                  <a:srgbClr val="FFFFFF"/>
                </a:solidFill>
                <a:latin typeface="Arial"/>
                <a:cs typeface="Arial"/>
              </a:rPr>
              <a:t>P</a:t>
            </a:r>
            <a:r>
              <a:rPr lang="en-US" b="1" dirty="0" smtClean="0">
                <a:solidFill>
                  <a:srgbClr val="FFFFFF"/>
                </a:solidFill>
                <a:latin typeface="Arial"/>
                <a:cs typeface="Arial"/>
              </a:rPr>
              <a:t>recipitation Systems</a:t>
            </a:r>
            <a:endParaRPr lang="en-US" b="1" dirty="0">
              <a:solidFill>
                <a:srgbClr val="FFFFFF"/>
              </a:solidFill>
              <a:latin typeface="Arial"/>
              <a:cs typeface="Arial"/>
            </a:endParaRPr>
          </a:p>
        </p:txBody>
      </p:sp>
      <p:sp>
        <p:nvSpPr>
          <p:cNvPr id="15" name="TextBox 14"/>
          <p:cNvSpPr txBox="1"/>
          <p:nvPr/>
        </p:nvSpPr>
        <p:spPr>
          <a:xfrm>
            <a:off x="422601" y="647743"/>
            <a:ext cx="8867594" cy="369332"/>
          </a:xfrm>
          <a:prstGeom prst="rect">
            <a:avLst/>
          </a:prstGeom>
          <a:noFill/>
        </p:spPr>
        <p:txBody>
          <a:bodyPr wrap="none" rtlCol="0">
            <a:spAutoFit/>
          </a:bodyPr>
          <a:lstStyle/>
          <a:p>
            <a:r>
              <a:rPr lang="en-US" sz="1800" dirty="0" smtClean="0">
                <a:solidFill>
                  <a:srgbClr val="FF0000"/>
                </a:solidFill>
              </a:rPr>
              <a:t>The most </a:t>
            </a:r>
            <a:r>
              <a:rPr lang="en-US" sz="1800" b="1" i="1" u="sng" dirty="0" smtClean="0">
                <a:solidFill>
                  <a:srgbClr val="FF0000"/>
                </a:solidFill>
              </a:rPr>
              <a:t>extensive</a:t>
            </a:r>
            <a:r>
              <a:rPr lang="en-US" sz="1800" dirty="0" smtClean="0">
                <a:solidFill>
                  <a:srgbClr val="FF0000"/>
                </a:solidFill>
              </a:rPr>
              <a:t> precipitation systems are found over mid and high latitude ocean</a:t>
            </a:r>
            <a:endParaRPr lang="en-US" sz="1800" dirty="0">
              <a:solidFill>
                <a:srgbClr val="FF0000"/>
              </a:solidFill>
            </a:endParaRPr>
          </a:p>
        </p:txBody>
      </p:sp>
      <p:sp>
        <p:nvSpPr>
          <p:cNvPr id="16" name="TextBox 15"/>
          <p:cNvSpPr txBox="1"/>
          <p:nvPr/>
        </p:nvSpPr>
        <p:spPr>
          <a:xfrm>
            <a:off x="350647" y="3622956"/>
            <a:ext cx="8917826" cy="369332"/>
          </a:xfrm>
          <a:prstGeom prst="rect">
            <a:avLst/>
          </a:prstGeom>
          <a:noFill/>
        </p:spPr>
        <p:txBody>
          <a:bodyPr wrap="none" rtlCol="0">
            <a:spAutoFit/>
          </a:bodyPr>
          <a:lstStyle/>
          <a:p>
            <a:r>
              <a:rPr lang="en-US" sz="1800" dirty="0" smtClean="0">
                <a:solidFill>
                  <a:srgbClr val="FF0000"/>
                </a:solidFill>
              </a:rPr>
              <a:t>The </a:t>
            </a:r>
            <a:r>
              <a:rPr lang="en-US" sz="1800" b="1" i="1" u="sng" dirty="0" smtClean="0">
                <a:solidFill>
                  <a:srgbClr val="FF0000"/>
                </a:solidFill>
              </a:rPr>
              <a:t>strongest</a:t>
            </a:r>
            <a:r>
              <a:rPr lang="en-US" sz="1800" dirty="0" smtClean="0">
                <a:solidFill>
                  <a:srgbClr val="FF0000"/>
                </a:solidFill>
              </a:rPr>
              <a:t> storms such as hailstorms and lightning storms are dominant over land</a:t>
            </a:r>
            <a:endParaRPr lang="en-US" sz="1800" dirty="0">
              <a:solidFill>
                <a:srgbClr val="FF0000"/>
              </a:solidFill>
            </a:endParaRPr>
          </a:p>
        </p:txBody>
      </p:sp>
      <p:sp>
        <p:nvSpPr>
          <p:cNvPr id="2" name="TextBox 1"/>
          <p:cNvSpPr txBox="1"/>
          <p:nvPr/>
        </p:nvSpPr>
        <p:spPr>
          <a:xfrm>
            <a:off x="7886403" y="3216109"/>
            <a:ext cx="1305348" cy="276999"/>
          </a:xfrm>
          <a:prstGeom prst="rect">
            <a:avLst/>
          </a:prstGeom>
          <a:noFill/>
        </p:spPr>
        <p:txBody>
          <a:bodyPr wrap="square" rtlCol="0">
            <a:spAutoFit/>
          </a:bodyPr>
          <a:lstStyle/>
          <a:p>
            <a:r>
              <a:rPr lang="en-US" sz="1200" dirty="0" smtClean="0">
                <a:latin typeface="Calibri" panose="020F0502020204030204" pitchFamily="34" charset="0"/>
              </a:rPr>
              <a:t>Percent of Events</a:t>
            </a:r>
            <a:endParaRPr lang="en-US" sz="1200" dirty="0">
              <a:latin typeface="Calibri" panose="020F0502020204030204" pitchFamily="34" charset="0"/>
            </a:endParaRPr>
          </a:p>
        </p:txBody>
      </p:sp>
      <p:sp>
        <p:nvSpPr>
          <p:cNvPr id="17" name="TextBox 16"/>
          <p:cNvSpPr txBox="1"/>
          <p:nvPr/>
        </p:nvSpPr>
        <p:spPr>
          <a:xfrm>
            <a:off x="301253" y="3379899"/>
            <a:ext cx="1051826" cy="276999"/>
          </a:xfrm>
          <a:prstGeom prst="rect">
            <a:avLst/>
          </a:prstGeom>
          <a:noFill/>
        </p:spPr>
        <p:txBody>
          <a:bodyPr wrap="none" rtlCol="0">
            <a:spAutoFit/>
          </a:bodyPr>
          <a:lstStyle/>
          <a:p>
            <a:r>
              <a:rPr lang="en-US" sz="1200" dirty="0" smtClean="0">
                <a:latin typeface="Calibri" panose="020F0502020204030204" pitchFamily="34" charset="0"/>
              </a:rPr>
              <a:t>Size of events</a:t>
            </a:r>
            <a:endParaRPr lang="en-US" sz="1200" dirty="0">
              <a:latin typeface="Calibri" panose="020F0502020204030204" pitchFamily="34" charset="0"/>
            </a:endParaRPr>
          </a:p>
        </p:txBody>
      </p:sp>
      <p:sp>
        <p:nvSpPr>
          <p:cNvPr id="3" name="TextBox 2"/>
          <p:cNvSpPr txBox="1"/>
          <p:nvPr/>
        </p:nvSpPr>
        <p:spPr>
          <a:xfrm>
            <a:off x="463160" y="6465426"/>
            <a:ext cx="3671518" cy="307777"/>
          </a:xfrm>
          <a:prstGeom prst="rect">
            <a:avLst/>
          </a:prstGeom>
          <a:noFill/>
        </p:spPr>
        <p:txBody>
          <a:bodyPr wrap="none" rtlCol="0">
            <a:spAutoFit/>
          </a:bodyPr>
          <a:lstStyle/>
          <a:p>
            <a:r>
              <a:rPr lang="en-US" sz="1400" dirty="0">
                <a:latin typeface="Calibri" panose="020F0502020204030204" pitchFamily="34" charset="0"/>
                <a:cs typeface="Arial Bold" panose="020B0704020202020204" pitchFamily="34" charset="0"/>
              </a:rPr>
              <a:t>Credit: </a:t>
            </a:r>
            <a:r>
              <a:rPr lang="en-US" sz="1400" dirty="0" err="1" smtClean="0">
                <a:latin typeface="Calibri" panose="020F0502020204030204" pitchFamily="34" charset="0"/>
                <a:cs typeface="Arial Bold" panose="020B0704020202020204" pitchFamily="34" charset="0"/>
              </a:rPr>
              <a:t>Chuntao</a:t>
            </a:r>
            <a:r>
              <a:rPr lang="en-US" sz="1400" dirty="0" smtClean="0">
                <a:latin typeface="Calibri" panose="020F0502020204030204" pitchFamily="34" charset="0"/>
                <a:cs typeface="Arial Bold" panose="020B0704020202020204" pitchFamily="34" charset="0"/>
              </a:rPr>
              <a:t> Liu, </a:t>
            </a:r>
            <a:r>
              <a:rPr lang="en-US" sz="1400" dirty="0">
                <a:latin typeface="Calibri" panose="020F0502020204030204" pitchFamily="34" charset="0"/>
                <a:cs typeface="Arial Bold" panose="020B0704020202020204" pitchFamily="34" charset="0"/>
              </a:rPr>
              <a:t>Texas A&amp;M – Corpus </a:t>
            </a:r>
            <a:r>
              <a:rPr lang="en-US" sz="1400" dirty="0" smtClean="0">
                <a:latin typeface="Calibri" panose="020F0502020204030204" pitchFamily="34" charset="0"/>
                <a:cs typeface="Arial Bold" panose="020B0704020202020204" pitchFamily="34" charset="0"/>
              </a:rPr>
              <a:t>Christi</a:t>
            </a:r>
            <a:endParaRPr lang="en-US" sz="1400" dirty="0">
              <a:latin typeface="Calibri" panose="020F0502020204030204" pitchFamily="34" charset="0"/>
              <a:cs typeface="Arial Bold" panose="020B0704020202020204" pitchFamily="34" charset="0"/>
            </a:endParaRPr>
          </a:p>
        </p:txBody>
      </p:sp>
    </p:spTree>
    <p:extLst>
      <p:ext uri="{BB962C8B-B14F-4D97-AF65-F5344CB8AC3E}">
        <p14:creationId xmlns:p14="http://schemas.microsoft.com/office/powerpoint/2010/main" val="477464935"/>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theme/theme1.xml><?xml version="1.0" encoding="utf-8"?>
<a:theme xmlns:a="http://schemas.openxmlformats.org/drawingml/2006/main" name="GPM Templates">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Microsoft PowerPoint 4">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lnDef>
  </a:objectDefaults>
  <a:extraClrSchemeLst>
    <a:extraClrScheme>
      <a:clrScheme name="Microsoft PowerPoint 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PowerPoint 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PowerPoint 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PowerPoint 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PowerPoint 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PowerPoint 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ppt461.tmp</Template>
  <TotalTime>10113</TotalTime>
  <Pages>3</Pages>
  <Words>1748</Words>
  <Application>Microsoft Macintosh PowerPoint</Application>
  <PresentationFormat>Letter Paper (8.5x11 in)</PresentationFormat>
  <Paragraphs>167</Paragraphs>
  <Slides>18</Slides>
  <Notes>10</Notes>
  <HiddenSlides>0</HiddenSlides>
  <MMClips>4</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GPM Templates</vt:lpstr>
      <vt:lpstr>PowerPoint Presentation</vt:lpstr>
      <vt:lpstr>GPM Constellation in Action (Simulated Data)  </vt:lpstr>
      <vt:lpstr>GPM Enhancements Compared to TRMM</vt:lpstr>
      <vt:lpstr>GPM Precipitation Products</vt:lpstr>
      <vt:lpstr>PowerPoint Presentation</vt:lpstr>
      <vt:lpstr>March 17, 2014 Snow Storm</vt:lpstr>
      <vt:lpstr>Observing Hurricane Arthur July 2014</vt:lpstr>
      <vt:lpstr>Multi-Satellite Precipitation Data (30 min, 10km by 10km)</vt:lpstr>
      <vt:lpstr>PowerPoint Presentation</vt:lpstr>
      <vt:lpstr>Applications: Eyewall Location Fixes for Cyclones</vt:lpstr>
      <vt:lpstr>SPoRT Transitions NASA GPM Data to Forecasters</vt:lpstr>
      <vt:lpstr>PowerPoint Presentation</vt:lpstr>
      <vt:lpstr>Flood and Landslide Modeling</vt:lpstr>
      <vt:lpstr>Disease Tracking</vt:lpstr>
      <vt:lpstr>Ground Validation Activities</vt:lpstr>
      <vt:lpstr>PowerPoint Presentation</vt:lpstr>
      <vt:lpstr>TRMM/GPM Science Team Meetings</vt:lpstr>
      <vt:lpstr>PowerPoint Presentation</vt:lpstr>
    </vt:vector>
  </TitlesOfParts>
  <Company>NASA/GSFC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dc:title>
  <dc:subject>Systems, Technology and Advanced Concepts Directorate (STAAC)</dc:subject>
  <dc:creator>Mary Pat Hrybyk-Keith (mkeith@pop200.gsfc.nasa.gov)</dc:creator>
  <cp:lastModifiedBy>Gail S. Jackson</cp:lastModifiedBy>
  <cp:revision>849</cp:revision>
  <cp:lastPrinted>2015-06-09T02:00:59Z</cp:lastPrinted>
  <dcterms:created xsi:type="dcterms:W3CDTF">2012-02-03T16:42:21Z</dcterms:created>
  <dcterms:modified xsi:type="dcterms:W3CDTF">2015-06-09T10:25:33Z</dcterms:modified>
</cp:coreProperties>
</file>