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82" r:id="rId2"/>
    <p:sldId id="436" r:id="rId3"/>
    <p:sldId id="438" r:id="rId4"/>
    <p:sldId id="406" r:id="rId5"/>
    <p:sldId id="443" r:id="rId6"/>
    <p:sldId id="445" r:id="rId7"/>
    <p:sldId id="410" r:id="rId8"/>
    <p:sldId id="411" r:id="rId9"/>
    <p:sldId id="412" r:id="rId10"/>
    <p:sldId id="456" r:id="rId11"/>
    <p:sldId id="413" r:id="rId12"/>
    <p:sldId id="439" r:id="rId13"/>
    <p:sldId id="452" r:id="rId14"/>
    <p:sldId id="453" r:id="rId15"/>
    <p:sldId id="454" r:id="rId16"/>
    <p:sldId id="455" r:id="rId17"/>
    <p:sldId id="448" r:id="rId18"/>
    <p:sldId id="451" r:id="rId19"/>
    <p:sldId id="450" r:id="rId20"/>
    <p:sldId id="424" r:id="rId21"/>
    <p:sldId id="444" r:id="rId22"/>
    <p:sldId id="449" r:id="rId23"/>
    <p:sldId id="440" r:id="rId24"/>
    <p:sldId id="441" r:id="rId25"/>
    <p:sldId id="421" r:id="rId26"/>
    <p:sldId id="425" r:id="rId27"/>
    <p:sldId id="45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99"/>
    <a:srgbClr val="FFFFFF"/>
    <a:srgbClr val="50B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11" autoAdjust="0"/>
    <p:restoredTop sz="78407" autoAdjust="0"/>
  </p:normalViewPr>
  <p:slideViewPr>
    <p:cSldViewPr>
      <p:cViewPr varScale="1">
        <p:scale>
          <a:sx n="65" d="100"/>
          <a:sy n="65" d="100"/>
        </p:scale>
        <p:origin x="165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79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6F70D-4406-4091-89F4-F8136A997341}" type="datetimeFigureOut">
              <a:rPr lang="en-US" smtClean="0"/>
              <a:t>6/10/2015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44F54-09C3-4809-8591-861208870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25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D8C88-7C37-480E-ADA3-985CD030C51E}" type="datetimeFigureOut">
              <a:rPr lang="en-US" smtClean="0"/>
              <a:t>6/10/2015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A86B2-7D22-4B20-ABEF-598B0C111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23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A86B2-7D22-4B20-ABEF-598B0C1110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92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A86B2-7D22-4B20-ABEF-598B0C1110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01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A86B2-7D22-4B20-ABEF-598B0C1110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34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A86B2-7D22-4B20-ABEF-598B0C1110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84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A86B2-7D22-4B20-ABEF-598B0C1110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52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A86B2-7D22-4B20-ABEF-598B0C1110C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98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A86B2-7D22-4B20-ABEF-598B0C1110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86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diarrheal diseases can occur only under certain environmental conditions that </a:t>
            </a:r>
            <a:endParaRPr lang="en-US" sz="44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457200" lvl="1" indent="0" algn="ctr">
              <a:buNone/>
            </a:pPr>
            <a:r>
              <a:rPr lang="en-US" b="1" dirty="0" smtClean="0"/>
              <a:t>converge at </a:t>
            </a:r>
            <a:r>
              <a:rPr lang="en-US" b="1" u="sng" dirty="0" smtClean="0">
                <a:solidFill>
                  <a:srgbClr val="FFFF00"/>
                </a:solidFill>
              </a:rPr>
              <a:t>appropriate scales</a:t>
            </a:r>
          </a:p>
          <a:p>
            <a:pPr marL="457200" lvl="1" indent="0" algn="ctr">
              <a:buNone/>
            </a:pPr>
            <a:endParaRPr lang="en-US" b="1" u="sng" dirty="0" smtClean="0">
              <a:solidFill>
                <a:srgbClr val="FFFF00"/>
              </a:solidFill>
            </a:endParaRPr>
          </a:p>
          <a:p>
            <a:pPr marL="457200" lvl="1" indent="0" algn="ctr">
              <a:buNone/>
            </a:pPr>
            <a:r>
              <a:rPr lang="en-US" b="1" dirty="0" smtClean="0">
                <a:solidFill>
                  <a:srgbClr val="FFFF00"/>
                </a:solidFill>
              </a:rPr>
              <a:t>Our goal is to understand what macro-environmental processes lead to disease outbreaks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A86B2-7D22-4B20-ABEF-598B0C1110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61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A86B2-7D22-4B20-ABEF-598B0C1110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67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Challenge is the continuous</a:t>
            </a:r>
            <a:r>
              <a:rPr lang="en-US" baseline="0" dirty="0" smtClean="0"/>
              <a:t> data availability and \unpredictability of disease outbreak in a region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A86B2-7D22-4B20-ABEF-598B0C1110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0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Challenge is the continuous</a:t>
            </a:r>
            <a:r>
              <a:rPr lang="en-US" baseline="0" dirty="0" smtClean="0"/>
              <a:t> data availability and \unpredictability of disease outbreak in a region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A86B2-7D22-4B20-ABEF-598B0C1110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72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Challenge is the continuous</a:t>
            </a:r>
            <a:r>
              <a:rPr lang="en-US" baseline="0" dirty="0" smtClean="0"/>
              <a:t> data availability and \unpredictability of disease outbreak in a region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A86B2-7D22-4B20-ABEF-598B0C1110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8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A86B2-7D22-4B20-ABEF-598B0C1110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17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A86B2-7D22-4B20-ABEF-598B0C1110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23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A86B2-7D22-4B20-ABEF-598B0C1110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32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95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63625"/>
      </p:ext>
    </p:extLst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9200"/>
            <a:ext cx="91440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45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ln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67007"/>
      </p:ext>
    </p:extLst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787417"/>
      </p:ext>
    </p:extLst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9466"/>
      </p:ext>
    </p:extLst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93791"/>
      </p:ext>
    </p:extLst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04064"/>
      </p:ext>
    </p:extLst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444352"/>
      </p:ext>
    </p:extLst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09951"/>
      </p:ext>
    </p:extLst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990846" y="6248400"/>
            <a:ext cx="215315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 smtClean="0"/>
              <a:t>West Virginia University</a:t>
            </a:r>
          </a:p>
          <a:p>
            <a:pPr algn="r"/>
            <a:r>
              <a:rPr lang="en-US" sz="1050" dirty="0" smtClean="0"/>
              <a:t>Civil and Environmental Engineering</a:t>
            </a:r>
          </a:p>
          <a:p>
            <a:pPr algn="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0236304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slow"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295400"/>
            <a:ext cx="7543800" cy="1600200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99"/>
                </a:solidFill>
              </a:rPr>
              <a:t>Role of precipitation in creating environment for diarrheal disease pathogens</a:t>
            </a:r>
            <a:endParaRPr lang="en-US" sz="3600" b="1" i="1" dirty="0">
              <a:solidFill>
                <a:srgbClr val="FFFF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3810000"/>
            <a:ext cx="42939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Antar </a:t>
            </a:r>
            <a:r>
              <a:rPr lang="en-US" sz="2800" b="1" dirty="0" err="1" smtClean="0">
                <a:solidFill>
                  <a:srgbClr val="FFFF00"/>
                </a:solidFill>
              </a:rPr>
              <a:t>Jutla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000" b="1" dirty="0" smtClean="0"/>
              <a:t>Assistant Professor, </a:t>
            </a:r>
          </a:p>
          <a:p>
            <a:pPr algn="ctr"/>
            <a:r>
              <a:rPr lang="en-US" sz="2000" b="1" dirty="0" smtClean="0"/>
              <a:t>Civil and Environmental Engineering,</a:t>
            </a:r>
          </a:p>
          <a:p>
            <a:pPr algn="ctr"/>
            <a:r>
              <a:rPr lang="en-US" sz="2000" b="1" dirty="0" smtClean="0"/>
              <a:t>West Virginia University, Morgantown.</a:t>
            </a:r>
          </a:p>
        </p:txBody>
      </p:sp>
      <p:pic>
        <p:nvPicPr>
          <p:cNvPr id="4" name="Picture 2" descr="http://www.sph.umd.edu/KNES/STAR/images/umd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50" y="6172200"/>
            <a:ext cx="582569" cy="57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9566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81000"/>
            <a:ext cx="8001000" cy="60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1267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708137"/>
            <a:ext cx="4495800" cy="61498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600" y="10633"/>
            <a:ext cx="7390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99"/>
                </a:solidFill>
              </a:rPr>
              <a:t>Predictive Epidemic Cholera Trigger Model</a:t>
            </a:r>
            <a:endParaRPr lang="en-US" sz="3200" b="1" dirty="0">
              <a:solidFill>
                <a:srgbClr val="FFFF9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1589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261" y="2754"/>
            <a:ext cx="8305800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FF99"/>
                </a:solidFill>
              </a:rPr>
              <a:t>Risks of cholera (diarrhea) in Nepal 2015?</a:t>
            </a:r>
          </a:p>
          <a:p>
            <a:pPr marL="0" indent="0" algn="ctr">
              <a:buNone/>
            </a:pPr>
            <a:endParaRPr lang="en-US" b="1" dirty="0" smtClean="0">
              <a:solidFill>
                <a:srgbClr val="FFFF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90600"/>
            <a:ext cx="6144322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8692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Antar\Desktop\revision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form 8"/>
          <p:cNvSpPr/>
          <p:nvPr/>
        </p:nvSpPr>
        <p:spPr>
          <a:xfrm>
            <a:off x="304800" y="2286000"/>
            <a:ext cx="4876800" cy="1143000"/>
          </a:xfrm>
          <a:custGeom>
            <a:avLst/>
            <a:gdLst>
              <a:gd name="connsiteX0" fmla="*/ 83693 w 3812855"/>
              <a:gd name="connsiteY0" fmla="*/ 0 h 866694"/>
              <a:gd name="connsiteX1" fmla="*/ 67791 w 3812855"/>
              <a:gd name="connsiteY1" fmla="*/ 39756 h 866694"/>
              <a:gd name="connsiteX2" fmla="*/ 43937 w 3812855"/>
              <a:gd name="connsiteY2" fmla="*/ 47707 h 866694"/>
              <a:gd name="connsiteX3" fmla="*/ 20083 w 3812855"/>
              <a:gd name="connsiteY3" fmla="*/ 63610 h 866694"/>
              <a:gd name="connsiteX4" fmla="*/ 12131 w 3812855"/>
              <a:gd name="connsiteY4" fmla="*/ 182880 h 866694"/>
              <a:gd name="connsiteX5" fmla="*/ 59839 w 3812855"/>
              <a:gd name="connsiteY5" fmla="*/ 198782 h 866694"/>
              <a:gd name="connsiteX6" fmla="*/ 107547 w 3812855"/>
              <a:gd name="connsiteY6" fmla="*/ 214685 h 866694"/>
              <a:gd name="connsiteX7" fmla="*/ 131401 w 3812855"/>
              <a:gd name="connsiteY7" fmla="*/ 222636 h 866694"/>
              <a:gd name="connsiteX8" fmla="*/ 258622 w 3812855"/>
              <a:gd name="connsiteY8" fmla="*/ 230587 h 866694"/>
              <a:gd name="connsiteX9" fmla="*/ 290427 w 3812855"/>
              <a:gd name="connsiteY9" fmla="*/ 238539 h 866694"/>
              <a:gd name="connsiteX10" fmla="*/ 338135 w 3812855"/>
              <a:gd name="connsiteY10" fmla="*/ 246490 h 866694"/>
              <a:gd name="connsiteX11" fmla="*/ 481258 w 3812855"/>
              <a:gd name="connsiteY11" fmla="*/ 262393 h 866694"/>
              <a:gd name="connsiteX12" fmla="*/ 703895 w 3812855"/>
              <a:gd name="connsiteY12" fmla="*/ 270344 h 866694"/>
              <a:gd name="connsiteX13" fmla="*/ 1220730 w 3812855"/>
              <a:gd name="connsiteY13" fmla="*/ 286247 h 866694"/>
              <a:gd name="connsiteX14" fmla="*/ 1308194 w 3812855"/>
              <a:gd name="connsiteY14" fmla="*/ 294198 h 866694"/>
              <a:gd name="connsiteX15" fmla="*/ 1419512 w 3812855"/>
              <a:gd name="connsiteY15" fmla="*/ 302149 h 866694"/>
              <a:gd name="connsiteX16" fmla="*/ 1705759 w 3812855"/>
              <a:gd name="connsiteY16" fmla="*/ 310100 h 866694"/>
              <a:gd name="connsiteX17" fmla="*/ 2023811 w 3812855"/>
              <a:gd name="connsiteY17" fmla="*/ 302149 h 866694"/>
              <a:gd name="connsiteX18" fmla="*/ 2103325 w 3812855"/>
              <a:gd name="connsiteY18" fmla="*/ 294198 h 866694"/>
              <a:gd name="connsiteX19" fmla="*/ 2222594 w 3812855"/>
              <a:gd name="connsiteY19" fmla="*/ 302149 h 866694"/>
              <a:gd name="connsiteX20" fmla="*/ 2262351 w 3812855"/>
              <a:gd name="connsiteY20" fmla="*/ 310100 h 866694"/>
              <a:gd name="connsiteX21" fmla="*/ 2310058 w 3812855"/>
              <a:gd name="connsiteY21" fmla="*/ 341906 h 866694"/>
              <a:gd name="connsiteX22" fmla="*/ 2318010 w 3812855"/>
              <a:gd name="connsiteY22" fmla="*/ 365760 h 866694"/>
              <a:gd name="connsiteX23" fmla="*/ 2286205 w 3812855"/>
              <a:gd name="connsiteY23" fmla="*/ 413467 h 866694"/>
              <a:gd name="connsiteX24" fmla="*/ 2278253 w 3812855"/>
              <a:gd name="connsiteY24" fmla="*/ 437321 h 866694"/>
              <a:gd name="connsiteX25" fmla="*/ 2286205 w 3812855"/>
              <a:gd name="connsiteY25" fmla="*/ 500932 h 866694"/>
              <a:gd name="connsiteX26" fmla="*/ 2310058 w 3812855"/>
              <a:gd name="connsiteY26" fmla="*/ 508883 h 866694"/>
              <a:gd name="connsiteX27" fmla="*/ 2413425 w 3812855"/>
              <a:gd name="connsiteY27" fmla="*/ 516834 h 866694"/>
              <a:gd name="connsiteX28" fmla="*/ 2500890 w 3812855"/>
              <a:gd name="connsiteY28" fmla="*/ 532737 h 866694"/>
              <a:gd name="connsiteX29" fmla="*/ 2548598 w 3812855"/>
              <a:gd name="connsiteY29" fmla="*/ 548640 h 866694"/>
              <a:gd name="connsiteX30" fmla="*/ 2572451 w 3812855"/>
              <a:gd name="connsiteY30" fmla="*/ 564542 h 866694"/>
              <a:gd name="connsiteX31" fmla="*/ 2620159 w 3812855"/>
              <a:gd name="connsiteY31" fmla="*/ 580445 h 866694"/>
              <a:gd name="connsiteX32" fmla="*/ 2667867 w 3812855"/>
              <a:gd name="connsiteY32" fmla="*/ 596347 h 866694"/>
              <a:gd name="connsiteX33" fmla="*/ 2691721 w 3812855"/>
              <a:gd name="connsiteY33" fmla="*/ 604299 h 866694"/>
              <a:gd name="connsiteX34" fmla="*/ 2763283 w 3812855"/>
              <a:gd name="connsiteY34" fmla="*/ 652007 h 866694"/>
              <a:gd name="connsiteX35" fmla="*/ 2787137 w 3812855"/>
              <a:gd name="connsiteY35" fmla="*/ 667909 h 866694"/>
              <a:gd name="connsiteX36" fmla="*/ 2810991 w 3812855"/>
              <a:gd name="connsiteY36" fmla="*/ 675860 h 866694"/>
              <a:gd name="connsiteX37" fmla="*/ 2834845 w 3812855"/>
              <a:gd name="connsiteY37" fmla="*/ 691763 h 866694"/>
              <a:gd name="connsiteX38" fmla="*/ 2882552 w 3812855"/>
              <a:gd name="connsiteY38" fmla="*/ 707666 h 866694"/>
              <a:gd name="connsiteX39" fmla="*/ 2906406 w 3812855"/>
              <a:gd name="connsiteY39" fmla="*/ 723568 h 866694"/>
              <a:gd name="connsiteX40" fmla="*/ 3073384 w 3812855"/>
              <a:gd name="connsiteY40" fmla="*/ 731520 h 866694"/>
              <a:gd name="connsiteX41" fmla="*/ 3113140 w 3812855"/>
              <a:gd name="connsiteY41" fmla="*/ 739471 h 866694"/>
              <a:gd name="connsiteX42" fmla="*/ 3216507 w 3812855"/>
              <a:gd name="connsiteY42" fmla="*/ 763325 h 866694"/>
              <a:gd name="connsiteX43" fmla="*/ 3303971 w 3812855"/>
              <a:gd name="connsiteY43" fmla="*/ 771276 h 866694"/>
              <a:gd name="connsiteX44" fmla="*/ 3383485 w 3812855"/>
              <a:gd name="connsiteY44" fmla="*/ 787179 h 866694"/>
              <a:gd name="connsiteX45" fmla="*/ 3423241 w 3812855"/>
              <a:gd name="connsiteY45" fmla="*/ 795130 h 866694"/>
              <a:gd name="connsiteX46" fmla="*/ 3478900 w 3812855"/>
              <a:gd name="connsiteY46" fmla="*/ 803081 h 866694"/>
              <a:gd name="connsiteX47" fmla="*/ 3550462 w 3812855"/>
              <a:gd name="connsiteY47" fmla="*/ 826935 h 866694"/>
              <a:gd name="connsiteX48" fmla="*/ 3574316 w 3812855"/>
              <a:gd name="connsiteY48" fmla="*/ 834887 h 866694"/>
              <a:gd name="connsiteX49" fmla="*/ 3606121 w 3812855"/>
              <a:gd name="connsiteY49" fmla="*/ 842838 h 866694"/>
              <a:gd name="connsiteX50" fmla="*/ 3629975 w 3812855"/>
              <a:gd name="connsiteY50" fmla="*/ 850789 h 866694"/>
              <a:gd name="connsiteX51" fmla="*/ 3677683 w 3812855"/>
              <a:gd name="connsiteY51" fmla="*/ 858740 h 866694"/>
              <a:gd name="connsiteX52" fmla="*/ 3812855 w 3812855"/>
              <a:gd name="connsiteY52" fmla="*/ 866692 h 86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812855" h="866694">
                <a:moveTo>
                  <a:pt x="83693" y="0"/>
                </a:moveTo>
                <a:cubicBezTo>
                  <a:pt x="78392" y="13252"/>
                  <a:pt x="76928" y="28791"/>
                  <a:pt x="67791" y="39756"/>
                </a:cubicBezTo>
                <a:cubicBezTo>
                  <a:pt x="62425" y="46195"/>
                  <a:pt x="51434" y="43959"/>
                  <a:pt x="43937" y="47707"/>
                </a:cubicBezTo>
                <a:cubicBezTo>
                  <a:pt x="35390" y="51981"/>
                  <a:pt x="28034" y="58309"/>
                  <a:pt x="20083" y="63610"/>
                </a:cubicBezTo>
                <a:cubicBezTo>
                  <a:pt x="7716" y="100711"/>
                  <a:pt x="-13600" y="142445"/>
                  <a:pt x="12131" y="182880"/>
                </a:cubicBezTo>
                <a:cubicBezTo>
                  <a:pt x="21131" y="197022"/>
                  <a:pt x="43936" y="193481"/>
                  <a:pt x="59839" y="198782"/>
                </a:cubicBezTo>
                <a:lnTo>
                  <a:pt x="107547" y="214685"/>
                </a:lnTo>
                <a:cubicBezTo>
                  <a:pt x="115498" y="217335"/>
                  <a:pt x="123036" y="222113"/>
                  <a:pt x="131401" y="222636"/>
                </a:cubicBezTo>
                <a:lnTo>
                  <a:pt x="258622" y="230587"/>
                </a:lnTo>
                <a:cubicBezTo>
                  <a:pt x="269224" y="233238"/>
                  <a:pt x="279711" y="236396"/>
                  <a:pt x="290427" y="238539"/>
                </a:cubicBezTo>
                <a:cubicBezTo>
                  <a:pt x="306236" y="241701"/>
                  <a:pt x="322200" y="244039"/>
                  <a:pt x="338135" y="246490"/>
                </a:cubicBezTo>
                <a:cubicBezTo>
                  <a:pt x="387449" y="254077"/>
                  <a:pt x="430309" y="259780"/>
                  <a:pt x="481258" y="262393"/>
                </a:cubicBezTo>
                <a:cubicBezTo>
                  <a:pt x="555420" y="266196"/>
                  <a:pt x="629683" y="267694"/>
                  <a:pt x="703895" y="270344"/>
                </a:cubicBezTo>
                <a:cubicBezTo>
                  <a:pt x="925769" y="298077"/>
                  <a:pt x="687218" y="270555"/>
                  <a:pt x="1220730" y="286247"/>
                </a:cubicBezTo>
                <a:cubicBezTo>
                  <a:pt x="1249992" y="287108"/>
                  <a:pt x="1279012" y="291864"/>
                  <a:pt x="1308194" y="294198"/>
                </a:cubicBezTo>
                <a:cubicBezTo>
                  <a:pt x="1345276" y="297164"/>
                  <a:pt x="1382341" y="300662"/>
                  <a:pt x="1419512" y="302149"/>
                </a:cubicBezTo>
                <a:cubicBezTo>
                  <a:pt x="1514888" y="305964"/>
                  <a:pt x="1610343" y="307450"/>
                  <a:pt x="1705759" y="310100"/>
                </a:cubicBezTo>
                <a:lnTo>
                  <a:pt x="2023811" y="302149"/>
                </a:lnTo>
                <a:cubicBezTo>
                  <a:pt x="2050427" y="301084"/>
                  <a:pt x="2076688" y="294198"/>
                  <a:pt x="2103325" y="294198"/>
                </a:cubicBezTo>
                <a:cubicBezTo>
                  <a:pt x="2143170" y="294198"/>
                  <a:pt x="2182838" y="299499"/>
                  <a:pt x="2222594" y="302149"/>
                </a:cubicBezTo>
                <a:cubicBezTo>
                  <a:pt x="2235846" y="304799"/>
                  <a:pt x="2250048" y="304507"/>
                  <a:pt x="2262351" y="310100"/>
                </a:cubicBezTo>
                <a:cubicBezTo>
                  <a:pt x="2279750" y="318009"/>
                  <a:pt x="2310058" y="341906"/>
                  <a:pt x="2310058" y="341906"/>
                </a:cubicBezTo>
                <a:cubicBezTo>
                  <a:pt x="2312709" y="349857"/>
                  <a:pt x="2318010" y="357378"/>
                  <a:pt x="2318010" y="365760"/>
                </a:cubicBezTo>
                <a:cubicBezTo>
                  <a:pt x="2318010" y="388773"/>
                  <a:pt x="2300546" y="399126"/>
                  <a:pt x="2286205" y="413467"/>
                </a:cubicBezTo>
                <a:cubicBezTo>
                  <a:pt x="2283554" y="421418"/>
                  <a:pt x="2278253" y="428939"/>
                  <a:pt x="2278253" y="437321"/>
                </a:cubicBezTo>
                <a:cubicBezTo>
                  <a:pt x="2278253" y="458690"/>
                  <a:pt x="2277526" y="481405"/>
                  <a:pt x="2286205" y="500932"/>
                </a:cubicBezTo>
                <a:cubicBezTo>
                  <a:pt x="2289609" y="508591"/>
                  <a:pt x="2301742" y="507843"/>
                  <a:pt x="2310058" y="508883"/>
                </a:cubicBezTo>
                <a:cubicBezTo>
                  <a:pt x="2344349" y="513169"/>
                  <a:pt x="2378969" y="514184"/>
                  <a:pt x="2413425" y="516834"/>
                </a:cubicBezTo>
                <a:cubicBezTo>
                  <a:pt x="2428999" y="519430"/>
                  <a:pt x="2483437" y="527977"/>
                  <a:pt x="2500890" y="532737"/>
                </a:cubicBezTo>
                <a:cubicBezTo>
                  <a:pt x="2517062" y="537148"/>
                  <a:pt x="2534650" y="539342"/>
                  <a:pt x="2548598" y="548640"/>
                </a:cubicBezTo>
                <a:cubicBezTo>
                  <a:pt x="2556549" y="553941"/>
                  <a:pt x="2563719" y="560661"/>
                  <a:pt x="2572451" y="564542"/>
                </a:cubicBezTo>
                <a:cubicBezTo>
                  <a:pt x="2587769" y="571350"/>
                  <a:pt x="2604256" y="575144"/>
                  <a:pt x="2620159" y="580445"/>
                </a:cubicBezTo>
                <a:lnTo>
                  <a:pt x="2667867" y="596347"/>
                </a:lnTo>
                <a:cubicBezTo>
                  <a:pt x="2675818" y="598998"/>
                  <a:pt x="2684747" y="599650"/>
                  <a:pt x="2691721" y="604299"/>
                </a:cubicBezTo>
                <a:lnTo>
                  <a:pt x="2763283" y="652007"/>
                </a:lnTo>
                <a:cubicBezTo>
                  <a:pt x="2771234" y="657308"/>
                  <a:pt x="2778071" y="664887"/>
                  <a:pt x="2787137" y="667909"/>
                </a:cubicBezTo>
                <a:lnTo>
                  <a:pt x="2810991" y="675860"/>
                </a:lnTo>
                <a:cubicBezTo>
                  <a:pt x="2818942" y="681161"/>
                  <a:pt x="2826112" y="687882"/>
                  <a:pt x="2834845" y="691763"/>
                </a:cubicBezTo>
                <a:cubicBezTo>
                  <a:pt x="2850163" y="698571"/>
                  <a:pt x="2868604" y="698368"/>
                  <a:pt x="2882552" y="707666"/>
                </a:cubicBezTo>
                <a:cubicBezTo>
                  <a:pt x="2890503" y="712967"/>
                  <a:pt x="2896924" y="722383"/>
                  <a:pt x="2906406" y="723568"/>
                </a:cubicBezTo>
                <a:cubicBezTo>
                  <a:pt x="2961698" y="730480"/>
                  <a:pt x="3017725" y="728869"/>
                  <a:pt x="3073384" y="731520"/>
                </a:cubicBezTo>
                <a:cubicBezTo>
                  <a:pt x="3086636" y="734170"/>
                  <a:pt x="3100029" y="736193"/>
                  <a:pt x="3113140" y="739471"/>
                </a:cubicBezTo>
                <a:cubicBezTo>
                  <a:pt x="3169905" y="753662"/>
                  <a:pt x="3105333" y="753219"/>
                  <a:pt x="3216507" y="763325"/>
                </a:cubicBezTo>
                <a:lnTo>
                  <a:pt x="3303971" y="771276"/>
                </a:lnTo>
                <a:lnTo>
                  <a:pt x="3383485" y="787179"/>
                </a:lnTo>
                <a:cubicBezTo>
                  <a:pt x="3396737" y="789829"/>
                  <a:pt x="3409862" y="793219"/>
                  <a:pt x="3423241" y="795130"/>
                </a:cubicBezTo>
                <a:lnTo>
                  <a:pt x="3478900" y="803081"/>
                </a:lnTo>
                <a:lnTo>
                  <a:pt x="3550462" y="826935"/>
                </a:lnTo>
                <a:cubicBezTo>
                  <a:pt x="3558413" y="829586"/>
                  <a:pt x="3566185" y="832854"/>
                  <a:pt x="3574316" y="834887"/>
                </a:cubicBezTo>
                <a:cubicBezTo>
                  <a:pt x="3584918" y="837537"/>
                  <a:pt x="3595614" y="839836"/>
                  <a:pt x="3606121" y="842838"/>
                </a:cubicBezTo>
                <a:cubicBezTo>
                  <a:pt x="3614180" y="845140"/>
                  <a:pt x="3621793" y="848971"/>
                  <a:pt x="3629975" y="850789"/>
                </a:cubicBezTo>
                <a:cubicBezTo>
                  <a:pt x="3645713" y="854286"/>
                  <a:pt x="3661634" y="857211"/>
                  <a:pt x="3677683" y="858740"/>
                </a:cubicBezTo>
                <a:cubicBezTo>
                  <a:pt x="3764879" y="867045"/>
                  <a:pt x="3762078" y="866692"/>
                  <a:pt x="3812855" y="866692"/>
                </a:cubicBezTo>
              </a:path>
            </a:pathLst>
          </a:custGeom>
          <a:noFill/>
          <a:ln w="38100">
            <a:solidFill>
              <a:srgbClr val="310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962400" y="2044214"/>
            <a:ext cx="5105401" cy="1384786"/>
          </a:xfrm>
          <a:custGeom>
            <a:avLst/>
            <a:gdLst>
              <a:gd name="connsiteX0" fmla="*/ 0 w 3985175"/>
              <a:gd name="connsiteY0" fmla="*/ 0 h 1129085"/>
              <a:gd name="connsiteX1" fmla="*/ 63610 w 3985175"/>
              <a:gd name="connsiteY1" fmla="*/ 7951 h 1129085"/>
              <a:gd name="connsiteX2" fmla="*/ 103366 w 3985175"/>
              <a:gd name="connsiteY2" fmla="*/ 15903 h 1129085"/>
              <a:gd name="connsiteX3" fmla="*/ 262393 w 3985175"/>
              <a:gd name="connsiteY3" fmla="*/ 23854 h 1129085"/>
              <a:gd name="connsiteX4" fmla="*/ 294198 w 3985175"/>
              <a:gd name="connsiteY4" fmla="*/ 31805 h 1129085"/>
              <a:gd name="connsiteX5" fmla="*/ 365760 w 3985175"/>
              <a:gd name="connsiteY5" fmla="*/ 47708 h 1129085"/>
              <a:gd name="connsiteX6" fmla="*/ 564542 w 3985175"/>
              <a:gd name="connsiteY6" fmla="*/ 55659 h 1129085"/>
              <a:gd name="connsiteX7" fmla="*/ 858740 w 3985175"/>
              <a:gd name="connsiteY7" fmla="*/ 79513 h 1129085"/>
              <a:gd name="connsiteX8" fmla="*/ 1335819 w 3985175"/>
              <a:gd name="connsiteY8" fmla="*/ 95416 h 1129085"/>
              <a:gd name="connsiteX9" fmla="*/ 2099144 w 3985175"/>
              <a:gd name="connsiteY9" fmla="*/ 103367 h 1129085"/>
              <a:gd name="connsiteX10" fmla="*/ 2146852 w 3985175"/>
              <a:gd name="connsiteY10" fmla="*/ 119270 h 1129085"/>
              <a:gd name="connsiteX11" fmla="*/ 2361537 w 3985175"/>
              <a:gd name="connsiteY11" fmla="*/ 135172 h 1129085"/>
              <a:gd name="connsiteX12" fmla="*/ 2520563 w 3985175"/>
              <a:gd name="connsiteY12" fmla="*/ 127221 h 1129085"/>
              <a:gd name="connsiteX13" fmla="*/ 2584173 w 3985175"/>
              <a:gd name="connsiteY13" fmla="*/ 119270 h 1129085"/>
              <a:gd name="connsiteX14" fmla="*/ 2711394 w 3985175"/>
              <a:gd name="connsiteY14" fmla="*/ 111318 h 1129085"/>
              <a:gd name="connsiteX15" fmla="*/ 3085106 w 3985175"/>
              <a:gd name="connsiteY15" fmla="*/ 111318 h 1129085"/>
              <a:gd name="connsiteX16" fmla="*/ 3132813 w 3985175"/>
              <a:gd name="connsiteY16" fmla="*/ 119270 h 1129085"/>
              <a:gd name="connsiteX17" fmla="*/ 3220278 w 3985175"/>
              <a:gd name="connsiteY17" fmla="*/ 127221 h 1129085"/>
              <a:gd name="connsiteX18" fmla="*/ 3244132 w 3985175"/>
              <a:gd name="connsiteY18" fmla="*/ 135172 h 1129085"/>
              <a:gd name="connsiteX19" fmla="*/ 3458817 w 3985175"/>
              <a:gd name="connsiteY19" fmla="*/ 151075 h 1129085"/>
              <a:gd name="connsiteX20" fmla="*/ 3562184 w 3985175"/>
              <a:gd name="connsiteY20" fmla="*/ 166977 h 1129085"/>
              <a:gd name="connsiteX21" fmla="*/ 3649648 w 3985175"/>
              <a:gd name="connsiteY21" fmla="*/ 182880 h 1129085"/>
              <a:gd name="connsiteX22" fmla="*/ 3697356 w 3985175"/>
              <a:gd name="connsiteY22" fmla="*/ 190831 h 1129085"/>
              <a:gd name="connsiteX23" fmla="*/ 3745064 w 3985175"/>
              <a:gd name="connsiteY23" fmla="*/ 214685 h 1129085"/>
              <a:gd name="connsiteX24" fmla="*/ 3848431 w 3985175"/>
              <a:gd name="connsiteY24" fmla="*/ 238539 h 1129085"/>
              <a:gd name="connsiteX25" fmla="*/ 3919993 w 3985175"/>
              <a:gd name="connsiteY25" fmla="*/ 270344 h 1129085"/>
              <a:gd name="connsiteX26" fmla="*/ 3943846 w 3985175"/>
              <a:gd name="connsiteY26" fmla="*/ 278296 h 1129085"/>
              <a:gd name="connsiteX27" fmla="*/ 3959749 w 3985175"/>
              <a:gd name="connsiteY27" fmla="*/ 302150 h 1129085"/>
              <a:gd name="connsiteX28" fmla="*/ 3983603 w 3985175"/>
              <a:gd name="connsiteY28" fmla="*/ 326004 h 1129085"/>
              <a:gd name="connsiteX29" fmla="*/ 3975652 w 3985175"/>
              <a:gd name="connsiteY29" fmla="*/ 373711 h 1129085"/>
              <a:gd name="connsiteX30" fmla="*/ 3904090 w 3985175"/>
              <a:gd name="connsiteY30" fmla="*/ 413468 h 1129085"/>
              <a:gd name="connsiteX31" fmla="*/ 3880236 w 3985175"/>
              <a:gd name="connsiteY31" fmla="*/ 429371 h 1129085"/>
              <a:gd name="connsiteX32" fmla="*/ 3800723 w 3985175"/>
              <a:gd name="connsiteY32" fmla="*/ 453224 h 1129085"/>
              <a:gd name="connsiteX33" fmla="*/ 3776869 w 3985175"/>
              <a:gd name="connsiteY33" fmla="*/ 461176 h 1129085"/>
              <a:gd name="connsiteX34" fmla="*/ 3705307 w 3985175"/>
              <a:gd name="connsiteY34" fmla="*/ 469127 h 1129085"/>
              <a:gd name="connsiteX35" fmla="*/ 3395206 w 3985175"/>
              <a:gd name="connsiteY35" fmla="*/ 485030 h 1129085"/>
              <a:gd name="connsiteX36" fmla="*/ 3283888 w 3985175"/>
              <a:gd name="connsiteY36" fmla="*/ 492981 h 1129085"/>
              <a:gd name="connsiteX37" fmla="*/ 2918128 w 3985175"/>
              <a:gd name="connsiteY37" fmla="*/ 485030 h 1129085"/>
              <a:gd name="connsiteX38" fmla="*/ 2846566 w 3985175"/>
              <a:gd name="connsiteY38" fmla="*/ 469127 h 1129085"/>
              <a:gd name="connsiteX39" fmla="*/ 2711394 w 3985175"/>
              <a:gd name="connsiteY39" fmla="*/ 461176 h 1129085"/>
              <a:gd name="connsiteX40" fmla="*/ 2592125 w 3985175"/>
              <a:gd name="connsiteY40" fmla="*/ 445273 h 1129085"/>
              <a:gd name="connsiteX41" fmla="*/ 2417196 w 3985175"/>
              <a:gd name="connsiteY41" fmla="*/ 437322 h 1129085"/>
              <a:gd name="connsiteX42" fmla="*/ 2202511 w 3985175"/>
              <a:gd name="connsiteY42" fmla="*/ 429371 h 1129085"/>
              <a:gd name="connsiteX43" fmla="*/ 2083241 w 3985175"/>
              <a:gd name="connsiteY43" fmla="*/ 421419 h 1129085"/>
              <a:gd name="connsiteX44" fmla="*/ 1781092 w 3985175"/>
              <a:gd name="connsiteY44" fmla="*/ 413468 h 1129085"/>
              <a:gd name="connsiteX45" fmla="*/ 1518699 w 3985175"/>
              <a:gd name="connsiteY45" fmla="*/ 421419 h 1129085"/>
              <a:gd name="connsiteX46" fmla="*/ 1455088 w 3985175"/>
              <a:gd name="connsiteY46" fmla="*/ 437322 h 1129085"/>
              <a:gd name="connsiteX47" fmla="*/ 1367624 w 3985175"/>
              <a:gd name="connsiteY47" fmla="*/ 445273 h 1129085"/>
              <a:gd name="connsiteX48" fmla="*/ 1304013 w 3985175"/>
              <a:gd name="connsiteY48" fmla="*/ 461176 h 1129085"/>
              <a:gd name="connsiteX49" fmla="*/ 1280160 w 3985175"/>
              <a:gd name="connsiteY49" fmla="*/ 469127 h 1129085"/>
              <a:gd name="connsiteX50" fmla="*/ 1240403 w 3985175"/>
              <a:gd name="connsiteY50" fmla="*/ 477078 h 1129085"/>
              <a:gd name="connsiteX51" fmla="*/ 1216549 w 3985175"/>
              <a:gd name="connsiteY51" fmla="*/ 485030 h 1129085"/>
              <a:gd name="connsiteX52" fmla="*/ 1152939 w 3985175"/>
              <a:gd name="connsiteY52" fmla="*/ 500932 h 1129085"/>
              <a:gd name="connsiteX53" fmla="*/ 1105231 w 3985175"/>
              <a:gd name="connsiteY53" fmla="*/ 532737 h 1129085"/>
              <a:gd name="connsiteX54" fmla="*/ 1081377 w 3985175"/>
              <a:gd name="connsiteY54" fmla="*/ 548640 h 1129085"/>
              <a:gd name="connsiteX55" fmla="*/ 1033669 w 3985175"/>
              <a:gd name="connsiteY55" fmla="*/ 620202 h 1129085"/>
              <a:gd name="connsiteX56" fmla="*/ 1017766 w 3985175"/>
              <a:gd name="connsiteY56" fmla="*/ 644056 h 1129085"/>
              <a:gd name="connsiteX57" fmla="*/ 1001864 w 3985175"/>
              <a:gd name="connsiteY57" fmla="*/ 667910 h 1129085"/>
              <a:gd name="connsiteX58" fmla="*/ 1025718 w 3985175"/>
              <a:gd name="connsiteY58" fmla="*/ 795131 h 1129085"/>
              <a:gd name="connsiteX59" fmla="*/ 1049572 w 3985175"/>
              <a:gd name="connsiteY59" fmla="*/ 811033 h 1129085"/>
              <a:gd name="connsiteX60" fmla="*/ 1057523 w 3985175"/>
              <a:gd name="connsiteY60" fmla="*/ 978011 h 1129085"/>
              <a:gd name="connsiteX61" fmla="*/ 1049572 w 3985175"/>
              <a:gd name="connsiteY61" fmla="*/ 1001864 h 1129085"/>
              <a:gd name="connsiteX62" fmla="*/ 1025718 w 3985175"/>
              <a:gd name="connsiteY62" fmla="*/ 1017767 h 1129085"/>
              <a:gd name="connsiteX63" fmla="*/ 993913 w 3985175"/>
              <a:gd name="connsiteY63" fmla="*/ 1065475 h 1129085"/>
              <a:gd name="connsiteX64" fmla="*/ 954156 w 3985175"/>
              <a:gd name="connsiteY64" fmla="*/ 1105231 h 1129085"/>
              <a:gd name="connsiteX65" fmla="*/ 930302 w 3985175"/>
              <a:gd name="connsiteY65" fmla="*/ 1113183 h 1129085"/>
              <a:gd name="connsiteX66" fmla="*/ 906448 w 3985175"/>
              <a:gd name="connsiteY66" fmla="*/ 1129085 h 112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985175" h="1129085">
                <a:moveTo>
                  <a:pt x="0" y="0"/>
                </a:moveTo>
                <a:cubicBezTo>
                  <a:pt x="21203" y="2650"/>
                  <a:pt x="42490" y="4702"/>
                  <a:pt x="63610" y="7951"/>
                </a:cubicBezTo>
                <a:cubicBezTo>
                  <a:pt x="76967" y="10006"/>
                  <a:pt x="89895" y="14825"/>
                  <a:pt x="103366" y="15903"/>
                </a:cubicBezTo>
                <a:cubicBezTo>
                  <a:pt x="156272" y="20136"/>
                  <a:pt x="209384" y="21204"/>
                  <a:pt x="262393" y="23854"/>
                </a:cubicBezTo>
                <a:cubicBezTo>
                  <a:pt x="272995" y="26504"/>
                  <a:pt x="283691" y="28803"/>
                  <a:pt x="294198" y="31805"/>
                </a:cubicBezTo>
                <a:cubicBezTo>
                  <a:pt x="328340" y="41560"/>
                  <a:pt x="319415" y="44718"/>
                  <a:pt x="365760" y="47708"/>
                </a:cubicBezTo>
                <a:cubicBezTo>
                  <a:pt x="431936" y="51977"/>
                  <a:pt x="498366" y="51390"/>
                  <a:pt x="564542" y="55659"/>
                </a:cubicBezTo>
                <a:cubicBezTo>
                  <a:pt x="662726" y="61993"/>
                  <a:pt x="761112" y="67310"/>
                  <a:pt x="858740" y="79513"/>
                </a:cubicBezTo>
                <a:cubicBezTo>
                  <a:pt x="1055677" y="104129"/>
                  <a:pt x="923292" y="89841"/>
                  <a:pt x="1335819" y="95416"/>
                </a:cubicBezTo>
                <a:lnTo>
                  <a:pt x="2099144" y="103367"/>
                </a:lnTo>
                <a:cubicBezTo>
                  <a:pt x="2115047" y="108668"/>
                  <a:pt x="2130135" y="118032"/>
                  <a:pt x="2146852" y="119270"/>
                </a:cubicBezTo>
                <a:lnTo>
                  <a:pt x="2361537" y="135172"/>
                </a:lnTo>
                <a:cubicBezTo>
                  <a:pt x="2414546" y="132522"/>
                  <a:pt x="2467623" y="131002"/>
                  <a:pt x="2520563" y="127221"/>
                </a:cubicBezTo>
                <a:cubicBezTo>
                  <a:pt x="2541877" y="125699"/>
                  <a:pt x="2562878" y="121045"/>
                  <a:pt x="2584173" y="119270"/>
                </a:cubicBezTo>
                <a:cubicBezTo>
                  <a:pt x="2626516" y="115741"/>
                  <a:pt x="2668987" y="113969"/>
                  <a:pt x="2711394" y="111318"/>
                </a:cubicBezTo>
                <a:cubicBezTo>
                  <a:pt x="2851753" y="76230"/>
                  <a:pt x="2753583" y="97786"/>
                  <a:pt x="3085106" y="111318"/>
                </a:cubicBezTo>
                <a:cubicBezTo>
                  <a:pt x="3101214" y="111976"/>
                  <a:pt x="3116802" y="117386"/>
                  <a:pt x="3132813" y="119270"/>
                </a:cubicBezTo>
                <a:cubicBezTo>
                  <a:pt x="3161888" y="122691"/>
                  <a:pt x="3191123" y="124571"/>
                  <a:pt x="3220278" y="127221"/>
                </a:cubicBezTo>
                <a:cubicBezTo>
                  <a:pt x="3228229" y="129871"/>
                  <a:pt x="3235792" y="134338"/>
                  <a:pt x="3244132" y="135172"/>
                </a:cubicBezTo>
                <a:cubicBezTo>
                  <a:pt x="3315534" y="142312"/>
                  <a:pt x="3458817" y="151075"/>
                  <a:pt x="3458817" y="151075"/>
                </a:cubicBezTo>
                <a:cubicBezTo>
                  <a:pt x="3510204" y="168203"/>
                  <a:pt x="3467140" y="155795"/>
                  <a:pt x="3562184" y="166977"/>
                </a:cubicBezTo>
                <a:cubicBezTo>
                  <a:pt x="3660356" y="178527"/>
                  <a:pt x="3581180" y="169187"/>
                  <a:pt x="3649648" y="182880"/>
                </a:cubicBezTo>
                <a:cubicBezTo>
                  <a:pt x="3665457" y="186042"/>
                  <a:pt x="3681453" y="188181"/>
                  <a:pt x="3697356" y="190831"/>
                </a:cubicBezTo>
                <a:cubicBezTo>
                  <a:pt x="3784363" y="219836"/>
                  <a:pt x="3652569" y="173576"/>
                  <a:pt x="3745064" y="214685"/>
                </a:cubicBezTo>
                <a:cubicBezTo>
                  <a:pt x="3786427" y="233068"/>
                  <a:pt x="3803149" y="232070"/>
                  <a:pt x="3848431" y="238539"/>
                </a:cubicBezTo>
                <a:cubicBezTo>
                  <a:pt x="3886234" y="263742"/>
                  <a:pt x="3863216" y="251418"/>
                  <a:pt x="3919993" y="270344"/>
                </a:cubicBezTo>
                <a:lnTo>
                  <a:pt x="3943846" y="278296"/>
                </a:lnTo>
                <a:cubicBezTo>
                  <a:pt x="3949147" y="286247"/>
                  <a:pt x="3953631" y="294809"/>
                  <a:pt x="3959749" y="302150"/>
                </a:cubicBezTo>
                <a:cubicBezTo>
                  <a:pt x="3966948" y="310789"/>
                  <a:pt x="3981164" y="315027"/>
                  <a:pt x="3983603" y="326004"/>
                </a:cubicBezTo>
                <a:cubicBezTo>
                  <a:pt x="3987100" y="341742"/>
                  <a:pt x="3984897" y="360504"/>
                  <a:pt x="3975652" y="373711"/>
                </a:cubicBezTo>
                <a:cubicBezTo>
                  <a:pt x="3959009" y="397487"/>
                  <a:pt x="3929395" y="405033"/>
                  <a:pt x="3904090" y="413468"/>
                </a:cubicBezTo>
                <a:cubicBezTo>
                  <a:pt x="3896139" y="418769"/>
                  <a:pt x="3888969" y="425490"/>
                  <a:pt x="3880236" y="429371"/>
                </a:cubicBezTo>
                <a:cubicBezTo>
                  <a:pt x="3846222" y="444488"/>
                  <a:pt x="3833105" y="443972"/>
                  <a:pt x="3800723" y="453224"/>
                </a:cubicBezTo>
                <a:cubicBezTo>
                  <a:pt x="3792664" y="455527"/>
                  <a:pt x="3785136" y="459798"/>
                  <a:pt x="3776869" y="461176"/>
                </a:cubicBezTo>
                <a:cubicBezTo>
                  <a:pt x="3753195" y="465122"/>
                  <a:pt x="3729189" y="466739"/>
                  <a:pt x="3705307" y="469127"/>
                </a:cubicBezTo>
                <a:cubicBezTo>
                  <a:pt x="3549337" y="484723"/>
                  <a:pt x="3633279" y="473693"/>
                  <a:pt x="3395206" y="485030"/>
                </a:cubicBezTo>
                <a:cubicBezTo>
                  <a:pt x="3358048" y="486799"/>
                  <a:pt x="3320994" y="490331"/>
                  <a:pt x="3283888" y="492981"/>
                </a:cubicBezTo>
                <a:lnTo>
                  <a:pt x="2918128" y="485030"/>
                </a:lnTo>
                <a:cubicBezTo>
                  <a:pt x="2859090" y="482715"/>
                  <a:pt x="2898410" y="474064"/>
                  <a:pt x="2846566" y="469127"/>
                </a:cubicBezTo>
                <a:cubicBezTo>
                  <a:pt x="2801634" y="464848"/>
                  <a:pt x="2756451" y="463826"/>
                  <a:pt x="2711394" y="461176"/>
                </a:cubicBezTo>
                <a:cubicBezTo>
                  <a:pt x="2666844" y="453750"/>
                  <a:pt x="2639766" y="448346"/>
                  <a:pt x="2592125" y="445273"/>
                </a:cubicBezTo>
                <a:cubicBezTo>
                  <a:pt x="2533876" y="441515"/>
                  <a:pt x="2475517" y="439702"/>
                  <a:pt x="2417196" y="437322"/>
                </a:cubicBezTo>
                <a:lnTo>
                  <a:pt x="2202511" y="429371"/>
                </a:lnTo>
                <a:cubicBezTo>
                  <a:pt x="2162711" y="427476"/>
                  <a:pt x="2123058" y="422922"/>
                  <a:pt x="2083241" y="421419"/>
                </a:cubicBezTo>
                <a:cubicBezTo>
                  <a:pt x="1982561" y="417620"/>
                  <a:pt x="1881808" y="416118"/>
                  <a:pt x="1781092" y="413468"/>
                </a:cubicBezTo>
                <a:cubicBezTo>
                  <a:pt x="1693628" y="416118"/>
                  <a:pt x="1605970" y="415033"/>
                  <a:pt x="1518699" y="421419"/>
                </a:cubicBezTo>
                <a:cubicBezTo>
                  <a:pt x="1496901" y="423014"/>
                  <a:pt x="1476855" y="435343"/>
                  <a:pt x="1455088" y="437322"/>
                </a:cubicBezTo>
                <a:lnTo>
                  <a:pt x="1367624" y="445273"/>
                </a:lnTo>
                <a:cubicBezTo>
                  <a:pt x="1313095" y="463449"/>
                  <a:pt x="1380777" y="441984"/>
                  <a:pt x="1304013" y="461176"/>
                </a:cubicBezTo>
                <a:cubicBezTo>
                  <a:pt x="1295882" y="463209"/>
                  <a:pt x="1288291" y="467094"/>
                  <a:pt x="1280160" y="469127"/>
                </a:cubicBezTo>
                <a:cubicBezTo>
                  <a:pt x="1267049" y="472405"/>
                  <a:pt x="1253514" y="473800"/>
                  <a:pt x="1240403" y="477078"/>
                </a:cubicBezTo>
                <a:cubicBezTo>
                  <a:pt x="1232272" y="479111"/>
                  <a:pt x="1224635" y="482825"/>
                  <a:pt x="1216549" y="485030"/>
                </a:cubicBezTo>
                <a:cubicBezTo>
                  <a:pt x="1195463" y="490781"/>
                  <a:pt x="1152939" y="500932"/>
                  <a:pt x="1152939" y="500932"/>
                </a:cubicBezTo>
                <a:lnTo>
                  <a:pt x="1105231" y="532737"/>
                </a:lnTo>
                <a:lnTo>
                  <a:pt x="1081377" y="548640"/>
                </a:lnTo>
                <a:lnTo>
                  <a:pt x="1033669" y="620202"/>
                </a:lnTo>
                <a:lnTo>
                  <a:pt x="1017766" y="644056"/>
                </a:lnTo>
                <a:lnTo>
                  <a:pt x="1001864" y="667910"/>
                </a:lnTo>
                <a:cubicBezTo>
                  <a:pt x="1005264" y="712108"/>
                  <a:pt x="992107" y="761521"/>
                  <a:pt x="1025718" y="795131"/>
                </a:cubicBezTo>
                <a:cubicBezTo>
                  <a:pt x="1032475" y="801888"/>
                  <a:pt x="1041621" y="805732"/>
                  <a:pt x="1049572" y="811033"/>
                </a:cubicBezTo>
                <a:cubicBezTo>
                  <a:pt x="1090918" y="873054"/>
                  <a:pt x="1071305" y="833297"/>
                  <a:pt x="1057523" y="978011"/>
                </a:cubicBezTo>
                <a:cubicBezTo>
                  <a:pt x="1056728" y="986354"/>
                  <a:pt x="1054808" y="995319"/>
                  <a:pt x="1049572" y="1001864"/>
                </a:cubicBezTo>
                <a:cubicBezTo>
                  <a:pt x="1043602" y="1009326"/>
                  <a:pt x="1033669" y="1012466"/>
                  <a:pt x="1025718" y="1017767"/>
                </a:cubicBezTo>
                <a:lnTo>
                  <a:pt x="993913" y="1065475"/>
                </a:lnTo>
                <a:cubicBezTo>
                  <a:pt x="978010" y="1089330"/>
                  <a:pt x="980661" y="1091979"/>
                  <a:pt x="954156" y="1105231"/>
                </a:cubicBezTo>
                <a:cubicBezTo>
                  <a:pt x="946659" y="1108979"/>
                  <a:pt x="937799" y="1109435"/>
                  <a:pt x="930302" y="1113183"/>
                </a:cubicBezTo>
                <a:cubicBezTo>
                  <a:pt x="921755" y="1117457"/>
                  <a:pt x="906448" y="1129085"/>
                  <a:pt x="906448" y="1129085"/>
                </a:cubicBezTo>
              </a:path>
            </a:pathLst>
          </a:custGeom>
          <a:noFill/>
          <a:ln w="38100">
            <a:solidFill>
              <a:srgbClr val="310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181600" y="3429000"/>
            <a:ext cx="1828800" cy="1524000"/>
          </a:xfrm>
          <a:custGeom>
            <a:avLst/>
            <a:gdLst>
              <a:gd name="connsiteX0" fmla="*/ 0 w 1518474"/>
              <a:gd name="connsiteY0" fmla="*/ 0 h 1526650"/>
              <a:gd name="connsiteX1" fmla="*/ 39757 w 1518474"/>
              <a:gd name="connsiteY1" fmla="*/ 23854 h 1526650"/>
              <a:gd name="connsiteX2" fmla="*/ 63611 w 1518474"/>
              <a:gd name="connsiteY2" fmla="*/ 39756 h 1526650"/>
              <a:gd name="connsiteX3" fmla="*/ 95416 w 1518474"/>
              <a:gd name="connsiteY3" fmla="*/ 47708 h 1526650"/>
              <a:gd name="connsiteX4" fmla="*/ 143124 w 1518474"/>
              <a:gd name="connsiteY4" fmla="*/ 63610 h 1526650"/>
              <a:gd name="connsiteX5" fmla="*/ 166978 w 1518474"/>
              <a:gd name="connsiteY5" fmla="*/ 71561 h 1526650"/>
              <a:gd name="connsiteX6" fmla="*/ 190831 w 1518474"/>
              <a:gd name="connsiteY6" fmla="*/ 87464 h 1526650"/>
              <a:gd name="connsiteX7" fmla="*/ 214685 w 1518474"/>
              <a:gd name="connsiteY7" fmla="*/ 95415 h 1526650"/>
              <a:gd name="connsiteX8" fmla="*/ 262393 w 1518474"/>
              <a:gd name="connsiteY8" fmla="*/ 127221 h 1526650"/>
              <a:gd name="connsiteX9" fmla="*/ 381663 w 1518474"/>
              <a:gd name="connsiteY9" fmla="*/ 166977 h 1526650"/>
              <a:gd name="connsiteX10" fmla="*/ 453224 w 1518474"/>
              <a:gd name="connsiteY10" fmla="*/ 190831 h 1526650"/>
              <a:gd name="connsiteX11" fmla="*/ 477078 w 1518474"/>
              <a:gd name="connsiteY11" fmla="*/ 198782 h 1526650"/>
              <a:gd name="connsiteX12" fmla="*/ 524786 w 1518474"/>
              <a:gd name="connsiteY12" fmla="*/ 222636 h 1526650"/>
              <a:gd name="connsiteX13" fmla="*/ 572494 w 1518474"/>
              <a:gd name="connsiteY13" fmla="*/ 246490 h 1526650"/>
              <a:gd name="connsiteX14" fmla="*/ 620202 w 1518474"/>
              <a:gd name="connsiteY14" fmla="*/ 270344 h 1526650"/>
              <a:gd name="connsiteX15" fmla="*/ 644056 w 1518474"/>
              <a:gd name="connsiteY15" fmla="*/ 286247 h 1526650"/>
              <a:gd name="connsiteX16" fmla="*/ 691764 w 1518474"/>
              <a:gd name="connsiteY16" fmla="*/ 302149 h 1526650"/>
              <a:gd name="connsiteX17" fmla="*/ 715618 w 1518474"/>
              <a:gd name="connsiteY17" fmla="*/ 310101 h 1526650"/>
              <a:gd name="connsiteX18" fmla="*/ 787179 w 1518474"/>
              <a:gd name="connsiteY18" fmla="*/ 333954 h 1526650"/>
              <a:gd name="connsiteX19" fmla="*/ 811033 w 1518474"/>
              <a:gd name="connsiteY19" fmla="*/ 341906 h 1526650"/>
              <a:gd name="connsiteX20" fmla="*/ 874644 w 1518474"/>
              <a:gd name="connsiteY20" fmla="*/ 349857 h 1526650"/>
              <a:gd name="connsiteX21" fmla="*/ 906449 w 1518474"/>
              <a:gd name="connsiteY21" fmla="*/ 357808 h 1526650"/>
              <a:gd name="connsiteX22" fmla="*/ 978011 w 1518474"/>
              <a:gd name="connsiteY22" fmla="*/ 373711 h 1526650"/>
              <a:gd name="connsiteX23" fmla="*/ 1025718 w 1518474"/>
              <a:gd name="connsiteY23" fmla="*/ 389614 h 1526650"/>
              <a:gd name="connsiteX24" fmla="*/ 1049572 w 1518474"/>
              <a:gd name="connsiteY24" fmla="*/ 437321 h 1526650"/>
              <a:gd name="connsiteX25" fmla="*/ 1065475 w 1518474"/>
              <a:gd name="connsiteY25" fmla="*/ 564542 h 1526650"/>
              <a:gd name="connsiteX26" fmla="*/ 1081378 w 1518474"/>
              <a:gd name="connsiteY26" fmla="*/ 588396 h 1526650"/>
              <a:gd name="connsiteX27" fmla="*/ 1089329 w 1518474"/>
              <a:gd name="connsiteY27" fmla="*/ 612250 h 1526650"/>
              <a:gd name="connsiteX28" fmla="*/ 1129085 w 1518474"/>
              <a:gd name="connsiteY28" fmla="*/ 659958 h 1526650"/>
              <a:gd name="connsiteX29" fmla="*/ 1160891 w 1518474"/>
              <a:gd name="connsiteY29" fmla="*/ 715617 h 1526650"/>
              <a:gd name="connsiteX30" fmla="*/ 1184744 w 1518474"/>
              <a:gd name="connsiteY30" fmla="*/ 731520 h 1526650"/>
              <a:gd name="connsiteX31" fmla="*/ 1232452 w 1518474"/>
              <a:gd name="connsiteY31" fmla="*/ 779228 h 1526650"/>
              <a:gd name="connsiteX32" fmla="*/ 1280160 w 1518474"/>
              <a:gd name="connsiteY32" fmla="*/ 811033 h 1526650"/>
              <a:gd name="connsiteX33" fmla="*/ 1319917 w 1518474"/>
              <a:gd name="connsiteY33" fmla="*/ 850789 h 1526650"/>
              <a:gd name="connsiteX34" fmla="*/ 1343771 w 1518474"/>
              <a:gd name="connsiteY34" fmla="*/ 874643 h 1526650"/>
              <a:gd name="connsiteX35" fmla="*/ 1367624 w 1518474"/>
              <a:gd name="connsiteY35" fmla="*/ 890546 h 1526650"/>
              <a:gd name="connsiteX36" fmla="*/ 1391478 w 1518474"/>
              <a:gd name="connsiteY36" fmla="*/ 922351 h 1526650"/>
              <a:gd name="connsiteX37" fmla="*/ 1447138 w 1518474"/>
              <a:gd name="connsiteY37" fmla="*/ 970059 h 1526650"/>
              <a:gd name="connsiteX38" fmla="*/ 1463040 w 1518474"/>
              <a:gd name="connsiteY38" fmla="*/ 993913 h 1526650"/>
              <a:gd name="connsiteX39" fmla="*/ 1502797 w 1518474"/>
              <a:gd name="connsiteY39" fmla="*/ 1025718 h 1526650"/>
              <a:gd name="connsiteX40" fmla="*/ 1502797 w 1518474"/>
              <a:gd name="connsiteY40" fmla="*/ 1240403 h 1526650"/>
              <a:gd name="connsiteX41" fmla="*/ 1478943 w 1518474"/>
              <a:gd name="connsiteY41" fmla="*/ 1319916 h 1526650"/>
              <a:gd name="connsiteX42" fmla="*/ 1447138 w 1518474"/>
              <a:gd name="connsiteY42" fmla="*/ 1367624 h 1526650"/>
              <a:gd name="connsiteX43" fmla="*/ 1383527 w 1518474"/>
              <a:gd name="connsiteY43" fmla="*/ 1463040 h 1526650"/>
              <a:gd name="connsiteX44" fmla="*/ 1351722 w 1518474"/>
              <a:gd name="connsiteY44" fmla="*/ 1510748 h 1526650"/>
              <a:gd name="connsiteX45" fmla="*/ 1351722 w 1518474"/>
              <a:gd name="connsiteY45" fmla="*/ 1526650 h 152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518474" h="1526650">
                <a:moveTo>
                  <a:pt x="0" y="0"/>
                </a:moveTo>
                <a:cubicBezTo>
                  <a:pt x="13252" y="7951"/>
                  <a:pt x="26651" y="15663"/>
                  <a:pt x="39757" y="23854"/>
                </a:cubicBezTo>
                <a:cubicBezTo>
                  <a:pt x="47861" y="28919"/>
                  <a:pt x="54827" y="35992"/>
                  <a:pt x="63611" y="39756"/>
                </a:cubicBezTo>
                <a:cubicBezTo>
                  <a:pt x="73655" y="44061"/>
                  <a:pt x="84949" y="44568"/>
                  <a:pt x="95416" y="47708"/>
                </a:cubicBezTo>
                <a:cubicBezTo>
                  <a:pt x="111472" y="52525"/>
                  <a:pt x="127221" y="58309"/>
                  <a:pt x="143124" y="63610"/>
                </a:cubicBezTo>
                <a:lnTo>
                  <a:pt x="166978" y="71561"/>
                </a:lnTo>
                <a:cubicBezTo>
                  <a:pt x="174929" y="76862"/>
                  <a:pt x="182284" y="83190"/>
                  <a:pt x="190831" y="87464"/>
                </a:cubicBezTo>
                <a:cubicBezTo>
                  <a:pt x="198328" y="91212"/>
                  <a:pt x="207358" y="91345"/>
                  <a:pt x="214685" y="95415"/>
                </a:cubicBezTo>
                <a:cubicBezTo>
                  <a:pt x="231393" y="104697"/>
                  <a:pt x="244261" y="121177"/>
                  <a:pt x="262393" y="127221"/>
                </a:cubicBezTo>
                <a:lnTo>
                  <a:pt x="381663" y="166977"/>
                </a:lnTo>
                <a:lnTo>
                  <a:pt x="453224" y="190831"/>
                </a:lnTo>
                <a:lnTo>
                  <a:pt x="477078" y="198782"/>
                </a:lnTo>
                <a:cubicBezTo>
                  <a:pt x="545441" y="244358"/>
                  <a:pt x="458946" y="189716"/>
                  <a:pt x="524786" y="222636"/>
                </a:cubicBezTo>
                <a:cubicBezTo>
                  <a:pt x="586441" y="253464"/>
                  <a:pt x="512537" y="226505"/>
                  <a:pt x="572494" y="246490"/>
                </a:cubicBezTo>
                <a:cubicBezTo>
                  <a:pt x="640857" y="292066"/>
                  <a:pt x="554362" y="237424"/>
                  <a:pt x="620202" y="270344"/>
                </a:cubicBezTo>
                <a:cubicBezTo>
                  <a:pt x="628749" y="274618"/>
                  <a:pt x="635323" y="282366"/>
                  <a:pt x="644056" y="286247"/>
                </a:cubicBezTo>
                <a:cubicBezTo>
                  <a:pt x="659374" y="293055"/>
                  <a:pt x="675861" y="296848"/>
                  <a:pt x="691764" y="302149"/>
                </a:cubicBezTo>
                <a:lnTo>
                  <a:pt x="715618" y="310101"/>
                </a:lnTo>
                <a:lnTo>
                  <a:pt x="787179" y="333954"/>
                </a:lnTo>
                <a:cubicBezTo>
                  <a:pt x="795130" y="336605"/>
                  <a:pt x="802716" y="340866"/>
                  <a:pt x="811033" y="341906"/>
                </a:cubicBezTo>
                <a:lnTo>
                  <a:pt x="874644" y="349857"/>
                </a:lnTo>
                <a:cubicBezTo>
                  <a:pt x="885246" y="352507"/>
                  <a:pt x="895781" y="355437"/>
                  <a:pt x="906449" y="357808"/>
                </a:cubicBezTo>
                <a:cubicBezTo>
                  <a:pt x="935611" y="364289"/>
                  <a:pt x="950326" y="365405"/>
                  <a:pt x="978011" y="373711"/>
                </a:cubicBezTo>
                <a:cubicBezTo>
                  <a:pt x="994067" y="378528"/>
                  <a:pt x="1025718" y="389614"/>
                  <a:pt x="1025718" y="389614"/>
                </a:cubicBezTo>
                <a:cubicBezTo>
                  <a:pt x="1036646" y="406005"/>
                  <a:pt x="1047040" y="417063"/>
                  <a:pt x="1049572" y="437321"/>
                </a:cubicBezTo>
                <a:cubicBezTo>
                  <a:pt x="1052353" y="459569"/>
                  <a:pt x="1048006" y="529605"/>
                  <a:pt x="1065475" y="564542"/>
                </a:cubicBezTo>
                <a:cubicBezTo>
                  <a:pt x="1069749" y="573089"/>
                  <a:pt x="1076077" y="580445"/>
                  <a:pt x="1081378" y="588396"/>
                </a:cubicBezTo>
                <a:cubicBezTo>
                  <a:pt x="1084028" y="596347"/>
                  <a:pt x="1085581" y="604753"/>
                  <a:pt x="1089329" y="612250"/>
                </a:cubicBezTo>
                <a:cubicBezTo>
                  <a:pt x="1100399" y="634391"/>
                  <a:pt x="1111499" y="642372"/>
                  <a:pt x="1129085" y="659958"/>
                </a:cubicBezTo>
                <a:cubicBezTo>
                  <a:pt x="1138183" y="687251"/>
                  <a:pt x="1136822" y="691548"/>
                  <a:pt x="1160891" y="715617"/>
                </a:cubicBezTo>
                <a:cubicBezTo>
                  <a:pt x="1167648" y="722374"/>
                  <a:pt x="1177602" y="725171"/>
                  <a:pt x="1184744" y="731520"/>
                </a:cubicBezTo>
                <a:cubicBezTo>
                  <a:pt x="1201553" y="746462"/>
                  <a:pt x="1213739" y="766753"/>
                  <a:pt x="1232452" y="779228"/>
                </a:cubicBezTo>
                <a:lnTo>
                  <a:pt x="1280160" y="811033"/>
                </a:lnTo>
                <a:cubicBezTo>
                  <a:pt x="1309316" y="854767"/>
                  <a:pt x="1280159" y="817658"/>
                  <a:pt x="1319917" y="850789"/>
                </a:cubicBezTo>
                <a:cubicBezTo>
                  <a:pt x="1328556" y="857988"/>
                  <a:pt x="1335133" y="867444"/>
                  <a:pt x="1343771" y="874643"/>
                </a:cubicBezTo>
                <a:cubicBezTo>
                  <a:pt x="1351112" y="880761"/>
                  <a:pt x="1360867" y="883789"/>
                  <a:pt x="1367624" y="890546"/>
                </a:cubicBezTo>
                <a:cubicBezTo>
                  <a:pt x="1376995" y="899917"/>
                  <a:pt x="1382854" y="912289"/>
                  <a:pt x="1391478" y="922351"/>
                </a:cubicBezTo>
                <a:cubicBezTo>
                  <a:pt x="1411414" y="945609"/>
                  <a:pt x="1421998" y="951204"/>
                  <a:pt x="1447138" y="970059"/>
                </a:cubicBezTo>
                <a:cubicBezTo>
                  <a:pt x="1452439" y="978010"/>
                  <a:pt x="1455578" y="987943"/>
                  <a:pt x="1463040" y="993913"/>
                </a:cubicBezTo>
                <a:cubicBezTo>
                  <a:pt x="1517909" y="1037808"/>
                  <a:pt x="1457219" y="957353"/>
                  <a:pt x="1502797" y="1025718"/>
                </a:cubicBezTo>
                <a:cubicBezTo>
                  <a:pt x="1530237" y="1108042"/>
                  <a:pt x="1515980" y="1055847"/>
                  <a:pt x="1502797" y="1240403"/>
                </a:cubicBezTo>
                <a:cubicBezTo>
                  <a:pt x="1501908" y="1252846"/>
                  <a:pt x="1481229" y="1316487"/>
                  <a:pt x="1478943" y="1319916"/>
                </a:cubicBezTo>
                <a:lnTo>
                  <a:pt x="1447138" y="1367624"/>
                </a:lnTo>
                <a:lnTo>
                  <a:pt x="1383527" y="1463040"/>
                </a:lnTo>
                <a:cubicBezTo>
                  <a:pt x="1383526" y="1463041"/>
                  <a:pt x="1351722" y="1510746"/>
                  <a:pt x="1351722" y="1510748"/>
                </a:cubicBezTo>
                <a:lnTo>
                  <a:pt x="1351722" y="1526650"/>
                </a:lnTo>
              </a:path>
            </a:pathLst>
          </a:custGeom>
          <a:noFill/>
          <a:ln w="38100">
            <a:solidFill>
              <a:srgbClr val="310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864796" y="2457133"/>
            <a:ext cx="1421204" cy="133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968300" y="1460987"/>
            <a:ext cx="1241500" cy="918042"/>
          </a:xfrm>
          <a:custGeom>
            <a:avLst/>
            <a:gdLst>
              <a:gd name="connsiteX0" fmla="*/ 0 w 768699"/>
              <a:gd name="connsiteY0" fmla="*/ 653206 h 675371"/>
              <a:gd name="connsiteX1" fmla="*/ 105508 w 768699"/>
              <a:gd name="connsiteY1" fmla="*/ 64 h 675371"/>
              <a:gd name="connsiteX2" fmla="*/ 326572 w 768699"/>
              <a:gd name="connsiteY2" fmla="*/ 613013 h 675371"/>
              <a:gd name="connsiteX3" fmla="*/ 768699 w 768699"/>
              <a:gd name="connsiteY3" fmla="*/ 623061 h 675371"/>
              <a:gd name="connsiteX0" fmla="*/ 0 w 768699"/>
              <a:gd name="connsiteY0" fmla="*/ 653270 h 675439"/>
              <a:gd name="connsiteX1" fmla="*/ 201010 w 768699"/>
              <a:gd name="connsiteY1" fmla="*/ 64 h 675439"/>
              <a:gd name="connsiteX2" fmla="*/ 326572 w 768699"/>
              <a:gd name="connsiteY2" fmla="*/ 613077 h 675439"/>
              <a:gd name="connsiteX3" fmla="*/ 768699 w 768699"/>
              <a:gd name="connsiteY3" fmla="*/ 623125 h 675439"/>
              <a:gd name="connsiteX0" fmla="*/ 0 w 768699"/>
              <a:gd name="connsiteY0" fmla="*/ 653450 h 657608"/>
              <a:gd name="connsiteX1" fmla="*/ 201010 w 768699"/>
              <a:gd name="connsiteY1" fmla="*/ 244 h 657608"/>
              <a:gd name="connsiteX2" fmla="*/ 417048 w 768699"/>
              <a:gd name="connsiteY2" fmla="*/ 577300 h 657608"/>
              <a:gd name="connsiteX3" fmla="*/ 768699 w 768699"/>
              <a:gd name="connsiteY3" fmla="*/ 623305 h 657608"/>
              <a:gd name="connsiteX0" fmla="*/ 0 w 768699"/>
              <a:gd name="connsiteY0" fmla="*/ 653438 h 653438"/>
              <a:gd name="connsiteX1" fmla="*/ 201010 w 768699"/>
              <a:gd name="connsiteY1" fmla="*/ 232 h 653438"/>
              <a:gd name="connsiteX2" fmla="*/ 417048 w 768699"/>
              <a:gd name="connsiteY2" fmla="*/ 577288 h 653438"/>
              <a:gd name="connsiteX3" fmla="*/ 768699 w 768699"/>
              <a:gd name="connsiteY3" fmla="*/ 623293 h 653438"/>
              <a:gd name="connsiteX0" fmla="*/ 0 w 823725"/>
              <a:gd name="connsiteY0" fmla="*/ 653447 h 653447"/>
              <a:gd name="connsiteX1" fmla="*/ 201010 w 823725"/>
              <a:gd name="connsiteY1" fmla="*/ 241 h 653447"/>
              <a:gd name="connsiteX2" fmla="*/ 417048 w 823725"/>
              <a:gd name="connsiteY2" fmla="*/ 577297 h 653447"/>
              <a:gd name="connsiteX3" fmla="*/ 823725 w 823725"/>
              <a:gd name="connsiteY3" fmla="*/ 596327 h 653447"/>
              <a:gd name="connsiteX0" fmla="*/ 0 w 823725"/>
              <a:gd name="connsiteY0" fmla="*/ 653447 h 653447"/>
              <a:gd name="connsiteX1" fmla="*/ 201010 w 823725"/>
              <a:gd name="connsiteY1" fmla="*/ 241 h 653447"/>
              <a:gd name="connsiteX2" fmla="*/ 417048 w 823725"/>
              <a:gd name="connsiteY2" fmla="*/ 577297 h 653447"/>
              <a:gd name="connsiteX3" fmla="*/ 823725 w 823725"/>
              <a:gd name="connsiteY3" fmla="*/ 596327 h 653447"/>
              <a:gd name="connsiteX0" fmla="*/ 0 w 823725"/>
              <a:gd name="connsiteY0" fmla="*/ 658352 h 658352"/>
              <a:gd name="connsiteX1" fmla="*/ 201010 w 823725"/>
              <a:gd name="connsiteY1" fmla="*/ 5146 h 658352"/>
              <a:gd name="connsiteX2" fmla="*/ 325521 w 823725"/>
              <a:gd name="connsiteY2" fmla="*/ 365189 h 658352"/>
              <a:gd name="connsiteX3" fmla="*/ 417048 w 823725"/>
              <a:gd name="connsiteY3" fmla="*/ 582202 h 658352"/>
              <a:gd name="connsiteX4" fmla="*/ 823725 w 823725"/>
              <a:gd name="connsiteY4" fmla="*/ 601232 h 658352"/>
              <a:gd name="connsiteX0" fmla="*/ 0 w 823725"/>
              <a:gd name="connsiteY0" fmla="*/ 660559 h 660559"/>
              <a:gd name="connsiteX1" fmla="*/ 201010 w 823725"/>
              <a:gd name="connsiteY1" fmla="*/ 7353 h 660559"/>
              <a:gd name="connsiteX2" fmla="*/ 325521 w 823725"/>
              <a:gd name="connsiteY2" fmla="*/ 367396 h 660559"/>
              <a:gd name="connsiteX3" fmla="*/ 607858 w 823725"/>
              <a:gd name="connsiteY3" fmla="*/ 2207 h 660559"/>
              <a:gd name="connsiteX4" fmla="*/ 823725 w 823725"/>
              <a:gd name="connsiteY4" fmla="*/ 603439 h 660559"/>
              <a:gd name="connsiteX0" fmla="*/ 0 w 823725"/>
              <a:gd name="connsiteY0" fmla="*/ 659966 h 659966"/>
              <a:gd name="connsiteX1" fmla="*/ 201010 w 823725"/>
              <a:gd name="connsiteY1" fmla="*/ 6760 h 659966"/>
              <a:gd name="connsiteX2" fmla="*/ 364805 w 823725"/>
              <a:gd name="connsiteY2" fmla="*/ 396917 h 659966"/>
              <a:gd name="connsiteX3" fmla="*/ 607858 w 823725"/>
              <a:gd name="connsiteY3" fmla="*/ 1614 h 659966"/>
              <a:gd name="connsiteX4" fmla="*/ 823725 w 823725"/>
              <a:gd name="connsiteY4" fmla="*/ 602846 h 659966"/>
              <a:gd name="connsiteX0" fmla="*/ 0 w 823725"/>
              <a:gd name="connsiteY0" fmla="*/ 659966 h 659966"/>
              <a:gd name="connsiteX1" fmla="*/ 212234 w 823725"/>
              <a:gd name="connsiteY1" fmla="*/ 112157 h 659966"/>
              <a:gd name="connsiteX2" fmla="*/ 364805 w 823725"/>
              <a:gd name="connsiteY2" fmla="*/ 396917 h 659966"/>
              <a:gd name="connsiteX3" fmla="*/ 607858 w 823725"/>
              <a:gd name="connsiteY3" fmla="*/ 1614 h 659966"/>
              <a:gd name="connsiteX4" fmla="*/ 823725 w 823725"/>
              <a:gd name="connsiteY4" fmla="*/ 602846 h 659966"/>
              <a:gd name="connsiteX0" fmla="*/ 0 w 767605"/>
              <a:gd name="connsiteY0" fmla="*/ 659966 h 659966"/>
              <a:gd name="connsiteX1" fmla="*/ 212234 w 767605"/>
              <a:gd name="connsiteY1" fmla="*/ 112157 h 659966"/>
              <a:gd name="connsiteX2" fmla="*/ 364805 w 767605"/>
              <a:gd name="connsiteY2" fmla="*/ 396917 h 659966"/>
              <a:gd name="connsiteX3" fmla="*/ 607858 w 767605"/>
              <a:gd name="connsiteY3" fmla="*/ 1614 h 659966"/>
              <a:gd name="connsiteX4" fmla="*/ 767605 w 767605"/>
              <a:gd name="connsiteY4" fmla="*/ 602846 h 659966"/>
              <a:gd name="connsiteX0" fmla="*/ 0 w 767605"/>
              <a:gd name="connsiteY0" fmla="*/ 660480 h 660480"/>
              <a:gd name="connsiteX1" fmla="*/ 197603 w 767605"/>
              <a:gd name="connsiteY1" fmla="*/ 230507 h 660480"/>
              <a:gd name="connsiteX2" fmla="*/ 364805 w 767605"/>
              <a:gd name="connsiteY2" fmla="*/ 397431 h 660480"/>
              <a:gd name="connsiteX3" fmla="*/ 607858 w 767605"/>
              <a:gd name="connsiteY3" fmla="*/ 2128 h 660480"/>
              <a:gd name="connsiteX4" fmla="*/ 767605 w 767605"/>
              <a:gd name="connsiteY4" fmla="*/ 603360 h 660480"/>
              <a:gd name="connsiteX0" fmla="*/ 0 w 767605"/>
              <a:gd name="connsiteY0" fmla="*/ 664126 h 664126"/>
              <a:gd name="connsiteX1" fmla="*/ 197603 w 767605"/>
              <a:gd name="connsiteY1" fmla="*/ 234153 h 664126"/>
              <a:gd name="connsiteX2" fmla="*/ 356853 w 767605"/>
              <a:gd name="connsiteY2" fmla="*/ 137798 h 664126"/>
              <a:gd name="connsiteX3" fmla="*/ 607858 w 767605"/>
              <a:gd name="connsiteY3" fmla="*/ 5774 h 664126"/>
              <a:gd name="connsiteX4" fmla="*/ 767605 w 767605"/>
              <a:gd name="connsiteY4" fmla="*/ 607006 h 664126"/>
              <a:gd name="connsiteX0" fmla="*/ 0 w 767605"/>
              <a:gd name="connsiteY0" fmla="*/ 537154 h 537154"/>
              <a:gd name="connsiteX1" fmla="*/ 197603 w 767605"/>
              <a:gd name="connsiteY1" fmla="*/ 107181 h 537154"/>
              <a:gd name="connsiteX2" fmla="*/ 356853 w 767605"/>
              <a:gd name="connsiteY2" fmla="*/ 10826 h 537154"/>
              <a:gd name="connsiteX3" fmla="*/ 560145 w 767605"/>
              <a:gd name="connsiteY3" fmla="*/ 298625 h 537154"/>
              <a:gd name="connsiteX4" fmla="*/ 767605 w 767605"/>
              <a:gd name="connsiteY4" fmla="*/ 480034 h 537154"/>
              <a:gd name="connsiteX0" fmla="*/ 0 w 878934"/>
              <a:gd name="connsiteY0" fmla="*/ 537154 h 537154"/>
              <a:gd name="connsiteX1" fmla="*/ 197603 w 878934"/>
              <a:gd name="connsiteY1" fmla="*/ 107181 h 537154"/>
              <a:gd name="connsiteX2" fmla="*/ 356853 w 878934"/>
              <a:gd name="connsiteY2" fmla="*/ 10826 h 537154"/>
              <a:gd name="connsiteX3" fmla="*/ 560145 w 878934"/>
              <a:gd name="connsiteY3" fmla="*/ 298625 h 537154"/>
              <a:gd name="connsiteX4" fmla="*/ 878934 w 878934"/>
              <a:gd name="connsiteY4" fmla="*/ 467272 h 537154"/>
              <a:gd name="connsiteX0" fmla="*/ 0 w 878934"/>
              <a:gd name="connsiteY0" fmla="*/ 545079 h 545079"/>
              <a:gd name="connsiteX1" fmla="*/ 197603 w 878934"/>
              <a:gd name="connsiteY1" fmla="*/ 115106 h 545079"/>
              <a:gd name="connsiteX2" fmla="*/ 356853 w 878934"/>
              <a:gd name="connsiteY2" fmla="*/ 18751 h 545079"/>
              <a:gd name="connsiteX3" fmla="*/ 560145 w 878934"/>
              <a:gd name="connsiteY3" fmla="*/ 420399 h 545079"/>
              <a:gd name="connsiteX4" fmla="*/ 878934 w 878934"/>
              <a:gd name="connsiteY4" fmla="*/ 475197 h 545079"/>
              <a:gd name="connsiteX0" fmla="*/ 0 w 878934"/>
              <a:gd name="connsiteY0" fmla="*/ 582273 h 582273"/>
              <a:gd name="connsiteX1" fmla="*/ 173746 w 878934"/>
              <a:gd name="connsiteY1" fmla="*/ 59797 h 582273"/>
              <a:gd name="connsiteX2" fmla="*/ 356853 w 878934"/>
              <a:gd name="connsiteY2" fmla="*/ 55945 h 582273"/>
              <a:gd name="connsiteX3" fmla="*/ 560145 w 878934"/>
              <a:gd name="connsiteY3" fmla="*/ 457593 h 582273"/>
              <a:gd name="connsiteX4" fmla="*/ 878934 w 878934"/>
              <a:gd name="connsiteY4" fmla="*/ 512391 h 582273"/>
              <a:gd name="connsiteX0" fmla="*/ 0 w 878934"/>
              <a:gd name="connsiteY0" fmla="*/ 618092 h 618092"/>
              <a:gd name="connsiteX1" fmla="*/ 173746 w 878934"/>
              <a:gd name="connsiteY1" fmla="*/ 95616 h 618092"/>
              <a:gd name="connsiteX2" fmla="*/ 380710 w 878934"/>
              <a:gd name="connsiteY2" fmla="*/ 35819 h 618092"/>
              <a:gd name="connsiteX3" fmla="*/ 560145 w 878934"/>
              <a:gd name="connsiteY3" fmla="*/ 493412 h 618092"/>
              <a:gd name="connsiteX4" fmla="*/ 878934 w 878934"/>
              <a:gd name="connsiteY4" fmla="*/ 548210 h 618092"/>
              <a:gd name="connsiteX0" fmla="*/ 0 w 878934"/>
              <a:gd name="connsiteY0" fmla="*/ 630391 h 630391"/>
              <a:gd name="connsiteX1" fmla="*/ 128421 w 878934"/>
              <a:gd name="connsiteY1" fmla="*/ 79452 h 630391"/>
              <a:gd name="connsiteX2" fmla="*/ 380710 w 878934"/>
              <a:gd name="connsiteY2" fmla="*/ 48118 h 630391"/>
              <a:gd name="connsiteX3" fmla="*/ 560145 w 878934"/>
              <a:gd name="connsiteY3" fmla="*/ 505711 h 630391"/>
              <a:gd name="connsiteX4" fmla="*/ 878934 w 878934"/>
              <a:gd name="connsiteY4" fmla="*/ 560509 h 630391"/>
              <a:gd name="connsiteX0" fmla="*/ 0 w 878934"/>
              <a:gd name="connsiteY0" fmla="*/ 576182 h 576182"/>
              <a:gd name="connsiteX1" fmla="*/ 128421 w 878934"/>
              <a:gd name="connsiteY1" fmla="*/ 25243 h 576182"/>
              <a:gd name="connsiteX2" fmla="*/ 326322 w 878934"/>
              <a:gd name="connsiteY2" fmla="*/ 129106 h 576182"/>
              <a:gd name="connsiteX3" fmla="*/ 560145 w 878934"/>
              <a:gd name="connsiteY3" fmla="*/ 451502 h 576182"/>
              <a:gd name="connsiteX4" fmla="*/ 878934 w 878934"/>
              <a:gd name="connsiteY4" fmla="*/ 506300 h 57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8934" h="576182">
                <a:moveTo>
                  <a:pt x="0" y="576182"/>
                </a:moveTo>
                <a:cubicBezTo>
                  <a:pt x="25539" y="252960"/>
                  <a:pt x="74034" y="99756"/>
                  <a:pt x="128421" y="25243"/>
                </a:cubicBezTo>
                <a:cubicBezTo>
                  <a:pt x="182808" y="-49270"/>
                  <a:pt x="254368" y="58063"/>
                  <a:pt x="326322" y="129106"/>
                </a:cubicBezTo>
                <a:cubicBezTo>
                  <a:pt x="398276" y="200149"/>
                  <a:pt x="493012" y="417180"/>
                  <a:pt x="560145" y="451502"/>
                </a:cubicBezTo>
                <a:cubicBezTo>
                  <a:pt x="627278" y="485824"/>
                  <a:pt x="863885" y="553192"/>
                  <a:pt x="878934" y="50630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880671" y="1393786"/>
            <a:ext cx="11430" cy="10766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720850" y="1277694"/>
            <a:ext cx="2241550" cy="63575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Total Water Available in Basin</a:t>
            </a:r>
            <a:endParaRPr lang="en-US" sz="1100" dirty="0">
              <a:solidFill>
                <a:schemeClr val="tx1">
                  <a:lumMod val="9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(Surface and Grou</a:t>
            </a:r>
            <a:r>
              <a:rPr lang="en-US" sz="1100" b="1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nd </a:t>
            </a:r>
            <a:r>
              <a:rPr lang="en-US" sz="1100" b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lang="en-US" sz="1100" b="1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100" dirty="0">
              <a:solidFill>
                <a:schemeClr val="tx1">
                  <a:lumMod val="9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GRACE satellite sensors</a:t>
            </a:r>
            <a:endParaRPr lang="en-US" sz="1100" dirty="0">
              <a:solidFill>
                <a:schemeClr val="tx1">
                  <a:lumMod val="9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40"/>
          <p:cNvSpPr txBox="1"/>
          <p:nvPr/>
        </p:nvSpPr>
        <p:spPr>
          <a:xfrm>
            <a:off x="1607185" y="2641600"/>
            <a:ext cx="1021080" cy="30614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Ganges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0" name="Text Box 40"/>
          <p:cNvSpPr txBox="1"/>
          <p:nvPr/>
        </p:nvSpPr>
        <p:spPr>
          <a:xfrm>
            <a:off x="7328812" y="2583535"/>
            <a:ext cx="1563728" cy="30614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Brahmaputra</a:t>
            </a:r>
            <a:endParaRPr lang="en-US" b="1" dirty="0">
              <a:solidFill>
                <a:srgbClr val="FFFF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21" name="Elbow Connector 20"/>
          <p:cNvCxnSpPr/>
          <p:nvPr/>
        </p:nvCxnSpPr>
        <p:spPr>
          <a:xfrm>
            <a:off x="1199514" y="2548572"/>
            <a:ext cx="2077086" cy="1337628"/>
          </a:xfrm>
          <a:prstGeom prst="bentConnector3">
            <a:avLst>
              <a:gd name="adj1" fmla="val -44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3276600" y="3216424"/>
            <a:ext cx="1342071" cy="1203176"/>
            <a:chOff x="4150360" y="3001010"/>
            <a:chExt cx="857885" cy="81915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4150360" y="3820160"/>
              <a:ext cx="85788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158615" y="3001010"/>
              <a:ext cx="0" cy="807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/>
            <p:cNvSpPr/>
            <p:nvPr/>
          </p:nvSpPr>
          <p:spPr>
            <a:xfrm>
              <a:off x="4206240" y="3094990"/>
              <a:ext cx="731520" cy="668020"/>
            </a:xfrm>
            <a:custGeom>
              <a:avLst/>
              <a:gdLst>
                <a:gd name="connsiteX0" fmla="*/ 0 w 768699"/>
                <a:gd name="connsiteY0" fmla="*/ 653206 h 675371"/>
                <a:gd name="connsiteX1" fmla="*/ 105508 w 768699"/>
                <a:gd name="connsiteY1" fmla="*/ 64 h 675371"/>
                <a:gd name="connsiteX2" fmla="*/ 326572 w 768699"/>
                <a:gd name="connsiteY2" fmla="*/ 613013 h 675371"/>
                <a:gd name="connsiteX3" fmla="*/ 768699 w 768699"/>
                <a:gd name="connsiteY3" fmla="*/ 623061 h 675371"/>
                <a:gd name="connsiteX0" fmla="*/ 0 w 768699"/>
                <a:gd name="connsiteY0" fmla="*/ 653270 h 675439"/>
                <a:gd name="connsiteX1" fmla="*/ 201010 w 768699"/>
                <a:gd name="connsiteY1" fmla="*/ 64 h 675439"/>
                <a:gd name="connsiteX2" fmla="*/ 326572 w 768699"/>
                <a:gd name="connsiteY2" fmla="*/ 613077 h 675439"/>
                <a:gd name="connsiteX3" fmla="*/ 768699 w 768699"/>
                <a:gd name="connsiteY3" fmla="*/ 623125 h 675439"/>
                <a:gd name="connsiteX0" fmla="*/ 0 w 768699"/>
                <a:gd name="connsiteY0" fmla="*/ 653450 h 657608"/>
                <a:gd name="connsiteX1" fmla="*/ 201010 w 768699"/>
                <a:gd name="connsiteY1" fmla="*/ 244 h 657608"/>
                <a:gd name="connsiteX2" fmla="*/ 417048 w 768699"/>
                <a:gd name="connsiteY2" fmla="*/ 577300 h 657608"/>
                <a:gd name="connsiteX3" fmla="*/ 768699 w 768699"/>
                <a:gd name="connsiteY3" fmla="*/ 623305 h 657608"/>
                <a:gd name="connsiteX0" fmla="*/ 0 w 768699"/>
                <a:gd name="connsiteY0" fmla="*/ 653438 h 653438"/>
                <a:gd name="connsiteX1" fmla="*/ 201010 w 768699"/>
                <a:gd name="connsiteY1" fmla="*/ 232 h 653438"/>
                <a:gd name="connsiteX2" fmla="*/ 417048 w 768699"/>
                <a:gd name="connsiteY2" fmla="*/ 577288 h 653438"/>
                <a:gd name="connsiteX3" fmla="*/ 768699 w 768699"/>
                <a:gd name="connsiteY3" fmla="*/ 623293 h 653438"/>
                <a:gd name="connsiteX0" fmla="*/ 0 w 823725"/>
                <a:gd name="connsiteY0" fmla="*/ 653447 h 653447"/>
                <a:gd name="connsiteX1" fmla="*/ 201010 w 823725"/>
                <a:gd name="connsiteY1" fmla="*/ 241 h 653447"/>
                <a:gd name="connsiteX2" fmla="*/ 417048 w 823725"/>
                <a:gd name="connsiteY2" fmla="*/ 577297 h 653447"/>
                <a:gd name="connsiteX3" fmla="*/ 823725 w 823725"/>
                <a:gd name="connsiteY3" fmla="*/ 596327 h 653447"/>
                <a:gd name="connsiteX0" fmla="*/ 0 w 823725"/>
                <a:gd name="connsiteY0" fmla="*/ 653447 h 653447"/>
                <a:gd name="connsiteX1" fmla="*/ 201010 w 823725"/>
                <a:gd name="connsiteY1" fmla="*/ 241 h 653447"/>
                <a:gd name="connsiteX2" fmla="*/ 417048 w 823725"/>
                <a:gd name="connsiteY2" fmla="*/ 577297 h 653447"/>
                <a:gd name="connsiteX3" fmla="*/ 823725 w 823725"/>
                <a:gd name="connsiteY3" fmla="*/ 596327 h 653447"/>
                <a:gd name="connsiteX0" fmla="*/ 0 w 823725"/>
                <a:gd name="connsiteY0" fmla="*/ 658352 h 658352"/>
                <a:gd name="connsiteX1" fmla="*/ 201010 w 823725"/>
                <a:gd name="connsiteY1" fmla="*/ 5146 h 658352"/>
                <a:gd name="connsiteX2" fmla="*/ 325521 w 823725"/>
                <a:gd name="connsiteY2" fmla="*/ 365189 h 658352"/>
                <a:gd name="connsiteX3" fmla="*/ 417048 w 823725"/>
                <a:gd name="connsiteY3" fmla="*/ 582202 h 658352"/>
                <a:gd name="connsiteX4" fmla="*/ 823725 w 823725"/>
                <a:gd name="connsiteY4" fmla="*/ 601232 h 658352"/>
                <a:gd name="connsiteX0" fmla="*/ 0 w 823725"/>
                <a:gd name="connsiteY0" fmla="*/ 660559 h 660559"/>
                <a:gd name="connsiteX1" fmla="*/ 201010 w 823725"/>
                <a:gd name="connsiteY1" fmla="*/ 7353 h 660559"/>
                <a:gd name="connsiteX2" fmla="*/ 325521 w 823725"/>
                <a:gd name="connsiteY2" fmla="*/ 367396 h 660559"/>
                <a:gd name="connsiteX3" fmla="*/ 607858 w 823725"/>
                <a:gd name="connsiteY3" fmla="*/ 2207 h 660559"/>
                <a:gd name="connsiteX4" fmla="*/ 823725 w 823725"/>
                <a:gd name="connsiteY4" fmla="*/ 603439 h 660559"/>
                <a:gd name="connsiteX0" fmla="*/ 0 w 823725"/>
                <a:gd name="connsiteY0" fmla="*/ 659966 h 659966"/>
                <a:gd name="connsiteX1" fmla="*/ 201010 w 823725"/>
                <a:gd name="connsiteY1" fmla="*/ 6760 h 659966"/>
                <a:gd name="connsiteX2" fmla="*/ 364805 w 823725"/>
                <a:gd name="connsiteY2" fmla="*/ 396917 h 659966"/>
                <a:gd name="connsiteX3" fmla="*/ 607858 w 823725"/>
                <a:gd name="connsiteY3" fmla="*/ 1614 h 659966"/>
                <a:gd name="connsiteX4" fmla="*/ 823725 w 823725"/>
                <a:gd name="connsiteY4" fmla="*/ 602846 h 659966"/>
                <a:gd name="connsiteX0" fmla="*/ 0 w 823725"/>
                <a:gd name="connsiteY0" fmla="*/ 659966 h 659966"/>
                <a:gd name="connsiteX1" fmla="*/ 212234 w 823725"/>
                <a:gd name="connsiteY1" fmla="*/ 112157 h 659966"/>
                <a:gd name="connsiteX2" fmla="*/ 364805 w 823725"/>
                <a:gd name="connsiteY2" fmla="*/ 396917 h 659966"/>
                <a:gd name="connsiteX3" fmla="*/ 607858 w 823725"/>
                <a:gd name="connsiteY3" fmla="*/ 1614 h 659966"/>
                <a:gd name="connsiteX4" fmla="*/ 823725 w 823725"/>
                <a:gd name="connsiteY4" fmla="*/ 602846 h 659966"/>
                <a:gd name="connsiteX0" fmla="*/ 0 w 767605"/>
                <a:gd name="connsiteY0" fmla="*/ 659966 h 659966"/>
                <a:gd name="connsiteX1" fmla="*/ 212234 w 767605"/>
                <a:gd name="connsiteY1" fmla="*/ 112157 h 659966"/>
                <a:gd name="connsiteX2" fmla="*/ 364805 w 767605"/>
                <a:gd name="connsiteY2" fmla="*/ 396917 h 659966"/>
                <a:gd name="connsiteX3" fmla="*/ 607858 w 767605"/>
                <a:gd name="connsiteY3" fmla="*/ 1614 h 659966"/>
                <a:gd name="connsiteX4" fmla="*/ 767605 w 767605"/>
                <a:gd name="connsiteY4" fmla="*/ 602846 h 659966"/>
                <a:gd name="connsiteX0" fmla="*/ 0 w 767605"/>
                <a:gd name="connsiteY0" fmla="*/ 660480 h 660480"/>
                <a:gd name="connsiteX1" fmla="*/ 197603 w 767605"/>
                <a:gd name="connsiteY1" fmla="*/ 230507 h 660480"/>
                <a:gd name="connsiteX2" fmla="*/ 364805 w 767605"/>
                <a:gd name="connsiteY2" fmla="*/ 397431 h 660480"/>
                <a:gd name="connsiteX3" fmla="*/ 607858 w 767605"/>
                <a:gd name="connsiteY3" fmla="*/ 2128 h 660480"/>
                <a:gd name="connsiteX4" fmla="*/ 767605 w 767605"/>
                <a:gd name="connsiteY4" fmla="*/ 603360 h 660480"/>
                <a:gd name="connsiteX0" fmla="*/ 0 w 767605"/>
                <a:gd name="connsiteY0" fmla="*/ 668906 h 668906"/>
                <a:gd name="connsiteX1" fmla="*/ 197603 w 767605"/>
                <a:gd name="connsiteY1" fmla="*/ 238933 h 668906"/>
                <a:gd name="connsiteX2" fmla="*/ 340949 w 767605"/>
                <a:gd name="connsiteY2" fmla="*/ 71422 h 668906"/>
                <a:gd name="connsiteX3" fmla="*/ 607858 w 767605"/>
                <a:gd name="connsiteY3" fmla="*/ 10554 h 668906"/>
                <a:gd name="connsiteX4" fmla="*/ 767605 w 767605"/>
                <a:gd name="connsiteY4" fmla="*/ 611786 h 668906"/>
                <a:gd name="connsiteX0" fmla="*/ 0 w 767605"/>
                <a:gd name="connsiteY0" fmla="*/ 598636 h 598636"/>
                <a:gd name="connsiteX1" fmla="*/ 197603 w 767605"/>
                <a:gd name="connsiteY1" fmla="*/ 168663 h 598636"/>
                <a:gd name="connsiteX2" fmla="*/ 340949 w 767605"/>
                <a:gd name="connsiteY2" fmla="*/ 1152 h 598636"/>
                <a:gd name="connsiteX3" fmla="*/ 560145 w 767605"/>
                <a:gd name="connsiteY3" fmla="*/ 239140 h 598636"/>
                <a:gd name="connsiteX4" fmla="*/ 767605 w 767605"/>
                <a:gd name="connsiteY4" fmla="*/ 541516 h 598636"/>
                <a:gd name="connsiteX0" fmla="*/ 0 w 767605"/>
                <a:gd name="connsiteY0" fmla="*/ 600342 h 600342"/>
                <a:gd name="connsiteX1" fmla="*/ 205555 w 767605"/>
                <a:gd name="connsiteY1" fmla="*/ 141907 h 600342"/>
                <a:gd name="connsiteX2" fmla="*/ 340949 w 767605"/>
                <a:gd name="connsiteY2" fmla="*/ 2858 h 600342"/>
                <a:gd name="connsiteX3" fmla="*/ 560145 w 767605"/>
                <a:gd name="connsiteY3" fmla="*/ 240846 h 600342"/>
                <a:gd name="connsiteX4" fmla="*/ 767605 w 767605"/>
                <a:gd name="connsiteY4" fmla="*/ 543222 h 600342"/>
                <a:gd name="connsiteX0" fmla="*/ 0 w 767605"/>
                <a:gd name="connsiteY0" fmla="*/ 559980 h 559980"/>
                <a:gd name="connsiteX1" fmla="*/ 205555 w 767605"/>
                <a:gd name="connsiteY1" fmla="*/ 101545 h 559980"/>
                <a:gd name="connsiteX2" fmla="*/ 388661 w 767605"/>
                <a:gd name="connsiteY2" fmla="*/ 5190 h 559980"/>
                <a:gd name="connsiteX3" fmla="*/ 560145 w 767605"/>
                <a:gd name="connsiteY3" fmla="*/ 200484 h 559980"/>
                <a:gd name="connsiteX4" fmla="*/ 767605 w 767605"/>
                <a:gd name="connsiteY4" fmla="*/ 502860 h 559980"/>
                <a:gd name="connsiteX0" fmla="*/ 0 w 767605"/>
                <a:gd name="connsiteY0" fmla="*/ 587639 h 587639"/>
                <a:gd name="connsiteX1" fmla="*/ 181699 w 767605"/>
                <a:gd name="connsiteY1" fmla="*/ 58047 h 587639"/>
                <a:gd name="connsiteX2" fmla="*/ 388661 w 767605"/>
                <a:gd name="connsiteY2" fmla="*/ 32849 h 587639"/>
                <a:gd name="connsiteX3" fmla="*/ 560145 w 767605"/>
                <a:gd name="connsiteY3" fmla="*/ 228143 h 587639"/>
                <a:gd name="connsiteX4" fmla="*/ 767605 w 767605"/>
                <a:gd name="connsiteY4" fmla="*/ 530519 h 587639"/>
                <a:gd name="connsiteX0" fmla="*/ 0 w 767605"/>
                <a:gd name="connsiteY0" fmla="*/ 597842 h 597842"/>
                <a:gd name="connsiteX1" fmla="*/ 181699 w 767605"/>
                <a:gd name="connsiteY1" fmla="*/ 68250 h 597842"/>
                <a:gd name="connsiteX2" fmla="*/ 388661 w 767605"/>
                <a:gd name="connsiteY2" fmla="*/ 43052 h 597842"/>
                <a:gd name="connsiteX3" fmla="*/ 560145 w 767605"/>
                <a:gd name="connsiteY3" fmla="*/ 402006 h 597842"/>
                <a:gd name="connsiteX4" fmla="*/ 767605 w 767605"/>
                <a:gd name="connsiteY4" fmla="*/ 540722 h 597842"/>
                <a:gd name="connsiteX0" fmla="*/ 0 w 831222"/>
                <a:gd name="connsiteY0" fmla="*/ 597842 h 597842"/>
                <a:gd name="connsiteX1" fmla="*/ 181699 w 831222"/>
                <a:gd name="connsiteY1" fmla="*/ 68250 h 597842"/>
                <a:gd name="connsiteX2" fmla="*/ 388661 w 831222"/>
                <a:gd name="connsiteY2" fmla="*/ 43052 h 597842"/>
                <a:gd name="connsiteX3" fmla="*/ 560145 w 831222"/>
                <a:gd name="connsiteY3" fmla="*/ 402006 h 597842"/>
                <a:gd name="connsiteX4" fmla="*/ 831222 w 831222"/>
                <a:gd name="connsiteY4" fmla="*/ 569185 h 597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1222" h="597842">
                  <a:moveTo>
                    <a:pt x="0" y="597842"/>
                  </a:moveTo>
                  <a:cubicBezTo>
                    <a:pt x="25539" y="274620"/>
                    <a:pt x="116922" y="160715"/>
                    <a:pt x="181699" y="68250"/>
                  </a:cubicBezTo>
                  <a:cubicBezTo>
                    <a:pt x="246476" y="-24215"/>
                    <a:pt x="325587" y="-12574"/>
                    <a:pt x="388661" y="43052"/>
                  </a:cubicBezTo>
                  <a:cubicBezTo>
                    <a:pt x="451735" y="98678"/>
                    <a:pt x="493012" y="367684"/>
                    <a:pt x="560145" y="402006"/>
                  </a:cubicBezTo>
                  <a:cubicBezTo>
                    <a:pt x="627278" y="436328"/>
                    <a:pt x="816173" y="616077"/>
                    <a:pt x="831222" y="569185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3119755" y="4491911"/>
            <a:ext cx="1685290" cy="26860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Regional River Discharge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681899" y="2638629"/>
            <a:ext cx="915165" cy="840451"/>
            <a:chOff x="5681899" y="2670725"/>
            <a:chExt cx="857885" cy="808355"/>
          </a:xfrm>
        </p:grpSpPr>
        <p:cxnSp>
          <p:nvCxnSpPr>
            <p:cNvPr id="31" name="Straight Connector 30"/>
            <p:cNvCxnSpPr/>
            <p:nvPr/>
          </p:nvCxnSpPr>
          <p:spPr>
            <a:xfrm flipH="1">
              <a:off x="5681899" y="3479080"/>
              <a:ext cx="85788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686344" y="2670725"/>
              <a:ext cx="0" cy="807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 32"/>
            <p:cNvSpPr/>
            <p:nvPr/>
          </p:nvSpPr>
          <p:spPr>
            <a:xfrm>
              <a:off x="5742224" y="2670725"/>
              <a:ext cx="767080" cy="737870"/>
            </a:xfrm>
            <a:custGeom>
              <a:avLst/>
              <a:gdLst>
                <a:gd name="connsiteX0" fmla="*/ 0 w 768699"/>
                <a:gd name="connsiteY0" fmla="*/ 653206 h 675371"/>
                <a:gd name="connsiteX1" fmla="*/ 105508 w 768699"/>
                <a:gd name="connsiteY1" fmla="*/ 64 h 675371"/>
                <a:gd name="connsiteX2" fmla="*/ 326572 w 768699"/>
                <a:gd name="connsiteY2" fmla="*/ 613013 h 675371"/>
                <a:gd name="connsiteX3" fmla="*/ 768699 w 768699"/>
                <a:gd name="connsiteY3" fmla="*/ 623061 h 675371"/>
                <a:gd name="connsiteX0" fmla="*/ 0 w 768699"/>
                <a:gd name="connsiteY0" fmla="*/ 653270 h 675439"/>
                <a:gd name="connsiteX1" fmla="*/ 201010 w 768699"/>
                <a:gd name="connsiteY1" fmla="*/ 64 h 675439"/>
                <a:gd name="connsiteX2" fmla="*/ 326572 w 768699"/>
                <a:gd name="connsiteY2" fmla="*/ 613077 h 675439"/>
                <a:gd name="connsiteX3" fmla="*/ 768699 w 768699"/>
                <a:gd name="connsiteY3" fmla="*/ 623125 h 675439"/>
                <a:gd name="connsiteX0" fmla="*/ 0 w 768699"/>
                <a:gd name="connsiteY0" fmla="*/ 653450 h 657608"/>
                <a:gd name="connsiteX1" fmla="*/ 201010 w 768699"/>
                <a:gd name="connsiteY1" fmla="*/ 244 h 657608"/>
                <a:gd name="connsiteX2" fmla="*/ 417048 w 768699"/>
                <a:gd name="connsiteY2" fmla="*/ 577300 h 657608"/>
                <a:gd name="connsiteX3" fmla="*/ 768699 w 768699"/>
                <a:gd name="connsiteY3" fmla="*/ 623305 h 657608"/>
                <a:gd name="connsiteX0" fmla="*/ 0 w 768699"/>
                <a:gd name="connsiteY0" fmla="*/ 653438 h 653438"/>
                <a:gd name="connsiteX1" fmla="*/ 201010 w 768699"/>
                <a:gd name="connsiteY1" fmla="*/ 232 h 653438"/>
                <a:gd name="connsiteX2" fmla="*/ 417048 w 768699"/>
                <a:gd name="connsiteY2" fmla="*/ 577288 h 653438"/>
                <a:gd name="connsiteX3" fmla="*/ 768699 w 768699"/>
                <a:gd name="connsiteY3" fmla="*/ 623293 h 653438"/>
                <a:gd name="connsiteX0" fmla="*/ 0 w 823725"/>
                <a:gd name="connsiteY0" fmla="*/ 653447 h 653447"/>
                <a:gd name="connsiteX1" fmla="*/ 201010 w 823725"/>
                <a:gd name="connsiteY1" fmla="*/ 241 h 653447"/>
                <a:gd name="connsiteX2" fmla="*/ 417048 w 823725"/>
                <a:gd name="connsiteY2" fmla="*/ 577297 h 653447"/>
                <a:gd name="connsiteX3" fmla="*/ 823725 w 823725"/>
                <a:gd name="connsiteY3" fmla="*/ 596327 h 653447"/>
                <a:gd name="connsiteX0" fmla="*/ 0 w 823725"/>
                <a:gd name="connsiteY0" fmla="*/ 653447 h 653447"/>
                <a:gd name="connsiteX1" fmla="*/ 201010 w 823725"/>
                <a:gd name="connsiteY1" fmla="*/ 241 h 653447"/>
                <a:gd name="connsiteX2" fmla="*/ 417048 w 823725"/>
                <a:gd name="connsiteY2" fmla="*/ 577297 h 653447"/>
                <a:gd name="connsiteX3" fmla="*/ 823725 w 823725"/>
                <a:gd name="connsiteY3" fmla="*/ 596327 h 653447"/>
                <a:gd name="connsiteX0" fmla="*/ 0 w 823725"/>
                <a:gd name="connsiteY0" fmla="*/ 658352 h 658352"/>
                <a:gd name="connsiteX1" fmla="*/ 201010 w 823725"/>
                <a:gd name="connsiteY1" fmla="*/ 5146 h 658352"/>
                <a:gd name="connsiteX2" fmla="*/ 325521 w 823725"/>
                <a:gd name="connsiteY2" fmla="*/ 365189 h 658352"/>
                <a:gd name="connsiteX3" fmla="*/ 417048 w 823725"/>
                <a:gd name="connsiteY3" fmla="*/ 582202 h 658352"/>
                <a:gd name="connsiteX4" fmla="*/ 823725 w 823725"/>
                <a:gd name="connsiteY4" fmla="*/ 601232 h 658352"/>
                <a:gd name="connsiteX0" fmla="*/ 0 w 823725"/>
                <a:gd name="connsiteY0" fmla="*/ 660559 h 660559"/>
                <a:gd name="connsiteX1" fmla="*/ 201010 w 823725"/>
                <a:gd name="connsiteY1" fmla="*/ 7353 h 660559"/>
                <a:gd name="connsiteX2" fmla="*/ 325521 w 823725"/>
                <a:gd name="connsiteY2" fmla="*/ 367396 h 660559"/>
                <a:gd name="connsiteX3" fmla="*/ 607858 w 823725"/>
                <a:gd name="connsiteY3" fmla="*/ 2207 h 660559"/>
                <a:gd name="connsiteX4" fmla="*/ 823725 w 823725"/>
                <a:gd name="connsiteY4" fmla="*/ 603439 h 660559"/>
                <a:gd name="connsiteX0" fmla="*/ 0 w 823725"/>
                <a:gd name="connsiteY0" fmla="*/ 659966 h 659966"/>
                <a:gd name="connsiteX1" fmla="*/ 201010 w 823725"/>
                <a:gd name="connsiteY1" fmla="*/ 6760 h 659966"/>
                <a:gd name="connsiteX2" fmla="*/ 364805 w 823725"/>
                <a:gd name="connsiteY2" fmla="*/ 396917 h 659966"/>
                <a:gd name="connsiteX3" fmla="*/ 607858 w 823725"/>
                <a:gd name="connsiteY3" fmla="*/ 1614 h 659966"/>
                <a:gd name="connsiteX4" fmla="*/ 823725 w 823725"/>
                <a:gd name="connsiteY4" fmla="*/ 602846 h 659966"/>
                <a:gd name="connsiteX0" fmla="*/ 0 w 823725"/>
                <a:gd name="connsiteY0" fmla="*/ 659966 h 659966"/>
                <a:gd name="connsiteX1" fmla="*/ 212234 w 823725"/>
                <a:gd name="connsiteY1" fmla="*/ 112157 h 659966"/>
                <a:gd name="connsiteX2" fmla="*/ 364805 w 823725"/>
                <a:gd name="connsiteY2" fmla="*/ 396917 h 659966"/>
                <a:gd name="connsiteX3" fmla="*/ 607858 w 823725"/>
                <a:gd name="connsiteY3" fmla="*/ 1614 h 659966"/>
                <a:gd name="connsiteX4" fmla="*/ 823725 w 823725"/>
                <a:gd name="connsiteY4" fmla="*/ 602846 h 659966"/>
                <a:gd name="connsiteX0" fmla="*/ 0 w 767605"/>
                <a:gd name="connsiteY0" fmla="*/ 659966 h 659966"/>
                <a:gd name="connsiteX1" fmla="*/ 212234 w 767605"/>
                <a:gd name="connsiteY1" fmla="*/ 112157 h 659966"/>
                <a:gd name="connsiteX2" fmla="*/ 364805 w 767605"/>
                <a:gd name="connsiteY2" fmla="*/ 396917 h 659966"/>
                <a:gd name="connsiteX3" fmla="*/ 607858 w 767605"/>
                <a:gd name="connsiteY3" fmla="*/ 1614 h 659966"/>
                <a:gd name="connsiteX4" fmla="*/ 767605 w 767605"/>
                <a:gd name="connsiteY4" fmla="*/ 602846 h 659966"/>
                <a:gd name="connsiteX0" fmla="*/ 0 w 767605"/>
                <a:gd name="connsiteY0" fmla="*/ 660480 h 660480"/>
                <a:gd name="connsiteX1" fmla="*/ 197603 w 767605"/>
                <a:gd name="connsiteY1" fmla="*/ 230507 h 660480"/>
                <a:gd name="connsiteX2" fmla="*/ 364805 w 767605"/>
                <a:gd name="connsiteY2" fmla="*/ 397431 h 660480"/>
                <a:gd name="connsiteX3" fmla="*/ 607858 w 767605"/>
                <a:gd name="connsiteY3" fmla="*/ 2128 h 660480"/>
                <a:gd name="connsiteX4" fmla="*/ 767605 w 767605"/>
                <a:gd name="connsiteY4" fmla="*/ 603360 h 66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605" h="660480">
                  <a:moveTo>
                    <a:pt x="0" y="660480"/>
                  </a:moveTo>
                  <a:cubicBezTo>
                    <a:pt x="25539" y="337258"/>
                    <a:pt x="136802" y="274349"/>
                    <a:pt x="197603" y="230507"/>
                  </a:cubicBezTo>
                  <a:cubicBezTo>
                    <a:pt x="258404" y="186665"/>
                    <a:pt x="296429" y="435494"/>
                    <a:pt x="364805" y="397431"/>
                  </a:cubicBezTo>
                  <a:cubicBezTo>
                    <a:pt x="433181" y="359368"/>
                    <a:pt x="540725" y="-32194"/>
                    <a:pt x="607858" y="2128"/>
                  </a:cubicBezTo>
                  <a:cubicBezTo>
                    <a:pt x="674991" y="36450"/>
                    <a:pt x="752556" y="650252"/>
                    <a:pt x="767605" y="60336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cxnSp>
        <p:nvCxnSpPr>
          <p:cNvPr id="35" name="Elbow Connector 34"/>
          <p:cNvCxnSpPr/>
          <p:nvPr/>
        </p:nvCxnSpPr>
        <p:spPr>
          <a:xfrm>
            <a:off x="2091615" y="2395818"/>
            <a:ext cx="3519772" cy="516282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flipV="1">
            <a:off x="4582907" y="3523385"/>
            <a:ext cx="1817582" cy="544860"/>
          </a:xfrm>
          <a:prstGeom prst="bentConnector3">
            <a:avLst>
              <a:gd name="adj1" fmla="val 9961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1306618" y="3559627"/>
            <a:ext cx="1701432" cy="3126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BE4D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2-3 month lead time</a:t>
            </a:r>
            <a:endParaRPr lang="en-U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4618671" y="3725778"/>
            <a:ext cx="1781818" cy="32284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BE4D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2-3 month lead time</a:t>
            </a:r>
            <a:endParaRPr lang="en-U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3812587" y="2411010"/>
            <a:ext cx="1836900" cy="32284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BE4D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5-6 month lead time</a:t>
            </a:r>
            <a:endParaRPr lang="en-US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065360" y="3240213"/>
            <a:ext cx="95250" cy="8445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4566658" y="3087607"/>
            <a:ext cx="667385" cy="27495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>
                <a:solidFill>
                  <a:srgbClr val="FFFF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Dhaka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6666786" y="2954286"/>
            <a:ext cx="890270" cy="43878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Cholera outbreaks 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4564727" y="1223696"/>
            <a:ext cx="1730251" cy="61927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BE4D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Water scarcity driven cholera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6440283" y="1155600"/>
            <a:ext cx="2154504" cy="61927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BE4D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Water abundance driven cholera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Down Arrow 49"/>
          <p:cNvSpPr/>
          <p:nvPr/>
        </p:nvSpPr>
        <p:spPr>
          <a:xfrm rot="9578491" flipV="1">
            <a:off x="5676729" y="1709281"/>
            <a:ext cx="123218" cy="1167301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1" name="Down Arrow 50"/>
          <p:cNvSpPr/>
          <p:nvPr/>
        </p:nvSpPr>
        <p:spPr>
          <a:xfrm rot="13219093" flipV="1">
            <a:off x="6816018" y="1543223"/>
            <a:ext cx="110668" cy="1202038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2" name="Down Arrow 51"/>
          <p:cNvSpPr/>
          <p:nvPr/>
        </p:nvSpPr>
        <p:spPr>
          <a:xfrm flipV="1">
            <a:off x="7111921" y="5291147"/>
            <a:ext cx="190500" cy="294005"/>
          </a:xfrm>
          <a:prstGeom prst="downArrow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3" name="Down Arrow 52"/>
          <p:cNvSpPr/>
          <p:nvPr/>
        </p:nvSpPr>
        <p:spPr>
          <a:xfrm flipV="1">
            <a:off x="6547406" y="5322897"/>
            <a:ext cx="190500" cy="294005"/>
          </a:xfrm>
          <a:prstGeom prst="downArrow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4" name="Down Arrow 53"/>
          <p:cNvSpPr/>
          <p:nvPr/>
        </p:nvSpPr>
        <p:spPr>
          <a:xfrm flipV="1">
            <a:off x="6006386" y="5322897"/>
            <a:ext cx="190500" cy="294005"/>
          </a:xfrm>
          <a:prstGeom prst="downArrow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5" name="Down Arrow 54"/>
          <p:cNvSpPr/>
          <p:nvPr/>
        </p:nvSpPr>
        <p:spPr>
          <a:xfrm flipV="1">
            <a:off x="5453936" y="5291147"/>
            <a:ext cx="190500" cy="294005"/>
          </a:xfrm>
          <a:prstGeom prst="downArrow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6" name="Down Arrow 55"/>
          <p:cNvSpPr/>
          <p:nvPr/>
        </p:nvSpPr>
        <p:spPr>
          <a:xfrm flipV="1">
            <a:off x="4929426" y="5338772"/>
            <a:ext cx="190500" cy="294005"/>
          </a:xfrm>
          <a:prstGeom prst="downArrow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3364018" y="5686444"/>
            <a:ext cx="5627581" cy="38869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2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Seasonal bacteria intrusion due to low river discharge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659174" y="10633"/>
            <a:ext cx="6027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99"/>
                </a:solidFill>
              </a:rPr>
              <a:t>Predictive Endemic Cholera Model</a:t>
            </a:r>
            <a:endParaRPr lang="en-US" sz="32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4458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8" grpId="0" animBg="1"/>
      <p:bldP spid="19" grpId="0"/>
      <p:bldP spid="20" grpId="0"/>
      <p:bldP spid="30" grpId="0" animBg="1"/>
      <p:bldP spid="41" grpId="0"/>
      <p:bldP spid="42" grpId="0"/>
      <p:bldP spid="43" grpId="0"/>
      <p:bldP spid="47" grpId="0" animBg="1"/>
      <p:bldP spid="48" grpId="0"/>
      <p:bldP spid="49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60" y="1197864"/>
            <a:ext cx="9153714" cy="4974336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91000"/>
            <a:ext cx="4326265" cy="2667000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>
          <a:xfrm rot="1102957">
            <a:off x="4079364" y="4361234"/>
            <a:ext cx="1116064" cy="22529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59174" y="101025"/>
            <a:ext cx="6027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99"/>
                </a:solidFill>
              </a:rPr>
              <a:t>Predictive Endemic Cholera Model</a:t>
            </a:r>
            <a:endParaRPr lang="en-US" sz="32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0815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60" y="1197864"/>
            <a:ext cx="9153714" cy="497433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224" y="3886200"/>
            <a:ext cx="3389584" cy="29718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 rot="4595943">
            <a:off x="5700677" y="3690957"/>
            <a:ext cx="1116064" cy="22529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59174" y="10633"/>
            <a:ext cx="6027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99"/>
                </a:solidFill>
              </a:rPr>
              <a:t>Predictive Endemic Cholera Model</a:t>
            </a:r>
            <a:endParaRPr lang="en-US" sz="32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7959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60" y="1197864"/>
            <a:ext cx="9153714" cy="497433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86200"/>
            <a:ext cx="3276600" cy="2968752"/>
          </a:xfrm>
          <a:prstGeom prst="rect">
            <a:avLst/>
          </a:prstGeom>
          <a:noFill/>
        </p:spPr>
      </p:pic>
      <p:sp>
        <p:nvSpPr>
          <p:cNvPr id="12" name="Right Arrow 11"/>
          <p:cNvSpPr/>
          <p:nvPr/>
        </p:nvSpPr>
        <p:spPr>
          <a:xfrm rot="4595943">
            <a:off x="6157878" y="3600983"/>
            <a:ext cx="1116064" cy="22529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59174" y="10633"/>
            <a:ext cx="6027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99"/>
                </a:solidFill>
              </a:rPr>
              <a:t>Predictive Endemic Cholera Model</a:t>
            </a:r>
            <a:endParaRPr lang="en-US" sz="32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70849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" y="22412"/>
            <a:ext cx="9144000" cy="66338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Future Work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094" y="1143000"/>
            <a:ext cx="8229600" cy="40386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Field validation trials for microbiological water quality at multiple locations </a:t>
            </a:r>
          </a:p>
          <a:p>
            <a:r>
              <a:rPr lang="en-US" b="1" dirty="0" smtClean="0"/>
              <a:t>Uncertainty in predictions, creating global database on disease</a:t>
            </a:r>
            <a:endParaRPr lang="en-US" b="1" dirty="0"/>
          </a:p>
          <a:p>
            <a:r>
              <a:rPr lang="en-US" b="1" dirty="0" smtClean="0"/>
              <a:t>Other diarrheal pathogens (Norovirus, </a:t>
            </a:r>
            <a:r>
              <a:rPr lang="en-US" b="1" dirty="0" err="1" smtClean="0"/>
              <a:t>Shigella</a:t>
            </a:r>
            <a:r>
              <a:rPr lang="en-US" b="1" dirty="0" smtClean="0"/>
              <a:t>,</a:t>
            </a:r>
            <a:r>
              <a:rPr lang="en-US" b="1" i="1" dirty="0"/>
              <a:t> Vibrio </a:t>
            </a:r>
            <a:r>
              <a:rPr lang="en-US" b="1" i="1" dirty="0" err="1" smtClean="0"/>
              <a:t>parahaemolyticus</a:t>
            </a:r>
            <a:r>
              <a:rPr lang="en-US" b="1" i="1" dirty="0"/>
              <a:t>, Vibrio </a:t>
            </a:r>
            <a:r>
              <a:rPr lang="en-US" b="1" i="1" dirty="0" err="1" smtClean="0"/>
              <a:t>vulnificus</a:t>
            </a:r>
            <a:r>
              <a:rPr lang="en-US" b="1" dirty="0" smtClean="0"/>
              <a:t>)</a:t>
            </a:r>
          </a:p>
          <a:p>
            <a:r>
              <a:rPr lang="en-US" b="1" dirty="0" smtClean="0"/>
              <a:t>Understand and synthesize scale issues for linking land surface models with disease transmission algorithms</a:t>
            </a:r>
          </a:p>
          <a:p>
            <a:endParaRPr lang="en-US" b="1" dirty="0" smtClean="0"/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45022555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" y="22412"/>
            <a:ext cx="9144000" cy="66338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Where we need help?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094" y="1143000"/>
            <a:ext cx="8229600" cy="40386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Student webinars on available products-perhaps </a:t>
            </a:r>
            <a:r>
              <a:rPr lang="en-US" b="1" dirty="0" err="1" smtClean="0"/>
              <a:t>listserve</a:t>
            </a:r>
            <a:r>
              <a:rPr lang="en-US" b="1" dirty="0" smtClean="0"/>
              <a:t> type announcements. </a:t>
            </a:r>
          </a:p>
          <a:p>
            <a:r>
              <a:rPr lang="en-US" b="1" dirty="0" smtClean="0"/>
              <a:t>Reduce latency time of IMERG data (or, availability of algorithms?) </a:t>
            </a:r>
          </a:p>
          <a:p>
            <a:r>
              <a:rPr lang="en-US" b="1" dirty="0" smtClean="0"/>
              <a:t>Comparison of TRMM (3B43)and IMERG data, or </a:t>
            </a:r>
            <a:r>
              <a:rPr lang="en-US" b="1" dirty="0" err="1" smtClean="0"/>
              <a:t>atleast</a:t>
            </a:r>
            <a:r>
              <a:rPr lang="en-US" b="1" dirty="0" smtClean="0"/>
              <a:t> provide both dataset on same grid (or algorithms)</a:t>
            </a:r>
          </a:p>
          <a:p>
            <a:r>
              <a:rPr lang="en-US" b="1" dirty="0" smtClean="0"/>
              <a:t>Uncertainty in IMERG data (especially on daily scales)</a:t>
            </a:r>
          </a:p>
          <a:p>
            <a:r>
              <a:rPr lang="en-US" b="1" dirty="0" smtClean="0"/>
              <a:t>Restructuring data access for FTP</a:t>
            </a:r>
          </a:p>
          <a:p>
            <a:pPr lvl="1"/>
            <a:r>
              <a:rPr lang="en-US" b="1" dirty="0" smtClean="0"/>
              <a:t>E.g., for obtaining IMERG on monthly scales, the file is located in day 1 folder of each month?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4081570"/>
            <a:ext cx="2286000" cy="220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0247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" y="22412"/>
            <a:ext cx="9144000" cy="66338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Collaborators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094" y="1143000"/>
            <a:ext cx="8229600" cy="34591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Rita Colwell, University of Maryland </a:t>
            </a:r>
          </a:p>
          <a:p>
            <a:r>
              <a:rPr lang="en-US" dirty="0" smtClean="0"/>
              <a:t>Shafqat Akanda, University of Rhode Island</a:t>
            </a:r>
          </a:p>
          <a:p>
            <a:r>
              <a:rPr lang="en-US" dirty="0" smtClean="0"/>
              <a:t>Helen </a:t>
            </a:r>
            <a:r>
              <a:rPr lang="en-US" dirty="0" err="1" smtClean="0"/>
              <a:t>Nyugen</a:t>
            </a:r>
            <a:r>
              <a:rPr lang="en-US" dirty="0" smtClean="0"/>
              <a:t>, University of Illinois-Urbana</a:t>
            </a:r>
          </a:p>
          <a:p>
            <a:r>
              <a:rPr lang="en-US" dirty="0" smtClean="0"/>
              <a:t>Brad Sack, Johns Hopkins University</a:t>
            </a:r>
          </a:p>
          <a:p>
            <a:r>
              <a:rPr lang="en-US" dirty="0" smtClean="0"/>
              <a:t>Juliet Iwelunmor, </a:t>
            </a:r>
            <a:r>
              <a:rPr lang="en-US" dirty="0"/>
              <a:t>University of </a:t>
            </a:r>
            <a:r>
              <a:rPr lang="en-US" dirty="0" smtClean="0"/>
              <a:t>Illinois-Urbana</a:t>
            </a:r>
          </a:p>
          <a:p>
            <a:r>
              <a:rPr lang="en-US" dirty="0" err="1" smtClean="0"/>
              <a:t>Munir</a:t>
            </a:r>
            <a:r>
              <a:rPr lang="en-US" dirty="0" smtClean="0"/>
              <a:t> </a:t>
            </a:r>
            <a:r>
              <a:rPr lang="en-US" dirty="0" err="1" smtClean="0"/>
              <a:t>Alam</a:t>
            </a:r>
            <a:r>
              <a:rPr lang="en-US" dirty="0" smtClean="0"/>
              <a:t>, ICDDRB</a:t>
            </a:r>
          </a:p>
          <a:p>
            <a:r>
              <a:rPr lang="en-US" dirty="0" smtClean="0"/>
              <a:t>Mauro Colombo, UEM, Mozambique</a:t>
            </a:r>
          </a:p>
          <a:p>
            <a:r>
              <a:rPr lang="en-US" dirty="0" smtClean="0"/>
              <a:t>Environment and Public Health Organization (ENPHO), Nepal</a:t>
            </a:r>
          </a:p>
          <a:p>
            <a:r>
              <a:rPr lang="en-US" dirty="0" smtClean="0"/>
              <a:t>Saiful Islam, BUET, Bangladesh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4094" y="4800600"/>
            <a:ext cx="7897906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solidFill>
                  <a:srgbClr val="FFFF00"/>
                </a:solidFill>
              </a:rPr>
              <a:t>This research is supported, in part, from a grant by NASA-Health </a:t>
            </a:r>
            <a:r>
              <a:rPr lang="en-US" sz="2000" b="1" dirty="0">
                <a:solidFill>
                  <a:srgbClr val="FFFF00"/>
                </a:solidFill>
              </a:rPr>
              <a:t>and Air Quality </a:t>
            </a:r>
            <a:r>
              <a:rPr lang="en-US" sz="2000" b="1" dirty="0" smtClean="0">
                <a:solidFill>
                  <a:srgbClr val="FFFF00"/>
                </a:solidFill>
              </a:rPr>
              <a:t>Applications (NNX15AF71G)</a:t>
            </a:r>
          </a:p>
        </p:txBody>
      </p:sp>
      <p:pic>
        <p:nvPicPr>
          <p:cNvPr id="5" name="Picture 2" descr="http://www.sph.umd.edu/KNES/STAR/images/umd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50" y="6172200"/>
            <a:ext cx="582569" cy="57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08522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143000"/>
            <a:ext cx="2667000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Micro-Scale Environment</a:t>
            </a:r>
          </a:p>
          <a:p>
            <a:pPr algn="ctr"/>
            <a:r>
              <a:rPr lang="en-US" sz="2400" b="1" dirty="0" smtClean="0"/>
              <a:t>(processes within pathogens)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75385" y="1214516"/>
            <a:ext cx="2819400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Macro-Scale Environment</a:t>
            </a:r>
          </a:p>
          <a:p>
            <a:pPr algn="ctr"/>
            <a:r>
              <a:rPr lang="en-US" sz="2400" b="1" dirty="0" smtClean="0"/>
              <a:t>(processes outside pathogens)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80660" y="4288295"/>
            <a:ext cx="2743200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Ambient Environment</a:t>
            </a:r>
          </a:p>
          <a:p>
            <a:pPr algn="ctr"/>
            <a:r>
              <a:rPr lang="en-US" sz="2400" b="1" dirty="0" smtClean="0"/>
              <a:t>(Population stress, Water security)</a:t>
            </a:r>
          </a:p>
        </p:txBody>
      </p:sp>
      <p:sp>
        <p:nvSpPr>
          <p:cNvPr id="7" name="Right Arrow 6"/>
          <p:cNvSpPr/>
          <p:nvPr/>
        </p:nvSpPr>
        <p:spPr>
          <a:xfrm rot="10800000">
            <a:off x="3276600" y="1927830"/>
            <a:ext cx="2412521" cy="28197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7677775">
            <a:off x="5870787" y="3695879"/>
            <a:ext cx="2412521" cy="28197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-Down Arrow 10"/>
          <p:cNvSpPr/>
          <p:nvPr/>
        </p:nvSpPr>
        <p:spPr>
          <a:xfrm rot="19660835">
            <a:off x="2513940" y="2551774"/>
            <a:ext cx="331348" cy="2483732"/>
          </a:xfrm>
          <a:prstGeom prst="up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124200" y="3124200"/>
            <a:ext cx="26670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Diarrheal Diseases</a:t>
            </a:r>
            <a:endParaRPr lang="en-US" sz="2400" b="1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762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How </a:t>
            </a:r>
            <a:r>
              <a:rPr lang="en-US" sz="3200" b="1" dirty="0" err="1" smtClean="0">
                <a:solidFill>
                  <a:srgbClr val="FFFF00"/>
                </a:solidFill>
              </a:rPr>
              <a:t>hydroclimate</a:t>
            </a:r>
            <a:r>
              <a:rPr lang="en-US" sz="3200" b="1" dirty="0" smtClean="0">
                <a:solidFill>
                  <a:srgbClr val="FFFF00"/>
                </a:solidFill>
              </a:rPr>
              <a:t> is related to Diarrhea?</a:t>
            </a:r>
            <a:br>
              <a:rPr lang="en-US" sz="3200" b="1" dirty="0" smtClean="0">
                <a:solidFill>
                  <a:srgbClr val="FFFF00"/>
                </a:solidFill>
              </a:rPr>
            </a:b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3328" y="6378737"/>
            <a:ext cx="3108385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Jutla</a:t>
            </a:r>
            <a:r>
              <a:rPr lang="en-US" sz="1600" b="1" dirty="0" smtClean="0"/>
              <a:t> et al., 2010 (JAWRA)</a:t>
            </a:r>
            <a:endParaRPr lang="en-US" sz="1600" b="1" dirty="0"/>
          </a:p>
        </p:txBody>
      </p:sp>
      <p:sp>
        <p:nvSpPr>
          <p:cNvPr id="2" name="Rectangle 1"/>
          <p:cNvSpPr/>
          <p:nvPr/>
        </p:nvSpPr>
        <p:spPr>
          <a:xfrm>
            <a:off x="76104" y="4534516"/>
            <a:ext cx="30355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endParaRPr lang="en-US" sz="1600" b="1" u="sng" dirty="0">
              <a:solidFill>
                <a:srgbClr val="FFFF00"/>
              </a:solidFill>
            </a:endParaRPr>
          </a:p>
          <a:p>
            <a:pPr marL="0" lvl="1" algn="ctr"/>
            <a:r>
              <a:rPr lang="en-US" sz="1600" b="1" dirty="0">
                <a:solidFill>
                  <a:srgbClr val="FFFF00"/>
                </a:solidFill>
              </a:rPr>
              <a:t>Our goal is to understand </a:t>
            </a:r>
            <a:r>
              <a:rPr lang="en-US" sz="1600" b="1" dirty="0" smtClean="0">
                <a:solidFill>
                  <a:srgbClr val="FFFF00"/>
                </a:solidFill>
              </a:rPr>
              <a:t>macro-environmental </a:t>
            </a:r>
            <a:r>
              <a:rPr lang="en-US" sz="1600" b="1" dirty="0">
                <a:solidFill>
                  <a:srgbClr val="FFFF00"/>
                </a:solidFill>
              </a:rPr>
              <a:t>processes lead to disease outbreaks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6051191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427" y="2667000"/>
            <a:ext cx="7086600" cy="1625858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US" sz="22000" b="1" dirty="0" smtClean="0">
                <a:solidFill>
                  <a:srgbClr val="FFFF99"/>
                </a:solidFill>
                <a:latin typeface="Bookman Old Style" panose="02050604050505020204" pitchFamily="18" charset="0"/>
              </a:rPr>
              <a:t>Thank you</a:t>
            </a:r>
          </a:p>
          <a:p>
            <a:pPr marL="0" indent="0" algn="ctr">
              <a:buNone/>
            </a:pPr>
            <a:endParaRPr lang="en-US" sz="4800" b="1" dirty="0" smtClean="0">
              <a:solidFill>
                <a:srgbClr val="FFFF99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en-US" sz="4800" b="1" dirty="0" smtClean="0">
              <a:solidFill>
                <a:srgbClr val="FFFF99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en-US" b="1" dirty="0" smtClean="0"/>
          </a:p>
        </p:txBody>
      </p:sp>
      <p:pic>
        <p:nvPicPr>
          <p:cNvPr id="8" name="Picture 2" descr="http://www.sph.umd.edu/KNES/STAR/images/umd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50" y="6172200"/>
            <a:ext cx="582569" cy="57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04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7432"/>
            <a:ext cx="6400800" cy="6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8250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0" y="685800"/>
            <a:ext cx="8615516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61963" algn="l"/>
              </a:tabLst>
            </a:pPr>
            <a:r>
              <a:rPr lang="en-US" altLang="en-US" sz="1200" dirty="0" err="1" smtClean="0"/>
              <a:t>Jutla</a:t>
            </a:r>
            <a:r>
              <a:rPr lang="en-US" altLang="en-US" sz="1200" dirty="0" smtClean="0"/>
              <a:t>, A.S., </a:t>
            </a:r>
            <a:r>
              <a:rPr lang="en-US" altLang="en-US" sz="1200" dirty="0" err="1" smtClean="0"/>
              <a:t>Huq</a:t>
            </a:r>
            <a:r>
              <a:rPr lang="en-US" altLang="en-US" sz="1200" dirty="0"/>
              <a:t>, A. and Colwell, R. 2015. Diagnostic approach for monitoring hydroclimatic conditions related to emergence of West Nile Virus in West Virginia. </a:t>
            </a:r>
            <a:r>
              <a:rPr lang="en-US" altLang="en-US" sz="1200" i="1" dirty="0"/>
              <a:t>Frontiers Journal of Public Health.</a:t>
            </a:r>
            <a:r>
              <a:rPr lang="en-US" altLang="en-US" sz="1200" dirty="0"/>
              <a:t> </a:t>
            </a:r>
            <a:r>
              <a:rPr lang="en-US" altLang="en-US" sz="1200" dirty="0" err="1"/>
              <a:t>doi</a:t>
            </a:r>
            <a:r>
              <a:rPr lang="en-US" altLang="en-US" sz="1200" dirty="0"/>
              <a:t>: 10.3389/fpubh.2015.00010. </a:t>
            </a:r>
            <a:endParaRPr lang="en-US" altLang="en-US" sz="1200" dirty="0" smtClean="0"/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61963" algn="l"/>
              </a:tabLst>
            </a:pPr>
            <a:r>
              <a:rPr lang="en-US" sz="1200" b="1" dirty="0" smtClean="0"/>
              <a:t>Nasr-Azadani, F., Unnikrishnan</a:t>
            </a:r>
            <a:r>
              <a:rPr lang="en-US" sz="1200" b="1" dirty="0"/>
              <a:t>, </a:t>
            </a:r>
            <a:r>
              <a:rPr lang="en-US" sz="1200" b="1" dirty="0" smtClean="0"/>
              <a:t>A., Akanda</a:t>
            </a:r>
            <a:r>
              <a:rPr lang="en-US" sz="1200" b="1" dirty="0"/>
              <a:t>, </a:t>
            </a:r>
            <a:r>
              <a:rPr lang="en-US" sz="1200" b="1" dirty="0" smtClean="0"/>
              <a:t>A., Islam, S., </a:t>
            </a:r>
            <a:r>
              <a:rPr lang="en-US" sz="1200" b="1" dirty="0" err="1" smtClean="0"/>
              <a:t>Alam</a:t>
            </a:r>
            <a:r>
              <a:rPr lang="en-US" sz="1200" b="1" dirty="0"/>
              <a:t>, </a:t>
            </a:r>
            <a:r>
              <a:rPr lang="en-US" sz="1200" b="1" dirty="0" smtClean="0"/>
              <a:t>M., </a:t>
            </a:r>
            <a:r>
              <a:rPr lang="en-US" sz="1200" b="1" dirty="0" err="1" smtClean="0"/>
              <a:t>Huq</a:t>
            </a:r>
            <a:r>
              <a:rPr lang="en-US" sz="1200" b="1" dirty="0"/>
              <a:t>, </a:t>
            </a:r>
            <a:r>
              <a:rPr lang="en-US" sz="1200" b="1" dirty="0" smtClean="0"/>
              <a:t>A., </a:t>
            </a:r>
            <a:r>
              <a:rPr lang="en-US" sz="1200" b="1" dirty="0" err="1" smtClean="0"/>
              <a:t>Jutla</a:t>
            </a:r>
            <a:r>
              <a:rPr lang="en-US" sz="1200" b="1" dirty="0" smtClean="0"/>
              <a:t>, A., and Colwell, R. </a:t>
            </a:r>
            <a:r>
              <a:rPr lang="en-US" sz="1200" b="1" dirty="0"/>
              <a:t>2015. A framework for downscaling river discharge to assess the effects of climate change on endemic </a:t>
            </a:r>
            <a:r>
              <a:rPr lang="en-US" sz="1200" b="1" dirty="0" smtClean="0"/>
              <a:t>cholera. Climate Research. </a:t>
            </a:r>
            <a:r>
              <a:rPr lang="en-US" sz="1200" dirty="0" err="1"/>
              <a:t>doi</a:t>
            </a:r>
            <a:r>
              <a:rPr lang="en-US" sz="1200" dirty="0"/>
              <a:t>: </a:t>
            </a:r>
            <a:r>
              <a:rPr lang="en-US" sz="1200" dirty="0" smtClean="0"/>
              <a:t>10.3354/cr01310</a:t>
            </a:r>
            <a:endParaRPr lang="en-US" sz="1200" dirty="0"/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61963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Akanda, A.S.,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</a:rPr>
              <a:t>Jutla, A.S.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 and Colwell, R. 2014. Global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effectLst/>
              </a:rPr>
              <a:t>diarrhoea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 action plan needs integrated climate-based surveillance, The Lancet-Global Health, 2(2):69-70.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61963" algn="l"/>
              </a:tabLst>
            </a:pPr>
            <a:r>
              <a:rPr lang="en-US" altLang="en-US" sz="1200" dirty="0"/>
              <a:t>Luo, T., </a:t>
            </a:r>
            <a:r>
              <a:rPr lang="en-US" altLang="en-US" sz="1200" b="1" dirty="0" err="1"/>
              <a:t>Jutla</a:t>
            </a:r>
            <a:r>
              <a:rPr lang="en-US" altLang="en-US" sz="1200" b="1" dirty="0"/>
              <a:t>, A.S</a:t>
            </a:r>
            <a:r>
              <a:rPr lang="en-US" altLang="en-US" sz="1200" dirty="0"/>
              <a:t>., and Islam, S. 2015. Evapotranspiration Estimation over Agricultural Plains using MODIS Data for All Sky Conditions, </a:t>
            </a:r>
            <a:r>
              <a:rPr lang="en-US" altLang="en-US" sz="1200" i="1" dirty="0"/>
              <a:t>International Journal of Remote Sensing</a:t>
            </a:r>
            <a:r>
              <a:rPr lang="en-US" altLang="en-US" sz="1200" dirty="0"/>
              <a:t>, </a:t>
            </a:r>
            <a:r>
              <a:rPr lang="en-US" altLang="en-US" sz="1200" dirty="0" err="1"/>
              <a:t>doi</a:t>
            </a:r>
            <a:r>
              <a:rPr lang="en-US" altLang="en-US" sz="1200" dirty="0"/>
              <a:t>: 10.1080/01431161.2015.1009648 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61963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</a:rPr>
              <a:t>Jutla, A.S.,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effectLst/>
              </a:rPr>
              <a:t>Whitcombe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, E,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effectLst/>
              </a:rPr>
              <a:t>Hasan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, H., Haley, B., Akanda, A., Huq, A.,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effectLst/>
              </a:rPr>
              <a:t>Alam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, M., Sack, B., Colwell, R. 2013. In Response: Environmental Factors Influencing Epidemic Cholera. American Journal of Tropical Medicine and Hygiene 89(6): 1231–1232. 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61963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</a:rPr>
              <a:t>Jutla, A.S.,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effectLst/>
              </a:rPr>
              <a:t>Whitcombe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, E,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effectLst/>
              </a:rPr>
              <a:t>Hasan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, H., Haley, B., Akanda, A., Huq, A.,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effectLst/>
              </a:rPr>
              <a:t>Alam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, M., Sack, B., Colwell, R. 2013. Environmental factors influencing epidemic cholera. American Journal of Tropical Medicine and Hygiene, 89(3):597-607.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61963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</a:rPr>
              <a:t>Jutla, A.S.,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Akanda, A.S. and Islam, S. 2013 A framework for predicting endemic cholera using satellite derived environmental determinants. Environmental Modelling and Software, 47:148-158.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61963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</a:rPr>
              <a:t>Jutla, A.S.,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 Akanda, A.S., Huq, A.,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effectLst/>
              </a:rPr>
              <a:t>Faruque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, A., Colwell, R. and Islam, S. 2013 A water marker monitored by satellites to predict endemic cholera, Remote Sensing Letters, 4(8):822-831.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61963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Akanda, A.S.,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</a:rPr>
              <a:t> Jutla, A.S.,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Gute, D., Sack, R.,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effectLst/>
              </a:rPr>
              <a:t>Alam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, M., Huq, A., Colwell, R., and Islam, S. 2013. Population vulnerability to biannual cholera outbreaks and associated macro-Scale drivers in Bengal Delta, American Journal of Tropical Medicine and Hygiene, 89(5):950-959.. 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61963" algn="l"/>
              </a:tabLst>
            </a:pPr>
            <a:r>
              <a:rPr lang="en-US" sz="1200" b="1" dirty="0"/>
              <a:t>J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</a:rPr>
              <a:t>utla, A.S.,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Akanda, A.S. and Islam, S. 2011. Satellite space-time variability of chlorophyll in Bay of Bengal: Connections to cholera outbreaks. Remote Sensing of Environment. 123:196-206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61963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Akanda, A.S.,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</a:rPr>
              <a:t> Jutla, A.S.,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 Gute, D.M., Evans, T. and Islam, S. 2011. Reinforcing cholera intervention through prediction aided prevention. Bulletin of the World Health Organization, 90(3):243-244.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61963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</a:rPr>
              <a:t>Jutla, A.S.,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 Akanda, A.S, Griffiths, J. Islam, S. and Colwell, R. 2011. Warming oceans, phytoplankton, and river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effectLst/>
              </a:rPr>
              <a:t>discharge:Implications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 for cholera outbreaks. American Journal of Tropical Medicine and Hygiene. Doi:10.4269/ajtmh.2011.11-0181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61963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Akanda, A.S.,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</a:rPr>
              <a:t> Jutla, A.S.,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Siddique, A.K.,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effectLst/>
              </a:rPr>
              <a:t>Alam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, M., Sack, R., Huq, A., Colwell, R. and Islam, S. 2011. Hydroclimatic influences on seasonal and spatial cholera transmission cycles: Implications for public health intervention in the Bengal Delta, Water Resources Research, 47, W00H07, doi:10.1029/2010WR009914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61963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</a:rPr>
              <a:t>Jutla, A.S.,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 Akanda, A.S. and Islam, S. 2010. Tracking cholera in coastal regions using satellite observations. Journal of American Water Resources Association. 46(4):651-662.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effectLst/>
              </a:rPr>
              <a:t>Doi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: 10.1111/j.1752-1688.2010.00448.x.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61963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Akanda, A. S.,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</a:rPr>
              <a:t> Jutla, A.S. 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</a:rPr>
              <a:t>nd Islam, S. 2009. Dual peak cholera transmission in Bengal Delta: A hydroclimatological explanation, Geophysical Research Letters, 36, L19401, doi:10.1029/2009GL039312.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894" y="22412"/>
            <a:ext cx="9144000" cy="66338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Publications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1266227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18081" y="1143000"/>
            <a:ext cx="9144000" cy="40316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88613"/>
            <a:ext cx="8389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99"/>
                </a:solidFill>
              </a:rPr>
              <a:t>Predictive Epidemic Cholera </a:t>
            </a:r>
            <a:r>
              <a:rPr lang="en-US" sz="3200" b="1" dirty="0">
                <a:solidFill>
                  <a:srgbClr val="FFFF99"/>
                </a:solidFill>
              </a:rPr>
              <a:t>T</a:t>
            </a:r>
            <a:r>
              <a:rPr lang="en-US" sz="3200" b="1" dirty="0" smtClean="0">
                <a:solidFill>
                  <a:srgbClr val="FFFF99"/>
                </a:solidFill>
              </a:rPr>
              <a:t>ransmission Model</a:t>
            </a:r>
            <a:endParaRPr lang="en-US" sz="32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7020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1" y="685800"/>
            <a:ext cx="7521037" cy="5209223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4191000" y="990600"/>
            <a:ext cx="0" cy="4114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26796" y="990600"/>
            <a:ext cx="0" cy="4114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55270" y="681968"/>
            <a:ext cx="220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Four week difference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270142" y="1022888"/>
            <a:ext cx="1178223" cy="45719"/>
          </a:xfrm>
          <a:custGeom>
            <a:avLst/>
            <a:gdLst>
              <a:gd name="connsiteX0" fmla="*/ 0 w 1178223"/>
              <a:gd name="connsiteY0" fmla="*/ 0 h 449451"/>
              <a:gd name="connsiteX1" fmla="*/ 77492 w 1178223"/>
              <a:gd name="connsiteY1" fmla="*/ 46495 h 449451"/>
              <a:gd name="connsiteX2" fmla="*/ 232475 w 1178223"/>
              <a:gd name="connsiteY2" fmla="*/ 185980 h 449451"/>
              <a:gd name="connsiteX3" fmla="*/ 371960 w 1178223"/>
              <a:gd name="connsiteY3" fmla="*/ 247973 h 449451"/>
              <a:gd name="connsiteX4" fmla="*/ 495946 w 1178223"/>
              <a:gd name="connsiteY4" fmla="*/ 309966 h 449451"/>
              <a:gd name="connsiteX5" fmla="*/ 526943 w 1178223"/>
              <a:gd name="connsiteY5" fmla="*/ 356461 h 449451"/>
              <a:gd name="connsiteX6" fmla="*/ 604434 w 1178223"/>
              <a:gd name="connsiteY6" fmla="*/ 387458 h 449451"/>
              <a:gd name="connsiteX7" fmla="*/ 697424 w 1178223"/>
              <a:gd name="connsiteY7" fmla="*/ 418454 h 449451"/>
              <a:gd name="connsiteX8" fmla="*/ 805912 w 1178223"/>
              <a:gd name="connsiteY8" fmla="*/ 449451 h 449451"/>
              <a:gd name="connsiteX9" fmla="*/ 945397 w 1178223"/>
              <a:gd name="connsiteY9" fmla="*/ 433953 h 449451"/>
              <a:gd name="connsiteX10" fmla="*/ 991892 w 1178223"/>
              <a:gd name="connsiteY10" fmla="*/ 402956 h 449451"/>
              <a:gd name="connsiteX11" fmla="*/ 1084882 w 1178223"/>
              <a:gd name="connsiteY11" fmla="*/ 371959 h 449451"/>
              <a:gd name="connsiteX12" fmla="*/ 1177872 w 1178223"/>
              <a:gd name="connsiteY12" fmla="*/ 325465 h 449451"/>
              <a:gd name="connsiteX13" fmla="*/ 1146875 w 1178223"/>
              <a:gd name="connsiteY13" fmla="*/ 294468 h 44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78223" h="449451">
                <a:moveTo>
                  <a:pt x="0" y="0"/>
                </a:moveTo>
                <a:cubicBezTo>
                  <a:pt x="25831" y="15498"/>
                  <a:pt x="54178" y="27420"/>
                  <a:pt x="77492" y="46495"/>
                </a:cubicBezTo>
                <a:cubicBezTo>
                  <a:pt x="186870" y="135986"/>
                  <a:pt x="136519" y="126008"/>
                  <a:pt x="232475" y="185980"/>
                </a:cubicBezTo>
                <a:cubicBezTo>
                  <a:pt x="298204" y="227060"/>
                  <a:pt x="298483" y="211234"/>
                  <a:pt x="371960" y="247973"/>
                </a:cubicBezTo>
                <a:cubicBezTo>
                  <a:pt x="518357" y="321172"/>
                  <a:pt x="391101" y="275018"/>
                  <a:pt x="495946" y="309966"/>
                </a:cubicBezTo>
                <a:cubicBezTo>
                  <a:pt x="506278" y="325464"/>
                  <a:pt x="511786" y="345634"/>
                  <a:pt x="526943" y="356461"/>
                </a:cubicBezTo>
                <a:cubicBezTo>
                  <a:pt x="549581" y="372631"/>
                  <a:pt x="578289" y="377951"/>
                  <a:pt x="604434" y="387458"/>
                </a:cubicBezTo>
                <a:cubicBezTo>
                  <a:pt x="635140" y="398624"/>
                  <a:pt x="665726" y="410529"/>
                  <a:pt x="697424" y="418454"/>
                </a:cubicBezTo>
                <a:cubicBezTo>
                  <a:pt x="775266" y="437915"/>
                  <a:pt x="739210" y="427217"/>
                  <a:pt x="805912" y="449451"/>
                </a:cubicBezTo>
                <a:cubicBezTo>
                  <a:pt x="852407" y="444285"/>
                  <a:pt x="900013" y="445299"/>
                  <a:pt x="945397" y="433953"/>
                </a:cubicBezTo>
                <a:cubicBezTo>
                  <a:pt x="963468" y="429435"/>
                  <a:pt x="974871" y="410521"/>
                  <a:pt x="991892" y="402956"/>
                </a:cubicBezTo>
                <a:cubicBezTo>
                  <a:pt x="1021749" y="389686"/>
                  <a:pt x="1053885" y="382291"/>
                  <a:pt x="1084882" y="371959"/>
                </a:cubicBezTo>
                <a:cubicBezTo>
                  <a:pt x="1101138" y="366540"/>
                  <a:pt x="1172410" y="347315"/>
                  <a:pt x="1177872" y="325465"/>
                </a:cubicBezTo>
                <a:cubicBezTo>
                  <a:pt x="1181416" y="311289"/>
                  <a:pt x="1157207" y="304800"/>
                  <a:pt x="1146875" y="294468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" y="88613"/>
            <a:ext cx="8389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99"/>
                </a:solidFill>
              </a:rPr>
              <a:t>Predictive Epidemic Cholera </a:t>
            </a:r>
            <a:r>
              <a:rPr lang="en-US" sz="3200" b="1" dirty="0">
                <a:solidFill>
                  <a:srgbClr val="FFFF99"/>
                </a:solidFill>
              </a:rPr>
              <a:t>T</a:t>
            </a:r>
            <a:r>
              <a:rPr lang="en-US" sz="3200" b="1" dirty="0" smtClean="0">
                <a:solidFill>
                  <a:srgbClr val="FFFF99"/>
                </a:solidFill>
              </a:rPr>
              <a:t>ransmission Model</a:t>
            </a:r>
            <a:endParaRPr lang="en-US" sz="32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02932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3733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700" b="1" dirty="0" smtClean="0">
                <a:solidFill>
                  <a:srgbClr val="FFFF99"/>
                </a:solidFill>
              </a:rPr>
              <a:t>Epidemic cholera </a:t>
            </a:r>
          </a:p>
          <a:p>
            <a:pPr marL="0" indent="0" algn="ctr">
              <a:buNone/>
            </a:pPr>
            <a:r>
              <a:rPr lang="en-US" b="1" dirty="0"/>
              <a:t>New and unexpected regions, particularly in Asia and Africa, are likely to experience this form of </a:t>
            </a:r>
            <a:r>
              <a:rPr lang="en-US" b="1" dirty="0" smtClean="0"/>
              <a:t>diarrheal diseases </a:t>
            </a:r>
            <a:endParaRPr lang="en-US" b="1" dirty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83573615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9" t="4467" r="17071" b="4422"/>
          <a:stretch/>
        </p:blipFill>
        <p:spPr>
          <a:xfrm>
            <a:off x="0" y="1523999"/>
            <a:ext cx="2312429" cy="2431015"/>
          </a:xfrm>
          <a:prstGeom prst="rect">
            <a:avLst/>
          </a:prstGeom>
        </p:spPr>
      </p:pic>
      <p:pic>
        <p:nvPicPr>
          <p:cNvPr id="2" name="afri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2429" y="1523999"/>
            <a:ext cx="6807200" cy="5105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43000" y="10633"/>
            <a:ext cx="7290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99"/>
                </a:solidFill>
              </a:rPr>
              <a:t>Epidemic Cholera under Changing Climate</a:t>
            </a:r>
            <a:endParaRPr lang="en-US" sz="3200" b="1" dirty="0">
              <a:solidFill>
                <a:srgbClr val="FFFF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6527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910054"/>
            <a:ext cx="3486150" cy="2478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050" y="759116"/>
            <a:ext cx="4819650" cy="2512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3886200"/>
            <a:ext cx="3187700" cy="1655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450" y="3731260"/>
            <a:ext cx="5962650" cy="193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9489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49" y="1905000"/>
            <a:ext cx="3810000" cy="21336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Cholera Paradigm</a:t>
            </a:r>
          </a:p>
          <a:p>
            <a:pPr marL="0" indent="0" algn="ctr">
              <a:buNone/>
            </a:pPr>
            <a:endParaRPr lang="en-US" sz="3600" b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3600" b="1" dirty="0" smtClean="0"/>
              <a:t>A perfect model for understanding diarrheal diseases</a:t>
            </a:r>
          </a:p>
          <a:p>
            <a:pPr marL="0" indent="0" algn="ctr">
              <a:buNone/>
            </a:pPr>
            <a:endParaRPr lang="en-US" sz="3600" b="1" u="sng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1" y="381000"/>
            <a:ext cx="5257800" cy="598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1196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95600" y="10633"/>
            <a:ext cx="2690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99"/>
                </a:solidFill>
              </a:rPr>
              <a:t>Cholera Model</a:t>
            </a:r>
            <a:endParaRPr lang="en-US" sz="3200" b="1" dirty="0">
              <a:solidFill>
                <a:srgbClr val="FFFF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6400800"/>
            <a:ext cx="335709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Jutla</a:t>
            </a:r>
            <a:r>
              <a:rPr lang="en-US" sz="1600" b="1" dirty="0" smtClean="0"/>
              <a:t> et al., 2015 (AJTMH-Accepted)</a:t>
            </a:r>
            <a:endParaRPr lang="en-US" sz="1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85800"/>
            <a:ext cx="913157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8016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74" y="914400"/>
            <a:ext cx="5677175" cy="49414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9174" y="10633"/>
            <a:ext cx="6128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99"/>
                </a:solidFill>
              </a:rPr>
              <a:t>Predictive Epidemic Cholera Model</a:t>
            </a:r>
            <a:endParaRPr lang="en-US" sz="32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30073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0976"/>
            <a:ext cx="6248400" cy="55699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9174" y="10633"/>
            <a:ext cx="6128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99"/>
                </a:solidFill>
              </a:rPr>
              <a:t>Predictive Epidemic Cholera Model</a:t>
            </a:r>
            <a:endParaRPr lang="en-US" sz="32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4382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371600"/>
            <a:ext cx="9829800" cy="61498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31" y="1395863"/>
            <a:ext cx="7958137" cy="224674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343400" y="3810001"/>
            <a:ext cx="342901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59174" y="10633"/>
            <a:ext cx="6128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99"/>
                </a:solidFill>
              </a:rPr>
              <a:t>Predictive Epidemic Cholera Model</a:t>
            </a:r>
            <a:endParaRPr lang="en-US" sz="3200" b="1" dirty="0">
              <a:solidFill>
                <a:srgbClr val="FFFF9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200400" y="1707404"/>
            <a:ext cx="381000" cy="9595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419668" y="1707404"/>
            <a:ext cx="381000" cy="1143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6415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371600"/>
            <a:ext cx="9829800" cy="614989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553200" y="6172200"/>
            <a:ext cx="342901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044" y="3886200"/>
            <a:ext cx="7594756" cy="220832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59174" y="10633"/>
            <a:ext cx="6128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99"/>
                </a:solidFill>
              </a:rPr>
              <a:t>Predictive Epidemic Cholera Model</a:t>
            </a:r>
            <a:endParaRPr lang="en-US" sz="3200" b="1" dirty="0">
              <a:solidFill>
                <a:srgbClr val="FFFF99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286000" y="4191000"/>
            <a:ext cx="381000" cy="9595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343650" y="4191000"/>
            <a:ext cx="285750" cy="9595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8577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371600"/>
            <a:ext cx="9829800" cy="614989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876800" y="2286000"/>
            <a:ext cx="342901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85" y="2743200"/>
            <a:ext cx="8130115" cy="235852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59174" y="10633"/>
            <a:ext cx="6128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99"/>
                </a:solidFill>
              </a:rPr>
              <a:t>Predictive Epidemic Cholera Model</a:t>
            </a:r>
            <a:endParaRPr lang="en-US" sz="3200" b="1" dirty="0">
              <a:solidFill>
                <a:srgbClr val="FFFF99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659174" y="4142131"/>
            <a:ext cx="381000" cy="9595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943600" y="2962867"/>
            <a:ext cx="381000" cy="9595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7766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3997</TotalTime>
  <Words>1221</Words>
  <Application>Microsoft Office PowerPoint</Application>
  <PresentationFormat>On-screen Show (4:3)</PresentationFormat>
  <Paragraphs>118</Paragraphs>
  <Slides>27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Bookman Old Style</vt:lpstr>
      <vt:lpstr>Calibri</vt:lpstr>
      <vt:lpstr>Times New Roman</vt:lpstr>
      <vt:lpstr>Office Theme</vt:lpstr>
      <vt:lpstr>Role of precipitation in creating environment for diarrheal disease pathogens</vt:lpstr>
      <vt:lpstr>How hydroclimate is related to Diarrhea?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Work </vt:lpstr>
      <vt:lpstr>Where we need help?</vt:lpstr>
      <vt:lpstr>Collaborators </vt:lpstr>
      <vt:lpstr>PowerPoint Presentation</vt:lpstr>
      <vt:lpstr>PowerPoint Presentation</vt:lpstr>
      <vt:lpstr>Publications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Antarpreet Jutla</dc:creator>
  <cp:lastModifiedBy>Antar</cp:lastModifiedBy>
  <cp:revision>456</cp:revision>
  <dcterms:created xsi:type="dcterms:W3CDTF">2012-11-29T17:51:50Z</dcterms:created>
  <dcterms:modified xsi:type="dcterms:W3CDTF">2015-06-10T13:38:36Z</dcterms:modified>
</cp:coreProperties>
</file>