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68" r:id="rId3"/>
  </p:sldMasterIdLst>
  <p:notesMasterIdLst>
    <p:notesMasterId r:id="rId21"/>
  </p:notesMasterIdLst>
  <p:handoutMasterIdLst>
    <p:handoutMasterId r:id="rId22"/>
  </p:handoutMasterIdLst>
  <p:sldIdLst>
    <p:sldId id="276" r:id="rId4"/>
    <p:sldId id="257" r:id="rId5"/>
    <p:sldId id="298" r:id="rId6"/>
    <p:sldId id="299" r:id="rId7"/>
    <p:sldId id="294" r:id="rId8"/>
    <p:sldId id="296" r:id="rId9"/>
    <p:sldId id="297" r:id="rId10"/>
    <p:sldId id="283" r:id="rId11"/>
    <p:sldId id="258" r:id="rId12"/>
    <p:sldId id="282" r:id="rId13"/>
    <p:sldId id="277" r:id="rId14"/>
    <p:sldId id="292" r:id="rId15"/>
    <p:sldId id="293" r:id="rId16"/>
    <p:sldId id="274" r:id="rId17"/>
    <p:sldId id="279" r:id="rId18"/>
    <p:sldId id="284" r:id="rId19"/>
    <p:sldId id="28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1">
          <p15:clr>
            <a:srgbClr val="A4A3A4"/>
          </p15:clr>
        </p15:guide>
        <p15:guide id="2" pos="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599"/>
    <a:srgbClr val="19AAD5"/>
    <a:srgbClr val="00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1" autoAdjust="0"/>
    <p:restoredTop sz="95204"/>
  </p:normalViewPr>
  <p:slideViewPr>
    <p:cSldViewPr snapToGrid="0">
      <p:cViewPr varScale="1">
        <p:scale>
          <a:sx n="91" d="100"/>
          <a:sy n="91" d="100"/>
        </p:scale>
        <p:origin x="528" y="192"/>
      </p:cViewPr>
      <p:guideLst>
        <p:guide orient="horz" pos="721"/>
        <p:guide pos="4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166614-6F1F-4073-A02A-D1B59E361B14}" type="datetimeFigureOut">
              <a:rPr lang="es-ES_tradnl" smtClean="0"/>
              <a:t>10/6/15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153DAE-EF1D-473A-ABB7-555D247EDB3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409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52EBEC-C7C2-4A8B-8391-B920C8F7E375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1D7B25-218F-478C-AD72-2E7BAF42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PARTNERSHIPS ARE KEY TO SUCCESS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MERCY CORPS  (SOCIAL MISSION)</a:t>
            </a:r>
          </a:p>
          <a:p>
            <a:r>
              <a:rPr lang="en-US" b="1" dirty="0">
                <a:ea typeface="MS PGothic" pitchFamily="34" charset="-128"/>
                <a:cs typeface="MS PGothic" charset="0"/>
              </a:rPr>
              <a:t>% Owned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r>
              <a:rPr lang="en-US" i="1" dirty="0">
                <a:ea typeface="MS PGothic" pitchFamily="34" charset="-128"/>
                <a:cs typeface="MS PGothic" charset="0"/>
              </a:rPr>
              <a:t>Common A Shareholders</a:t>
            </a:r>
            <a:r>
              <a:rPr lang="en-US" dirty="0">
                <a:ea typeface="MS PGothic" pitchFamily="34" charset="-128"/>
                <a:cs typeface="MS PGothic" charset="0"/>
              </a:rPr>
              <a:t>	Mercy Corps	$110,000 	59%</a:t>
            </a:r>
          </a:p>
          <a:p>
            <a:r>
              <a:rPr lang="en-US" dirty="0">
                <a:ea typeface="MS PGothic" pitchFamily="34" charset="-128"/>
                <a:cs typeface="MS PGothic" charset="0"/>
              </a:rPr>
              <a:t>		Fonkoze	$75,000 	41%</a:t>
            </a:r>
          </a:p>
          <a:p>
            <a:r>
              <a:rPr lang="en-US" b="1" dirty="0">
                <a:ea typeface="MS PGothic" pitchFamily="34" charset="-128"/>
                <a:cs typeface="MS PGothic" charset="0"/>
              </a:rPr>
              <a:t>Total Common A  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r>
              <a:rPr lang="en-US" b="1" dirty="0">
                <a:ea typeface="MS PGothic" pitchFamily="34" charset="-128"/>
                <a:cs typeface="MS PGothic" charset="0"/>
              </a:rPr>
              <a:t>$185,000 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r>
              <a:rPr lang="en-US" b="1" dirty="0">
                <a:ea typeface="MS PGothic" pitchFamily="34" charset="-128"/>
                <a:cs typeface="MS PGothic" charset="0"/>
              </a:rPr>
              <a:t>Total Common B  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r>
              <a:rPr lang="en-US" b="1" dirty="0">
                <a:ea typeface="MS PGothic" pitchFamily="34" charset="-128"/>
                <a:cs typeface="MS PGothic" charset="0"/>
              </a:rPr>
              <a:t> 0%</a:t>
            </a:r>
            <a:endParaRPr lang="en-US" dirty="0">
              <a:ea typeface="MS PGothic" pitchFamily="34" charset="-128"/>
              <a:cs typeface="MS PGothic" charset="0"/>
            </a:endParaRPr>
          </a:p>
          <a:p>
            <a:r>
              <a:rPr lang="en-US" dirty="0">
                <a:ea typeface="MS PGothic" pitchFamily="34" charset="-128"/>
                <a:cs typeface="MS PGothic" charset="0"/>
              </a:rPr>
              <a:t>SWISS RE (TECHNICAL)</a:t>
            </a:r>
          </a:p>
          <a:p>
            <a:r>
              <a:rPr lang="en-US" dirty="0">
                <a:ea typeface="MS PGothic" pitchFamily="34" charset="-128"/>
                <a:cs typeface="MS PGothic" charset="0"/>
              </a:rPr>
              <a:t>No ownership</a:t>
            </a:r>
          </a:p>
          <a:p>
            <a:endParaRPr lang="en-US" dirty="0">
              <a:ea typeface="MS PGothic" pitchFamily="34" charset="-128"/>
              <a:cs typeface="MS PGothic" charset="0"/>
            </a:endParaRPr>
          </a:p>
          <a:p>
            <a:r>
              <a:rPr lang="en-US" b="1" dirty="0">
                <a:ea typeface="MS PGothic" pitchFamily="34" charset="-128"/>
                <a:cs typeface="MS PGothic" charset="0"/>
              </a:rPr>
              <a:t>Current challenge</a:t>
            </a:r>
          </a:p>
          <a:p>
            <a:pPr marL="174708" indent="-174708">
              <a:buFontTx/>
              <a:buChar char="-"/>
            </a:pPr>
            <a:r>
              <a:rPr lang="en-US" b="1" dirty="0">
                <a:ea typeface="MS PGothic" pitchFamily="34" charset="-128"/>
                <a:cs typeface="MS PGothic" charset="0"/>
              </a:rPr>
              <a:t>Requires huge donor funding</a:t>
            </a:r>
          </a:p>
          <a:p>
            <a:pPr marL="174708" indent="-174708">
              <a:buFontTx/>
              <a:buChar char="-"/>
            </a:pPr>
            <a:r>
              <a:rPr lang="en-US" dirty="0">
                <a:ea typeface="MS PGothic" pitchFamily="34" charset="-128"/>
                <a:cs typeface="MS PGothic" charset="0"/>
              </a:rPr>
              <a:t>Virtual team, limited resources to carry out any activities for MiCRO beyond specific project(s)</a:t>
            </a:r>
          </a:p>
          <a:p>
            <a:pPr marL="174708" indent="-174708">
              <a:buFontTx/>
              <a:buChar char="-"/>
            </a:pPr>
            <a:r>
              <a:rPr lang="en-US" dirty="0">
                <a:ea typeface="MS PGothic" pitchFamily="34" charset="-128"/>
                <a:cs typeface="MS PGothic" charset="0"/>
              </a:rPr>
              <a:t>No income for operational costs</a:t>
            </a:r>
          </a:p>
          <a:p>
            <a:r>
              <a:rPr lang="en-US" i="1" dirty="0">
                <a:solidFill>
                  <a:srgbClr val="FF0000"/>
                </a:solidFill>
                <a:ea typeface="MS PGothic" pitchFamily="34" charset="-128"/>
                <a:cs typeface="MS PGothic" charset="0"/>
              </a:rPr>
              <a:t>(ADD BARBADOS REGULATOR/MARSH/LEGAL COUNSEL)</a:t>
            </a:r>
          </a:p>
          <a:p>
            <a:r>
              <a:rPr lang="en-US" dirty="0">
                <a:ea typeface="MS PGothic" pitchFamily="34" charset="-128"/>
                <a:cs typeface="MS PGothic" charset="0"/>
              </a:rPr>
              <a:t> </a:t>
            </a:r>
          </a:p>
          <a:p>
            <a:r>
              <a:rPr lang="en-US" dirty="0">
                <a:ea typeface="MS PGothic" pitchFamily="34" charset="-128"/>
                <a:cs typeface="MS PGothic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CE3E7-3583-4C20-9BF5-F2CBB2033C0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4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D8E4F-E40C-41E8-8366-F8013EB6DDE5}" type="slidenum">
              <a:rPr lang="en-US">
                <a:latin typeface="Lucida Grande"/>
                <a:ea typeface="Geneva"/>
                <a:cs typeface="Geneva"/>
              </a:rPr>
              <a:pPr/>
              <a:t>5</a:t>
            </a:fld>
            <a:endParaRPr lang="en-US">
              <a:latin typeface="Lucida Grande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3FA80-C1A4-495B-B0AE-8BA0A10AA4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Haiti: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Total economic loss: $10B </a:t>
            </a:r>
            <a:r>
              <a:rPr lang="en-US" sz="700" smtClean="0"/>
              <a:t>(2011, Swiss Re Sigma)</a:t>
            </a:r>
            <a:endParaRPr lang="en-US" sz="1400" smtClean="0"/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Of which insured: $100M </a:t>
            </a:r>
            <a:r>
              <a:rPr lang="en-US" sz="700" smtClean="0"/>
              <a:t>(2011, Swiss Re Sigma)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Of which reinsured: % Unknown</a:t>
            </a:r>
            <a:endParaRPr lang="en-US" sz="7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2010 GDP: US$6.59B </a:t>
            </a:r>
            <a:r>
              <a:rPr lang="en-US" sz="700" smtClean="0"/>
              <a:t>(2010, CIA Factbook)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Insured to Economic: 1%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Economic to GDP: 152%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Chile: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SzPct val="90000"/>
              <a:buFontTx/>
              <a:buChar char="•"/>
            </a:pPr>
            <a:r>
              <a:rPr lang="en-US" sz="14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Total economic loss: $30B </a:t>
            </a:r>
            <a:r>
              <a:rPr lang="en-US" sz="7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(2011, Swiss Re Sigma)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SzPct val="90000"/>
              <a:buFontTx/>
              <a:buChar char="•"/>
            </a:pPr>
            <a:r>
              <a:rPr lang="en-US" sz="14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Of which insured: $8B </a:t>
            </a:r>
            <a:r>
              <a:rPr lang="en-US" sz="7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(2011, Swiss Re Sigma)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FontTx/>
              <a:buChar char="•"/>
            </a:pPr>
            <a:r>
              <a:rPr lang="en-US" sz="14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Of which reinsured: ~99% </a:t>
            </a:r>
            <a:r>
              <a:rPr lang="en-US" sz="7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(2011, Guy Carpenter internal research)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SzPct val="90000"/>
              <a:buFontTx/>
              <a:buChar char="•"/>
            </a:pPr>
            <a:r>
              <a:rPr lang="en-US" sz="14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2010 GDP: US$199B </a:t>
            </a:r>
            <a:r>
              <a:rPr lang="en-US" sz="7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(2010, CIA Factbook)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SzPct val="90000"/>
              <a:buFontTx/>
              <a:buChar char="•"/>
            </a:pPr>
            <a:r>
              <a:rPr lang="en-US" sz="14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Insured to Economic: 27%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SzPct val="90000"/>
              <a:buFontTx/>
              <a:buChar char="•"/>
            </a:pPr>
            <a:r>
              <a:rPr lang="en-US" sz="14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rPr>
              <a:t>Economic to GDP: 15%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84AA8-4D60-49B9-8028-B451FF4A8D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92650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FCD84-6883-4990-894C-445D49C0E7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92650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ejemplo</a:t>
            </a:r>
            <a:r>
              <a:rPr lang="en-US" dirty="0" smtClean="0"/>
              <a:t> de IC: </a:t>
            </a:r>
            <a:r>
              <a:rPr lang="es-ES_tradnl" sz="1800" dirty="0" smtClean="0">
                <a:solidFill>
                  <a:srgbClr val="095899"/>
                </a:solidFill>
              </a:rPr>
              <a:t>interrupción de cadena de valor, de capacidad de pago de obligaciones, etc.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800" dirty="0" smtClean="0">
              <a:solidFill>
                <a:srgbClr val="09589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FCD84-6883-4990-894C-445D49C0E7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9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BFFF-094B-4180-907C-326708DF49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4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BA77-992F-46DC-9383-21AF77B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1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3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3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20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0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7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4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0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 algn="ctr">
              <a:defRPr lang="en-US" sz="3200">
                <a:solidFill>
                  <a:srgbClr val="225599"/>
                </a:solidFill>
                <a:latin typeface="Helvetica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>
            <a:lvl1pPr algn="l">
              <a:defRPr lang="en-US" sz="20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defRPr>
            </a:lvl1pPr>
            <a:lvl2pPr algn="l">
              <a:defRPr lang="en-US" sz="18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defRPr>
            </a:lvl2pPr>
            <a:lvl3pPr algn="l">
              <a:defRPr lang="en-US" sz="1600" smtClean="0">
                <a:solidFill>
                  <a:srgbClr val="225599"/>
                </a:solidFill>
                <a:latin typeface="Helvetica" pitchFamily="34" charset="0"/>
                <a:cs typeface="Helvetica" pitchFamily="34" charset="0"/>
              </a:defRPr>
            </a:lvl3pPr>
            <a:lvl4pPr algn="l">
              <a:defRPr lang="en-US" smtClean="0">
                <a:latin typeface="Helvetica" pitchFamily="34" charset="0"/>
                <a:cs typeface="Helvetica" pitchFamily="34" charset="0"/>
              </a:defRPr>
            </a:lvl4pPr>
            <a:lvl5pPr algn="l">
              <a:defRPr lang="en-US"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2"/>
            <a:ext cx="2895600" cy="307975"/>
          </a:xfrm>
        </p:spPr>
        <p:txBody>
          <a:bodyPr>
            <a:spAutoFit/>
          </a:bodyPr>
          <a:lstStyle>
            <a:lvl1pPr algn="r">
              <a:spcBef>
                <a:spcPct val="50000"/>
              </a:spcBef>
              <a:defRPr lang="en-US">
                <a:solidFill>
                  <a:srgbClr val="22BBEE"/>
                </a:solidFill>
                <a:latin typeface="Helvetica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2"/>
            <a:ext cx="1905000" cy="307975"/>
          </a:xfrm>
        </p:spPr>
        <p:txBody>
          <a:bodyPr>
            <a:spAutoFit/>
          </a:bodyPr>
          <a:lstStyle>
            <a:lvl1pPr>
              <a:spcBef>
                <a:spcPct val="50000"/>
              </a:spcBef>
              <a:defRPr lang="en-US">
                <a:solidFill>
                  <a:srgbClr val="22BBEE"/>
                </a:solidFill>
                <a:latin typeface="Helvetica" charset="0"/>
              </a:defRPr>
            </a:lvl1pPr>
          </a:lstStyle>
          <a:p>
            <a:pPr>
              <a:defRPr/>
            </a:pPr>
            <a:fld id="{CF848B1E-E81A-48F8-8721-3A1319A80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117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83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E82E-087D-463F-9071-97F0E71C68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7E6C-F4BF-4386-9BFA-F7200CBAA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7C85E-8646-4719-AFFA-3A0555D540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68" y="190500"/>
            <a:ext cx="8232910" cy="1143000"/>
          </a:xfrm>
        </p:spPr>
        <p:txBody>
          <a:bodyPr/>
          <a:lstStyle>
            <a:lvl1pPr algn="l">
              <a:defRPr sz="2800" b="1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68" y="1537252"/>
            <a:ext cx="8232910" cy="4187687"/>
          </a:xfrm>
        </p:spPr>
        <p:txBody>
          <a:bodyPr/>
          <a:lstStyle>
            <a:lvl1pPr>
              <a:defRPr sz="240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AB4E703-0629-42EB-8BC8-CB9F78B9A4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2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9D838-9FD3-4C2E-A331-ED4021AEA1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9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57213-1404-472B-B7E3-A1654E98EB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2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6E1AD-B6A6-4F37-84BE-9886DF11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28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8FD41-B9B5-43B6-BBA8-6100DD98C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3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19A53-E52A-4782-99D1-2F6C8659D2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6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7C99-7F1E-488A-BD40-29B26E121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9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BB6DC-E971-4EA3-96B0-36226E9F73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57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67607-857C-4F3F-8B59-575138139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30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18A00-EDDD-4195-B0F6-A075E69C2C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6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92DDE-BA1C-4898-8F07-F7D97C0FA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8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F54ED-6A65-4BE7-830A-CB41157D62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9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E11C-234C-4965-9909-74C344B7AB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A794-071A-496F-BE18-1FE0CD703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0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42F9F-E2C7-4522-B51C-EE0EAF7B9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5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8530-B487-4273-BAC9-E4F87DBE40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1909-3F04-40EC-A73C-494613CEE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9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charset="0"/>
                <a:ea typeface="Geneva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charset="0"/>
                <a:ea typeface="Geneva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charset="0"/>
                <a:ea typeface="Geneva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E66F2-9D1A-46D9-86B4-19152A644BD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  <a:cs typeface="Genev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  <a:cs typeface="Genev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  <a:cs typeface="Genev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  <a:cs typeface="Genev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E66F2-9D1A-46D9-86B4-19152A644BD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charset="0"/>
                <a:ea typeface="MS PGothic" charset="0"/>
                <a:cs typeface="MS PGothic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FCA23B-5775-4D12-9935-2A16BFFA3C1E}" type="slidenum">
              <a:rPr lang="en-US">
                <a:solidFill>
                  <a:srgbClr val="000000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93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4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8431"/>
          <a:stretch/>
        </p:blipFill>
        <p:spPr>
          <a:xfrm>
            <a:off x="0" y="1019486"/>
            <a:ext cx="9144000" cy="58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348"/>
            <a:ext cx="9144000" cy="6264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350583"/>
            <a:ext cx="3361765" cy="1303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8967" y="5626528"/>
            <a:ext cx="4867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sz="2200" dirty="0" smtClean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200" dirty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algn="r"/>
            <a:r>
              <a:rPr lang="en-US" sz="2800" dirty="0" smtClean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 smtClean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 smtClean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GPM Conference</a:t>
            </a:r>
          </a:p>
        </p:txBody>
      </p:sp>
    </p:spTree>
    <p:extLst>
      <p:ext uri="{BB962C8B-B14F-4D97-AF65-F5344CB8AC3E}">
        <p14:creationId xmlns:p14="http://schemas.microsoft.com/office/powerpoint/2010/main" val="17995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6" y="192817"/>
            <a:ext cx="7772400" cy="1143000"/>
          </a:xfrm>
        </p:spPr>
        <p:txBody>
          <a:bodyPr/>
          <a:lstStyle/>
          <a:p>
            <a:pPr algn="l"/>
            <a:r>
              <a:rPr lang="en-US" sz="2400" dirty="0" smtClean="0"/>
              <a:t>Building a “Minimum Viable Product” which Leads to a Real Breakthrough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61" y="1335817"/>
            <a:ext cx="5714150" cy="43140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770687"/>
            <a:ext cx="7772400" cy="568521"/>
          </a:xfrm>
        </p:spPr>
        <p:txBody>
          <a:bodyPr/>
          <a:lstStyle/>
          <a:p>
            <a:pPr algn="l"/>
            <a:r>
              <a:rPr lang="en-US" dirty="0"/>
              <a:t>Creating Products that Renew &amp; Achieve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Left-Right Arrow 4"/>
          <p:cNvSpPr/>
          <p:nvPr/>
        </p:nvSpPr>
        <p:spPr bwMode="auto">
          <a:xfrm>
            <a:off x="2095675" y="2658702"/>
            <a:ext cx="4840062" cy="1648808"/>
          </a:xfrm>
          <a:prstGeom prst="leftRightArrow">
            <a:avLst>
              <a:gd name="adj1" fmla="val 77236"/>
              <a:gd name="adj2" fmla="val 50000"/>
            </a:avLst>
          </a:prstGeom>
          <a:gradFill>
            <a:gsLst>
              <a:gs pos="0">
                <a:schemeClr val="bg1"/>
              </a:gs>
              <a:gs pos="100000">
                <a:srgbClr val="002060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79" y="2896909"/>
            <a:ext cx="1472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Unappealing</a:t>
            </a:r>
          </a:p>
          <a:p>
            <a:r>
              <a:rPr lang="en-US" sz="1200" dirty="0" smtClean="0">
                <a:solidFill>
                  <a:srgbClr val="225599"/>
                </a:solidFill>
              </a:rPr>
              <a:t>Inaccurate index products/low relevance payouts</a:t>
            </a:r>
            <a:endParaRPr lang="en-US" sz="1200" dirty="0">
              <a:solidFill>
                <a:srgbClr val="2255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3559" y="2901513"/>
            <a:ext cx="1693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Appealing</a:t>
            </a:r>
          </a:p>
          <a:p>
            <a:r>
              <a:rPr lang="en-US" sz="1200" dirty="0" smtClean="0">
                <a:solidFill>
                  <a:srgbClr val="225599"/>
                </a:solidFill>
              </a:rPr>
              <a:t>Full featured, accurate indemnity products (at a low price)</a:t>
            </a:r>
            <a:endParaRPr lang="en-US" sz="1200" dirty="0">
              <a:solidFill>
                <a:srgbClr val="2255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948" y="2961531"/>
            <a:ext cx="18174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Constraints: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Increasing…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Infeasibility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05524" y="4224551"/>
            <a:ext cx="7118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65163" y="4755607"/>
            <a:ext cx="8071686" cy="108542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latest modelling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process with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approach to Regulator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Value-added programming “brokerage”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2798" y="2658702"/>
            <a:ext cx="335314" cy="1648808"/>
          </a:xfrm>
          <a:prstGeom prst="rect">
            <a:avLst/>
          </a:prstGeom>
          <a:solidFill>
            <a:srgbClr val="0957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" charset="0"/>
                <a:ea typeface="Geneva" charset="-128"/>
              </a:rPr>
              <a:t>Product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105524" y="2763253"/>
            <a:ext cx="7118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65163" y="1759424"/>
            <a:ext cx="770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5599"/>
                </a:solidFill>
              </a:rPr>
              <a:t>MiCRO strives to move catastrophe </a:t>
            </a:r>
            <a:r>
              <a:rPr lang="en-US" dirty="0" err="1" smtClean="0">
                <a:solidFill>
                  <a:srgbClr val="225599"/>
                </a:solidFill>
              </a:rPr>
              <a:t>microinsurance</a:t>
            </a:r>
            <a:r>
              <a:rPr lang="en-US" dirty="0" smtClean="0">
                <a:solidFill>
                  <a:srgbClr val="225599"/>
                </a:solidFill>
              </a:rPr>
              <a:t> products from the left (unappealing) to the right (appealing)</a:t>
            </a:r>
            <a:endParaRPr lang="en-US" dirty="0">
              <a:solidFill>
                <a:srgbClr val="22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573"/>
            <a:ext cx="8340748" cy="4217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2600" dirty="0" err="1" smtClean="0"/>
              <a:t>Starting</a:t>
            </a:r>
            <a:r>
              <a:rPr lang="es-ES" sz="2600" dirty="0" smtClean="0"/>
              <a:t> </a:t>
            </a:r>
            <a:r>
              <a:rPr lang="es-ES" sz="2600" dirty="0" err="1" smtClean="0"/>
              <a:t>with</a:t>
            </a:r>
            <a:r>
              <a:rPr lang="es-ES" sz="2600" dirty="0" smtClean="0"/>
              <a:t> </a:t>
            </a:r>
            <a:r>
              <a:rPr lang="es-ES" sz="2600" dirty="0" err="1" smtClean="0"/>
              <a:t>the</a:t>
            </a:r>
            <a:r>
              <a:rPr lang="es-ES" sz="2600" dirty="0" smtClean="0"/>
              <a:t> </a:t>
            </a:r>
            <a:r>
              <a:rPr lang="es-ES" sz="2600" dirty="0" err="1" smtClean="0"/>
              <a:t>most</a:t>
            </a:r>
            <a:r>
              <a:rPr lang="es-ES" sz="2600" dirty="0" smtClean="0"/>
              <a:t> </a:t>
            </a:r>
            <a:r>
              <a:rPr lang="es-ES" sz="2600" dirty="0" err="1" smtClean="0"/>
              <a:t>important</a:t>
            </a:r>
            <a:r>
              <a:rPr lang="es-ES" sz="2600" dirty="0" smtClean="0"/>
              <a:t> </a:t>
            </a:r>
            <a:r>
              <a:rPr lang="es-ES" sz="2600" dirty="0" err="1" smtClean="0"/>
              <a:t>risks</a:t>
            </a:r>
            <a:r>
              <a:rPr lang="es-ES" sz="2600" dirty="0" smtClean="0"/>
              <a:t> and </a:t>
            </a:r>
            <a:r>
              <a:rPr lang="es-ES" sz="2600" dirty="0" err="1" smtClean="0"/>
              <a:t>expanding</a:t>
            </a:r>
            <a:endParaRPr lang="es-ES_tradnl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smtClean="0"/>
              <a:pPr>
                <a:defRPr/>
              </a:pPr>
              <a:t>12</a:t>
            </a:fld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76882"/>
              </p:ext>
            </p:extLst>
          </p:nvPr>
        </p:nvGraphicFramePr>
        <p:xfrm>
          <a:off x="685800" y="1418552"/>
          <a:ext cx="7992208" cy="334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971"/>
                <a:gridCol w="1419177"/>
                <a:gridCol w="4616060"/>
              </a:tblGrid>
              <a:tr h="320040">
                <a:tc>
                  <a:txBody>
                    <a:bodyPr/>
                    <a:lstStyle/>
                    <a:p>
                      <a:r>
                        <a:rPr lang="es-ES_tradnl" sz="1500" noProof="0" dirty="0" err="1" smtClean="0">
                          <a:solidFill>
                            <a:schemeClr val="bg1"/>
                          </a:solidFill>
                        </a:rPr>
                        <a:t>Risk</a:t>
                      </a:r>
                      <a:endParaRPr lang="es-ES_tradnl" sz="15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s-ES_tradnl" sz="1500" b="1" baseline="0" noProof="0" dirty="0" err="1" smtClean="0">
                          <a:solidFill>
                            <a:schemeClr val="bg1"/>
                          </a:solidFill>
                        </a:rPr>
                        <a:t>When</a:t>
                      </a:r>
                      <a:r>
                        <a:rPr lang="es-ES_tradnl" sz="1500" b="1" baseline="0" noProof="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A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s-ES_tradnl" sz="1500" b="1" baseline="0" noProof="0" dirty="0" err="1" smtClean="0">
                          <a:solidFill>
                            <a:schemeClr val="bg1"/>
                          </a:solidFill>
                        </a:rPr>
                        <a:t>Commentary</a:t>
                      </a:r>
                      <a:endParaRPr lang="es-ES_tradnl" sz="1500" b="1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A5796"/>
                    </a:solidFill>
                  </a:tcPr>
                </a:tc>
              </a:tr>
              <a:tr h="699150">
                <a:tc>
                  <a:txBody>
                    <a:bodyPr/>
                    <a:lstStyle/>
                    <a:p>
                      <a:r>
                        <a:rPr lang="es-ES_tradnl" sz="1300" b="1" noProof="0" dirty="0" err="1" smtClean="0">
                          <a:solidFill>
                            <a:srgbClr val="095899"/>
                          </a:solidFill>
                        </a:rPr>
                        <a:t>Drought</a:t>
                      </a:r>
                      <a:endParaRPr lang="es-ES_tradnl" sz="1300" b="1" noProof="0" dirty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s-ES_tradnl" sz="1300" b="0" baseline="0" noProof="0" dirty="0" smtClean="0">
                          <a:solidFill>
                            <a:srgbClr val="095899"/>
                          </a:solidFill>
                        </a:rPr>
                        <a:t>MVP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300" b="0" baseline="0" noProof="0" dirty="0" err="1" smtClean="0">
                          <a:solidFill>
                            <a:srgbClr val="095899"/>
                          </a:solidFill>
                        </a:rPr>
                        <a:t>Starting</a:t>
                      </a:r>
                      <a:r>
                        <a:rPr lang="es-ES_tradnl" sz="1300" b="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="0" baseline="0" noProof="0" dirty="0" err="1" smtClean="0">
                          <a:solidFill>
                            <a:srgbClr val="095899"/>
                          </a:solidFill>
                        </a:rPr>
                        <a:t>with</a:t>
                      </a:r>
                      <a:r>
                        <a:rPr lang="es-ES_tradnl" sz="1300" b="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="0" baseline="0" noProof="0" dirty="0" err="1" smtClean="0">
                          <a:solidFill>
                            <a:srgbClr val="095899"/>
                          </a:solidFill>
                        </a:rPr>
                        <a:t>satellite</a:t>
                      </a:r>
                      <a:r>
                        <a:rPr lang="es-ES_tradnl" sz="1300" b="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="0" baseline="0" noProof="0" dirty="0" err="1" smtClean="0">
                          <a:solidFill>
                            <a:srgbClr val="095899"/>
                          </a:solidFill>
                        </a:rPr>
                        <a:t>vegetation</a:t>
                      </a:r>
                      <a:r>
                        <a:rPr lang="es-ES_tradnl" sz="1300" b="0" baseline="0" noProof="0" dirty="0" smtClean="0">
                          <a:solidFill>
                            <a:srgbClr val="095899"/>
                          </a:solidFill>
                        </a:rPr>
                        <a:t> indexes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300" noProof="0" dirty="0" smtClean="0">
                          <a:solidFill>
                            <a:srgbClr val="095899"/>
                          </a:solidFill>
                        </a:rPr>
                        <a:t>Also would like to use local </a:t>
                      </a:r>
                      <a:r>
                        <a:rPr lang="en-US" sz="1300" noProof="0" dirty="0" err="1" smtClean="0">
                          <a:solidFill>
                            <a:srgbClr val="095899"/>
                          </a:solidFill>
                        </a:rPr>
                        <a:t>meteorlogical</a:t>
                      </a:r>
                      <a:r>
                        <a:rPr lang="en-US" sz="1300" noProof="0" dirty="0" smtClean="0">
                          <a:solidFill>
                            <a:srgbClr val="095899"/>
                          </a:solidFill>
                        </a:rPr>
                        <a:t> data but</a:t>
                      </a:r>
                      <a:r>
                        <a:rPr lang="en-US" sz="1300" baseline="0" noProof="0" dirty="0" smtClean="0">
                          <a:solidFill>
                            <a:srgbClr val="095899"/>
                          </a:solidFill>
                        </a:rPr>
                        <a:t> do not have </a:t>
                      </a:r>
                      <a:r>
                        <a:rPr lang="en-US" sz="1300" baseline="0" noProof="0" dirty="0" smtClean="0">
                          <a:solidFill>
                            <a:srgbClr val="095899"/>
                          </a:solidFill>
                        </a:rPr>
                        <a:t>permission </a:t>
                      </a:r>
                      <a:r>
                        <a:rPr lang="en-US" sz="1300" baseline="0" noProof="0" dirty="0" smtClean="0">
                          <a:solidFill>
                            <a:srgbClr val="095899"/>
                          </a:solidFill>
                        </a:rPr>
                        <a:t>yet</a:t>
                      </a:r>
                      <a:endParaRPr lang="es-ES_tradnl" sz="1300" baseline="0" noProof="0" dirty="0" smtClean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_tradnl" sz="1300" b="1" noProof="0" dirty="0" err="1" smtClean="0">
                          <a:solidFill>
                            <a:srgbClr val="095899"/>
                          </a:solidFill>
                        </a:rPr>
                        <a:t>Torrential</a:t>
                      </a:r>
                      <a:r>
                        <a:rPr lang="es-ES_tradnl" sz="1300" b="1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="1" noProof="0" dirty="0" err="1" smtClean="0">
                          <a:solidFill>
                            <a:srgbClr val="095899"/>
                          </a:solidFill>
                        </a:rPr>
                        <a:t>rainfall</a:t>
                      </a:r>
                      <a:endParaRPr lang="es-ES_tradnl" sz="1300" b="1" noProof="0" dirty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_tradnl" sz="1300" b="0" noProof="0" dirty="0" smtClean="0">
                          <a:solidFill>
                            <a:srgbClr val="095899"/>
                          </a:solidFill>
                        </a:rPr>
                        <a:t>MVP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Under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review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  <a:sym typeface="Wingdings"/>
                        </a:rPr>
                        <a:t></a:t>
                      </a:r>
                      <a:endParaRPr lang="es-ES_tradnl" sz="1300" baseline="0" noProof="0" dirty="0" smtClean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s-ES_tradnl" sz="1300" b="1" noProof="0" dirty="0" err="1" smtClean="0">
                          <a:solidFill>
                            <a:srgbClr val="095899"/>
                          </a:solidFill>
                        </a:rPr>
                        <a:t>Earthquake</a:t>
                      </a:r>
                      <a:endParaRPr lang="es-ES_tradnl" sz="1300" b="1" noProof="0" dirty="0" smtClean="0">
                        <a:solidFill>
                          <a:srgbClr val="095899"/>
                        </a:solidFill>
                      </a:endParaRPr>
                    </a:p>
                    <a:p>
                      <a:r>
                        <a:rPr lang="es-ES_tradnl" sz="1100" b="1" noProof="0" dirty="0" smtClean="0">
                          <a:solidFill>
                            <a:srgbClr val="095899"/>
                          </a:solidFill>
                        </a:rPr>
                        <a:t>(and </a:t>
                      </a:r>
                      <a:r>
                        <a:rPr lang="es-ES_tradnl" sz="1100" b="1" noProof="0" dirty="0" err="1" smtClean="0">
                          <a:solidFill>
                            <a:srgbClr val="095899"/>
                          </a:solidFill>
                        </a:rPr>
                        <a:t>possibly</a:t>
                      </a:r>
                      <a:r>
                        <a:rPr lang="es-ES_tradnl" sz="1100" b="1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100" b="1" baseline="0" noProof="0" dirty="0" err="1" smtClean="0">
                          <a:solidFill>
                            <a:srgbClr val="095899"/>
                          </a:solidFill>
                        </a:rPr>
                        <a:t>volcanic</a:t>
                      </a:r>
                      <a:r>
                        <a:rPr lang="es-ES_tradnl" sz="1100" b="1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100" b="1" baseline="0" noProof="0" dirty="0" err="1" smtClean="0">
                          <a:solidFill>
                            <a:srgbClr val="095899"/>
                          </a:solidFill>
                        </a:rPr>
                        <a:t>eruption</a:t>
                      </a:r>
                      <a:r>
                        <a:rPr lang="es-ES_tradnl" sz="1100" b="1" noProof="0" dirty="0" smtClean="0">
                          <a:solidFill>
                            <a:srgbClr val="095899"/>
                          </a:solidFill>
                        </a:rPr>
                        <a:t>)</a:t>
                      </a:r>
                      <a:endParaRPr lang="es-ES_tradnl" sz="1100" b="1" noProof="0" dirty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_tradnl" sz="1300" b="0" baseline="0" noProof="0" dirty="0" smtClean="0">
                          <a:solidFill>
                            <a:srgbClr val="095899"/>
                          </a:solidFill>
                        </a:rPr>
                        <a:t>MVP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300" noProof="0" dirty="0" err="1" smtClean="0">
                          <a:solidFill>
                            <a:srgbClr val="095899"/>
                          </a:solidFill>
                        </a:rPr>
                        <a:t>ShakeMap</a:t>
                      </a:r>
                      <a:r>
                        <a:rPr lang="es-ES_tradnl" sz="130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noProof="0" dirty="0" err="1" smtClean="0">
                          <a:solidFill>
                            <a:srgbClr val="095899"/>
                          </a:solidFill>
                        </a:rPr>
                        <a:t>provided</a:t>
                      </a:r>
                      <a:r>
                        <a:rPr lang="es-ES_tradnl" sz="130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noProof="0" dirty="0" err="1" smtClean="0">
                          <a:solidFill>
                            <a:srgbClr val="095899"/>
                          </a:solidFill>
                        </a:rPr>
                        <a:t>by</a:t>
                      </a:r>
                      <a:r>
                        <a:rPr lang="es-ES_tradnl" sz="130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noProof="0" dirty="0" err="1" smtClean="0">
                          <a:solidFill>
                            <a:srgbClr val="095899"/>
                          </a:solidFill>
                        </a:rPr>
                        <a:t>the</a:t>
                      </a:r>
                      <a:r>
                        <a:rPr lang="es-ES_tradnl" sz="1300" noProof="0" dirty="0" smtClean="0">
                          <a:solidFill>
                            <a:srgbClr val="095899"/>
                          </a:solidFill>
                        </a:rPr>
                        <a:t> USGS</a:t>
                      </a:r>
                      <a:endParaRPr lang="es-ES_tradnl" sz="1300" baseline="0" noProof="0" dirty="0" smtClean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239">
                <a:tc>
                  <a:txBody>
                    <a:bodyPr/>
                    <a:lstStyle/>
                    <a:p>
                      <a:r>
                        <a:rPr lang="es-ES_tradnl" sz="1300" b="1" noProof="0" dirty="0" err="1" smtClean="0">
                          <a:solidFill>
                            <a:srgbClr val="095899"/>
                          </a:solidFill>
                        </a:rPr>
                        <a:t>Flooding</a:t>
                      </a:r>
                      <a:endParaRPr lang="es-ES_tradnl" sz="1300" b="1" noProof="0" dirty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_tradnl" sz="1300" b="0" noProof="0" dirty="0" err="1" smtClean="0">
                          <a:solidFill>
                            <a:srgbClr val="095899"/>
                          </a:solidFill>
                        </a:rPr>
                        <a:t>Future</a:t>
                      </a:r>
                      <a:endParaRPr lang="es-ES_tradnl" sz="1300" b="0" noProof="0" dirty="0" smtClean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Very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complicated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to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model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;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should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follow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after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excess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rain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coverage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is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designed</a:t>
                      </a:r>
                      <a:endParaRPr lang="es-ES_tradnl" sz="1300" noProof="0" dirty="0" smtClean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9"/>
                    </a:solidFill>
                  </a:tcPr>
                </a:tc>
              </a:tr>
              <a:tr h="503784">
                <a:tc>
                  <a:txBody>
                    <a:bodyPr/>
                    <a:lstStyle/>
                    <a:p>
                      <a:r>
                        <a:rPr lang="es-ES_tradnl" sz="1300" b="1" noProof="0" dirty="0" smtClean="0">
                          <a:solidFill>
                            <a:srgbClr val="095899"/>
                          </a:solidFill>
                        </a:rPr>
                        <a:t>Extreme </a:t>
                      </a:r>
                      <a:r>
                        <a:rPr lang="es-ES_tradnl" sz="1300" b="1" noProof="0" dirty="0" err="1" smtClean="0">
                          <a:solidFill>
                            <a:srgbClr val="095899"/>
                          </a:solidFill>
                        </a:rPr>
                        <a:t>temperatures</a:t>
                      </a:r>
                      <a:endParaRPr lang="es-ES_tradnl" sz="1300" b="1" noProof="0" dirty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9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_tradnl" sz="1300" b="0" noProof="0" dirty="0" err="1" smtClean="0">
                          <a:solidFill>
                            <a:srgbClr val="095899"/>
                          </a:solidFill>
                        </a:rPr>
                        <a:t>Future</a:t>
                      </a:r>
                      <a:endParaRPr lang="es-ES_tradnl" sz="1300" b="0" noProof="0" dirty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9C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300" noProof="0" dirty="0" err="1" smtClean="0">
                          <a:solidFill>
                            <a:srgbClr val="095899"/>
                          </a:solidFill>
                        </a:rPr>
                        <a:t>Temperatures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are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very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local and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an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extremely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dense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weather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station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network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will</a:t>
                      </a:r>
                      <a:r>
                        <a:rPr lang="es-ES_tradnl" sz="1300" baseline="0" noProof="0" dirty="0" smtClean="0">
                          <a:solidFill>
                            <a:srgbClr val="095899"/>
                          </a:solidFill>
                        </a:rPr>
                        <a:t> be </a:t>
                      </a:r>
                      <a:r>
                        <a:rPr lang="es-ES_tradnl" sz="1300" baseline="0" noProof="0" dirty="0" err="1" smtClean="0">
                          <a:solidFill>
                            <a:srgbClr val="095899"/>
                          </a:solidFill>
                        </a:rPr>
                        <a:t>required</a:t>
                      </a:r>
                      <a:endParaRPr lang="es-ES_tradnl" sz="1300" noProof="0" dirty="0" smtClean="0">
                        <a:solidFill>
                          <a:srgbClr val="095899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9C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250973"/>
            <a:ext cx="8000197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95899"/>
                </a:solidFill>
              </a:rPr>
              <a:t>Note: </a:t>
            </a:r>
            <a:r>
              <a:rPr lang="es-ES_tradnl" sz="1200" dirty="0" err="1" smtClean="0">
                <a:solidFill>
                  <a:srgbClr val="095899"/>
                </a:solidFill>
              </a:rPr>
              <a:t>Due</a:t>
            </a:r>
            <a:r>
              <a:rPr lang="es-ES_tradnl" sz="1200" dirty="0" smtClean="0">
                <a:solidFill>
                  <a:srgbClr val="095899"/>
                </a:solidFill>
              </a:rPr>
              <a:t> to </a:t>
            </a:r>
            <a:r>
              <a:rPr lang="es-ES_tradnl" sz="1200" dirty="0" err="1" smtClean="0">
                <a:solidFill>
                  <a:srgbClr val="095899"/>
                </a:solidFill>
              </a:rPr>
              <a:t>the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low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weather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station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coverage</a:t>
            </a:r>
            <a:r>
              <a:rPr lang="es-ES_tradnl" sz="1200" dirty="0" smtClean="0">
                <a:solidFill>
                  <a:srgbClr val="095899"/>
                </a:solidFill>
              </a:rPr>
              <a:t> and </a:t>
            </a:r>
            <a:r>
              <a:rPr lang="es-ES_tradnl" sz="1200" dirty="0" err="1" smtClean="0">
                <a:solidFill>
                  <a:srgbClr val="095899"/>
                </a:solidFill>
              </a:rPr>
              <a:t>large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climate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variability</a:t>
            </a:r>
            <a:r>
              <a:rPr lang="es-ES_tradnl" sz="1200" dirty="0" smtClean="0">
                <a:solidFill>
                  <a:srgbClr val="095899"/>
                </a:solidFill>
              </a:rPr>
              <a:t> in Guatemala (and </a:t>
            </a:r>
            <a:r>
              <a:rPr lang="es-ES_tradnl" sz="1200" dirty="0" err="1" smtClean="0">
                <a:solidFill>
                  <a:srgbClr val="095899"/>
                </a:solidFill>
              </a:rPr>
              <a:t>most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countries</a:t>
            </a:r>
            <a:r>
              <a:rPr lang="es-ES_tradnl" sz="1200" dirty="0" smtClean="0">
                <a:solidFill>
                  <a:srgbClr val="095899"/>
                </a:solidFill>
              </a:rPr>
              <a:t>), </a:t>
            </a:r>
            <a:r>
              <a:rPr lang="es-ES_tradnl" sz="1200" dirty="0" err="1" smtClean="0">
                <a:solidFill>
                  <a:srgbClr val="095899"/>
                </a:solidFill>
              </a:rPr>
              <a:t>we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focus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on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remote</a:t>
            </a:r>
            <a:r>
              <a:rPr lang="es-ES_tradnl" sz="1200" dirty="0" smtClean="0">
                <a:solidFill>
                  <a:srgbClr val="095899"/>
                </a:solidFill>
              </a:rPr>
              <a:t> </a:t>
            </a:r>
            <a:r>
              <a:rPr lang="es-ES_tradnl" sz="1200" dirty="0" err="1" smtClean="0">
                <a:solidFill>
                  <a:srgbClr val="095899"/>
                </a:solidFill>
              </a:rPr>
              <a:t>sensing</a:t>
            </a:r>
            <a:r>
              <a:rPr lang="es-ES_tradnl" sz="1200" dirty="0" smtClean="0">
                <a:solidFill>
                  <a:srgbClr val="095899"/>
                </a:solidFill>
              </a:rPr>
              <a:t> data </a:t>
            </a:r>
            <a:r>
              <a:rPr lang="es-ES_tradnl" sz="1200" dirty="0" err="1" smtClean="0">
                <a:solidFill>
                  <a:srgbClr val="095899"/>
                </a:solidFill>
              </a:rPr>
              <a:t>or</a:t>
            </a:r>
            <a:r>
              <a:rPr lang="es-ES_tradnl" sz="1200" dirty="0" smtClean="0">
                <a:solidFill>
                  <a:srgbClr val="095899"/>
                </a:solidFill>
              </a:rPr>
              <a:t> novel </a:t>
            </a:r>
            <a:r>
              <a:rPr lang="es-ES_tradnl" sz="1200" dirty="0" err="1" smtClean="0">
                <a:solidFill>
                  <a:srgbClr val="095899"/>
                </a:solidFill>
              </a:rPr>
              <a:t>ways</a:t>
            </a:r>
            <a:r>
              <a:rPr lang="es-ES_tradnl" sz="1200" dirty="0" smtClean="0">
                <a:solidFill>
                  <a:srgbClr val="095899"/>
                </a:solidFill>
              </a:rPr>
              <a:t> to combine </a:t>
            </a:r>
            <a:r>
              <a:rPr lang="es-ES_tradnl" sz="1200" dirty="0" err="1" smtClean="0">
                <a:solidFill>
                  <a:srgbClr val="095899"/>
                </a:solidFill>
              </a:rPr>
              <a:t>both</a:t>
            </a:r>
            <a:r>
              <a:rPr lang="es-ES_tradnl" sz="1200" dirty="0" smtClean="0">
                <a:solidFill>
                  <a:srgbClr val="095899"/>
                </a:solidFill>
              </a:rPr>
              <a:t> sets of data.</a:t>
            </a:r>
            <a:endParaRPr lang="es-ES_tradnl" sz="1200" dirty="0">
              <a:solidFill>
                <a:srgbClr val="095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2090"/>
            <a:ext cx="8229600" cy="39006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r>
              <a:rPr lang="es-ES_tradnl" dirty="0" smtClean="0"/>
              <a:t>Natural </a:t>
            </a:r>
            <a:r>
              <a:rPr lang="es-ES_tradnl" dirty="0" err="1" smtClean="0"/>
              <a:t>disasters</a:t>
            </a:r>
            <a:r>
              <a:rPr lang="es-ES_tradnl" dirty="0" smtClean="0"/>
              <a:t> cause </a:t>
            </a:r>
            <a:r>
              <a:rPr lang="es-ES_tradnl" dirty="0" err="1" smtClean="0"/>
              <a:t>large</a:t>
            </a:r>
            <a:r>
              <a:rPr lang="es-ES_tradnl" dirty="0" smtClean="0"/>
              <a:t> </a:t>
            </a:r>
            <a:r>
              <a:rPr lang="es-ES_tradnl" dirty="0" err="1" smtClean="0"/>
              <a:t>amounts</a:t>
            </a:r>
            <a:r>
              <a:rPr lang="es-ES_tradnl" dirty="0" smtClean="0"/>
              <a:t> of </a:t>
            </a:r>
            <a:r>
              <a:rPr lang="es-ES_tradnl" dirty="0" err="1" smtClean="0"/>
              <a:t>direct</a:t>
            </a:r>
            <a:r>
              <a:rPr lang="es-ES_tradnl" dirty="0" smtClean="0"/>
              <a:t> and </a:t>
            </a:r>
            <a:r>
              <a:rPr lang="es-ES_tradnl" dirty="0" err="1" smtClean="0"/>
              <a:t>indirect</a:t>
            </a:r>
            <a:r>
              <a:rPr lang="es-ES_tradnl" dirty="0" smtClean="0"/>
              <a:t> </a:t>
            </a:r>
            <a:r>
              <a:rPr lang="es-ES_tradnl" dirty="0" err="1" smtClean="0"/>
              <a:t>damage</a:t>
            </a:r>
            <a:r>
              <a:rPr lang="es-ES_tradnl" dirty="0" smtClean="0"/>
              <a:t>, </a:t>
            </a:r>
            <a:r>
              <a:rPr lang="es-ES_tradnl" dirty="0" err="1" smtClean="0"/>
              <a:t>including</a:t>
            </a:r>
            <a:r>
              <a:rPr lang="es-ES_tradnl" dirty="0" smtClean="0"/>
              <a:t> </a:t>
            </a:r>
            <a:r>
              <a:rPr lang="es-ES_tradnl" dirty="0" err="1" smtClean="0"/>
              <a:t>business</a:t>
            </a:r>
            <a:r>
              <a:rPr lang="es-ES_tradnl" dirty="0" smtClean="0"/>
              <a:t> </a:t>
            </a:r>
            <a:r>
              <a:rPr lang="es-ES_tradnl" dirty="0" err="1" smtClean="0"/>
              <a:t>interruption</a:t>
            </a:r>
            <a:endParaRPr lang="es-ES_tradnl" dirty="0" smtClean="0"/>
          </a:p>
          <a:p>
            <a:pPr>
              <a:spcBef>
                <a:spcPts val="1200"/>
              </a:spcBef>
            </a:pPr>
            <a:r>
              <a:rPr lang="es-ES_tradnl" dirty="0" err="1" smtClean="0"/>
              <a:t>Most</a:t>
            </a:r>
            <a:r>
              <a:rPr lang="es-ES_tradnl" dirty="0" smtClean="0"/>
              <a:t> of </a:t>
            </a:r>
            <a:r>
              <a:rPr lang="es-ES_tradnl" dirty="0" err="1" smtClean="0"/>
              <a:t>our</a:t>
            </a:r>
            <a:r>
              <a:rPr lang="es-ES_tradnl" dirty="0" smtClean="0"/>
              <a:t> target </a:t>
            </a:r>
            <a:r>
              <a:rPr lang="es-ES_tradnl" dirty="0" err="1" smtClean="0"/>
              <a:t>clients</a:t>
            </a:r>
            <a:r>
              <a:rPr lang="es-ES_tradnl" dirty="0" smtClean="0"/>
              <a:t> opérate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kind</a:t>
            </a:r>
            <a:r>
              <a:rPr lang="es-ES_tradnl" dirty="0" smtClean="0"/>
              <a:t> of </a:t>
            </a:r>
            <a:r>
              <a:rPr lang="es-ES_tradnl" dirty="0" err="1" smtClean="0"/>
              <a:t>business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likely</a:t>
            </a:r>
            <a:r>
              <a:rPr lang="es-ES_tradnl" dirty="0" smtClean="0"/>
              <a:t> to </a:t>
            </a:r>
            <a:r>
              <a:rPr lang="es-ES_tradnl" dirty="0" err="1" smtClean="0"/>
              <a:t>experience</a:t>
            </a:r>
            <a:r>
              <a:rPr lang="es-ES_tradnl" dirty="0" smtClean="0"/>
              <a:t> </a:t>
            </a:r>
            <a:r>
              <a:rPr lang="es-ES_tradnl" dirty="0" err="1" smtClean="0"/>
              <a:t>interruption</a:t>
            </a:r>
            <a:r>
              <a:rPr lang="es-ES_tradnl" dirty="0" smtClean="0"/>
              <a:t> </a:t>
            </a:r>
            <a:r>
              <a:rPr lang="es-ES_tradnl" dirty="0" err="1" smtClean="0"/>
              <a:t>under</a:t>
            </a:r>
            <a:r>
              <a:rPr lang="es-ES_tradnl" dirty="0" smtClean="0"/>
              <a:t> </a:t>
            </a:r>
            <a:r>
              <a:rPr lang="es-ES_tradnl" dirty="0" err="1" smtClean="0"/>
              <a:t>catastrophic</a:t>
            </a:r>
            <a:r>
              <a:rPr lang="es-ES_tradnl" dirty="0" smtClean="0"/>
              <a:t> </a:t>
            </a:r>
            <a:r>
              <a:rPr lang="es-ES_tradnl" dirty="0" err="1" smtClean="0"/>
              <a:t>circumstances</a:t>
            </a:r>
            <a:endParaRPr lang="es-ES_tradnl" dirty="0" smtClean="0"/>
          </a:p>
          <a:p>
            <a:pPr>
              <a:spcBef>
                <a:spcPts val="1200"/>
              </a:spcBef>
            </a:pP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loans</a:t>
            </a:r>
            <a:r>
              <a:rPr lang="es-ES_tradnl" dirty="0" smtClean="0"/>
              <a:t>, </a:t>
            </a:r>
            <a:r>
              <a:rPr lang="es-ES_tradnl" dirty="0" err="1" smtClean="0"/>
              <a:t>made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productive</a:t>
            </a:r>
            <a:r>
              <a:rPr lang="es-ES_tradnl" dirty="0" smtClean="0"/>
              <a:t> </a:t>
            </a:r>
            <a:r>
              <a:rPr lang="es-ES_tradnl" dirty="0" err="1" smtClean="0"/>
              <a:t>activities</a:t>
            </a:r>
            <a:r>
              <a:rPr lang="es-ES_tradnl" dirty="0" smtClean="0"/>
              <a:t>,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consistute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sum </a:t>
            </a:r>
            <a:r>
              <a:rPr lang="es-ES_tradnl" dirty="0" err="1" smtClean="0"/>
              <a:t>exposed</a:t>
            </a:r>
            <a:r>
              <a:rPr lang="es-ES_tradnl" dirty="0" smtClean="0"/>
              <a:t> to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disaster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purposes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insurance</a:t>
            </a:r>
            <a:r>
              <a:rPr lang="es-ES_tradnl" dirty="0" smtClean="0"/>
              <a:t> </a:t>
            </a:r>
            <a:r>
              <a:rPr lang="es-ES_tradnl" dirty="0" err="1" smtClean="0"/>
              <a:t>product</a:t>
            </a:r>
            <a:endParaRPr lang="es-ES_tradnl" dirty="0" smtClean="0"/>
          </a:p>
          <a:p>
            <a:pPr>
              <a:spcBef>
                <a:spcPts val="1200"/>
              </a:spcBef>
            </a:pP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trigger</a:t>
            </a:r>
            <a:r>
              <a:rPr lang="es-ES_tradnl" dirty="0" smtClean="0"/>
              <a:t> </a:t>
            </a:r>
            <a:r>
              <a:rPr lang="es-ES_tradnl" dirty="0" err="1" smtClean="0"/>
              <a:t>structure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index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highly</a:t>
            </a:r>
            <a:r>
              <a:rPr lang="es-ES_tradnl" dirty="0" smtClean="0"/>
              <a:t> </a:t>
            </a:r>
            <a:r>
              <a:rPr lang="es-ES_tradnl" dirty="0" err="1" smtClean="0"/>
              <a:t>localized</a:t>
            </a:r>
            <a:endParaRPr lang="es-ES_tradnl" dirty="0"/>
          </a:p>
          <a:p>
            <a:pPr>
              <a:spcBef>
                <a:spcPts val="1200"/>
              </a:spcBef>
            </a:pPr>
            <a:r>
              <a:rPr lang="es-ES_tradnl" dirty="0" err="1" smtClean="0"/>
              <a:t>When</a:t>
            </a:r>
            <a:r>
              <a:rPr lang="es-ES_tradnl" dirty="0" smtClean="0"/>
              <a:t> a </a:t>
            </a:r>
            <a:r>
              <a:rPr lang="es-ES_tradnl" dirty="0" err="1" smtClean="0"/>
              <a:t>trigger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reached</a:t>
            </a:r>
            <a:r>
              <a:rPr lang="es-ES_tradnl" dirty="0" smtClean="0"/>
              <a:t>,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imputed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disaster</a:t>
            </a:r>
            <a:r>
              <a:rPr lang="es-ES_tradnl" dirty="0" smtClean="0"/>
              <a:t> has </a:t>
            </a:r>
            <a:r>
              <a:rPr lang="es-ES_tradnl" dirty="0" err="1" smtClean="0"/>
              <a:t>generated</a:t>
            </a:r>
            <a:r>
              <a:rPr lang="es-ES_tradnl" dirty="0" smtClean="0"/>
              <a:t> </a:t>
            </a:r>
            <a:r>
              <a:rPr lang="es-ES_tradnl" dirty="0" err="1" smtClean="0"/>
              <a:t>business</a:t>
            </a:r>
            <a:r>
              <a:rPr lang="es-ES_tradnl" dirty="0" smtClean="0"/>
              <a:t> </a:t>
            </a:r>
            <a:r>
              <a:rPr lang="es-ES_tradnl" dirty="0" err="1" smtClean="0"/>
              <a:t>interruption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local región </a:t>
            </a:r>
            <a:r>
              <a:rPr lang="es-ES_tradnl" dirty="0" err="1" smtClean="0"/>
              <a:t>affected</a:t>
            </a:r>
            <a:r>
              <a:rPr lang="es-ES_tradnl" dirty="0" smtClean="0"/>
              <a:t> and </a:t>
            </a:r>
            <a:r>
              <a:rPr lang="es-ES_tradnl" dirty="0" err="1" smtClean="0"/>
              <a:t>therefore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insurance</a:t>
            </a:r>
            <a:r>
              <a:rPr lang="es-ES_tradnl" dirty="0" smtClean="0"/>
              <a:t> </a:t>
            </a:r>
            <a:r>
              <a:rPr lang="es-ES_tradnl" dirty="0" err="1" smtClean="0"/>
              <a:t>payout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due</a:t>
            </a:r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64776"/>
          </a:xfrm>
        </p:spPr>
        <p:txBody>
          <a:bodyPr anchor="b" anchorCtr="0"/>
          <a:lstStyle/>
          <a:p>
            <a:pPr algn="l"/>
            <a:r>
              <a:rPr lang="es-ES" sz="2800" dirty="0" smtClean="0"/>
              <a:t>A </a:t>
            </a:r>
            <a:r>
              <a:rPr lang="es-ES" sz="2800" dirty="0" err="1" smtClean="0"/>
              <a:t>Broader</a:t>
            </a:r>
            <a:r>
              <a:rPr lang="es-ES" sz="2800" dirty="0" smtClean="0"/>
              <a:t> </a:t>
            </a:r>
            <a:r>
              <a:rPr lang="es-ES" sz="2800" dirty="0" err="1" smtClean="0"/>
              <a:t>Interpretation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Insurable</a:t>
            </a:r>
            <a:r>
              <a:rPr lang="es-ES" sz="2800" dirty="0" smtClean="0"/>
              <a:t> </a:t>
            </a:r>
            <a:r>
              <a:rPr lang="es-ES" sz="2800" dirty="0" err="1" smtClean="0"/>
              <a:t>Interest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922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6" y="-6855"/>
            <a:ext cx="7772400" cy="1143000"/>
          </a:xfrm>
        </p:spPr>
        <p:txBody>
          <a:bodyPr anchor="b" anchorCtr="0"/>
          <a:lstStyle/>
          <a:p>
            <a:pPr algn="l"/>
            <a:r>
              <a:rPr lang="en-US" sz="1800" dirty="0" smtClean="0"/>
              <a:t>Lesson: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The Importance of Value-Added Program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36" y="1274298"/>
            <a:ext cx="7772400" cy="450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Insurance is </a:t>
            </a:r>
            <a:r>
              <a:rPr lang="en-US" i="1" dirty="0" smtClean="0"/>
              <a:t>not </a:t>
            </a:r>
            <a:r>
              <a:rPr lang="en-US" dirty="0" smtClean="0"/>
              <a:t>a</a:t>
            </a:r>
            <a:r>
              <a:rPr lang="en-US" i="1" dirty="0" smtClean="0"/>
              <a:t> known </a:t>
            </a:r>
            <a:r>
              <a:rPr lang="en-US" dirty="0" smtClean="0"/>
              <a:t>top priority of most smallholders and </a:t>
            </a:r>
            <a:r>
              <a:rPr lang="en-US" dirty="0" err="1" smtClean="0"/>
              <a:t>microentrepeneurs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Disaster risk reduction efforts by MiCRO can be directly beneficial to the client (as well as to MiCRO)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/>
              <a:t>MiCRO’s</a:t>
            </a:r>
            <a:r>
              <a:rPr lang="en-US" dirty="0" smtClean="0"/>
              <a:t> partnerships with international donors and NGOs can direct resources to places where it is needed most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Additional services can be well aligned with public policies, incentivizing regulator interest in </a:t>
            </a:r>
            <a:r>
              <a:rPr lang="en-US" dirty="0" err="1" smtClean="0"/>
              <a:t>MiCRO’s</a:t>
            </a:r>
            <a:r>
              <a:rPr lang="en-US" dirty="0" smtClean="0"/>
              <a:t> products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Improves the selling proposition for MiCRO and it’s local partners</a:t>
            </a:r>
          </a:p>
        </p:txBody>
      </p:sp>
    </p:spTree>
    <p:extLst>
      <p:ext uri="{BB962C8B-B14F-4D97-AF65-F5344CB8AC3E}">
        <p14:creationId xmlns:p14="http://schemas.microsoft.com/office/powerpoint/2010/main" val="31661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6" y="32608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Lesson:</a:t>
            </a:r>
            <a:br>
              <a:rPr lang="en-US" sz="2000" dirty="0" smtClean="0"/>
            </a:br>
            <a:r>
              <a:rPr lang="en-US" sz="2900" dirty="0" smtClean="0"/>
              <a:t>The Critical Aspect of an Innovative, Enabling Environment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Evidence seems to suggest that traditional understandings of insurance limit the feasibility of viable </a:t>
            </a:r>
            <a:r>
              <a:rPr lang="en-US" dirty="0" err="1" smtClean="0"/>
              <a:t>microinsurance</a:t>
            </a:r>
            <a:r>
              <a:rPr lang="en-US" dirty="0" smtClean="0"/>
              <a:t> products for this market: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Index insurance – </a:t>
            </a:r>
            <a:r>
              <a:rPr lang="en-US" dirty="0"/>
              <a:t>Lack of clarity about the feasibility </a:t>
            </a:r>
            <a:r>
              <a:rPr lang="en-US" dirty="0" smtClean="0"/>
              <a:t>under </a:t>
            </a:r>
            <a:r>
              <a:rPr lang="en-US" dirty="0"/>
              <a:t>the current regulatory </a:t>
            </a:r>
            <a:r>
              <a:rPr lang="en-US" dirty="0" smtClean="0"/>
              <a:t>frameworks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Insurable interest – </a:t>
            </a:r>
            <a:r>
              <a:rPr lang="en-US" dirty="0"/>
              <a:t>Acceptance of indirect damages as insurable </a:t>
            </a:r>
            <a:r>
              <a:rPr lang="en-US" dirty="0" smtClean="0"/>
              <a:t>interest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Proof of loss – Verification of losses is too expensive; correlations must be regarded as acceptable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7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02224"/>
            <a:ext cx="7772400" cy="1143000"/>
          </a:xfrm>
        </p:spPr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98894"/>
            <a:ext cx="7772400" cy="14971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James Kurz</a:t>
            </a:r>
          </a:p>
          <a:p>
            <a:pPr marL="0" indent="0">
              <a:buNone/>
            </a:pPr>
            <a:r>
              <a:rPr lang="en-US" sz="1600" dirty="0" smtClean="0"/>
              <a:t>MiCRO Strategic Advisor</a:t>
            </a:r>
            <a:br>
              <a:rPr lang="en-US" sz="1600" dirty="0" smtClean="0"/>
            </a:br>
            <a:r>
              <a:rPr lang="en-US" sz="1600" dirty="0" smtClean="0"/>
              <a:t>jkurz@microrisk.org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21392840">
            <a:off x="4654507" y="1371249"/>
            <a:ext cx="914400" cy="10623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Risk Coverage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SwissReSans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SwissReSans" pitchFamily="34" charset="0"/>
              </a:rPr>
              <a:t>Rain excess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409482"/>
            <a:ext cx="7772400" cy="735106"/>
          </a:xfrm>
        </p:spPr>
        <p:txBody>
          <a:bodyPr/>
          <a:lstStyle/>
          <a:p>
            <a:pPr algn="l"/>
            <a:r>
              <a:rPr lang="en-US" dirty="0" smtClean="0"/>
              <a:t>Product ideas that we’re studying now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6114" y="4598326"/>
            <a:ext cx="276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25599"/>
                </a:solidFill>
              </a:rPr>
              <a:t>Interest on account </a:t>
            </a:r>
            <a:br>
              <a:rPr lang="en-US" sz="1600" dirty="0" smtClean="0">
                <a:solidFill>
                  <a:srgbClr val="225599"/>
                </a:solidFill>
              </a:rPr>
            </a:br>
            <a:r>
              <a:rPr lang="en-US" sz="1600" dirty="0" smtClean="0">
                <a:solidFill>
                  <a:srgbClr val="225599"/>
                </a:solidFill>
              </a:rPr>
              <a:t>= </a:t>
            </a:r>
            <a:br>
              <a:rPr lang="en-US" sz="1600" dirty="0" smtClean="0">
                <a:solidFill>
                  <a:srgbClr val="225599"/>
                </a:solidFill>
              </a:rPr>
            </a:br>
            <a:r>
              <a:rPr lang="en-US" sz="1600" dirty="0" smtClean="0">
                <a:solidFill>
                  <a:srgbClr val="225599"/>
                </a:solidFill>
              </a:rPr>
              <a:t>potential premiums</a:t>
            </a:r>
            <a:endParaRPr lang="en-US" sz="1600" dirty="0">
              <a:solidFill>
                <a:srgbClr val="2255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895146">
            <a:off x="5571471" y="1478038"/>
            <a:ext cx="914400" cy="10623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Risk Coverage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SwissReSans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SwissReSans" pitchFamily="34" charset="0"/>
              </a:rPr>
              <a:t>Volcano</a:t>
            </a:r>
          </a:p>
        </p:txBody>
      </p:sp>
      <p:sp>
        <p:nvSpPr>
          <p:cNvPr id="12" name="Rectangle 11"/>
          <p:cNvSpPr/>
          <p:nvPr/>
        </p:nvSpPr>
        <p:spPr>
          <a:xfrm rot="21218470">
            <a:off x="6467459" y="1613655"/>
            <a:ext cx="1103777" cy="10623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Risk Coverage</a:t>
            </a:r>
          </a:p>
          <a:p>
            <a:pPr algn="ctr"/>
            <a:endParaRPr lang="en-US" sz="1100" b="1" dirty="0" smtClean="0">
              <a:solidFill>
                <a:schemeClr val="tx1"/>
              </a:solidFill>
              <a:latin typeface="SwissReSans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wissReSans" pitchFamily="34" charset="0"/>
              </a:rPr>
              <a:t>Earthquake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013" y="2308587"/>
            <a:ext cx="282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25599"/>
                </a:solidFill>
              </a:rPr>
              <a:t>“Emergency Cash”</a:t>
            </a:r>
            <a:endParaRPr lang="en-US" b="1" dirty="0">
              <a:solidFill>
                <a:srgbClr val="225599"/>
              </a:solidFill>
            </a:endParaRPr>
          </a:p>
        </p:txBody>
      </p:sp>
      <p:pic>
        <p:nvPicPr>
          <p:cNvPr id="4098" name="Picture 2" descr="http://classroomclipart.com/images/gallery/Clipart/Money/TN_bank_safe_deposit_box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3" y="4417029"/>
            <a:ext cx="1143844" cy="13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43774" y="4707607"/>
            <a:ext cx="282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25599"/>
                </a:solidFill>
              </a:rPr>
              <a:t>Savings-linked</a:t>
            </a:r>
            <a:endParaRPr lang="en-US" b="1" dirty="0">
              <a:solidFill>
                <a:srgbClr val="22559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048871" y="4054245"/>
            <a:ext cx="76356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farming-icons-vector-set-you-design-361387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1" t="43530" r="20756" b="33847"/>
          <a:stretch/>
        </p:blipFill>
        <p:spPr>
          <a:xfrm>
            <a:off x="5251557" y="3136227"/>
            <a:ext cx="821793" cy="821840"/>
          </a:xfrm>
          <a:prstGeom prst="rect">
            <a:avLst/>
          </a:prstGeom>
        </p:spPr>
      </p:pic>
      <p:pic>
        <p:nvPicPr>
          <p:cNvPr id="17" name="Picture 16" descr="farming-icons-vector-set-you-design-361387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4" t="604" r="24315" b="78488"/>
          <a:stretch/>
        </p:blipFill>
        <p:spPr>
          <a:xfrm rot="20759444">
            <a:off x="4841897" y="2741560"/>
            <a:ext cx="635021" cy="759578"/>
          </a:xfrm>
          <a:prstGeom prst="rect">
            <a:avLst/>
          </a:prstGeom>
        </p:spPr>
      </p:pic>
      <p:pic>
        <p:nvPicPr>
          <p:cNvPr id="20" name="Picture 19" descr="12485708-Farming-icons-Stock-Vector-farm-icon-agricult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75188" r="54569" b="6337"/>
          <a:stretch/>
        </p:blipFill>
        <p:spPr>
          <a:xfrm rot="1263229">
            <a:off x="6603201" y="3386827"/>
            <a:ext cx="771989" cy="535441"/>
          </a:xfrm>
          <a:prstGeom prst="rect">
            <a:avLst/>
          </a:prstGeom>
        </p:spPr>
      </p:pic>
      <p:pic>
        <p:nvPicPr>
          <p:cNvPr id="21" name="Picture 20" descr="12485708-Farming-icons-Stock-Vector-farm-icon-agricult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35058" r="81581" b="40220"/>
          <a:stretch/>
        </p:blipFill>
        <p:spPr>
          <a:xfrm rot="1026000">
            <a:off x="4171938" y="3148838"/>
            <a:ext cx="672375" cy="734676"/>
          </a:xfrm>
          <a:prstGeom prst="rect">
            <a:avLst/>
          </a:prstGeom>
        </p:spPr>
      </p:pic>
      <p:pic>
        <p:nvPicPr>
          <p:cNvPr id="22" name="Picture 21" descr="12485708-Farming-icons-Stock-Vector-farm-icon-agricult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-977" r="55499" b="74161"/>
          <a:stretch/>
        </p:blipFill>
        <p:spPr>
          <a:xfrm>
            <a:off x="6119176" y="2758321"/>
            <a:ext cx="597669" cy="796935"/>
          </a:xfrm>
          <a:prstGeom prst="rect">
            <a:avLst/>
          </a:prstGeom>
        </p:spPr>
      </p:pic>
      <p:pic>
        <p:nvPicPr>
          <p:cNvPr id="23" name="Picture 22" descr="12485708-Farming-icons-Stock-Vector-farm-icon-agricult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3" t="70674"/>
          <a:stretch/>
        </p:blipFill>
        <p:spPr>
          <a:xfrm rot="20762099">
            <a:off x="7654046" y="3111391"/>
            <a:ext cx="605321" cy="871510"/>
          </a:xfrm>
          <a:prstGeom prst="rect">
            <a:avLst/>
          </a:prstGeom>
        </p:spPr>
      </p:pic>
      <p:pic>
        <p:nvPicPr>
          <p:cNvPr id="24" name="Picture 23" descr="bean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992">
            <a:off x="3569674" y="3039139"/>
            <a:ext cx="595959" cy="59595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740526">
            <a:off x="7575795" y="1759357"/>
            <a:ext cx="1021683" cy="10623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Risk Coverage</a:t>
            </a:r>
          </a:p>
          <a:p>
            <a:pPr algn="ctr"/>
            <a:endParaRPr lang="en-US" sz="1100" b="1" dirty="0" smtClean="0">
              <a:solidFill>
                <a:schemeClr val="tx1"/>
              </a:solidFill>
              <a:latin typeface="SwissReSans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wissReSans" pitchFamily="34" charset="0"/>
              </a:rPr>
              <a:t>Hurricane</a:t>
            </a:r>
          </a:p>
        </p:txBody>
      </p:sp>
      <p:sp>
        <p:nvSpPr>
          <p:cNvPr id="13" name="Rectangle 12"/>
          <p:cNvSpPr/>
          <p:nvPr/>
        </p:nvSpPr>
        <p:spPr>
          <a:xfrm rot="1879478">
            <a:off x="3720022" y="1591765"/>
            <a:ext cx="914400" cy="10623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wissReSans" pitchFamily="34" charset="0"/>
              </a:rPr>
              <a:t>Risk Coverage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SwissReSans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SwissReSans" pitchFamily="34" charset="0"/>
              </a:rPr>
              <a:t>Drought</a:t>
            </a:r>
          </a:p>
        </p:txBody>
      </p:sp>
    </p:spTree>
    <p:extLst>
      <p:ext uri="{BB962C8B-B14F-4D97-AF65-F5344CB8AC3E}">
        <p14:creationId xmlns:p14="http://schemas.microsoft.com/office/powerpoint/2010/main" val="10940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-87312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Overview of MiCRO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1464170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Barbados domiciled specialty reinsurer founded in </a:t>
            </a:r>
            <a:r>
              <a:rPr lang="en-US" dirty="0" smtClean="0"/>
              <a:t>2011 </a:t>
            </a:r>
            <a:r>
              <a:rPr lang="en-US" dirty="0" smtClean="0"/>
              <a:t>after Haiti earthquake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Focus on natural catastrophes and low income segments of population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Insured individuals in Haiti from 2011-2013 with mixed </a:t>
            </a:r>
            <a:r>
              <a:rPr lang="en-US" dirty="0" smtClean="0"/>
              <a:t>success; </a:t>
            </a:r>
            <a:r>
              <a:rPr lang="en-US" dirty="0" err="1" smtClean="0"/>
              <a:t>meso</a:t>
            </a:r>
            <a:r>
              <a:rPr lang="en-US" dirty="0" smtClean="0"/>
              <a:t>-insurance products </a:t>
            </a:r>
            <a:r>
              <a:rPr lang="en-US" dirty="0" smtClean="0"/>
              <a:t>from 2013-2015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Expanding into Central </a:t>
            </a:r>
            <a:r>
              <a:rPr lang="en-US" dirty="0" smtClean="0"/>
              <a:t>America (particularly Guatemala) </a:t>
            </a:r>
            <a:r>
              <a:rPr lang="en-US" dirty="0" smtClean="0"/>
              <a:t>with the goal to reach individuals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Acting in a project development and deal-making capacity earning fees; carrying risk will be born by Swiss Re for the time being</a:t>
            </a:r>
          </a:p>
        </p:txBody>
      </p:sp>
    </p:spTree>
    <p:extLst>
      <p:ext uri="{BB962C8B-B14F-4D97-AF65-F5344CB8AC3E}">
        <p14:creationId xmlns:p14="http://schemas.microsoft.com/office/powerpoint/2010/main" val="157778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65163" y="-83874"/>
            <a:ext cx="823291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ja-JP" sz="3200" b="0" dirty="0" smtClean="0">
                <a:latin typeface="Helvetica" charset="0"/>
                <a:ea typeface="+mj-ea"/>
                <a:cs typeface="Geneva"/>
              </a:rPr>
              <a:t>A </a:t>
            </a:r>
            <a:r>
              <a:rPr lang="en-US" altLang="ja-JP" sz="3200" b="0" dirty="0">
                <a:latin typeface="Helvetica" charset="0"/>
                <a:ea typeface="+mj-ea"/>
                <a:cs typeface="Geneva"/>
              </a:rPr>
              <a:t>World-Class Public Private Partnership</a:t>
            </a:r>
            <a:endParaRPr lang="en-US" altLang="en-US" sz="3200" b="0" dirty="0">
              <a:latin typeface="Helvetica" charset="0"/>
              <a:ea typeface="+mj-ea"/>
              <a:cs typeface="Geneva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03390" y="3713247"/>
            <a:ext cx="1301750" cy="987336"/>
          </a:xfrm>
          <a:prstGeom prst="rect">
            <a:avLst/>
          </a:pr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Technical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Assistance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74815" y="1585392"/>
            <a:ext cx="1343025" cy="991497"/>
          </a:xfrm>
          <a:prstGeom prst="rect">
            <a:avLst/>
          </a:pr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Management &amp; Investors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" b="21877"/>
          <a:stretch>
            <a:fillRect/>
          </a:stretch>
        </p:blipFill>
        <p:spPr bwMode="auto">
          <a:xfrm>
            <a:off x="2136940" y="1857383"/>
            <a:ext cx="1784999" cy="5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37" y="1757748"/>
            <a:ext cx="787281" cy="79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70" y="3917882"/>
            <a:ext cx="1409700" cy="6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3" descr="GCMicro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97" y="3972979"/>
            <a:ext cx="1703388" cy="5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403390" y="4783156"/>
            <a:ext cx="1314449" cy="968040"/>
          </a:xfrm>
          <a:prstGeom prst="rect">
            <a:avLst/>
          </a:pr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Others</a:t>
            </a:r>
          </a:p>
        </p:txBody>
      </p:sp>
      <p:pic>
        <p:nvPicPr>
          <p:cNvPr id="19467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1" y="4912746"/>
            <a:ext cx="1382244" cy="8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22375" r="5296" b="29282"/>
          <a:stretch>
            <a:fillRect/>
          </a:stretch>
        </p:blipFill>
        <p:spPr bwMode="auto">
          <a:xfrm>
            <a:off x="2213140" y="5040721"/>
            <a:ext cx="2711450" cy="4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58" y="4790484"/>
            <a:ext cx="964366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8" name="Straight Connector 16"/>
          <p:cNvCxnSpPr>
            <a:cxnSpLocks noChangeShapeType="1"/>
          </p:cNvCxnSpPr>
          <p:nvPr/>
        </p:nvCxnSpPr>
        <p:spPr bwMode="auto">
          <a:xfrm>
            <a:off x="403390" y="2624862"/>
            <a:ext cx="8518525" cy="0"/>
          </a:xfrm>
          <a:prstGeom prst="line">
            <a:avLst/>
          </a:prstGeom>
          <a:noFill/>
          <a:ln w="12700">
            <a:solidFill>
              <a:srgbClr val="F1F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19" name="Straight Connector 17"/>
          <p:cNvCxnSpPr>
            <a:cxnSpLocks noChangeShapeType="1"/>
          </p:cNvCxnSpPr>
          <p:nvPr/>
        </p:nvCxnSpPr>
        <p:spPr bwMode="auto">
          <a:xfrm>
            <a:off x="420410" y="4748364"/>
            <a:ext cx="8518525" cy="0"/>
          </a:xfrm>
          <a:prstGeom prst="line">
            <a:avLst/>
          </a:prstGeom>
          <a:noFill/>
          <a:ln w="12700">
            <a:solidFill>
              <a:srgbClr val="F1F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7"/>
          <p:cNvCxnSpPr>
            <a:cxnSpLocks noChangeShapeType="1"/>
          </p:cNvCxnSpPr>
          <p:nvPr/>
        </p:nvCxnSpPr>
        <p:spPr bwMode="auto">
          <a:xfrm>
            <a:off x="403390" y="3680622"/>
            <a:ext cx="8518525" cy="0"/>
          </a:xfrm>
          <a:prstGeom prst="line">
            <a:avLst/>
          </a:prstGeom>
          <a:noFill/>
          <a:ln w="12700">
            <a:solidFill>
              <a:srgbClr val="F1F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4815" y="2655316"/>
            <a:ext cx="1331866" cy="987336"/>
          </a:xfrm>
          <a:prstGeom prst="rect">
            <a:avLst/>
          </a:pr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Partners &amp; Donors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25" y="2704736"/>
            <a:ext cx="2017712" cy="9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0448"/>
          <a:stretch>
            <a:fillRect/>
          </a:stretch>
        </p:blipFill>
        <p:spPr bwMode="auto">
          <a:xfrm>
            <a:off x="6913681" y="2706831"/>
            <a:ext cx="1843532" cy="9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wissrehorizontal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70" y="1905081"/>
            <a:ext cx="1780412" cy="44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53" t="11685" r="34534" b="22798"/>
          <a:stretch/>
        </p:blipFill>
        <p:spPr>
          <a:xfrm>
            <a:off x="6253735" y="1785284"/>
            <a:ext cx="1257936" cy="701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6487" y="2757044"/>
            <a:ext cx="1832993" cy="8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5356"/>
            <a:ext cx="7772400" cy="1143000"/>
          </a:xfrm>
        </p:spPr>
        <p:txBody>
          <a:bodyPr anchor="b"/>
          <a:lstStyle/>
          <a:p>
            <a:pPr algn="l"/>
            <a:r>
              <a:rPr lang="es-ES_tradnl" dirty="0" err="1" smtClean="0"/>
              <a:t>MiCRO’s</a:t>
            </a:r>
            <a:r>
              <a:rPr lang="es-ES_tradnl" dirty="0" smtClean="0"/>
              <a:t> Management </a:t>
            </a:r>
            <a:r>
              <a:rPr lang="es-ES_tradnl" dirty="0" err="1" smtClean="0"/>
              <a:t>Team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smtClean="0"/>
              <a:pPr>
                <a:defRPr/>
              </a:pPr>
              <a:t>4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744845" y="3767545"/>
            <a:ext cx="2077213" cy="202765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err="1" smtClean="0">
                <a:solidFill>
                  <a:srgbClr val="225599"/>
                </a:solidFill>
              </a:rPr>
              <a:t>The</a:t>
            </a:r>
            <a:r>
              <a:rPr lang="es-ES" sz="1400" dirty="0" smtClean="0">
                <a:solidFill>
                  <a:srgbClr val="225599"/>
                </a:solidFill>
              </a:rPr>
              <a:t> MiCRO </a:t>
            </a:r>
            <a:r>
              <a:rPr lang="es-ES" sz="1400" dirty="0" err="1" smtClean="0">
                <a:solidFill>
                  <a:srgbClr val="225599"/>
                </a:solidFill>
              </a:rPr>
              <a:t>team</a:t>
            </a:r>
            <a:r>
              <a:rPr lang="es-ES" sz="1400" dirty="0" smtClean="0">
                <a:solidFill>
                  <a:srgbClr val="225599"/>
                </a:solidFill>
              </a:rPr>
              <a:t> </a:t>
            </a:r>
            <a:r>
              <a:rPr lang="es-ES" sz="1400" dirty="0" err="1" smtClean="0">
                <a:solidFill>
                  <a:srgbClr val="225599"/>
                </a:solidFill>
              </a:rPr>
              <a:t>is</a:t>
            </a:r>
            <a:r>
              <a:rPr lang="es-ES" sz="1400" dirty="0" smtClean="0">
                <a:solidFill>
                  <a:srgbClr val="225599"/>
                </a:solidFill>
              </a:rPr>
              <a:t> </a:t>
            </a:r>
            <a:r>
              <a:rPr lang="es-ES" sz="1400" dirty="0" err="1" smtClean="0">
                <a:solidFill>
                  <a:srgbClr val="225599"/>
                </a:solidFill>
              </a:rPr>
              <a:t>comprised</a:t>
            </a:r>
            <a:r>
              <a:rPr lang="es-ES" sz="1400" dirty="0" smtClean="0">
                <a:solidFill>
                  <a:srgbClr val="225599"/>
                </a:solidFill>
              </a:rPr>
              <a:t> of </a:t>
            </a:r>
            <a:r>
              <a:rPr lang="es-ES" sz="1400" dirty="0" err="1" smtClean="0">
                <a:solidFill>
                  <a:srgbClr val="225599"/>
                </a:solidFill>
              </a:rPr>
              <a:t>experts</a:t>
            </a:r>
            <a:r>
              <a:rPr lang="es-ES" sz="1400" dirty="0" smtClean="0">
                <a:solidFill>
                  <a:srgbClr val="225599"/>
                </a:solidFill>
              </a:rPr>
              <a:t> in a </a:t>
            </a:r>
            <a:r>
              <a:rPr lang="es-ES" sz="1400" dirty="0" err="1" smtClean="0">
                <a:solidFill>
                  <a:srgbClr val="225599"/>
                </a:solidFill>
              </a:rPr>
              <a:t>range</a:t>
            </a:r>
            <a:r>
              <a:rPr lang="es-ES" sz="1400" dirty="0" smtClean="0">
                <a:solidFill>
                  <a:srgbClr val="225599"/>
                </a:solidFill>
              </a:rPr>
              <a:t> of disciplines. </a:t>
            </a:r>
            <a:r>
              <a:rPr lang="es-ES" sz="1400" dirty="0" err="1" smtClean="0">
                <a:solidFill>
                  <a:srgbClr val="225599"/>
                </a:solidFill>
              </a:rPr>
              <a:t>Additional</a:t>
            </a:r>
            <a:r>
              <a:rPr lang="es-ES" sz="1400" dirty="0" smtClean="0">
                <a:solidFill>
                  <a:srgbClr val="225599"/>
                </a:solidFill>
              </a:rPr>
              <a:t> </a:t>
            </a:r>
            <a:r>
              <a:rPr lang="es-ES" sz="1400" dirty="0" err="1" smtClean="0">
                <a:solidFill>
                  <a:srgbClr val="225599"/>
                </a:solidFill>
              </a:rPr>
              <a:t>experts</a:t>
            </a:r>
            <a:r>
              <a:rPr lang="es-ES" sz="1400" dirty="0" smtClean="0">
                <a:solidFill>
                  <a:srgbClr val="225599"/>
                </a:solidFill>
              </a:rPr>
              <a:t> and </a:t>
            </a:r>
            <a:r>
              <a:rPr lang="es-ES" sz="1400" dirty="0" err="1" smtClean="0">
                <a:solidFill>
                  <a:srgbClr val="225599"/>
                </a:solidFill>
              </a:rPr>
              <a:t>partners</a:t>
            </a:r>
            <a:r>
              <a:rPr lang="es-ES" sz="1400" dirty="0" smtClean="0">
                <a:solidFill>
                  <a:srgbClr val="225599"/>
                </a:solidFill>
              </a:rPr>
              <a:t> are </a:t>
            </a:r>
            <a:r>
              <a:rPr lang="es-ES" sz="1400" dirty="0" err="1" smtClean="0">
                <a:solidFill>
                  <a:srgbClr val="225599"/>
                </a:solidFill>
              </a:rPr>
              <a:t>engaged</a:t>
            </a:r>
            <a:r>
              <a:rPr lang="es-ES" sz="1400" dirty="0" smtClean="0">
                <a:solidFill>
                  <a:srgbClr val="225599"/>
                </a:solidFill>
              </a:rPr>
              <a:t> as </a:t>
            </a:r>
            <a:r>
              <a:rPr lang="es-ES" sz="1400" dirty="0" err="1" smtClean="0">
                <a:solidFill>
                  <a:srgbClr val="225599"/>
                </a:solidFill>
              </a:rPr>
              <a:t>needed</a:t>
            </a:r>
            <a:r>
              <a:rPr lang="es-ES" sz="1400" dirty="0" smtClean="0">
                <a:solidFill>
                  <a:srgbClr val="225599"/>
                </a:solidFill>
              </a:rPr>
              <a:t>.</a:t>
            </a:r>
            <a:endParaRPr lang="es-ES_tradnl" sz="1400" dirty="0">
              <a:solidFill>
                <a:srgbClr val="2255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r="15275" b="9230"/>
          <a:stretch/>
        </p:blipFill>
        <p:spPr>
          <a:xfrm>
            <a:off x="2566787" y="3745380"/>
            <a:ext cx="1788441" cy="168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30521" b="25104"/>
          <a:stretch/>
        </p:blipFill>
        <p:spPr>
          <a:xfrm>
            <a:off x="467234" y="3740794"/>
            <a:ext cx="1761214" cy="167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22511" b="7047"/>
          <a:stretch/>
        </p:blipFill>
        <p:spPr>
          <a:xfrm>
            <a:off x="4726175" y="1423937"/>
            <a:ext cx="1688074" cy="167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21041"/>
          <a:stretch/>
        </p:blipFill>
        <p:spPr>
          <a:xfrm>
            <a:off x="2631774" y="1427135"/>
            <a:ext cx="1717653" cy="1717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-1" r="27941" b="18152"/>
          <a:stretch/>
        </p:blipFill>
        <p:spPr>
          <a:xfrm>
            <a:off x="463679" y="1423936"/>
            <a:ext cx="1727046" cy="1679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1" r="28627" b="34463"/>
          <a:stretch/>
        </p:blipFill>
        <p:spPr>
          <a:xfrm>
            <a:off x="6790860" y="1422894"/>
            <a:ext cx="1846133" cy="1666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15" y="5455699"/>
            <a:ext cx="17649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Business Development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Leticia </a:t>
            </a:r>
            <a:r>
              <a:rPr lang="en-US" sz="1400" dirty="0" err="1" smtClean="0">
                <a:solidFill>
                  <a:srgbClr val="225599"/>
                </a:solidFill>
                <a:cs typeface="Arial" charset="0"/>
              </a:rPr>
              <a:t>Gonçalves</a:t>
            </a:r>
            <a:endParaRPr lang="en-US" sz="1400" dirty="0">
              <a:solidFill>
                <a:srgbClr val="2255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0705" y="3144176"/>
            <a:ext cx="20012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Legal &amp; Regulatory Affairs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Andrea Camargo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617" y="3143847"/>
            <a:ext cx="17812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Chief Executive Officer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Carlos </a:t>
            </a:r>
            <a:r>
              <a:rPr lang="en-US" sz="1400" dirty="0" err="1">
                <a:solidFill>
                  <a:srgbClr val="225599"/>
                </a:solidFill>
                <a:cs typeface="Arial" charset="0"/>
              </a:rPr>
              <a:t>Boelsterli</a:t>
            </a:r>
            <a:endParaRPr lang="en-US" sz="1400" dirty="0">
              <a:solidFill>
                <a:srgbClr val="225599"/>
              </a:solidFill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0753" y="3143850"/>
            <a:ext cx="21170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Central America Operations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Josh Ling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5168" y="5490185"/>
            <a:ext cx="16601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Catastrophe Modeler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Edgar Uribe, PhD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790" y="3165429"/>
            <a:ext cx="1383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Strategic Advisor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James Kurz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r="7778" b="7654"/>
          <a:stretch/>
        </p:blipFill>
        <p:spPr>
          <a:xfrm>
            <a:off x="4732145" y="3742144"/>
            <a:ext cx="1732083" cy="1690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02765" y="5461648"/>
            <a:ext cx="16663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225599"/>
                </a:solidFill>
                <a:cs typeface="Arial" charset="0"/>
              </a:rPr>
              <a:t>Grants &amp; Compliance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25599"/>
                </a:solidFill>
                <a:cs typeface="Arial" charset="0"/>
              </a:rPr>
              <a:t>Nancy </a:t>
            </a:r>
            <a:r>
              <a:rPr lang="en-US" sz="1400" dirty="0" err="1">
                <a:solidFill>
                  <a:srgbClr val="225599"/>
                </a:solidFill>
                <a:cs typeface="Arial" charset="0"/>
              </a:rPr>
              <a:t>Sawaya</a:t>
            </a:r>
            <a:endParaRPr lang="en-US" sz="1400" dirty="0">
              <a:solidFill>
                <a:srgbClr val="2255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Helvetica" pitchFamily="34" charset="0"/>
              </a:rPr>
              <a:t>The Development Rationale</a:t>
            </a:r>
            <a:endParaRPr sz="3000" dirty="0" smtClean="0">
              <a:latin typeface="Helvetica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248213"/>
            <a:ext cx="7467600" cy="1400175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en-US" dirty="0" smtClean="0"/>
              <a:t>People </a:t>
            </a:r>
            <a:r>
              <a:rPr dirty="0" smtClean="0"/>
              <a:t>build </a:t>
            </a:r>
            <a:r>
              <a:rPr dirty="0"/>
              <a:t>businesses, acquire assets, and improve their lives </a:t>
            </a:r>
            <a:r>
              <a:rPr b="1" dirty="0">
                <a:solidFill>
                  <a:srgbClr val="22BBEE"/>
                </a:solidFill>
              </a:rPr>
              <a:t>only to have their progress destroyed </a:t>
            </a:r>
            <a:r>
              <a:rPr lang="en-US" b="1" dirty="0" smtClean="0">
                <a:solidFill>
                  <a:srgbClr val="22BBEE"/>
                </a:solidFill>
              </a:rPr>
              <a:t>by disaster or weather.</a:t>
            </a:r>
            <a:r>
              <a:rPr dirty="0" smtClean="0"/>
              <a:t/>
            </a:r>
            <a:br>
              <a:rPr dirty="0" smtClean="0"/>
            </a:br>
            <a:r>
              <a:rPr b="1" dirty="0" smtClean="0"/>
              <a:t>Lasting </a:t>
            </a:r>
            <a:r>
              <a:rPr b="1" dirty="0"/>
              <a:t>changes in poverty requires access to a safety net.</a:t>
            </a:r>
          </a:p>
        </p:txBody>
      </p:sp>
      <p:sp>
        <p:nvSpPr>
          <p:cNvPr id="2662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ED35F5-ED9E-4123-8074-BF8569F2E1E9}" type="slidenum">
              <a:rPr>
                <a:latin typeface="Helvetica" pitchFamily="34" charset="0"/>
                <a:ea typeface="Geneva"/>
                <a:cs typeface="Geneva"/>
              </a:rPr>
              <a:pPr/>
              <a:t>5</a:t>
            </a:fld>
            <a:endParaRPr>
              <a:latin typeface="Helvetica" pitchFamily="34" charset="0"/>
              <a:ea typeface="Geneva"/>
              <a:cs typeface="Geneva"/>
            </a:endParaRPr>
          </a:p>
        </p:txBody>
      </p:sp>
      <p:pic>
        <p:nvPicPr>
          <p:cNvPr id="26630" name="Picture 3" descr="C:\Users\James\Pictures\Archive 7-13-11\idealis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38138"/>
            <a:ext cx="7620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usaid.gov/environment/hurricane/haiti_floo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00789"/>
            <a:ext cx="2362200" cy="31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 ruined building in Port-au-Prince after the Haitian earthquake, 12 January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290" r="3641"/>
          <a:stretch/>
        </p:blipFill>
        <p:spPr bwMode="auto">
          <a:xfrm>
            <a:off x="3886200" y="2816472"/>
            <a:ext cx="4267200" cy="31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821455-9FB8-4EC6-98AA-BA55B6CAD6D3}" type="slidenum">
              <a:rPr smtClean="0">
                <a:latin typeface="Helvetica" pitchFamily="34" charset="0"/>
                <a:ea typeface="Geneva"/>
                <a:cs typeface="Geneva"/>
              </a:rPr>
              <a:pPr/>
              <a:t>6</a:t>
            </a:fld>
            <a:endParaRPr smtClean="0">
              <a:latin typeface="Helvetica" pitchFamily="34" charset="0"/>
              <a:ea typeface="Geneva"/>
              <a:cs typeface="Geneva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1660525"/>
            <a:ext cx="83359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 lIns="0" tIns="0" rIns="0" bIns="0" anchor="b"/>
          <a:lstStyle/>
          <a:p>
            <a:pPr algn="l" eaLnBrk="1" hangingPunct="1"/>
            <a:r>
              <a:rPr sz="3000" dirty="0" smtClean="0">
                <a:latin typeface="Helvetica" pitchFamily="34" charset="0"/>
              </a:rPr>
              <a:t>Massive Gap Between Economic and Insured Catastrophe Losses Worldwide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09600" y="1292225"/>
            <a:ext cx="4954588" cy="3079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53680" tIns="53680" rIns="53680" bIns="53680">
            <a:spAutoFit/>
          </a:bodyPr>
          <a:lstStyle/>
          <a:p>
            <a:pPr defTabSz="757238" eaLnBrk="0" hangingPunct="0">
              <a:spcBef>
                <a:spcPct val="50000"/>
              </a:spcBef>
              <a:buClr>
                <a:srgbClr val="0493D9"/>
              </a:buClr>
              <a:buSzPct val="80000"/>
              <a:buFont typeface="Wingdings" pitchFamily="2" charset="2"/>
              <a:buNone/>
            </a:pPr>
            <a:r>
              <a:rPr lang="en-US" sz="1300" b="1">
                <a:solidFill>
                  <a:srgbClr val="283E36"/>
                </a:solidFill>
              </a:rPr>
              <a:t>Natural catastrophe losses 1980-2010, in USD billion</a:t>
            </a: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85800" y="5791200"/>
            <a:ext cx="4679950" cy="1444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1591" tIns="10797" rIns="21591" bIns="10797" anchor="ctr">
            <a:spAutoFit/>
          </a:bodyPr>
          <a:lstStyle/>
          <a:p>
            <a:pPr defTabSz="720725" eaLnBrk="0" hangingPunct="0"/>
            <a:r>
              <a:rPr lang="en-US" sz="800">
                <a:solidFill>
                  <a:srgbClr val="455F55"/>
                </a:solidFill>
              </a:rPr>
              <a:t>Note: Loss amounts indexed to 2010	Source: Swiss Re sigma catastrophe database 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6" name="Rectangle 6"/>
          <p:cNvSpPr>
            <a:spLocks noChangeArrowheads="1"/>
          </p:cNvSpPr>
          <p:nvPr/>
        </p:nvSpPr>
        <p:spPr bwMode="auto">
          <a:xfrm>
            <a:off x="4572000" y="4238625"/>
            <a:ext cx="43449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 defTabSz="939800" eaLnBrk="0" hangingPunct="0">
              <a:lnSpc>
                <a:spcPct val="90000"/>
              </a:lnSpc>
              <a:spcBef>
                <a:spcPct val="20000"/>
              </a:spcBef>
              <a:buClr>
                <a:srgbClr val="225599"/>
              </a:buClr>
              <a:buSzPct val="90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225599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36866" name="Picture 13"/>
          <p:cNvPicPr>
            <a:picLocks noChangeAspect="1" noChangeArrowheads="1"/>
          </p:cNvPicPr>
          <p:nvPr/>
        </p:nvPicPr>
        <p:blipFill>
          <a:blip r:embed="rId3"/>
          <a:srcRect l="496" t="2853" r="1006" b="2179"/>
          <a:stretch>
            <a:fillRect/>
          </a:stretch>
        </p:blipFill>
        <p:spPr bwMode="auto">
          <a:xfrm>
            <a:off x="685800" y="1209675"/>
            <a:ext cx="7696200" cy="2905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000" kern="0" dirty="0">
                <a:solidFill>
                  <a:srgbClr val="22BBEE"/>
                </a:solidFill>
                <a:latin typeface="Helvetica" pitchFamily="34" charset="0"/>
                <a:ea typeface="+mj-ea"/>
              </a:rPr>
              <a:t>Example: </a:t>
            </a:r>
            <a:r>
              <a:rPr lang="en-US" sz="3000" kern="0" dirty="0">
                <a:solidFill>
                  <a:srgbClr val="225599"/>
                </a:solidFill>
                <a:latin typeface="Helvetica" pitchFamily="34" charset="0"/>
                <a:ea typeface="+mj-ea"/>
              </a:rPr>
              <a:t>Haiti vs. Chile</a:t>
            </a:r>
          </a:p>
        </p:txBody>
      </p:sp>
      <p:sp>
        <p:nvSpPr>
          <p:cNvPr id="36868" name="Content Placeholder 1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447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t>In Haiti, only 1% of all economic losses were insured, while in Chile nearly 37% were insured. </a:t>
            </a:r>
            <a:r>
              <a:rPr>
                <a:solidFill>
                  <a:srgbClr val="22BBEE"/>
                </a:solidFill>
              </a:rPr>
              <a:t>Increased (re)insurance penetration contributed to the relative speed and robustness of Chile’s economic recovery versus Haiti’s.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1066800"/>
            <a:ext cx="228600" cy="3124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64536" y="-85356"/>
            <a:ext cx="7772400" cy="1143000"/>
          </a:xfrm>
        </p:spPr>
        <p:txBody>
          <a:bodyPr anchor="b"/>
          <a:lstStyle/>
          <a:p>
            <a:pPr algn="l"/>
            <a:r>
              <a:rPr lang="es-ES_tradnl" dirty="0" err="1" smtClean="0"/>
              <a:t>MiCRO’s</a:t>
            </a:r>
            <a:r>
              <a:rPr lang="es-ES_tradnl" dirty="0" smtClean="0"/>
              <a:t> Business </a:t>
            </a:r>
            <a:r>
              <a:rPr lang="es-ES_tradnl" dirty="0" err="1" smtClean="0"/>
              <a:t>Model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48B1E-E81A-48F8-8721-3A1319A809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760283" y="1542966"/>
            <a:ext cx="5551092" cy="4104195"/>
            <a:chOff x="1472755" y="1171535"/>
            <a:chExt cx="5551092" cy="4104195"/>
          </a:xfrm>
        </p:grpSpPr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158684" y="1341947"/>
              <a:ext cx="1939312" cy="1581578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lIns="64800" tIns="64800" rIns="64800" bIns="64800" anchor="ctr"/>
            <a:lstStyle/>
            <a:p>
              <a:pPr marL="0" marR="0" lvl="0" indent="0" algn="ctr" defTabSz="7572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Geneva"/>
              </a:endParaRPr>
            </a:p>
          </p:txBody>
        </p:sp>
        <p:pic>
          <p:nvPicPr>
            <p:cNvPr id="51" name="Picture 10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4847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1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99647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2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04447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3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77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4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25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5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273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6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21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7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69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ectangle 68"/>
            <p:cNvSpPr>
              <a:spLocks noChangeArrowheads="1"/>
            </p:cNvSpPr>
            <p:nvPr/>
          </p:nvSpPr>
          <p:spPr bwMode="auto">
            <a:xfrm>
              <a:off x="3507012" y="3980330"/>
              <a:ext cx="3213119" cy="381000"/>
            </a:xfrm>
            <a:prstGeom prst="rect">
              <a:avLst/>
            </a:prstGeom>
            <a:solidFill>
              <a:srgbClr val="225599"/>
            </a:solidFill>
            <a:ln w="15875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wrap="none" lIns="64800" tIns="64800" rIns="64800" bIns="64800" anchor="ctr"/>
            <a:lstStyle/>
            <a:p>
              <a:pPr marL="0" marR="0" lvl="0" indent="0" algn="ctr" defTabSz="7572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Aggregator</a:t>
              </a:r>
              <a:r>
                <a:rPr kumimoji="0" lang="es-A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 (MFI, </a:t>
              </a:r>
              <a:r>
                <a:rPr kumimoji="0" lang="es-A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Coop</a:t>
              </a:r>
              <a:r>
                <a:rPr kumimoji="0" lang="es-A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, </a:t>
              </a:r>
              <a:r>
                <a:rPr kumimoji="0" lang="es-A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etc</a:t>
              </a:r>
              <a:r>
                <a:rPr kumimoji="0" lang="es-A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)</a:t>
              </a:r>
              <a:endParaRPr kumimoji="0" lang="es-A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cs typeface="Calibri Light"/>
              </a:endParaRPr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4052047" y="3218330"/>
              <a:ext cx="2133600" cy="381000"/>
            </a:xfrm>
            <a:prstGeom prst="rect">
              <a:avLst/>
            </a:prstGeom>
            <a:solidFill>
              <a:srgbClr val="225599"/>
            </a:solidFill>
            <a:ln w="15875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wrap="none" lIns="64800" tIns="64800" rIns="64800" bIns="64800" anchor="ctr"/>
            <a:lstStyle/>
            <a:p>
              <a:pPr marL="0" marR="0" lvl="0" indent="0" algn="ctr" defTabSz="7572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Primary</a:t>
              </a:r>
              <a:r>
                <a:rPr kumimoji="0" lang="es-A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 </a:t>
              </a:r>
              <a:r>
                <a:rPr kumimoji="0" lang="es-AR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  <a:cs typeface="Calibri Light"/>
                </a:rPr>
                <a:t>Insurer</a:t>
              </a:r>
              <a:endPara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cs typeface="Calibri Light"/>
              </a:endParaRPr>
            </a:p>
          </p:txBody>
        </p:sp>
        <p:sp>
          <p:nvSpPr>
            <p:cNvPr id="62" name="Left Brace 61"/>
            <p:cNvSpPr/>
            <p:nvPr/>
          </p:nvSpPr>
          <p:spPr>
            <a:xfrm rot="5400000">
              <a:off x="4966322" y="2989858"/>
              <a:ext cx="305049" cy="3657600"/>
            </a:xfrm>
            <a:prstGeom prst="leftBrac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Picture 17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417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0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0047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7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65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0" descr="stick_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51314" y="4994743"/>
              <a:ext cx="37253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7" name="Straight Connector 66"/>
            <p:cNvCxnSpPr>
              <a:stCxn id="59" idx="0"/>
              <a:endCxn id="61" idx="2"/>
            </p:cNvCxnSpPr>
            <p:nvPr/>
          </p:nvCxnSpPr>
          <p:spPr>
            <a:xfrm flipV="1">
              <a:off x="5113572" y="3599330"/>
              <a:ext cx="5275" cy="38100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/>
            <p:cNvCxnSpPr>
              <a:stCxn id="61" idx="0"/>
              <a:endCxn id="50" idx="2"/>
            </p:cNvCxnSpPr>
            <p:nvPr/>
          </p:nvCxnSpPr>
          <p:spPr>
            <a:xfrm flipV="1">
              <a:off x="5118847" y="2923525"/>
              <a:ext cx="9493" cy="294805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433" y="2363426"/>
              <a:ext cx="1382749" cy="31120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825" y="1603513"/>
              <a:ext cx="1522464" cy="379093"/>
            </a:xfrm>
            <a:prstGeom prst="rect">
              <a:avLst/>
            </a:prstGeom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860" y="1282086"/>
              <a:ext cx="1250903" cy="56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40" b="10448"/>
            <a:stretch>
              <a:fillRect/>
            </a:stretch>
          </p:blipFill>
          <p:spPr bwMode="auto">
            <a:xfrm>
              <a:off x="1581408" y="1972764"/>
              <a:ext cx="1174071" cy="48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 87"/>
            <p:cNvSpPr/>
            <p:nvPr/>
          </p:nvSpPr>
          <p:spPr>
            <a:xfrm>
              <a:off x="1472755" y="1171535"/>
              <a:ext cx="1359205" cy="194382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SwissReSans" pitchFamily="34" charset="0"/>
              </a:endParaRPr>
            </a:p>
          </p:txBody>
        </p:sp>
        <p:cxnSp>
          <p:nvCxnSpPr>
            <p:cNvPr id="90" name="Straight Arrow Connector 89"/>
            <p:cNvCxnSpPr>
              <a:stCxn id="88" idx="3"/>
              <a:endCxn id="50" idx="1"/>
            </p:cNvCxnSpPr>
            <p:nvPr/>
          </p:nvCxnSpPr>
          <p:spPr bwMode="auto">
            <a:xfrm flipV="1">
              <a:off x="2831960" y="2132736"/>
              <a:ext cx="1326724" cy="107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9327" y="2555808"/>
              <a:ext cx="1126151" cy="534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8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-71892"/>
            <a:ext cx="823291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200" b="0" dirty="0" err="1" smtClean="0">
                <a:solidFill>
                  <a:srgbClr val="225599"/>
                </a:solidFill>
                <a:latin typeface="Helvetica" charset="0"/>
                <a:cs typeface="Geneva"/>
              </a:rPr>
              <a:t>MiCRO’s</a:t>
            </a:r>
            <a:r>
              <a:rPr lang="en-US" sz="3200" b="0" dirty="0" smtClean="0">
                <a:solidFill>
                  <a:srgbClr val="225599"/>
                </a:solidFill>
                <a:latin typeface="Helvetica" charset="0"/>
                <a:cs typeface="Geneva"/>
              </a:rPr>
              <a:t> Goals in Central America</a:t>
            </a:r>
            <a:endParaRPr lang="en-US" sz="3200" b="0" dirty="0">
              <a:solidFill>
                <a:srgbClr val="225599"/>
              </a:solidFill>
              <a:latin typeface="Helvetica" charset="0"/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1444625"/>
            <a:ext cx="8232910" cy="41876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Achieve sustainable scale (at least 80.000 active policyholders by 2017</a:t>
            </a:r>
            <a:r>
              <a:rPr lang="en-US" dirty="0"/>
              <a:t>,</a:t>
            </a:r>
            <a:r>
              <a:rPr lang="en-US" dirty="0" smtClean="0"/>
              <a:t> 250.000 by 2019)</a:t>
            </a:r>
          </a:p>
          <a:p>
            <a:r>
              <a:rPr lang="en-US" dirty="0" smtClean="0"/>
              <a:t>Focus on Guatemala, </a:t>
            </a:r>
            <a:r>
              <a:rPr lang="en-US" dirty="0"/>
              <a:t>El </a:t>
            </a:r>
            <a:r>
              <a:rPr lang="en-US" dirty="0" smtClean="0"/>
              <a:t>Salvador, Honduras</a:t>
            </a:r>
            <a:r>
              <a:rPr lang="en-US" dirty="0"/>
              <a:t> </a:t>
            </a:r>
            <a:r>
              <a:rPr lang="en-US" dirty="0" smtClean="0"/>
              <a:t>and Nicaragua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there are constraints</a:t>
            </a:r>
          </a:p>
          <a:p>
            <a:pPr lvl="1"/>
            <a:r>
              <a:rPr lang="en-US" dirty="0" smtClean="0"/>
              <a:t>Low income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nsurance ranks low in priority list of individuals</a:t>
            </a:r>
          </a:p>
          <a:p>
            <a:pPr lvl="1"/>
            <a:r>
              <a:rPr lang="en-US" dirty="0" smtClean="0"/>
              <a:t>Distribution in remote areas</a:t>
            </a:r>
          </a:p>
          <a:p>
            <a:pPr lvl="1"/>
            <a:r>
              <a:rPr lang="en-US" dirty="0" smtClean="0"/>
              <a:t>Language (especially in Guatemala)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egulatory framework</a:t>
            </a:r>
          </a:p>
          <a:p>
            <a:pPr lvl="1"/>
            <a:r>
              <a:rPr lang="en-US" dirty="0" smtClean="0"/>
              <a:t>Weather station networks of moderate quality and access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5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"/>
      </a:majorFont>
      <a:minorFont>
        <a:latin typeface="Lucida Grande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 w="9525">
          <a:noFill/>
        </a:ln>
      </a:spPr>
      <a:bodyPr rtlCol="0" anchor="ctr"/>
      <a:lstStyle>
        <a:defPPr algn="ctr">
          <a:defRPr dirty="0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"/>
      </a:majorFont>
      <a:minorFont>
        <a:latin typeface="Lucida Grande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39525</TotalTime>
  <Words>993</Words>
  <Application>Microsoft Macintosh PowerPoint</Application>
  <PresentationFormat>On-screen Show (4:3)</PresentationFormat>
  <Paragraphs>184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Calibri Light</vt:lpstr>
      <vt:lpstr>MS PGothic</vt:lpstr>
      <vt:lpstr>Arial</vt:lpstr>
      <vt:lpstr>Calibri</vt:lpstr>
      <vt:lpstr>Geneva</vt:lpstr>
      <vt:lpstr>Helvetica</vt:lpstr>
      <vt:lpstr>Lucida Grande</vt:lpstr>
      <vt:lpstr>SwissReSans</vt:lpstr>
      <vt:lpstr>Wingdings</vt:lpstr>
      <vt:lpstr>3_Blank Presentation</vt:lpstr>
      <vt:lpstr>1_Office Theme</vt:lpstr>
      <vt:lpstr>4_Blank Presentation</vt:lpstr>
      <vt:lpstr>PowerPoint Presentation</vt:lpstr>
      <vt:lpstr>Overview of MiCRO</vt:lpstr>
      <vt:lpstr>A World-Class Public Private Partnership</vt:lpstr>
      <vt:lpstr>MiCRO’s Management Team</vt:lpstr>
      <vt:lpstr>The Development Rationale</vt:lpstr>
      <vt:lpstr>Massive Gap Between Economic and Insured Catastrophe Losses Worldwide</vt:lpstr>
      <vt:lpstr>PowerPoint Presentation</vt:lpstr>
      <vt:lpstr>MiCRO’s Business Model</vt:lpstr>
      <vt:lpstr>MiCRO’s Goals in Central America</vt:lpstr>
      <vt:lpstr>Building a “Minimum Viable Product” which Leads to a Real Breakthrough</vt:lpstr>
      <vt:lpstr>Creating Products that Renew &amp; Achieve Scale</vt:lpstr>
      <vt:lpstr>Starting with the most important risks and expanding</vt:lpstr>
      <vt:lpstr>A Broader Interpretation of Insurable Interest</vt:lpstr>
      <vt:lpstr>Lesson:  The Importance of Value-Added Program</vt:lpstr>
      <vt:lpstr>Lesson: The Critical Aspect of an Innovative, Enabling Environment</vt:lpstr>
      <vt:lpstr>Thank you! Questions?</vt:lpstr>
      <vt:lpstr>Product ideas that we’re studying 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Kurz</dc:creator>
  <cp:lastModifiedBy>Microsoft Office User</cp:lastModifiedBy>
  <cp:revision>128</cp:revision>
  <cp:lastPrinted>2015-03-23T22:14:42Z</cp:lastPrinted>
  <dcterms:created xsi:type="dcterms:W3CDTF">2015-02-10T16:43:03Z</dcterms:created>
  <dcterms:modified xsi:type="dcterms:W3CDTF">2015-06-10T18:18:48Z</dcterms:modified>
</cp:coreProperties>
</file>