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2" r:id="rId5"/>
    <p:sldId id="264" r:id="rId6"/>
    <p:sldId id="265" r:id="rId7"/>
    <p:sldId id="266" r:id="rId8"/>
    <p:sldId id="267" r:id="rId9"/>
    <p:sldId id="263" r:id="rId10"/>
    <p:sldId id="257"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Warning expectation as an indicator of optimal alert</a:t>
            </a:r>
          </a:p>
        </c:rich>
      </c:tx>
      <c:layout/>
      <c:overlay val="0"/>
      <c:spPr>
        <a:noFill/>
        <a:ln>
          <a:noFill/>
        </a:ln>
        <a:effectLst/>
      </c:spPr>
    </c:title>
    <c:autoTitleDeleted val="0"/>
    <c:plotArea>
      <c:layout/>
      <c:lineChart>
        <c:grouping val="standard"/>
        <c:varyColors val="0"/>
        <c:ser>
          <c:idx val="0"/>
          <c:order val="0"/>
          <c:tx>
            <c:v>warning expectation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Sheet1!$A$3:$A$8</c:f>
              <c:numCache>
                <c:formatCode>General</c:formatCode>
                <c:ptCount val="6"/>
                <c:pt idx="0">
                  <c:v>1</c:v>
                </c:pt>
                <c:pt idx="1">
                  <c:v>2</c:v>
                </c:pt>
                <c:pt idx="2">
                  <c:v>3</c:v>
                </c:pt>
                <c:pt idx="3">
                  <c:v>4</c:v>
                </c:pt>
                <c:pt idx="4">
                  <c:v>5</c:v>
                </c:pt>
                <c:pt idx="5">
                  <c:v>6</c:v>
                </c:pt>
              </c:numCache>
            </c:numRef>
          </c:cat>
          <c:val>
            <c:numRef>
              <c:f>Sheet1!$B$3:$B$8</c:f>
              <c:numCache>
                <c:formatCode>General</c:formatCode>
                <c:ptCount val="6"/>
                <c:pt idx="0">
                  <c:v>0.16</c:v>
                </c:pt>
                <c:pt idx="1">
                  <c:v>0.18</c:v>
                </c:pt>
                <c:pt idx="2">
                  <c:v>0.16</c:v>
                </c:pt>
                <c:pt idx="3">
                  <c:v>0.1</c:v>
                </c:pt>
                <c:pt idx="4">
                  <c:v>0.06</c:v>
                </c:pt>
                <c:pt idx="5">
                  <c:v>0.04</c:v>
                </c:pt>
              </c:numCache>
            </c:numRef>
          </c:val>
          <c:smooth val="0"/>
        </c:ser>
        <c:ser>
          <c:idx val="1"/>
          <c:order val="1"/>
          <c:tx>
            <c:v>avoidable damage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Sheet1!$A$3:$A$8</c:f>
              <c:numCache>
                <c:formatCode>General</c:formatCode>
                <c:ptCount val="6"/>
                <c:pt idx="0">
                  <c:v>1</c:v>
                </c:pt>
                <c:pt idx="1">
                  <c:v>2</c:v>
                </c:pt>
                <c:pt idx="2">
                  <c:v>3</c:v>
                </c:pt>
                <c:pt idx="3">
                  <c:v>4</c:v>
                </c:pt>
                <c:pt idx="4">
                  <c:v>5</c:v>
                </c:pt>
                <c:pt idx="5">
                  <c:v>6</c:v>
                </c:pt>
              </c:numCache>
            </c:numRef>
          </c:cat>
          <c:val>
            <c:numRef>
              <c:f>Sheet1!$C$3:$C$8</c:f>
              <c:numCache>
                <c:formatCode>General</c:formatCode>
                <c:ptCount val="6"/>
                <c:pt idx="0">
                  <c:v>0.28000000000000003</c:v>
                </c:pt>
                <c:pt idx="1">
                  <c:v>0.3</c:v>
                </c:pt>
                <c:pt idx="2">
                  <c:v>0.32</c:v>
                </c:pt>
                <c:pt idx="3">
                  <c:v>0.36</c:v>
                </c:pt>
                <c:pt idx="4">
                  <c:v>0.42</c:v>
                </c:pt>
                <c:pt idx="5">
                  <c:v>0.44</c:v>
                </c:pt>
              </c:numCache>
            </c:numRef>
          </c:val>
          <c:smooth val="0"/>
        </c:ser>
        <c:ser>
          <c:idx val="2"/>
          <c:order val="2"/>
          <c:tx>
            <c:v>warning reliability</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Sheet1!$A$3:$A$8</c:f>
              <c:numCache>
                <c:formatCode>General</c:formatCode>
                <c:ptCount val="6"/>
                <c:pt idx="0">
                  <c:v>1</c:v>
                </c:pt>
                <c:pt idx="1">
                  <c:v>2</c:v>
                </c:pt>
                <c:pt idx="2">
                  <c:v>3</c:v>
                </c:pt>
                <c:pt idx="3">
                  <c:v>4</c:v>
                </c:pt>
                <c:pt idx="4">
                  <c:v>5</c:v>
                </c:pt>
                <c:pt idx="5">
                  <c:v>6</c:v>
                </c:pt>
              </c:numCache>
            </c:numRef>
          </c:cat>
          <c:val>
            <c:numRef>
              <c:f>Sheet1!$D$3:$D$8</c:f>
              <c:numCache>
                <c:formatCode>General</c:formatCode>
                <c:ptCount val="6"/>
                <c:pt idx="0">
                  <c:v>0.62</c:v>
                </c:pt>
                <c:pt idx="1">
                  <c:v>0.62</c:v>
                </c:pt>
                <c:pt idx="2">
                  <c:v>0.52</c:v>
                </c:pt>
                <c:pt idx="3">
                  <c:v>0.24</c:v>
                </c:pt>
                <c:pt idx="4">
                  <c:v>0.14000000000000001</c:v>
                </c:pt>
                <c:pt idx="5">
                  <c:v>0.1</c:v>
                </c:pt>
              </c:numCache>
            </c:numRef>
          </c:val>
          <c:smooth val="0"/>
        </c:ser>
        <c:ser>
          <c:idx val="3"/>
          <c:order val="3"/>
          <c:tx>
            <c:v>mitigation cost</c:v>
          </c:tx>
          <c:spPr>
            <a:ln w="22225" cap="rnd">
              <a:solidFill>
                <a:schemeClr val="accent4"/>
              </a:solidFill>
              <a:round/>
            </a:ln>
            <a:effectLst/>
          </c:spPr>
          <c:marker>
            <c:symbol val="none"/>
          </c:marker>
          <c:cat>
            <c:numRef>
              <c:f>Sheet1!$A$3:$A$8</c:f>
              <c:numCache>
                <c:formatCode>General</c:formatCode>
                <c:ptCount val="6"/>
                <c:pt idx="0">
                  <c:v>1</c:v>
                </c:pt>
                <c:pt idx="1">
                  <c:v>2</c:v>
                </c:pt>
                <c:pt idx="2">
                  <c:v>3</c:v>
                </c:pt>
                <c:pt idx="3">
                  <c:v>4</c:v>
                </c:pt>
                <c:pt idx="4">
                  <c:v>5</c:v>
                </c:pt>
                <c:pt idx="5">
                  <c:v>6</c:v>
                </c:pt>
              </c:numCache>
            </c:numRef>
          </c:cat>
          <c:val>
            <c:numRef>
              <c:f>Sheet1!$E$3:$E$8</c:f>
              <c:numCache>
                <c:formatCode>General</c:formatCode>
                <c:ptCount val="6"/>
                <c:pt idx="0">
                  <c:v>0.04</c:v>
                </c:pt>
                <c:pt idx="1">
                  <c:v>7.0000000000000007E-2</c:v>
                </c:pt>
                <c:pt idx="2">
                  <c:v>0.1</c:v>
                </c:pt>
                <c:pt idx="3">
                  <c:v>0.13</c:v>
                </c:pt>
                <c:pt idx="4">
                  <c:v>0.16</c:v>
                </c:pt>
                <c:pt idx="5">
                  <c:v>0.2</c:v>
                </c:pt>
              </c:numCache>
            </c:numRef>
          </c:val>
          <c:smooth val="0"/>
        </c:ser>
        <c:dLbls>
          <c:showLegendKey val="0"/>
          <c:showVal val="0"/>
          <c:showCatName val="0"/>
          <c:showSerName val="0"/>
          <c:showPercent val="0"/>
          <c:showBubbleSize val="0"/>
        </c:dLbls>
        <c:marker val="1"/>
        <c:smooth val="0"/>
        <c:axId val="169527168"/>
        <c:axId val="169533440"/>
      </c:lineChart>
      <c:lineChart>
        <c:grouping val="standard"/>
        <c:varyColors val="0"/>
        <c:ser>
          <c:idx val="4"/>
          <c:order val="4"/>
          <c:tx>
            <c:v/>
          </c:tx>
          <c:spPr>
            <a:ln w="3175" cap="rnd">
              <a:noFill/>
              <a:round/>
            </a:ln>
            <a:effectLst/>
          </c:spPr>
          <c:marker>
            <c:symbol val="none"/>
          </c:marker>
          <c:val>
            <c:numRef>
              <c:f>Sheet1!$B$11:$B$16</c:f>
              <c:numCache>
                <c:formatCode>General</c:formatCode>
                <c:ptCount val="6"/>
                <c:pt idx="0">
                  <c:v>0</c:v>
                </c:pt>
                <c:pt idx="1">
                  <c:v>0</c:v>
                </c:pt>
                <c:pt idx="2">
                  <c:v>0</c:v>
                </c:pt>
                <c:pt idx="3">
                  <c:v>0</c:v>
                </c:pt>
                <c:pt idx="4">
                  <c:v>0</c:v>
                </c:pt>
                <c:pt idx="5">
                  <c:v>0</c:v>
                </c:pt>
              </c:numCache>
            </c:numRef>
          </c:val>
          <c:smooth val="0"/>
        </c:ser>
        <c:dLbls>
          <c:showLegendKey val="0"/>
          <c:showVal val="0"/>
          <c:showCatName val="0"/>
          <c:showSerName val="0"/>
          <c:showPercent val="0"/>
          <c:showBubbleSize val="0"/>
        </c:dLbls>
        <c:marker val="1"/>
        <c:smooth val="0"/>
        <c:axId val="169593088"/>
        <c:axId val="169590784"/>
      </c:lineChart>
      <c:catAx>
        <c:axId val="16952716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Lead time [hrs]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533440"/>
        <c:crosses val="autoZero"/>
        <c:auto val="1"/>
        <c:lblAlgn val="ctr"/>
        <c:lblOffset val="100"/>
        <c:noMultiLvlLbl val="0"/>
      </c:catAx>
      <c:valAx>
        <c:axId val="1695334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Warning reliability</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527168"/>
        <c:crosses val="autoZero"/>
        <c:crossBetween val="between"/>
        <c:majorUnit val="0.2"/>
        <c:minorUnit val="2.0000000000000004E-2"/>
      </c:valAx>
      <c:valAx>
        <c:axId val="169590784"/>
        <c:scaling>
          <c:orientation val="minMax"/>
          <c:max val="100"/>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Benefit (Cost)[Mio €]</a:t>
                </a: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593088"/>
        <c:crosses val="max"/>
        <c:crossBetween val="between"/>
        <c:majorUnit val="20"/>
      </c:valAx>
      <c:catAx>
        <c:axId val="169593088"/>
        <c:scaling>
          <c:orientation val="minMax"/>
        </c:scaling>
        <c:delete val="1"/>
        <c:axPos val="b"/>
        <c:majorTickMark val="out"/>
        <c:minorTickMark val="none"/>
        <c:tickLblPos val="nextTo"/>
        <c:crossAx val="1695907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A4D44-9559-4A71-B941-7F4F03A3AC82}"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404375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A4D44-9559-4A71-B941-7F4F03A3AC82}"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127002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A4D44-9559-4A71-B941-7F4F03A3AC82}"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399480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A4D44-9559-4A71-B941-7F4F03A3AC82}"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183599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A4D44-9559-4A71-B941-7F4F03A3AC82}"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136753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A4D44-9559-4A71-B941-7F4F03A3AC82}"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410777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A4D44-9559-4A71-B941-7F4F03A3AC82}" type="datetimeFigureOut">
              <a:rPr lang="en-US" smtClean="0"/>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216253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A4D44-9559-4A71-B941-7F4F03A3AC82}" type="datetimeFigureOut">
              <a:rPr lang="en-US" smtClean="0"/>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161774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A4D44-9559-4A71-B941-7F4F03A3AC82}" type="datetimeFigureOut">
              <a:rPr lang="en-US" smtClean="0"/>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239789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A4D44-9559-4A71-B941-7F4F03A3AC82}"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80499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A4D44-9559-4A71-B941-7F4F03A3AC82}"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52C51-F51C-40CD-A7D3-F43C552D934A}" type="slidenum">
              <a:rPr lang="en-US" smtClean="0"/>
              <a:t>‹#›</a:t>
            </a:fld>
            <a:endParaRPr lang="en-US"/>
          </a:p>
        </p:txBody>
      </p:sp>
    </p:spTree>
    <p:extLst>
      <p:ext uri="{BB962C8B-B14F-4D97-AF65-F5344CB8AC3E}">
        <p14:creationId xmlns:p14="http://schemas.microsoft.com/office/powerpoint/2010/main" val="6605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A4D44-9559-4A71-B941-7F4F03A3AC82}" type="datetimeFigureOut">
              <a:rPr lang="en-US" smtClean="0"/>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52C51-F51C-40CD-A7D3-F43C552D934A}" type="slidenum">
              <a:rPr lang="en-US" smtClean="0"/>
              <a:t>‹#›</a:t>
            </a:fld>
            <a:endParaRPr lang="en-US"/>
          </a:p>
        </p:txBody>
      </p:sp>
    </p:spTree>
    <p:extLst>
      <p:ext uri="{BB962C8B-B14F-4D97-AF65-F5344CB8AC3E}">
        <p14:creationId xmlns:p14="http://schemas.microsoft.com/office/powerpoint/2010/main" val="75796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brmpa.gov.au/managing-the-reef/threats-to-the-reef/extreme-weather/management-response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sciencedaily.com/releases/2012/03/120330110535.ht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fema.gov/media-library/assets/documents/24609?id=5120"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8458200" cy="1470025"/>
          </a:xfrm>
        </p:spPr>
        <p:txBody>
          <a:bodyPr>
            <a:normAutofit fontScale="90000"/>
          </a:bodyPr>
          <a:lstStyle/>
          <a:p>
            <a:r>
              <a:rPr lang="en-US" dirty="0" smtClean="0"/>
              <a:t>GPM “Value of Information” Attributes</a:t>
            </a:r>
            <a:br>
              <a:rPr lang="en-US" dirty="0" smtClean="0"/>
            </a:br>
            <a:r>
              <a:rPr lang="en-US" dirty="0" smtClean="0"/>
              <a:t/>
            </a:r>
            <a:br>
              <a:rPr lang="en-US" dirty="0" smtClean="0"/>
            </a:br>
            <a:r>
              <a:rPr lang="en-US" dirty="0" smtClean="0"/>
              <a:t>Spatial, spectral, and temporal domains</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524000" y="3657600"/>
            <a:ext cx="6400800" cy="1752600"/>
          </a:xfrm>
        </p:spPr>
        <p:txBody>
          <a:bodyPr>
            <a:normAutofit fontScale="92500" lnSpcReduction="20000"/>
          </a:bodyPr>
          <a:lstStyle/>
          <a:p>
            <a:pPr marL="457200" indent="-457200" algn="l">
              <a:buFont typeface="Arial" panose="020B0604020202020204" pitchFamily="34" charset="0"/>
              <a:buChar char="•"/>
            </a:pPr>
            <a:r>
              <a:rPr lang="en-US" dirty="0" smtClean="0"/>
              <a:t>“in the nick of time”</a:t>
            </a:r>
          </a:p>
          <a:p>
            <a:pPr marL="914400" lvl="1" indent="-457200" algn="l">
              <a:buFont typeface="Arial" panose="020B0604020202020204" pitchFamily="34" charset="0"/>
              <a:buChar char="•"/>
            </a:pPr>
            <a:r>
              <a:rPr lang="en-US" dirty="0" smtClean="0"/>
              <a:t>At the last possible instant</a:t>
            </a:r>
          </a:p>
          <a:p>
            <a:pPr marL="914400" lvl="1" indent="-457200" algn="l">
              <a:buFont typeface="Arial" panose="020B0604020202020204" pitchFamily="34" charset="0"/>
              <a:buChar char="•"/>
            </a:pPr>
            <a:r>
              <a:rPr lang="en-US" dirty="0" smtClean="0"/>
              <a:t>Before it’s too late</a:t>
            </a:r>
          </a:p>
          <a:p>
            <a:pPr marL="457200" indent="-457200" algn="l">
              <a:buFont typeface="Arial" panose="020B0604020202020204" pitchFamily="34" charset="0"/>
              <a:buChar char="•"/>
            </a:pPr>
            <a:r>
              <a:rPr lang="en-US" dirty="0" smtClean="0"/>
              <a:t>Closely, precisely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943600"/>
            <a:ext cx="1645920" cy="412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0" y="5943600"/>
            <a:ext cx="3276600" cy="646331"/>
          </a:xfrm>
          <a:prstGeom prst="rect">
            <a:avLst/>
          </a:prstGeom>
          <a:noFill/>
        </p:spPr>
        <p:txBody>
          <a:bodyPr wrap="square" rtlCol="0">
            <a:spAutoFit/>
          </a:bodyPr>
          <a:lstStyle/>
          <a:p>
            <a:r>
              <a:rPr lang="en-US" dirty="0" smtClean="0"/>
              <a:t>2</a:t>
            </a:r>
            <a:r>
              <a:rPr lang="en-US" baseline="30000" dirty="0" smtClean="0"/>
              <a:t>nd</a:t>
            </a:r>
            <a:r>
              <a:rPr lang="en-US" dirty="0" smtClean="0"/>
              <a:t> GPM Applications Workshop</a:t>
            </a:r>
          </a:p>
          <a:p>
            <a:r>
              <a:rPr lang="en-US" dirty="0" smtClean="0"/>
              <a:t>June 9-10 2015 </a:t>
            </a:r>
            <a:endParaRPr lang="en-US" dirty="0"/>
          </a:p>
        </p:txBody>
      </p:sp>
    </p:spTree>
    <p:extLst>
      <p:ext uri="{BB962C8B-B14F-4D97-AF65-F5344CB8AC3E}">
        <p14:creationId xmlns:p14="http://schemas.microsoft.com/office/powerpoint/2010/main" val="162253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3093222" cy="2743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24200"/>
            <a:ext cx="3810000" cy="26060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4427220"/>
            <a:ext cx="3048000" cy="2286000"/>
          </a:xfrm>
          <a:prstGeom prst="rect">
            <a:avLst/>
          </a:prstGeom>
        </p:spPr>
      </p:pic>
    </p:spTree>
    <p:extLst>
      <p:ext uri="{BB962C8B-B14F-4D97-AF65-F5344CB8AC3E}">
        <p14:creationId xmlns:p14="http://schemas.microsoft.com/office/powerpoint/2010/main" val="30885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4" y="25893"/>
            <a:ext cx="4968183" cy="33832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416" y="3505200"/>
            <a:ext cx="4480560" cy="2569826"/>
          </a:xfrm>
          <a:prstGeom prst="rect">
            <a:avLst/>
          </a:prstGeom>
        </p:spPr>
      </p:pic>
    </p:spTree>
    <p:extLst>
      <p:ext uri="{BB962C8B-B14F-4D97-AF65-F5344CB8AC3E}">
        <p14:creationId xmlns:p14="http://schemas.microsoft.com/office/powerpoint/2010/main" val="1580494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307430113"/>
              </p:ext>
            </p:extLst>
          </p:nvPr>
        </p:nvGraphicFramePr>
        <p:xfrm>
          <a:off x="152400" y="457200"/>
          <a:ext cx="8763000" cy="47762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p:cNvSpPr txBox="1">
            <a:spLocks noChangeArrowheads="1"/>
          </p:cNvSpPr>
          <p:nvPr/>
        </p:nvSpPr>
        <p:spPr bwMode="auto">
          <a:xfrm>
            <a:off x="990600" y="5257800"/>
            <a:ext cx="6553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i="1" dirty="0" smtClean="0">
                <a:ln w="11430"/>
                <a:solidFill>
                  <a:srgbClr val="0070C0"/>
                </a:solidFill>
                <a:latin typeface="Arial" pitchFamily="34" charset="0"/>
                <a:cs typeface="Arial" pitchFamily="34" charset="0"/>
              </a:rPr>
              <a:t>Source: </a:t>
            </a:r>
            <a:r>
              <a:rPr lang="en-US" sz="1200" i="1" dirty="0" err="1" smtClean="0">
                <a:ln w="11430"/>
                <a:solidFill>
                  <a:srgbClr val="0070C0"/>
                </a:solidFill>
                <a:latin typeface="Arial" pitchFamily="34" charset="0"/>
                <a:cs typeface="Arial" pitchFamily="34" charset="0"/>
              </a:rPr>
              <a:t>Scroter</a:t>
            </a:r>
            <a:r>
              <a:rPr lang="en-US" sz="1200" i="1" dirty="0" smtClean="0">
                <a:ln w="11430"/>
                <a:solidFill>
                  <a:srgbClr val="0070C0"/>
                </a:solidFill>
                <a:latin typeface="Arial" pitchFamily="34" charset="0"/>
                <a:cs typeface="Arial" pitchFamily="34" charset="0"/>
              </a:rPr>
              <a:t> et al., 2008, in Rogers and </a:t>
            </a:r>
            <a:r>
              <a:rPr lang="en-US" sz="1200" i="1" dirty="0" err="1" smtClean="0">
                <a:ln w="11430"/>
                <a:solidFill>
                  <a:srgbClr val="0070C0"/>
                </a:solidFill>
                <a:latin typeface="Arial" pitchFamily="34" charset="0"/>
                <a:cs typeface="Arial" pitchFamily="34" charset="0"/>
              </a:rPr>
              <a:t>Tsirkunov</a:t>
            </a:r>
            <a:r>
              <a:rPr lang="en-US" sz="1200" i="1" dirty="0" smtClean="0">
                <a:ln w="11430"/>
                <a:solidFill>
                  <a:srgbClr val="0070C0"/>
                </a:solidFill>
                <a:latin typeface="Arial" pitchFamily="34" charset="0"/>
                <a:cs typeface="Arial" pitchFamily="34" charset="0"/>
              </a:rPr>
              <a:t>, 2010, Costs and benefits of early warning systems</a:t>
            </a:r>
          </a:p>
          <a:p>
            <a:pPr eaLnBrk="1" hangingPunct="1"/>
            <a:endParaRPr lang="en-US" sz="1600" dirty="0">
              <a:solidFill>
                <a:prstClr val="black"/>
              </a:solidFill>
            </a:endParaRPr>
          </a:p>
          <a:p>
            <a:pPr eaLnBrk="1" hangingPunct="1"/>
            <a:endParaRPr lang="en-US" dirty="0">
              <a:solidFill>
                <a:prstClr val="black"/>
              </a:solidFill>
            </a:endParaRPr>
          </a:p>
          <a:p>
            <a:pPr eaLnBrk="1" hangingPunct="1"/>
            <a:r>
              <a:rPr lang="en-US" dirty="0">
                <a:solidFill>
                  <a:prstClr val="black"/>
                </a:solidFill>
              </a:rPr>
              <a:t> </a:t>
            </a:r>
          </a:p>
        </p:txBody>
      </p:sp>
    </p:spTree>
    <p:extLst>
      <p:ext uri="{BB962C8B-B14F-4D97-AF65-F5344CB8AC3E}">
        <p14:creationId xmlns:p14="http://schemas.microsoft.com/office/powerpoint/2010/main" val="1323265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02" y="503237"/>
            <a:ext cx="3872995" cy="4525963"/>
          </a:xfrm>
          <a:ln>
            <a:solidFill>
              <a:schemeClr val="tx1"/>
            </a:solidFill>
          </a:ln>
        </p:spPr>
      </p:pic>
      <p:sp>
        <p:nvSpPr>
          <p:cNvPr id="5" name="Rectangle 4"/>
          <p:cNvSpPr/>
          <p:nvPr/>
        </p:nvSpPr>
        <p:spPr>
          <a:xfrm>
            <a:off x="304800" y="5029200"/>
            <a:ext cx="4572000" cy="400110"/>
          </a:xfrm>
          <a:prstGeom prst="rect">
            <a:avLst/>
          </a:prstGeom>
        </p:spPr>
        <p:txBody>
          <a:bodyPr>
            <a:spAutoFit/>
          </a:bodyPr>
          <a:lstStyle/>
          <a:p>
            <a:r>
              <a:rPr lang="en-US" sz="1000" i="1" dirty="0" smtClean="0">
                <a:hlinkClick r:id="rId3"/>
              </a:rPr>
              <a:t>http://www.gbrmpa.gov.au/managing-the-reef/threats-to-the-reef/extreme-weather/management-responses</a:t>
            </a:r>
            <a:r>
              <a:rPr lang="en-US" sz="1000" i="1" dirty="0" smtClean="0"/>
              <a:t> accessed May 10 2015</a:t>
            </a:r>
            <a:endParaRPr lang="en-US" sz="1000"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905" y="353950"/>
            <a:ext cx="2926334" cy="5075360"/>
          </a:xfrm>
          <a:prstGeom prst="rect">
            <a:avLst/>
          </a:prstGeom>
          <a:ln>
            <a:solidFill>
              <a:schemeClr val="tx1"/>
            </a:solidFill>
          </a:ln>
        </p:spPr>
      </p:pic>
      <p:sp>
        <p:nvSpPr>
          <p:cNvPr id="7" name="Rectangle 6"/>
          <p:cNvSpPr/>
          <p:nvPr/>
        </p:nvSpPr>
        <p:spPr>
          <a:xfrm>
            <a:off x="4876800" y="5562600"/>
            <a:ext cx="3962400" cy="553998"/>
          </a:xfrm>
          <a:prstGeom prst="rect">
            <a:avLst/>
          </a:prstGeom>
        </p:spPr>
        <p:txBody>
          <a:bodyPr wrap="square">
            <a:spAutoFit/>
          </a:bodyPr>
          <a:lstStyle/>
          <a:p>
            <a:r>
              <a:rPr lang="en-US" sz="1000" i="1" dirty="0" smtClean="0">
                <a:hlinkClick r:id="rId5"/>
              </a:rPr>
              <a:t>Extreme Weather Threatens Rich Ecosystems, 30 March 2012 at http://www.sciencedaily.com/releases/2012/03/120330110535.htm</a:t>
            </a:r>
            <a:r>
              <a:rPr lang="en-US" sz="1000" i="1" dirty="0" smtClean="0"/>
              <a:t> accessed May 10 2015</a:t>
            </a:r>
            <a:endParaRPr lang="en-US" sz="1000" i="1" dirty="0"/>
          </a:p>
        </p:txBody>
      </p:sp>
      <p:sp>
        <p:nvSpPr>
          <p:cNvPr id="8" name="Oval 7"/>
          <p:cNvSpPr/>
          <p:nvPr/>
        </p:nvSpPr>
        <p:spPr>
          <a:xfrm>
            <a:off x="4876799" y="4419600"/>
            <a:ext cx="3113439"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 y="76200"/>
            <a:ext cx="42672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62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4777"/>
            <a:ext cx="53054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754" y="5625777"/>
            <a:ext cx="6400800" cy="307777"/>
          </a:xfrm>
          <a:prstGeom prst="rect">
            <a:avLst/>
          </a:prstGeom>
        </p:spPr>
        <p:txBody>
          <a:bodyPr wrap="square">
            <a:spAutoFit/>
          </a:bodyPr>
          <a:lstStyle/>
          <a:p>
            <a:r>
              <a:rPr lang="en-US" sz="1400" dirty="0"/>
              <a:t>Figure 4.1 Opportunity Cost of Avoided Carbon Emissions ($ t C-1), by Country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2" y="228600"/>
            <a:ext cx="7098408" cy="2606207"/>
          </a:xfrm>
          <a:prstGeom prst="rect">
            <a:avLst/>
          </a:prstGeom>
        </p:spPr>
      </p:pic>
      <p:sp>
        <p:nvSpPr>
          <p:cNvPr id="4" name="Rectangle 3"/>
          <p:cNvSpPr/>
          <p:nvPr/>
        </p:nvSpPr>
        <p:spPr>
          <a:xfrm>
            <a:off x="430887" y="2667000"/>
            <a:ext cx="6198513" cy="307777"/>
          </a:xfrm>
          <a:prstGeom prst="rect">
            <a:avLst/>
          </a:prstGeom>
        </p:spPr>
        <p:txBody>
          <a:bodyPr wrap="square">
            <a:spAutoFit/>
          </a:bodyPr>
          <a:lstStyle/>
          <a:p>
            <a:r>
              <a:rPr lang="en-US" sz="1400" dirty="0"/>
              <a:t>Figure 3.2 Distribution of Carbon Storage in Mangrove Ecosystems, by Latitude</a:t>
            </a:r>
          </a:p>
        </p:txBody>
      </p:sp>
      <p:sp>
        <p:nvSpPr>
          <p:cNvPr id="5" name="Rectangle 4"/>
          <p:cNvSpPr/>
          <p:nvPr/>
        </p:nvSpPr>
        <p:spPr>
          <a:xfrm>
            <a:off x="2667000" y="6027003"/>
            <a:ext cx="6324600" cy="646331"/>
          </a:xfrm>
          <a:prstGeom prst="rect">
            <a:avLst/>
          </a:prstGeom>
        </p:spPr>
        <p:txBody>
          <a:bodyPr wrap="square">
            <a:spAutoFit/>
          </a:bodyPr>
          <a:lstStyle/>
          <a:p>
            <a:r>
              <a:rPr lang="en-US" sz="1200" i="1" dirty="0" smtClean="0"/>
              <a:t>Blue Carbon: Global Options for Reducing Emissions from the Degradation and Development of Coastal Ecosystems, </a:t>
            </a:r>
            <a:r>
              <a:rPr lang="en-US" sz="1200" dirty="0" smtClean="0"/>
              <a:t>Juha Siikamaki, James </a:t>
            </a:r>
            <a:r>
              <a:rPr lang="en-US" sz="1200" dirty="0" err="1" smtClean="0"/>
              <a:t>Sanchirico</a:t>
            </a:r>
            <a:r>
              <a:rPr lang="en-US" sz="1200" dirty="0" smtClean="0"/>
              <a:t>, et al,  2012, at  http://www.rff.org/RFF/Documents/RFF-Rpt-2012-BlueCarbon_final_web.pdf</a:t>
            </a:r>
            <a:endParaRPr lang="en-US" sz="1200" dirty="0"/>
          </a:p>
        </p:txBody>
      </p:sp>
    </p:spTree>
    <p:extLst>
      <p:ext uri="{BB962C8B-B14F-4D97-AF65-F5344CB8AC3E}">
        <p14:creationId xmlns:p14="http://schemas.microsoft.com/office/powerpoint/2010/main" val="974613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265" y="533400"/>
            <a:ext cx="7086600" cy="4524315"/>
          </a:xfrm>
          <a:prstGeom prst="rect">
            <a:avLst/>
          </a:prstGeom>
        </p:spPr>
        <p:txBody>
          <a:bodyPr wrap="square">
            <a:spAutoFit/>
          </a:bodyPr>
          <a:lstStyle/>
          <a:p>
            <a:r>
              <a:rPr lang="en-US" b="1" dirty="0" smtClean="0"/>
              <a:t>Abstract</a:t>
            </a:r>
          </a:p>
          <a:p>
            <a:r>
              <a:rPr lang="en-US" dirty="0" smtClean="0"/>
              <a:t>Natural ecosystems have experienced widespread degradation due to human activities. Consequently, enhancing resilience has become a primary objective for conservation. Nature reserves are a favored management tool, but we need clearer empirical tests of whether they can impart resilience. Catastrophic flooding in early 2011 impacted coastal ecosystems across eastern Australia. We demonstrate that marine reserves enhanced the capacity of coral reefs to withstand flood impacts. Reserve reefs resisted the impact of perturbation, whilst fished reefs did not. Changes on fished reefs were correlated with the magnitude of flood impact, whereas variation on reserve reefs was related to ecological variables. Herbivory and coral recruitment are critical ecological processes that underpin reef resilience, and were greater in reserves and further enhanced on reserve reefs near mangroves. The capacity of reserves to mitigate external disturbances and promote ecological resilience will be critical to resisting an increased frequency of climate-related disturbance.</a:t>
            </a:r>
            <a:endParaRPr lang="en-US" dirty="0"/>
          </a:p>
        </p:txBody>
      </p:sp>
      <p:sp>
        <p:nvSpPr>
          <p:cNvPr id="3" name="TextBox 2"/>
          <p:cNvSpPr txBox="1"/>
          <p:nvPr/>
        </p:nvSpPr>
        <p:spPr>
          <a:xfrm>
            <a:off x="3657600" y="6096000"/>
            <a:ext cx="5334000" cy="461665"/>
          </a:xfrm>
          <a:prstGeom prst="rect">
            <a:avLst/>
          </a:prstGeom>
          <a:noFill/>
        </p:spPr>
        <p:txBody>
          <a:bodyPr wrap="square" rtlCol="0">
            <a:spAutoFit/>
          </a:bodyPr>
          <a:lstStyle/>
          <a:p>
            <a:r>
              <a:rPr lang="en-US" sz="1200" dirty="0" smtClean="0"/>
              <a:t>Andrew D. Olds, Kylie A. Pitt et al., 2014, Marine reserves help coastal ecosystems cope with extreme weather, </a:t>
            </a:r>
            <a:r>
              <a:rPr lang="en-US" sz="1200" i="1" dirty="0" smtClean="0"/>
              <a:t>Global Change Biology </a:t>
            </a:r>
            <a:r>
              <a:rPr lang="en-US" sz="1200" dirty="0" smtClean="0"/>
              <a:t>20(10): 3050-3058</a:t>
            </a:r>
            <a:endParaRPr lang="en-US" sz="1200" dirty="0"/>
          </a:p>
        </p:txBody>
      </p:sp>
      <p:sp>
        <p:nvSpPr>
          <p:cNvPr id="4" name="Oval 3"/>
          <p:cNvSpPr/>
          <p:nvPr/>
        </p:nvSpPr>
        <p:spPr>
          <a:xfrm flipH="1">
            <a:off x="533397" y="1295400"/>
            <a:ext cx="7848602"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18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09600"/>
            <a:ext cx="6858595" cy="4648603"/>
          </a:xfrm>
          <a:prstGeom prst="rect">
            <a:avLst/>
          </a:prstGeom>
        </p:spPr>
      </p:pic>
      <p:sp>
        <p:nvSpPr>
          <p:cNvPr id="3" name="Oval 2"/>
          <p:cNvSpPr/>
          <p:nvPr/>
        </p:nvSpPr>
        <p:spPr>
          <a:xfrm>
            <a:off x="4724400" y="1524000"/>
            <a:ext cx="1905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242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477" y="1001819"/>
            <a:ext cx="6287045" cy="4854361"/>
          </a:xfrm>
          <a:prstGeom prst="rect">
            <a:avLst/>
          </a:prstGeom>
        </p:spPr>
      </p:pic>
      <p:sp>
        <p:nvSpPr>
          <p:cNvPr id="3" name="TextBox 2"/>
          <p:cNvSpPr txBox="1"/>
          <p:nvPr/>
        </p:nvSpPr>
        <p:spPr>
          <a:xfrm>
            <a:off x="5638800" y="6019800"/>
            <a:ext cx="2667000" cy="276999"/>
          </a:xfrm>
          <a:prstGeom prst="rect">
            <a:avLst/>
          </a:prstGeom>
          <a:noFill/>
        </p:spPr>
        <p:txBody>
          <a:bodyPr wrap="square" rtlCol="0">
            <a:spAutoFit/>
          </a:bodyPr>
          <a:lstStyle/>
          <a:p>
            <a:r>
              <a:rPr lang="en-US" sz="1200" dirty="0" smtClean="0"/>
              <a:t>Source: see previous slide</a:t>
            </a:r>
            <a:endParaRPr lang="en-US" sz="1200" dirty="0"/>
          </a:p>
        </p:txBody>
      </p:sp>
      <p:sp>
        <p:nvSpPr>
          <p:cNvPr id="4" name="TextBox 3"/>
          <p:cNvSpPr txBox="1"/>
          <p:nvPr/>
        </p:nvSpPr>
        <p:spPr>
          <a:xfrm>
            <a:off x="3733800" y="304800"/>
            <a:ext cx="4343400" cy="923330"/>
          </a:xfrm>
          <a:prstGeom prst="rect">
            <a:avLst/>
          </a:prstGeom>
          <a:noFill/>
        </p:spPr>
        <p:txBody>
          <a:bodyPr wrap="square" rtlCol="0">
            <a:spAutoFit/>
          </a:bodyPr>
          <a:lstStyle/>
          <a:p>
            <a:r>
              <a:rPr lang="en-US" dirty="0" smtClean="0"/>
              <a:t>Likelihood of taking action and/or costs in light of these types of estimates may depend on expected frequency and severity</a:t>
            </a:r>
            <a:endParaRPr lang="en-US" dirty="0"/>
          </a:p>
        </p:txBody>
      </p:sp>
      <p:sp>
        <p:nvSpPr>
          <p:cNvPr id="5" name="Oval 4"/>
          <p:cNvSpPr/>
          <p:nvPr/>
        </p:nvSpPr>
        <p:spPr>
          <a:xfrm>
            <a:off x="3352800" y="0"/>
            <a:ext cx="49530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319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8763000" cy="4845686"/>
          </a:xfrm>
          <a:prstGeom prst="rect">
            <a:avLst/>
          </a:prstGeom>
        </p:spPr>
      </p:pic>
      <p:sp>
        <p:nvSpPr>
          <p:cNvPr id="3" name="TextBox 2"/>
          <p:cNvSpPr txBox="1"/>
          <p:nvPr/>
        </p:nvSpPr>
        <p:spPr>
          <a:xfrm>
            <a:off x="4019739" y="5867400"/>
            <a:ext cx="4876800" cy="461665"/>
          </a:xfrm>
          <a:prstGeom prst="rect">
            <a:avLst/>
          </a:prstGeom>
          <a:noFill/>
        </p:spPr>
        <p:txBody>
          <a:bodyPr wrap="square" rtlCol="0">
            <a:spAutoFit/>
          </a:bodyPr>
          <a:lstStyle/>
          <a:p>
            <a:r>
              <a:rPr lang="en-US" sz="1200" dirty="0" smtClean="0">
                <a:hlinkClick r:id="rId3"/>
              </a:rPr>
              <a:t>https://www.fema.gov/media-library/assets/documents/24609?id=5120</a:t>
            </a:r>
            <a:r>
              <a:rPr lang="en-US" sz="1200" dirty="0" smtClean="0"/>
              <a:t> accessed May 12 2015</a:t>
            </a:r>
            <a:endParaRPr lang="en-US" sz="1200" dirty="0"/>
          </a:p>
        </p:txBody>
      </p:sp>
    </p:spTree>
    <p:extLst>
      <p:ext uri="{BB962C8B-B14F-4D97-AF65-F5344CB8AC3E}">
        <p14:creationId xmlns:p14="http://schemas.microsoft.com/office/powerpoint/2010/main" val="3254428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a:t>
            </a:r>
            <a:endParaRPr lang="en-US" dirty="0"/>
          </a:p>
        </p:txBody>
      </p:sp>
    </p:spTree>
    <p:extLst>
      <p:ext uri="{BB962C8B-B14F-4D97-AF65-F5344CB8AC3E}">
        <p14:creationId xmlns:p14="http://schemas.microsoft.com/office/powerpoint/2010/main" val="252846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386</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GPM “Value of Information” Attributes  Spatial, spectral, and temporal domains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up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Macauley, Molly</dc:creator>
  <cp:lastModifiedBy>Macauley, Molly</cp:lastModifiedBy>
  <cp:revision>12</cp:revision>
  <dcterms:created xsi:type="dcterms:W3CDTF">2015-06-08T22:18:29Z</dcterms:created>
  <dcterms:modified xsi:type="dcterms:W3CDTF">2015-06-09T22:33:30Z</dcterms:modified>
</cp:coreProperties>
</file>