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4073" r:id="rId2"/>
    <p:sldMasterId id="2147484060" r:id="rId3"/>
  </p:sldMasterIdLst>
  <p:notesMasterIdLst>
    <p:notesMasterId r:id="rId41"/>
  </p:notesMasterIdLst>
  <p:sldIdLst>
    <p:sldId id="256" r:id="rId4"/>
    <p:sldId id="417" r:id="rId5"/>
    <p:sldId id="500" r:id="rId6"/>
    <p:sldId id="489" r:id="rId7"/>
    <p:sldId id="495" r:id="rId8"/>
    <p:sldId id="503" r:id="rId9"/>
    <p:sldId id="502" r:id="rId10"/>
    <p:sldId id="468" r:id="rId11"/>
    <p:sldId id="479" r:id="rId12"/>
    <p:sldId id="478" r:id="rId13"/>
    <p:sldId id="477" r:id="rId14"/>
    <p:sldId id="487" r:id="rId15"/>
    <p:sldId id="488" r:id="rId16"/>
    <p:sldId id="499" r:id="rId17"/>
    <p:sldId id="438" r:id="rId18"/>
    <p:sldId id="475" r:id="rId19"/>
    <p:sldId id="476" r:id="rId20"/>
    <p:sldId id="480" r:id="rId21"/>
    <p:sldId id="429" r:id="rId22"/>
    <p:sldId id="361" r:id="rId23"/>
    <p:sldId id="490" r:id="rId24"/>
    <p:sldId id="493" r:id="rId25"/>
    <p:sldId id="446" r:id="rId26"/>
    <p:sldId id="448" r:id="rId27"/>
    <p:sldId id="484" r:id="rId28"/>
    <p:sldId id="481" r:id="rId29"/>
    <p:sldId id="482" r:id="rId30"/>
    <p:sldId id="497" r:id="rId31"/>
    <p:sldId id="341" r:id="rId32"/>
    <p:sldId id="485" r:id="rId33"/>
    <p:sldId id="491" r:id="rId34"/>
    <p:sldId id="492" r:id="rId35"/>
    <p:sldId id="498" r:id="rId36"/>
    <p:sldId id="494" r:id="rId37"/>
    <p:sldId id="501" r:id="rId38"/>
    <p:sldId id="445" r:id="rId39"/>
    <p:sldId id="447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6666FF"/>
    <a:srgbClr val="800040"/>
    <a:srgbClr val="44E405"/>
    <a:srgbClr val="4EE49E"/>
    <a:srgbClr val="AD5462"/>
    <a:srgbClr val="54D4F8"/>
    <a:srgbClr val="34D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9" autoAdjust="0"/>
    <p:restoredTop sz="94660"/>
  </p:normalViewPr>
  <p:slideViewPr>
    <p:cSldViewPr>
      <p:cViewPr>
        <p:scale>
          <a:sx n="112" d="100"/>
          <a:sy n="112" d="100"/>
        </p:scale>
        <p:origin x="-2272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21D09B-1400-A942-85E1-7388C8C68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8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21D09B-1400-A942-85E1-7388C8C68B0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93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1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4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7D87D-BED9-4F4F-BE61-32888ADAC9A2}" type="datetimeFigureOut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5DAC2-3794-6A46-A67C-3637D06E2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4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70223-1459-1447-9C8A-7D519745ADD3}" type="datetimeFigureOut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E1A9-68CC-C646-A84C-647EDFC6E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68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75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6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67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5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86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2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9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403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542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3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8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E5A2E-5C7E-184B-891B-584F82CBA141}" type="datetimeFigureOut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D730C-A3EC-9B4E-8724-093036982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63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 userDrawn="1"/>
        </p:nvGrpSpPr>
        <p:grpSpPr bwMode="auto">
          <a:xfrm>
            <a:off x="68263" y="304800"/>
            <a:ext cx="8999537" cy="1052513"/>
            <a:chOff x="0" y="1536"/>
            <a:chExt cx="5669" cy="663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gray">
            <a:xfrm flipV="1">
              <a:off x="199" y="2057"/>
              <a:ext cx="547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kumimoji="1"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2306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6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311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8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042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0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46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05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680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447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6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9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F6577-FBA9-0642-A19B-1673CDBEFCAF}" type="datetimeFigureOut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B9B6B-DC48-594B-AA84-2F10C24D6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3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4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7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42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01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99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 userDrawn="1"/>
        </p:nvGrpSpPr>
        <p:grpSpPr bwMode="auto">
          <a:xfrm>
            <a:off x="68263" y="304800"/>
            <a:ext cx="8999537" cy="1052513"/>
            <a:chOff x="0" y="1536"/>
            <a:chExt cx="5669" cy="663"/>
          </a:xfrm>
        </p:grpSpPr>
        <p:grpSp>
          <p:nvGrpSpPr>
            <p:cNvPr id="1027" name="Group 2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28" name="Group 5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gray">
            <a:xfrm flipV="1">
              <a:off x="199" y="2057"/>
              <a:ext cx="547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kumimoji="1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44" r:id="rId12"/>
    <p:sldLayoutId id="214748454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6"/>
          <p:cNvGrpSpPr>
            <a:grpSpLocks/>
          </p:cNvGrpSpPr>
          <p:nvPr userDrawn="1"/>
        </p:nvGrpSpPr>
        <p:grpSpPr bwMode="auto">
          <a:xfrm>
            <a:off x="68263" y="304800"/>
            <a:ext cx="8999537" cy="1052513"/>
            <a:chOff x="0" y="1536"/>
            <a:chExt cx="5669" cy="663"/>
          </a:xfrm>
        </p:grpSpPr>
        <p:grpSp>
          <p:nvGrpSpPr>
            <p:cNvPr id="4099" name="Group 2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00" name="Group 5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gray">
            <a:xfrm flipV="1">
              <a:off x="199" y="2057"/>
              <a:ext cx="547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kumimoji="1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 userDrawn="1"/>
        </p:nvGrpSpPr>
        <p:grpSpPr bwMode="auto">
          <a:xfrm>
            <a:off x="68263" y="304800"/>
            <a:ext cx="8999537" cy="1052513"/>
            <a:chOff x="0" y="1536"/>
            <a:chExt cx="5669" cy="663"/>
          </a:xfrm>
        </p:grpSpPr>
        <p:grpSp>
          <p:nvGrpSpPr>
            <p:cNvPr id="6147" name="Group 2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48" name="Group 5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gray">
            <a:xfrm flipV="1">
              <a:off x="199" y="2057"/>
              <a:ext cx="547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kumimoji="1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8"/>
          <p:cNvSpPr txBox="1">
            <a:spLocks noChangeArrowheads="1"/>
          </p:cNvSpPr>
          <p:nvPr/>
        </p:nvSpPr>
        <p:spPr bwMode="auto">
          <a:xfrm>
            <a:off x="7551525" y="6211888"/>
            <a:ext cx="1584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b="1" dirty="0" smtClean="0"/>
              <a:t>June 9</a:t>
            </a:r>
            <a:r>
              <a:rPr lang="en-US" sz="1200" b="1" baseline="30000" dirty="0" smtClean="0"/>
              <a:t>th,</a:t>
            </a:r>
            <a:r>
              <a:rPr lang="en-US" sz="1200" b="1" dirty="0" smtClean="0"/>
              <a:t>, 10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 ,2015</a:t>
            </a:r>
            <a:endParaRPr lang="en-US" sz="1200" b="1" dirty="0"/>
          </a:p>
          <a:p>
            <a:pPr algn="r"/>
            <a:r>
              <a:rPr lang="en-US" sz="1200" b="1" dirty="0" smtClean="0"/>
              <a:t>College Park, </a:t>
            </a:r>
            <a:r>
              <a:rPr lang="en-US" sz="1200" b="1" dirty="0" err="1" smtClean="0"/>
              <a:t>Md</a:t>
            </a:r>
            <a:endParaRPr lang="en-US" sz="1200" dirty="0"/>
          </a:p>
        </p:txBody>
      </p:sp>
      <p:pic>
        <p:nvPicPr>
          <p:cNvPr id="1024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83997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1600200" y="457200"/>
            <a:ext cx="601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 smtClean="0"/>
              <a:t>Achievements in Retrieving Precipitation with GPM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3352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/>
              <a:t>David </a:t>
            </a:r>
            <a:r>
              <a:rPr lang="en-US" sz="2800" dirty="0" smtClean="0"/>
              <a:t>Randel</a:t>
            </a:r>
          </a:p>
          <a:p>
            <a:pPr algn="ctr">
              <a:defRPr/>
            </a:pPr>
            <a:endParaRPr lang="en-US" sz="2000" dirty="0" smtClean="0"/>
          </a:p>
          <a:p>
            <a:pPr algn="ctr">
              <a:defRPr/>
            </a:pPr>
            <a:r>
              <a:rPr lang="en-US" sz="2000" dirty="0" smtClean="0"/>
              <a:t>Chris Kummerow</a:t>
            </a:r>
          </a:p>
          <a:p>
            <a:pPr algn="ctr">
              <a:defRPr/>
            </a:pPr>
            <a:r>
              <a:rPr lang="en-US" sz="2000" dirty="0" smtClean="0"/>
              <a:t>Sarah Ringerud</a:t>
            </a:r>
            <a:endParaRPr lang="en-US" sz="2000" dirty="0"/>
          </a:p>
          <a:p>
            <a:pPr algn="ctr">
              <a:defRPr/>
            </a:pPr>
            <a:endParaRPr lang="en-US" sz="1800" dirty="0" smtClean="0"/>
          </a:p>
          <a:p>
            <a:pPr algn="ctr">
              <a:defRPr/>
            </a:pPr>
            <a:r>
              <a:rPr lang="en-US" sz="1800" dirty="0" smtClean="0"/>
              <a:t>Colorado </a:t>
            </a:r>
            <a:r>
              <a:rPr lang="en-US" sz="1800" dirty="0"/>
              <a:t>State </a:t>
            </a:r>
            <a:r>
              <a:rPr lang="en-US" sz="1800" dirty="0" smtClean="0"/>
              <a:t>University</a:t>
            </a:r>
          </a:p>
          <a:p>
            <a:pPr algn="ctr">
              <a:defRPr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 consistent precipitation </a:t>
            </a:r>
            <a:r>
              <a:rPr lang="en-US" dirty="0"/>
              <a:t>r</a:t>
            </a:r>
            <a:r>
              <a:rPr lang="en-US" dirty="0" smtClean="0"/>
              <a:t>etrievals between sensors</a:t>
            </a:r>
          </a:p>
          <a:p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Use </a:t>
            </a:r>
            <a:r>
              <a:rPr lang="en-US" dirty="0">
                <a:solidFill>
                  <a:schemeClr val="accent3">
                    <a:lumMod val="85000"/>
                  </a:schemeClr>
                </a:solidFill>
              </a:rPr>
              <a:t>the new channel frequencies to retrieval all precipitation types, over all surface </a:t>
            </a:r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types</a:t>
            </a:r>
          </a:p>
          <a:p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Continue to solve the remaining </a:t>
            </a:r>
            <a:r>
              <a:rPr lang="en-US" i="1" dirty="0" smtClean="0">
                <a:solidFill>
                  <a:schemeClr val="accent3">
                    <a:lumMod val="85000"/>
                  </a:schemeClr>
                </a:solidFill>
              </a:rPr>
              <a:t>Fundamental Problems</a:t>
            </a:r>
            <a:endParaRPr lang="en-US" i="1" dirty="0">
              <a:solidFill>
                <a:schemeClr val="accent3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04800"/>
            <a:ext cx="50199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GPM </a:t>
            </a:r>
            <a:r>
              <a:rPr lang="en-US" sz="3200" dirty="0" smtClean="0"/>
              <a:t>Retrieval Challenges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304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00200" y="304800"/>
            <a:ext cx="604644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+mn-lt"/>
                <a:cs typeface="Candara" charset="0"/>
              </a:rPr>
              <a:t>The GPM Constellation Sensors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877824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9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9958"/>
          <a:stretch/>
        </p:blipFill>
        <p:spPr>
          <a:xfrm>
            <a:off x="609600" y="1524000"/>
            <a:ext cx="3887802" cy="4938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457200"/>
            <a:ext cx="413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Retrieval Comparison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24000"/>
            <a:ext cx="338966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4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15"/>
          <a:stretch/>
        </p:blipFill>
        <p:spPr>
          <a:xfrm>
            <a:off x="762000" y="1371600"/>
            <a:ext cx="3836754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304800"/>
            <a:ext cx="391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 Retrieval Comparison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599"/>
            <a:ext cx="3657600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9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Produce consistent precipitation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etrievals between sensors</a:t>
            </a:r>
          </a:p>
          <a:p>
            <a:r>
              <a:rPr lang="en-US" dirty="0" smtClean="0"/>
              <a:t>Use </a:t>
            </a:r>
            <a:r>
              <a:rPr lang="en-US" dirty="0"/>
              <a:t>the new channel frequencies to retrieval all precipitation types, over all surface </a:t>
            </a:r>
            <a:r>
              <a:rPr lang="en-US" dirty="0" smtClean="0"/>
              <a:t>types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Continue to solve the remaining </a:t>
            </a:r>
            <a:r>
              <a:rPr lang="en-US" i="1" dirty="0" smtClean="0">
                <a:solidFill>
                  <a:srgbClr val="D9D9D9"/>
                </a:solidFill>
              </a:rPr>
              <a:t>Fundamental Problems</a:t>
            </a:r>
            <a:endParaRPr lang="en-US" i="1" dirty="0">
              <a:solidFill>
                <a:srgbClr val="D9D9D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04800"/>
            <a:ext cx="50199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GPM </a:t>
            </a:r>
            <a:r>
              <a:rPr lang="en-US" sz="3200" dirty="0" smtClean="0"/>
              <a:t>Retrieval Challenges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110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1676400" y="381000"/>
            <a:ext cx="485221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+mn-lt"/>
                <a:cs typeface="Candara" charset="0"/>
              </a:rPr>
              <a:t>GPROF2010 – TRMM V7</a:t>
            </a:r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5532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7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1676400" y="381000"/>
            <a:ext cx="686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+mn-lt"/>
                <a:cs typeface="Candara" charset="0"/>
              </a:rPr>
              <a:t>GPROF2014 – A Bayesian Algorithm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71600" y="1219200"/>
            <a:ext cx="6741416" cy="5092700"/>
            <a:chOff x="1371600" y="1219200"/>
            <a:chExt cx="6741416" cy="5092700"/>
          </a:xfrm>
        </p:grpSpPr>
        <p:pic>
          <p:nvPicPr>
            <p:cNvPr id="16386" name="Picture 163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219200"/>
              <a:ext cx="6741416" cy="50927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499616" y="3877056"/>
              <a:ext cx="16764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/>
                <a:t>GMI, SSMIS, AMSR2</a:t>
              </a:r>
            </a:p>
            <a:p>
              <a:pPr>
                <a:spcBef>
                  <a:spcPct val="50000"/>
                </a:spcBef>
              </a:pPr>
              <a:r>
                <a:rPr lang="en-US" sz="1200" dirty="0" smtClean="0"/>
                <a:t>SAPHIR, ATMS, MHS</a:t>
              </a:r>
            </a:p>
            <a:p>
              <a:pPr>
                <a:spcBef>
                  <a:spcPct val="50000"/>
                </a:spcBef>
              </a:pPr>
              <a:r>
                <a:rPr lang="en-US" sz="1200" dirty="0" smtClean="0"/>
                <a:t>SSM/S, TMI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85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5"/>
          <p:cNvSpPr txBox="1">
            <a:spLocks noChangeArrowheads="1"/>
          </p:cNvSpPr>
          <p:nvPr/>
        </p:nvSpPr>
        <p:spPr bwMode="auto">
          <a:xfrm>
            <a:off x="1482174" y="381000"/>
            <a:ext cx="67305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/>
              <a:t>GPROF 2014 </a:t>
            </a:r>
            <a:r>
              <a:rPr lang="en-US" sz="3200" dirty="0" smtClean="0"/>
              <a:t>Surface Classification</a:t>
            </a:r>
            <a:endParaRPr lang="en-US" sz="3200" dirty="0"/>
          </a:p>
        </p:txBody>
      </p:sp>
      <p:pic>
        <p:nvPicPr>
          <p:cNvPr id="2" name="Picture 1" descr="Screen Shot 2015-06-03 at 1.57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153400" cy="480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33400"/>
            <a:ext cx="6046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GPROF 2014 Sensor Retrieval Differences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391400" cy="44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5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4"/>
          <p:cNvSpPr txBox="1">
            <a:spLocks noChangeArrowheads="1"/>
          </p:cNvSpPr>
          <p:nvPr/>
        </p:nvSpPr>
        <p:spPr bwMode="auto">
          <a:xfrm>
            <a:off x="762000" y="45720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/>
              <a:t>GPROF Retrieval Comparison </a:t>
            </a:r>
            <a:r>
              <a:rPr lang="en-US" sz="2800" dirty="0"/>
              <a:t>- </a:t>
            </a:r>
            <a:r>
              <a:rPr lang="en-US" sz="2800" dirty="0" smtClean="0"/>
              <a:t>May, </a:t>
            </a:r>
            <a:r>
              <a:rPr lang="en-US" sz="2800" dirty="0"/>
              <a:t>2014</a:t>
            </a: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1371600" y="1295400"/>
            <a:ext cx="502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GPROF 2010 F17 (TRMM based)</a:t>
            </a:r>
            <a:endParaRPr lang="en-US" dirty="0"/>
          </a:p>
        </p:txBody>
      </p:sp>
      <p:pic>
        <p:nvPicPr>
          <p:cNvPr id="4" name="Picture 3" descr="Screen Shot 2015-06-08 at 8.34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6705600" cy="2305426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82638" y="4033838"/>
            <a:ext cx="5618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GPROF 2014 V2 </a:t>
            </a:r>
            <a:r>
              <a:rPr lang="en-US" dirty="0"/>
              <a:t>(GPM based) Database</a:t>
            </a:r>
          </a:p>
        </p:txBody>
      </p:sp>
      <p:pic>
        <p:nvPicPr>
          <p:cNvPr id="11" name="Picture 10" descr="Screen Shot 2014-12-12 at 3.31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76750"/>
            <a:ext cx="67357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381000"/>
            <a:ext cx="454042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/>
              <a:t>GPM Algorithm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12954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endParaRPr lang="en-US" sz="1200" dirty="0" smtClean="0"/>
          </a:p>
          <a:p>
            <a:pPr marL="282575"/>
            <a:r>
              <a:rPr lang="en-US" dirty="0" smtClean="0"/>
              <a:t>Ku, </a:t>
            </a:r>
            <a:r>
              <a:rPr lang="en-US" dirty="0" err="1" smtClean="0"/>
              <a:t>Ka</a:t>
            </a:r>
            <a:r>
              <a:rPr lang="en-US" dirty="0" smtClean="0"/>
              <a:t> – radars  </a:t>
            </a:r>
          </a:p>
          <a:p>
            <a:pPr marL="282575"/>
            <a:r>
              <a:rPr lang="en-US" dirty="0"/>
              <a:t>D</a:t>
            </a:r>
            <a:r>
              <a:rPr lang="en-US" dirty="0" smtClean="0"/>
              <a:t>ual Frequency Ku/</a:t>
            </a:r>
            <a:r>
              <a:rPr lang="en-US" dirty="0" err="1" smtClean="0"/>
              <a:t>Ka</a:t>
            </a:r>
            <a:r>
              <a:rPr lang="en-US" dirty="0" smtClean="0"/>
              <a:t> radar</a:t>
            </a:r>
          </a:p>
        </p:txBody>
      </p:sp>
      <p:sp>
        <p:nvSpPr>
          <p:cNvPr id="7" name="Right Arrow 6"/>
          <p:cNvSpPr/>
          <p:nvPr/>
        </p:nvSpPr>
        <p:spPr bwMode="auto">
          <a:xfrm rot="5400000">
            <a:off x="4114800" y="2514600"/>
            <a:ext cx="381000" cy="228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057400" y="1447800"/>
            <a:ext cx="4572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895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0000FF"/>
                </a:solidFill>
              </a:rPr>
              <a:t>Combined Ku / </a:t>
            </a:r>
            <a:r>
              <a:rPr lang="en-US" dirty="0" smtClean="0">
                <a:solidFill>
                  <a:srgbClr val="0000FF"/>
                </a:solidFill>
              </a:rPr>
              <a:t>GMI</a:t>
            </a:r>
          </a:p>
          <a:p>
            <a:pPr marL="282575"/>
            <a:r>
              <a:rPr lang="en-US" dirty="0" smtClean="0">
                <a:solidFill>
                  <a:srgbClr val="0000FF"/>
                </a:solidFill>
              </a:rPr>
              <a:t>Combined Ku / </a:t>
            </a:r>
            <a:r>
              <a:rPr lang="en-US" dirty="0" err="1" smtClean="0">
                <a:solidFill>
                  <a:srgbClr val="0000FF"/>
                </a:solidFill>
              </a:rPr>
              <a:t>Ka</a:t>
            </a:r>
            <a:r>
              <a:rPr lang="en-US" dirty="0" smtClean="0">
                <a:solidFill>
                  <a:srgbClr val="0000FF"/>
                </a:solidFill>
              </a:rPr>
              <a:t> / GMI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42672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FF0000"/>
                </a:solidFill>
              </a:rPr>
              <a:t>GMI &amp; </a:t>
            </a:r>
            <a:r>
              <a:rPr lang="en-US" dirty="0" smtClean="0">
                <a:solidFill>
                  <a:srgbClr val="FF0000"/>
                </a:solidFill>
              </a:rPr>
              <a:t>other Constellation </a:t>
            </a:r>
            <a:endParaRPr lang="en-US" dirty="0">
              <a:solidFill>
                <a:srgbClr val="FF0000"/>
              </a:solidFill>
            </a:endParaRPr>
          </a:p>
          <a:p>
            <a:pPr marL="282575"/>
            <a:r>
              <a:rPr lang="en-US" dirty="0" smtClean="0">
                <a:solidFill>
                  <a:srgbClr val="FF0000"/>
                </a:solidFill>
              </a:rPr>
              <a:t>Radiometers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057400" y="2819400"/>
            <a:ext cx="4572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057400" y="4191000"/>
            <a:ext cx="4572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057400" y="5562600"/>
            <a:ext cx="4572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5791200"/>
            <a:ext cx="280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IMERG product set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4114800" y="3886200"/>
            <a:ext cx="381000" cy="228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4114800" y="5257800"/>
            <a:ext cx="381000" cy="228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1981200" y="304800"/>
            <a:ext cx="566779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i="1" dirty="0" smtClean="0"/>
              <a:t>GPROF2010 </a:t>
            </a:r>
            <a:r>
              <a:rPr lang="en-US" sz="3200" i="1" dirty="0" err="1" smtClean="0"/>
              <a:t>vs</a:t>
            </a:r>
            <a:r>
              <a:rPr lang="en-US" sz="3200" i="1" dirty="0" smtClean="0"/>
              <a:t> GPROF2014</a:t>
            </a:r>
            <a:endParaRPr lang="en-US" sz="3200" i="1" dirty="0"/>
          </a:p>
        </p:txBody>
      </p:sp>
      <p:pic>
        <p:nvPicPr>
          <p:cNvPr id="2" name="Picture 1" descr="Screen Shot 2015-06-05 at 10.51.1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5"/>
          <a:stretch/>
        </p:blipFill>
        <p:spPr>
          <a:xfrm>
            <a:off x="4880615" y="1524000"/>
            <a:ext cx="4187185" cy="4343400"/>
          </a:xfrm>
          <a:prstGeom prst="rect">
            <a:avLst/>
          </a:prstGeom>
        </p:spPr>
      </p:pic>
      <p:pic>
        <p:nvPicPr>
          <p:cNvPr id="3" name="Picture 2" descr="Screen Shot 2015-06-05 at 10.5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774596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I_GPROF_sfcprecip.V1-5emp.140317.000272_goo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 b="25175"/>
          <a:stretch/>
        </p:blipFill>
        <p:spPr>
          <a:xfrm rot="16200000">
            <a:off x="5930069" y="2335609"/>
            <a:ext cx="3408378" cy="2976125"/>
          </a:xfrm>
          <a:prstGeom prst="rect">
            <a:avLst/>
          </a:prstGeom>
        </p:spPr>
      </p:pic>
      <p:pic>
        <p:nvPicPr>
          <p:cNvPr id="5" name="Picture 1" descr="Screen Shot 2014-05-26 at 8.34.4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r="2848"/>
          <a:stretch/>
        </p:blipFill>
        <p:spPr bwMode="auto">
          <a:xfrm>
            <a:off x="129969" y="1981200"/>
            <a:ext cx="6016226" cy="373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1" y="1752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V1 (pre-launch)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1752600"/>
            <a:ext cx="279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V2 (GMI/Combined)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173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NMQ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457200"/>
            <a:ext cx="449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GPM Version Improvement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114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1524000" y="381000"/>
            <a:ext cx="557682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i="1" dirty="0" smtClean="0"/>
              <a:t>GMI Surface Precipitation V2 </a:t>
            </a:r>
            <a:endParaRPr lang="en-US" sz="3200" i="1" dirty="0"/>
          </a:p>
        </p:txBody>
      </p:sp>
      <p:pic>
        <p:nvPicPr>
          <p:cNvPr id="7" name="Picture 6" descr="precip_1502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7" r="22202"/>
          <a:stretch/>
        </p:blipFill>
        <p:spPr>
          <a:xfrm>
            <a:off x="304800" y="1524000"/>
            <a:ext cx="3853350" cy="4585461"/>
          </a:xfrm>
          <a:prstGeom prst="rect">
            <a:avLst/>
          </a:prstGeom>
        </p:spPr>
      </p:pic>
      <p:pic>
        <p:nvPicPr>
          <p:cNvPr id="4" name="Picture 3" descr="precip_1503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6"/>
          <a:stretch/>
        </p:blipFill>
        <p:spPr>
          <a:xfrm>
            <a:off x="4038600" y="1524000"/>
            <a:ext cx="4953000" cy="48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in_and_snow.zoomed.GMI_GPROF-NMQ.V01D.140509.109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381000"/>
            <a:ext cx="19179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GMI –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382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in_and_snow.zoomed.AMSR2_GPROF-NMQ.V01B.140512.105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9144000" cy="50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0" y="457200"/>
            <a:ext cx="36052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AMSR2 </a:t>
            </a:r>
            <a:r>
              <a:rPr lang="en-US" sz="3200" dirty="0"/>
              <a:t> </a:t>
            </a:r>
            <a:r>
              <a:rPr lang="en-US" sz="3200" dirty="0" smtClean="0"/>
              <a:t> GPM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763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and_snow.zoomed.F17_GPROF-NMQ.V01B.140515.388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 b="16335"/>
          <a:stretch/>
        </p:blipFill>
        <p:spPr>
          <a:xfrm>
            <a:off x="1447800" y="1143000"/>
            <a:ext cx="6189031" cy="2769980"/>
          </a:xfrm>
          <a:prstGeom prst="rect">
            <a:avLst/>
          </a:prstGeom>
        </p:spPr>
      </p:pic>
      <p:pic>
        <p:nvPicPr>
          <p:cNvPr id="3" name="Picture 2" descr="rain_and_snow.zoomed.F18_GPROF-NMQ.V01B.140513.235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0"/>
          <a:stretch/>
        </p:blipFill>
        <p:spPr>
          <a:xfrm>
            <a:off x="1447801" y="3753517"/>
            <a:ext cx="6189030" cy="2877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81000"/>
            <a:ext cx="41761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F17, F18 SSMIS –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8552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_and_snow.zoomed.GMI_GPROF-NMQ.V01D.140515.119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63"/>
          <a:stretch/>
        </p:blipFill>
        <p:spPr>
          <a:xfrm>
            <a:off x="1524000" y="762000"/>
            <a:ext cx="6086741" cy="3288135"/>
          </a:xfrm>
          <a:prstGeom prst="rect">
            <a:avLst/>
          </a:prstGeom>
        </p:spPr>
      </p:pic>
      <p:pic>
        <p:nvPicPr>
          <p:cNvPr id="5" name="Picture 4" descr="rain_and_snow.zoomed.GMI_GPROF-NMQ.V01D.140413.7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" b="16958"/>
          <a:stretch/>
        </p:blipFill>
        <p:spPr>
          <a:xfrm>
            <a:off x="1524000" y="4114800"/>
            <a:ext cx="6086741" cy="2674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52400"/>
            <a:ext cx="19179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GMI –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593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and_snow.zoomed.AMSR2_GPROF-NMQ.V01B.140427.103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51529" b="-783"/>
          <a:stretch/>
        </p:blipFill>
        <p:spPr>
          <a:xfrm>
            <a:off x="457200" y="2133600"/>
            <a:ext cx="4028857" cy="3577877"/>
          </a:xfrm>
          <a:prstGeom prst="rect">
            <a:avLst/>
          </a:prstGeom>
        </p:spPr>
      </p:pic>
      <p:pic>
        <p:nvPicPr>
          <p:cNvPr id="3" name="Picture 2" descr="rain_and_snow.zoomed.AMSR2_GPROF-NMQ.V01B.140427.103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t="-1" b="-1209"/>
          <a:stretch/>
        </p:blipFill>
        <p:spPr>
          <a:xfrm>
            <a:off x="4588702" y="2133601"/>
            <a:ext cx="4171113" cy="35778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457200"/>
            <a:ext cx="3605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AMSR2 – GPM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253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1 at 1.2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4270042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52400"/>
            <a:ext cx="697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March 2015 Monthly Average </a:t>
            </a:r>
          </a:p>
          <a:p>
            <a:r>
              <a:rPr lang="en-US" sz="2800" dirty="0" smtClean="0"/>
              <a:t>Surface Precipitation</a:t>
            </a:r>
            <a:endParaRPr lang="en-US" sz="2800" dirty="0"/>
          </a:p>
        </p:txBody>
      </p:sp>
      <p:pic>
        <p:nvPicPr>
          <p:cNvPr id="6" name="Picture 5" descr="Screen Shot 2015-05-08 at 5.15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b="12199"/>
          <a:stretch/>
        </p:blipFill>
        <p:spPr>
          <a:xfrm>
            <a:off x="4800600" y="2057400"/>
            <a:ext cx="3962400" cy="3186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1600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GMI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600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Interpolated Gauge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64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5"/>
          <p:cNvSpPr txBox="1">
            <a:spLocks noChangeArrowheads="1"/>
          </p:cNvSpPr>
          <p:nvPr/>
        </p:nvSpPr>
        <p:spPr bwMode="auto">
          <a:xfrm>
            <a:off x="1600200" y="381000"/>
            <a:ext cx="47466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/>
              <a:t>GPROF 2014 </a:t>
            </a:r>
            <a:r>
              <a:rPr lang="en-US" sz="3200" dirty="0" smtClean="0"/>
              <a:t>Production</a:t>
            </a:r>
            <a:endParaRPr lang="en-US" sz="3200" dirty="0"/>
          </a:p>
        </p:txBody>
      </p:sp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762000" y="1421538"/>
            <a:ext cx="79406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dirty="0" smtClean="0"/>
          </a:p>
          <a:p>
            <a:pPr marL="1433513" indent="-1433513">
              <a:defRPr/>
            </a:pPr>
            <a:r>
              <a:rPr lang="en-US" sz="2000" i="1" dirty="0" smtClean="0"/>
              <a:t>      GPROF V1.4   = Prelaunch database. GPM data from core satellite </a:t>
            </a:r>
            <a:r>
              <a:rPr lang="en-US" sz="2000" b="1" i="1" dirty="0" smtClean="0">
                <a:solidFill>
                  <a:srgbClr val="FF0000"/>
                </a:solidFill>
              </a:rPr>
              <a:t>not yet</a:t>
            </a:r>
            <a:r>
              <a:rPr lang="en-US" sz="2000" i="1" dirty="0" smtClean="0"/>
              <a:t> used to create a-priori databases.  Small version updates fix software issues.</a:t>
            </a:r>
          </a:p>
          <a:p>
            <a:pPr marL="1433513" indent="-1433513">
              <a:defRPr/>
            </a:pPr>
            <a:endParaRPr lang="en-US" sz="2000" i="1" dirty="0" smtClean="0"/>
          </a:p>
          <a:p>
            <a:pPr marL="457200" lvl="1" indent="0">
              <a:buNone/>
            </a:pPr>
            <a:r>
              <a:rPr lang="en-US" sz="2000" i="1" dirty="0" smtClean="0">
                <a:solidFill>
                  <a:srgbClr val="0000FF"/>
                </a:solidFill>
              </a:rPr>
              <a:t>GPROF V2.0  = being constructed now.  </a:t>
            </a:r>
            <a:r>
              <a:rPr lang="en-US" sz="2000" i="1" dirty="0">
                <a:solidFill>
                  <a:srgbClr val="0000FF"/>
                </a:solidFill>
              </a:rPr>
              <a:t>W</a:t>
            </a:r>
            <a:r>
              <a:rPr lang="en-US" sz="2000" i="1" dirty="0" smtClean="0">
                <a:solidFill>
                  <a:srgbClr val="0000FF"/>
                </a:solidFill>
              </a:rPr>
              <a:t>ill be available after </a:t>
            </a:r>
            <a:r>
              <a:rPr lang="en-US" sz="2000" i="1" dirty="0" smtClean="0">
                <a:solidFill>
                  <a:srgbClr val="0000FF"/>
                </a:solidFill>
              </a:rPr>
              <a:t>          	       one </a:t>
            </a:r>
            <a:r>
              <a:rPr lang="en-US" sz="2000" i="1" dirty="0" smtClean="0">
                <a:solidFill>
                  <a:srgbClr val="0000FF"/>
                </a:solidFill>
              </a:rPr>
              <a:t>year of GPM core satellite’s combined algorithm is </a:t>
            </a:r>
            <a:r>
              <a:rPr lang="en-US" sz="2000" i="1" dirty="0" smtClean="0">
                <a:solidFill>
                  <a:srgbClr val="0000FF"/>
                </a:solidFill>
              </a:rPr>
              <a:t>	       available </a:t>
            </a:r>
            <a:r>
              <a:rPr lang="en-US" sz="2000" i="1" dirty="0" smtClean="0">
                <a:solidFill>
                  <a:srgbClr val="0000FF"/>
                </a:solidFill>
              </a:rPr>
              <a:t>to create consistent a-priori databases.</a:t>
            </a:r>
          </a:p>
          <a:p>
            <a:pPr marL="457200" lvl="1" indent="0">
              <a:buNone/>
            </a:pPr>
            <a:endParaRPr lang="en-US" sz="2000" dirty="0"/>
          </a:p>
          <a:p>
            <a:pPr lvl="0"/>
            <a:r>
              <a:rPr lang="en-US" sz="2000" dirty="0" smtClean="0"/>
              <a:t>Release Schedule</a:t>
            </a:r>
            <a:endParaRPr lang="en-US" sz="2000" dirty="0"/>
          </a:p>
          <a:p>
            <a:pPr lvl="1"/>
            <a:endParaRPr lang="en-US" sz="2000" i="1" dirty="0" smtClean="0"/>
          </a:p>
          <a:p>
            <a:pPr lvl="1"/>
            <a:r>
              <a:rPr lang="en-US" sz="2000" i="1" dirty="0" smtClean="0"/>
              <a:t>GPROF </a:t>
            </a:r>
            <a:r>
              <a:rPr lang="en-US" sz="2000" i="1" dirty="0"/>
              <a:t>Version </a:t>
            </a:r>
            <a:r>
              <a:rPr lang="en-US" sz="2000" i="1" dirty="0" smtClean="0"/>
              <a:t>2.0, </a:t>
            </a:r>
            <a:r>
              <a:rPr lang="en-US" sz="2000" i="1" dirty="0"/>
              <a:t>DPR/GMI based retrieval for all conical </a:t>
            </a:r>
            <a:r>
              <a:rPr lang="en-US" sz="2000" i="1" dirty="0" smtClean="0"/>
              <a:t>	radiometers </a:t>
            </a:r>
            <a:r>
              <a:rPr lang="en-US" sz="2000" i="1" dirty="0"/>
              <a:t>available  - Early Fall 2015.</a:t>
            </a:r>
          </a:p>
          <a:p>
            <a:pPr lvl="1"/>
            <a:r>
              <a:rPr lang="en-US" sz="2000" i="1" dirty="0"/>
              <a:t>Cross-track radiometers - Late Fall 2015.</a:t>
            </a:r>
          </a:p>
          <a:p>
            <a:pPr lvl="1"/>
            <a:r>
              <a:rPr lang="en-US" sz="2000" i="1" dirty="0"/>
              <a:t>Vertical profiles of hydrometeors – Late Fall 2015.</a:t>
            </a:r>
          </a:p>
          <a:p>
            <a:pPr lvl="1"/>
            <a:r>
              <a:rPr lang="en-US" sz="2000" i="1" dirty="0"/>
              <a:t>IMERG always ready to use new data!</a:t>
            </a:r>
          </a:p>
          <a:p>
            <a:pPr marL="1433513" indent="-1433513"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1433513" indent="-1433513">
              <a:defRPr/>
            </a:pPr>
            <a:endParaRPr lang="en-US" sz="20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381000"/>
            <a:ext cx="60462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/>
              <a:t>GPM </a:t>
            </a:r>
            <a:r>
              <a:rPr lang="en-US" sz="3200" u="sng" dirty="0" smtClean="0"/>
              <a:t>a-priori Database Creation</a:t>
            </a:r>
            <a:endParaRPr lang="en-US" sz="3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0000FF"/>
                </a:solidFill>
              </a:rPr>
              <a:t>Combined Ku / </a:t>
            </a:r>
            <a:r>
              <a:rPr lang="en-US" dirty="0" smtClean="0">
                <a:solidFill>
                  <a:srgbClr val="0000FF"/>
                </a:solidFill>
              </a:rPr>
              <a:t>GMI</a:t>
            </a:r>
          </a:p>
          <a:p>
            <a:pPr marL="282575"/>
            <a:r>
              <a:rPr lang="en-US" dirty="0" smtClean="0">
                <a:solidFill>
                  <a:srgbClr val="0000FF"/>
                </a:solidFill>
              </a:rPr>
              <a:t>Combined Ku / </a:t>
            </a:r>
            <a:r>
              <a:rPr lang="en-US" dirty="0" err="1" smtClean="0">
                <a:solidFill>
                  <a:srgbClr val="0000FF"/>
                </a:solidFill>
              </a:rPr>
              <a:t>Ka</a:t>
            </a:r>
            <a:r>
              <a:rPr lang="en-US" dirty="0" smtClean="0">
                <a:solidFill>
                  <a:srgbClr val="0000FF"/>
                </a:solidFill>
              </a:rPr>
              <a:t> / GMI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16002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FF0000"/>
                </a:solidFill>
              </a:rPr>
              <a:t>GMI </a:t>
            </a:r>
            <a:r>
              <a:rPr lang="en-US" dirty="0" smtClean="0">
                <a:solidFill>
                  <a:srgbClr val="FF0000"/>
                </a:solidFill>
              </a:rPr>
              <a:t>Radiometer </a:t>
            </a:r>
          </a:p>
          <a:p>
            <a:pPr marL="282575"/>
            <a:r>
              <a:rPr lang="en-US" dirty="0" smtClean="0">
                <a:solidFill>
                  <a:srgbClr val="FF0000"/>
                </a:solidFill>
              </a:rPr>
              <a:t>13 Frequency Tbs Set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09600" y="1524000"/>
            <a:ext cx="3810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48200" y="1524000"/>
            <a:ext cx="39624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8" name="Elbow Connector 17"/>
          <p:cNvCxnSpPr>
            <a:stCxn id="14" idx="2"/>
          </p:cNvCxnSpPr>
          <p:nvPr/>
        </p:nvCxnSpPr>
        <p:spPr bwMode="auto">
          <a:xfrm rot="16200000" flipH="1">
            <a:off x="2476500" y="2552700"/>
            <a:ext cx="838200" cy="762000"/>
          </a:xfrm>
          <a:prstGeom prst="bentConnector3">
            <a:avLst>
              <a:gd name="adj1" fmla="val 101411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Elbow Connector 18"/>
          <p:cNvCxnSpPr>
            <a:stCxn id="15" idx="2"/>
            <a:endCxn id="23" idx="3"/>
          </p:cNvCxnSpPr>
          <p:nvPr/>
        </p:nvCxnSpPr>
        <p:spPr bwMode="auto">
          <a:xfrm rot="5400000">
            <a:off x="5848350" y="2533650"/>
            <a:ext cx="800100" cy="762000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Rounded Rectangle 22"/>
          <p:cNvSpPr/>
          <p:nvPr/>
        </p:nvSpPr>
        <p:spPr bwMode="auto">
          <a:xfrm>
            <a:off x="3276600" y="2895600"/>
            <a:ext cx="2590800" cy="838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0000" y="2895600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GMI/DPR </a:t>
            </a:r>
          </a:p>
          <a:p>
            <a:r>
              <a:rPr lang="en-US" dirty="0" smtClean="0"/>
              <a:t>Empirical</a:t>
            </a:r>
          </a:p>
        </p:txBody>
      </p:sp>
      <p:sp>
        <p:nvSpPr>
          <p:cNvPr id="74" name="Rounded Rectangle 73"/>
          <p:cNvSpPr/>
          <p:nvPr/>
        </p:nvSpPr>
        <p:spPr bwMode="auto">
          <a:xfrm>
            <a:off x="5562600" y="4191000"/>
            <a:ext cx="1828800" cy="2209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62600" y="4590872"/>
            <a:ext cx="205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GPROF Precipitation Retrieval</a:t>
            </a:r>
            <a:endParaRPr lang="en-US" dirty="0"/>
          </a:p>
        </p:txBody>
      </p:sp>
      <p:cxnSp>
        <p:nvCxnSpPr>
          <p:cNvPr id="76" name="Straight Arrow Connector 75"/>
          <p:cNvCxnSpPr>
            <a:endCxn id="74" idx="0"/>
          </p:cNvCxnSpPr>
          <p:nvPr/>
        </p:nvCxnSpPr>
        <p:spPr bwMode="auto">
          <a:xfrm>
            <a:off x="4572000" y="3733800"/>
            <a:ext cx="19050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6581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334000"/>
          </a:xfrm>
        </p:spPr>
        <p:txBody>
          <a:bodyPr/>
          <a:lstStyle/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r>
              <a:rPr lang="en-US" sz="2400" dirty="0" smtClean="0"/>
              <a:t>(These take </a:t>
            </a:r>
            <a:r>
              <a:rPr lang="en-US" sz="2400" dirty="0"/>
              <a:t>time </a:t>
            </a:r>
            <a:r>
              <a:rPr lang="en-US" sz="2400" dirty="0" smtClean="0"/>
              <a:t>to </a:t>
            </a:r>
            <a:r>
              <a:rPr lang="en-US" sz="2400" dirty="0"/>
              <a:t>solve)</a:t>
            </a:r>
          </a:p>
          <a:p>
            <a:pPr lvl="1"/>
            <a:r>
              <a:rPr lang="en-US" sz="2000" dirty="0"/>
              <a:t>Orographic precipitation</a:t>
            </a:r>
          </a:p>
          <a:p>
            <a:pPr lvl="1"/>
            <a:r>
              <a:rPr lang="en-US" sz="2000" dirty="0"/>
              <a:t>Coastal areas (land/water boundaries)</a:t>
            </a:r>
          </a:p>
          <a:p>
            <a:pPr lvl="1"/>
            <a:r>
              <a:rPr lang="en-US" sz="2000" dirty="0"/>
              <a:t>Extreme precipitation events – Bayesian database </a:t>
            </a:r>
            <a:r>
              <a:rPr lang="en-US" sz="2000" dirty="0" smtClean="0"/>
              <a:t>insufficiencies</a:t>
            </a:r>
          </a:p>
          <a:p>
            <a:pPr lvl="1"/>
            <a:r>
              <a:rPr lang="en-US" sz="2000" dirty="0" smtClean="0"/>
              <a:t>Better surface </a:t>
            </a:r>
            <a:r>
              <a:rPr lang="en-US" sz="2000" dirty="0"/>
              <a:t>c</a:t>
            </a:r>
            <a:r>
              <a:rPr lang="en-US" sz="2000" dirty="0" smtClean="0"/>
              <a:t>lassification – </a:t>
            </a:r>
            <a:r>
              <a:rPr lang="en-US" sz="2000" dirty="0" err="1" smtClean="0"/>
              <a:t>emissivities</a:t>
            </a:r>
            <a:endParaRPr lang="en-US" sz="2000" dirty="0" smtClean="0"/>
          </a:p>
          <a:p>
            <a:pPr lvl="1"/>
            <a:r>
              <a:rPr lang="en-US" sz="2000" dirty="0" smtClean="0"/>
              <a:t>Improve </a:t>
            </a:r>
            <a:r>
              <a:rPr lang="en-US" sz="2000" dirty="0"/>
              <a:t>p</a:t>
            </a:r>
            <a:r>
              <a:rPr lang="en-US" sz="2000" dirty="0" smtClean="0"/>
              <a:t>recipitation phase discrimination – from DPR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33400"/>
            <a:ext cx="6491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Fundamental Problems in Development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2232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12 at 10.43.11 A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"/>
          <a:stretch/>
        </p:blipFill>
        <p:spPr>
          <a:xfrm>
            <a:off x="4646773" y="2176272"/>
            <a:ext cx="3811427" cy="4004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1447800"/>
            <a:ext cx="256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</a:t>
            </a:r>
            <a:r>
              <a:rPr lang="en-US" dirty="0" err="1" smtClean="0"/>
              <a:t>Precip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GMI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56876" y="2252990"/>
            <a:ext cx="92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Kamchatka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488210" y="5433926"/>
            <a:ext cx="174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November 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2014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435539" y="2188688"/>
            <a:ext cx="3810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64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32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16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8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4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2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1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0.5</a:t>
            </a:r>
            <a:endParaRPr lang="en-US" sz="1000" dirty="0"/>
          </a:p>
        </p:txBody>
      </p:sp>
      <p:pic>
        <p:nvPicPr>
          <p:cNvPr id="11" name="Picture 10" descr="Screen Shot 2014-12-12 at 2.4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0" y="2203061"/>
            <a:ext cx="3482832" cy="38167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6433" y="1455003"/>
            <a:ext cx="263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</a:t>
            </a:r>
            <a:r>
              <a:rPr lang="en-US" dirty="0" err="1" smtClean="0"/>
              <a:t>Precip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GMI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84433" y="5460144"/>
            <a:ext cx="1406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May 16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2014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488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45152" y="1447800"/>
            <a:ext cx="4340443" cy="4724400"/>
            <a:chOff x="269030" y="626636"/>
            <a:chExt cx="4340443" cy="4724400"/>
          </a:xfrm>
        </p:grpSpPr>
        <p:pic>
          <p:nvPicPr>
            <p:cNvPr id="7" name="Picture 6" descr="Screen Shot 2014-12-12 at 11.21.29 AM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2"/>
            <a:stretch/>
          </p:blipFill>
          <p:spPr>
            <a:xfrm>
              <a:off x="269030" y="1365252"/>
              <a:ext cx="3805553" cy="39857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5401" y="626636"/>
              <a:ext cx="3884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Surface </a:t>
              </a:r>
              <a:r>
                <a:rPr lang="en-US" dirty="0" err="1" smtClean="0"/>
                <a:t>Precip</a:t>
              </a:r>
              <a:r>
                <a:rPr lang="en-US" dirty="0" smtClean="0"/>
                <a:t>   </a:t>
              </a:r>
            </a:p>
            <a:p>
              <a:r>
                <a:rPr lang="en-US" dirty="0" smtClean="0"/>
                <a:t>GMI + </a:t>
              </a:r>
              <a:r>
                <a:rPr lang="en-US" dirty="0" smtClean="0">
                  <a:solidFill>
                    <a:srgbClr val="0000FF"/>
                  </a:solidFill>
                </a:rPr>
                <a:t>Combined MS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74750" y="1424944"/>
              <a:ext cx="920123" cy="268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Kamchatka</a:t>
              </a:r>
              <a:endParaRPr lang="en-US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6974" y="4610372"/>
              <a:ext cx="17413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November 7</a:t>
              </a:r>
              <a:r>
                <a:rPr lang="en-US" sz="1400" baseline="30000" dirty="0" smtClean="0"/>
                <a:t>th</a:t>
              </a:r>
              <a:r>
                <a:rPr lang="en-US" sz="1400" dirty="0" smtClean="0"/>
                <a:t>, 2014 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435540" y="2200842"/>
            <a:ext cx="3810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64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32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16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8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4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2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1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0.5</a:t>
            </a:r>
            <a:endParaRPr lang="en-US" sz="1000" dirty="0"/>
          </a:p>
        </p:txBody>
      </p:sp>
      <p:pic>
        <p:nvPicPr>
          <p:cNvPr id="12" name="Picture 11" descr="Screen Shot 2014-12-12 at 2.45.15 P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" y="2220098"/>
            <a:ext cx="3451072" cy="3780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5888" y="1447800"/>
            <a:ext cx="3923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</a:t>
            </a:r>
            <a:r>
              <a:rPr lang="en-US" dirty="0" err="1" smtClean="0"/>
              <a:t>Precip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GMI + </a:t>
            </a:r>
            <a:r>
              <a:rPr lang="en-US" dirty="0" smtClean="0">
                <a:solidFill>
                  <a:srgbClr val="0000FF"/>
                </a:solidFill>
              </a:rPr>
              <a:t>Combined 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6380" y="5467489"/>
            <a:ext cx="140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May 16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2014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3941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4"/>
          <p:cNvSpPr txBox="1">
            <a:spLocks noChangeArrowheads="1"/>
          </p:cNvSpPr>
          <p:nvPr/>
        </p:nvSpPr>
        <p:spPr bwMode="auto">
          <a:xfrm>
            <a:off x="762000" y="45720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GMI  GPROF2014 Retrieval - </a:t>
            </a:r>
            <a:r>
              <a:rPr lang="en-US" sz="2800" dirty="0" smtClean="0"/>
              <a:t>May, </a:t>
            </a:r>
            <a:r>
              <a:rPr lang="en-US" sz="2800" dirty="0"/>
              <a:t>2014</a:t>
            </a:r>
          </a:p>
        </p:txBody>
      </p:sp>
      <p:pic>
        <p:nvPicPr>
          <p:cNvPr id="28674" name="Picture 5" descr="Screen Shot 2014-12-12 at 3.2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/>
          <a:stretch>
            <a:fillRect/>
          </a:stretch>
        </p:blipFill>
        <p:spPr bwMode="auto">
          <a:xfrm>
            <a:off x="1676400" y="1776413"/>
            <a:ext cx="6777038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782638" y="4033838"/>
            <a:ext cx="3941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V2 </a:t>
            </a:r>
            <a:r>
              <a:rPr lang="en-US" dirty="0"/>
              <a:t>(GPM based) Database</a:t>
            </a:r>
          </a:p>
        </p:txBody>
      </p:sp>
      <p:pic>
        <p:nvPicPr>
          <p:cNvPr id="28676" name="Picture 10" descr="Screen Shot 2014-12-12 at 3.31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76750"/>
            <a:ext cx="67357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304800" y="1290638"/>
            <a:ext cx="647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V1 (TRMM/NEXRAD based) Database</a:t>
            </a:r>
          </a:p>
        </p:txBody>
      </p:sp>
    </p:spTree>
    <p:extLst>
      <p:ext uri="{BB962C8B-B14F-4D97-AF65-F5344CB8AC3E}">
        <p14:creationId xmlns:p14="http://schemas.microsoft.com/office/powerpoint/2010/main" val="146992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25 at 9.24.26 A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9058" r="9508" b="4729"/>
          <a:stretch/>
        </p:blipFill>
        <p:spPr>
          <a:xfrm>
            <a:off x="4912508" y="1957283"/>
            <a:ext cx="4121114" cy="4519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1400" y="6019800"/>
            <a:ext cx="1530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36.6 mm/day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16002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GPROF2014 V1-5  </a:t>
            </a:r>
            <a:r>
              <a:rPr lang="en-US" sz="1400" dirty="0" smtClean="0"/>
              <a:t>from the  first GMI/DPR database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981200"/>
            <a:ext cx="691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Vanuatu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6858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GMI</a:t>
            </a:r>
            <a:r>
              <a:rPr lang="en-US" sz="1400" dirty="0" smtClean="0"/>
              <a:t> Surface Precipitation    March 14, 2015 03:50Z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152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Hurricane Pam after striking Vanuatu</a:t>
            </a:r>
            <a:endParaRPr lang="en-US" sz="2800" dirty="0"/>
          </a:p>
        </p:txBody>
      </p:sp>
      <p:pic>
        <p:nvPicPr>
          <p:cNvPr id="7" name="Picture 6" descr="Screen Shot 2015-06-05 at 11.22.25 A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/>
          <a:stretch/>
        </p:blipFill>
        <p:spPr>
          <a:xfrm>
            <a:off x="0" y="1871136"/>
            <a:ext cx="4873752" cy="47643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16002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F17 SSM/I   GPROF2014 V1-4 </a:t>
            </a:r>
            <a:r>
              <a:rPr lang="en-US" sz="1400" dirty="0" smtClean="0"/>
              <a:t>(uses TRMM database)</a:t>
            </a:r>
          </a:p>
        </p:txBody>
      </p:sp>
    </p:spTree>
    <p:extLst>
      <p:ext uri="{BB962C8B-B14F-4D97-AF65-F5344CB8AC3E}">
        <p14:creationId xmlns:p14="http://schemas.microsoft.com/office/powerpoint/2010/main" val="74068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9D9D9"/>
                </a:solidFill>
              </a:rPr>
              <a:t>Produce consistent precipitation </a:t>
            </a:r>
            <a:r>
              <a:rPr lang="en-US" dirty="0">
                <a:solidFill>
                  <a:srgbClr val="D9D9D9"/>
                </a:solidFill>
              </a:rPr>
              <a:t>r</a:t>
            </a:r>
            <a:r>
              <a:rPr lang="en-US" dirty="0" smtClean="0">
                <a:solidFill>
                  <a:srgbClr val="D9D9D9"/>
                </a:solidFill>
              </a:rPr>
              <a:t>etrievals between sensors</a:t>
            </a:r>
          </a:p>
          <a:p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Use </a:t>
            </a:r>
            <a:r>
              <a:rPr lang="en-US" dirty="0">
                <a:solidFill>
                  <a:schemeClr val="accent3">
                    <a:lumMod val="85000"/>
                  </a:schemeClr>
                </a:solidFill>
              </a:rPr>
              <a:t>the new channel frequencies to retrieval all precipitation types, over all surface </a:t>
            </a:r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types</a:t>
            </a:r>
          </a:p>
          <a:p>
            <a:r>
              <a:rPr lang="en-US" dirty="0" smtClean="0"/>
              <a:t>Continue to solve the remaining </a:t>
            </a:r>
            <a:r>
              <a:rPr lang="en-US" i="1" dirty="0" smtClean="0"/>
              <a:t>Fundamental Problems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304800"/>
            <a:ext cx="50199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GPM </a:t>
            </a:r>
            <a:r>
              <a:rPr lang="en-US" sz="3200" dirty="0" smtClean="0"/>
              <a:t>Retrieval Challenges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613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and_snow.zoomed.GMI_GPROF-NMQ.V01D.140502.9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304800"/>
            <a:ext cx="21685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GMI - V1.4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05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549400"/>
            <a:ext cx="9144000" cy="5080000"/>
            <a:chOff x="0" y="1063997"/>
            <a:chExt cx="9144000" cy="5080000"/>
          </a:xfrm>
        </p:grpSpPr>
        <p:pic>
          <p:nvPicPr>
            <p:cNvPr id="2" name="Picture 1" descr="rain_and_snow.zoomed.AMSR2_GPROF-NMQ.V01B.140509.1051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3997"/>
              <a:ext cx="9144000" cy="5080000"/>
            </a:xfrm>
            <a:prstGeom prst="rect">
              <a:avLst/>
            </a:prstGeom>
          </p:spPr>
        </p:pic>
        <p:pic>
          <p:nvPicPr>
            <p:cNvPr id="3" name="Picture 2" descr="rain_and_snow.zoomed.AMSR2_GPROF-NMQ.V01B.140429.1036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9" t="87832"/>
            <a:stretch/>
          </p:blipFill>
          <p:spPr>
            <a:xfrm>
              <a:off x="5157108" y="5525871"/>
              <a:ext cx="3986891" cy="61812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05200" y="304800"/>
            <a:ext cx="2807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AMSR2 - V1.2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76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25 at 9.24.26 A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9058" r="69" b="4729"/>
          <a:stretch/>
        </p:blipFill>
        <p:spPr>
          <a:xfrm>
            <a:off x="2057400" y="1676400"/>
            <a:ext cx="50292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790" y="1368623"/>
            <a:ext cx="4671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GPROF2014 V2  </a:t>
            </a:r>
            <a:r>
              <a:rPr lang="en-US" sz="1400" dirty="0" smtClean="0"/>
              <a:t>from the  first GMI/DPR database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1752600"/>
            <a:ext cx="691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Vanuatu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6858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GMI</a:t>
            </a:r>
            <a:r>
              <a:rPr lang="en-US" sz="1400" dirty="0" smtClean="0"/>
              <a:t> Surface Precipitation    March 14, 2015 03:50Z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152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Hurricane Pam after striking Vanuatu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648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09800" y="6858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GMI</a:t>
            </a:r>
            <a:r>
              <a:rPr lang="en-US" sz="1400" dirty="0" smtClean="0"/>
              <a:t> Surface Precipitation    March 14, 2015 03:50Z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152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Hurricane Pam after striking Vanuatu</a:t>
            </a:r>
            <a:endParaRPr lang="en-US" sz="2800" dirty="0"/>
          </a:p>
        </p:txBody>
      </p:sp>
      <p:pic>
        <p:nvPicPr>
          <p:cNvPr id="7" name="Picture 6" descr="Screen Shot 2015-06-05 at 11.08.38 A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/>
          <a:stretch/>
        </p:blipFill>
        <p:spPr>
          <a:xfrm>
            <a:off x="2026920" y="1676400"/>
            <a:ext cx="5065776" cy="480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0790" y="1368623"/>
            <a:ext cx="4671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GPROF2014 </a:t>
            </a:r>
            <a:r>
              <a:rPr lang="en-US" sz="1400" dirty="0" smtClean="0">
                <a:solidFill>
                  <a:srgbClr val="0000FF"/>
                </a:solidFill>
              </a:rPr>
              <a:t>V2  </a:t>
            </a:r>
            <a:r>
              <a:rPr lang="en-US" sz="1400" dirty="0" smtClean="0"/>
              <a:t>from the  first GMI/DPR database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7000" y="1752600"/>
            <a:ext cx="691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Vanuatu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9941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381000"/>
            <a:ext cx="60462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/>
              <a:t>GPM </a:t>
            </a:r>
            <a:r>
              <a:rPr lang="en-US" sz="3200" u="sng" dirty="0" smtClean="0"/>
              <a:t>a-priori Database Creation</a:t>
            </a:r>
            <a:endParaRPr lang="en-US" sz="3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0000FF"/>
                </a:solidFill>
              </a:rPr>
              <a:t>Combined Ku / </a:t>
            </a:r>
            <a:r>
              <a:rPr lang="en-US" dirty="0" smtClean="0">
                <a:solidFill>
                  <a:srgbClr val="0000FF"/>
                </a:solidFill>
              </a:rPr>
              <a:t>GMI</a:t>
            </a:r>
          </a:p>
          <a:p>
            <a:pPr marL="282575"/>
            <a:r>
              <a:rPr lang="en-US" dirty="0" smtClean="0">
                <a:solidFill>
                  <a:srgbClr val="0000FF"/>
                </a:solidFill>
              </a:rPr>
              <a:t>Combined Ku / </a:t>
            </a:r>
            <a:r>
              <a:rPr lang="en-US" dirty="0" err="1" smtClean="0">
                <a:solidFill>
                  <a:srgbClr val="0000FF"/>
                </a:solidFill>
              </a:rPr>
              <a:t>Ka</a:t>
            </a:r>
            <a:r>
              <a:rPr lang="en-US" dirty="0" smtClean="0">
                <a:solidFill>
                  <a:srgbClr val="0000FF"/>
                </a:solidFill>
              </a:rPr>
              <a:t> / GMI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16002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FF0000"/>
                </a:solidFill>
              </a:rPr>
              <a:t>GMI </a:t>
            </a:r>
            <a:r>
              <a:rPr lang="en-US" dirty="0" smtClean="0">
                <a:solidFill>
                  <a:srgbClr val="FF0000"/>
                </a:solidFill>
              </a:rPr>
              <a:t>Radiometer </a:t>
            </a:r>
          </a:p>
          <a:p>
            <a:pPr marL="282575"/>
            <a:r>
              <a:rPr lang="en-US" dirty="0" smtClean="0">
                <a:solidFill>
                  <a:srgbClr val="FF0000"/>
                </a:solidFill>
              </a:rPr>
              <a:t>13 Frequency Tbs Set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09600" y="1524000"/>
            <a:ext cx="3810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48200" y="1524000"/>
            <a:ext cx="39624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8" name="Elbow Connector 17"/>
          <p:cNvCxnSpPr>
            <a:stCxn id="14" idx="2"/>
          </p:cNvCxnSpPr>
          <p:nvPr/>
        </p:nvCxnSpPr>
        <p:spPr bwMode="auto">
          <a:xfrm rot="16200000" flipH="1">
            <a:off x="2476500" y="2552700"/>
            <a:ext cx="838200" cy="762000"/>
          </a:xfrm>
          <a:prstGeom prst="bentConnector3">
            <a:avLst>
              <a:gd name="adj1" fmla="val 101411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Elbow Connector 18"/>
          <p:cNvCxnSpPr>
            <a:stCxn id="15" idx="2"/>
            <a:endCxn id="23" idx="3"/>
          </p:cNvCxnSpPr>
          <p:nvPr/>
        </p:nvCxnSpPr>
        <p:spPr bwMode="auto">
          <a:xfrm rot="5400000">
            <a:off x="5848350" y="2533650"/>
            <a:ext cx="800100" cy="762000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Rounded Rectangle 22"/>
          <p:cNvSpPr/>
          <p:nvPr/>
        </p:nvSpPr>
        <p:spPr bwMode="auto">
          <a:xfrm>
            <a:off x="3276600" y="2895600"/>
            <a:ext cx="2590800" cy="838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0000" y="2895600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GMI/DPR </a:t>
            </a:r>
          </a:p>
          <a:p>
            <a:r>
              <a:rPr lang="en-US" dirty="0" smtClean="0"/>
              <a:t>Empirical</a:t>
            </a:r>
          </a:p>
        </p:txBody>
      </p:sp>
      <p:sp>
        <p:nvSpPr>
          <p:cNvPr id="74" name="Rounded Rectangle 73"/>
          <p:cNvSpPr/>
          <p:nvPr/>
        </p:nvSpPr>
        <p:spPr bwMode="auto">
          <a:xfrm>
            <a:off x="5562600" y="4191000"/>
            <a:ext cx="1828800" cy="2209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62600" y="4590872"/>
            <a:ext cx="205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GPROF Precipitation Retrieval</a:t>
            </a:r>
            <a:endParaRPr lang="en-US" dirty="0"/>
          </a:p>
        </p:txBody>
      </p:sp>
      <p:cxnSp>
        <p:nvCxnSpPr>
          <p:cNvPr id="76" name="Straight Arrow Connector 75"/>
          <p:cNvCxnSpPr>
            <a:endCxn id="74" idx="0"/>
          </p:cNvCxnSpPr>
          <p:nvPr/>
        </p:nvCxnSpPr>
        <p:spPr bwMode="auto">
          <a:xfrm>
            <a:off x="4572000" y="3733800"/>
            <a:ext cx="19050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408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381000"/>
            <a:ext cx="60462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/>
              <a:t>GPM </a:t>
            </a:r>
            <a:r>
              <a:rPr lang="en-US" sz="3200" u="sng" dirty="0" smtClean="0"/>
              <a:t>a-priori Database Creation</a:t>
            </a:r>
            <a:endParaRPr lang="en-US" sz="3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0000FF"/>
                </a:solidFill>
              </a:rPr>
              <a:t>Combined Ku / </a:t>
            </a:r>
            <a:r>
              <a:rPr lang="en-US" dirty="0" smtClean="0">
                <a:solidFill>
                  <a:srgbClr val="0000FF"/>
                </a:solidFill>
              </a:rPr>
              <a:t>GMI</a:t>
            </a:r>
          </a:p>
          <a:p>
            <a:pPr marL="282575"/>
            <a:r>
              <a:rPr lang="en-US" dirty="0" smtClean="0">
                <a:solidFill>
                  <a:srgbClr val="0000FF"/>
                </a:solidFill>
              </a:rPr>
              <a:t>Combined Ku / </a:t>
            </a:r>
            <a:r>
              <a:rPr lang="en-US" dirty="0" err="1" smtClean="0">
                <a:solidFill>
                  <a:srgbClr val="0000FF"/>
                </a:solidFill>
              </a:rPr>
              <a:t>Ka</a:t>
            </a:r>
            <a:r>
              <a:rPr lang="en-US" dirty="0" smtClean="0">
                <a:solidFill>
                  <a:srgbClr val="0000FF"/>
                </a:solidFill>
              </a:rPr>
              <a:t> / GMI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16002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/>
            <a:r>
              <a:rPr lang="en-US" dirty="0">
                <a:solidFill>
                  <a:srgbClr val="FF0000"/>
                </a:solidFill>
              </a:rPr>
              <a:t>GMI </a:t>
            </a:r>
            <a:r>
              <a:rPr lang="en-US" dirty="0" smtClean="0">
                <a:solidFill>
                  <a:srgbClr val="FF0000"/>
                </a:solidFill>
              </a:rPr>
              <a:t>Radiometer </a:t>
            </a:r>
          </a:p>
          <a:p>
            <a:pPr marL="282575"/>
            <a:r>
              <a:rPr lang="en-US" dirty="0" smtClean="0">
                <a:solidFill>
                  <a:srgbClr val="FF0000"/>
                </a:solidFill>
              </a:rPr>
              <a:t>13 Frequency Tbs Set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09600" y="1524000"/>
            <a:ext cx="38100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48200" y="1524000"/>
            <a:ext cx="3962400" cy="990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838200" y="4191000"/>
            <a:ext cx="1600200" cy="2209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343400"/>
            <a:ext cx="152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TOA Forward Model Radiative</a:t>
            </a:r>
          </a:p>
          <a:p>
            <a:r>
              <a:rPr lang="en-US" dirty="0" smtClean="0"/>
              <a:t>Transfer</a:t>
            </a:r>
            <a:endParaRPr lang="en-US" dirty="0"/>
          </a:p>
        </p:txBody>
      </p:sp>
      <p:cxnSp>
        <p:nvCxnSpPr>
          <p:cNvPr id="18" name="Elbow Connector 17"/>
          <p:cNvCxnSpPr>
            <a:stCxn id="14" idx="2"/>
          </p:cNvCxnSpPr>
          <p:nvPr/>
        </p:nvCxnSpPr>
        <p:spPr bwMode="auto">
          <a:xfrm rot="16200000" flipH="1">
            <a:off x="2476500" y="2552700"/>
            <a:ext cx="838200" cy="762000"/>
          </a:xfrm>
          <a:prstGeom prst="bentConnector3">
            <a:avLst>
              <a:gd name="adj1" fmla="val 101411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Elbow Connector 18"/>
          <p:cNvCxnSpPr>
            <a:stCxn id="15" idx="2"/>
            <a:endCxn id="23" idx="3"/>
          </p:cNvCxnSpPr>
          <p:nvPr/>
        </p:nvCxnSpPr>
        <p:spPr bwMode="auto">
          <a:xfrm rot="5400000">
            <a:off x="5848350" y="2533650"/>
            <a:ext cx="800100" cy="762000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Rounded Rectangle 22"/>
          <p:cNvSpPr/>
          <p:nvPr/>
        </p:nvSpPr>
        <p:spPr bwMode="auto">
          <a:xfrm>
            <a:off x="3276600" y="2895600"/>
            <a:ext cx="2590800" cy="838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0000" y="2895600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GMI/DPR </a:t>
            </a:r>
          </a:p>
          <a:p>
            <a:r>
              <a:rPr lang="en-US" dirty="0" smtClean="0"/>
              <a:t>Empirical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1600200" y="2514600"/>
            <a:ext cx="0" cy="1676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438400" y="44196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Rounded Rectangle 43"/>
          <p:cNvSpPr/>
          <p:nvPr/>
        </p:nvSpPr>
        <p:spPr bwMode="auto">
          <a:xfrm>
            <a:off x="3124200" y="4267200"/>
            <a:ext cx="1752600" cy="304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4200" y="4267200"/>
            <a:ext cx="1507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GMI Database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2438400" y="48768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Rounded Rectangle 55"/>
          <p:cNvSpPr/>
          <p:nvPr/>
        </p:nvSpPr>
        <p:spPr bwMode="auto">
          <a:xfrm>
            <a:off x="3124200" y="4724400"/>
            <a:ext cx="1752600" cy="304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24200" y="4724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SSMIS Database</a:t>
            </a:r>
            <a:endParaRPr lang="en-US" sz="1600" dirty="0"/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2438400" y="5300246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Rounded Rectangle 58"/>
          <p:cNvSpPr/>
          <p:nvPr/>
        </p:nvSpPr>
        <p:spPr bwMode="auto">
          <a:xfrm>
            <a:off x="3124200" y="5147846"/>
            <a:ext cx="1752600" cy="304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124200" y="5147846"/>
            <a:ext cx="1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AMSR2 Database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2438400" y="5757446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Rounded Rectangle 61"/>
          <p:cNvSpPr/>
          <p:nvPr/>
        </p:nvSpPr>
        <p:spPr bwMode="auto">
          <a:xfrm>
            <a:off x="3124200" y="5605046"/>
            <a:ext cx="1752600" cy="304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24200" y="560504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MHS Database</a:t>
            </a:r>
            <a:endParaRPr lang="en-US" sz="1600" dirty="0"/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2438400" y="6214646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5" name="Rounded Rectangle 64"/>
          <p:cNvSpPr/>
          <p:nvPr/>
        </p:nvSpPr>
        <p:spPr bwMode="auto">
          <a:xfrm>
            <a:off x="3124200" y="6062246"/>
            <a:ext cx="1752600" cy="304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24200" y="60622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ATMS/ Database</a:t>
            </a:r>
            <a:endParaRPr lang="en-US" sz="1600" dirty="0"/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4876800" y="44196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4876800" y="48768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4876800" y="53340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4876800" y="62484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3" name="Straight Arrow Connector 72"/>
          <p:cNvCxnSpPr/>
          <p:nvPr/>
        </p:nvCxnSpPr>
        <p:spPr bwMode="auto">
          <a:xfrm>
            <a:off x="4876800" y="57150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4" name="Rounded Rectangle 73"/>
          <p:cNvSpPr/>
          <p:nvPr/>
        </p:nvSpPr>
        <p:spPr bwMode="auto">
          <a:xfrm>
            <a:off x="5562600" y="4191000"/>
            <a:ext cx="1828800" cy="22098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62600" y="4590872"/>
            <a:ext cx="205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GPROF Precipitation Retrieval</a:t>
            </a:r>
            <a:endParaRPr lang="en-US" dirty="0"/>
          </a:p>
        </p:txBody>
      </p:sp>
      <p:cxnSp>
        <p:nvCxnSpPr>
          <p:cNvPr id="76" name="Straight Arrow Connector 75"/>
          <p:cNvCxnSpPr>
            <a:endCxn id="74" idx="0"/>
          </p:cNvCxnSpPr>
          <p:nvPr/>
        </p:nvCxnSpPr>
        <p:spPr bwMode="auto">
          <a:xfrm>
            <a:off x="4572000" y="3733800"/>
            <a:ext cx="19050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386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1676400" y="381000"/>
            <a:ext cx="686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+mn-lt"/>
                <a:cs typeface="Candara" charset="0"/>
              </a:rPr>
              <a:t>GPROF2014 – A Bayesian Algorithm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2286000"/>
            <a:ext cx="7722427" cy="4049725"/>
            <a:chOff x="914400" y="2286000"/>
            <a:chExt cx="7722427" cy="4049725"/>
          </a:xfrm>
        </p:grpSpPr>
        <p:pic>
          <p:nvPicPr>
            <p:cNvPr id="11268" name="Picture 2" descr="gprof.obs.pict2 copy                                           00000012Macintosh HD                   ABA7815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445239"/>
              <a:ext cx="2937436" cy="187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3" descr="gprof.mod1.pict2 copy                                          00000012Macintosh HD                   ABA7815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921" y="2422703"/>
              <a:ext cx="2214734" cy="123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4" descr="gprof.mod2.pict2 copy                                          00000012Macintosh HD                   ABA78158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921" y="3725480"/>
              <a:ext cx="2115654" cy="123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5" descr="gprof.mod3.pict2 copy                                          00000012Macintosh HD                   ABA78158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5105400"/>
              <a:ext cx="2115654" cy="123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Line 7"/>
            <p:cNvSpPr>
              <a:spLocks noChangeShapeType="1"/>
            </p:cNvSpPr>
            <p:nvPr/>
          </p:nvSpPr>
          <p:spPr bwMode="auto">
            <a:xfrm flipV="1">
              <a:off x="3991714" y="3555969"/>
              <a:ext cx="699390" cy="45932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Line 8"/>
            <p:cNvSpPr>
              <a:spLocks noChangeShapeType="1"/>
            </p:cNvSpPr>
            <p:nvPr/>
          </p:nvSpPr>
          <p:spPr bwMode="auto">
            <a:xfrm>
              <a:off x="3921775" y="4540228"/>
              <a:ext cx="62945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Line 9"/>
            <p:cNvSpPr>
              <a:spLocks noChangeShapeType="1"/>
            </p:cNvSpPr>
            <p:nvPr/>
          </p:nvSpPr>
          <p:spPr bwMode="auto">
            <a:xfrm>
              <a:off x="3921775" y="5065167"/>
              <a:ext cx="629451" cy="3280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1692471" y="4943502"/>
              <a:ext cx="1443948" cy="38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Times" charset="0"/>
                </a:rPr>
                <a:t>~10 km</a:t>
              </a:r>
            </a:p>
          </p:txBody>
        </p:sp>
        <p:sp>
          <p:nvSpPr>
            <p:cNvPr id="11276" name="Text Box 11"/>
            <p:cNvSpPr txBox="1">
              <a:spLocks noChangeArrowheads="1"/>
            </p:cNvSpPr>
            <p:nvPr/>
          </p:nvSpPr>
          <p:spPr bwMode="auto">
            <a:xfrm>
              <a:off x="2704638" y="3271745"/>
              <a:ext cx="1714962" cy="462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latin typeface="Times" charset="0"/>
                </a:rPr>
                <a:t>Tb </a:t>
              </a:r>
              <a:r>
                <a:rPr lang="en-US" dirty="0">
                  <a:latin typeface="Times" charset="0"/>
                </a:rPr>
                <a:t>observed</a:t>
              </a:r>
            </a:p>
          </p:txBody>
        </p:sp>
        <p:sp>
          <p:nvSpPr>
            <p:cNvPr id="11277" name="Text Box 14"/>
            <p:cNvSpPr txBox="1">
              <a:spLocks noChangeArrowheads="1"/>
            </p:cNvSpPr>
            <p:nvPr/>
          </p:nvSpPr>
          <p:spPr bwMode="auto">
            <a:xfrm>
              <a:off x="6369639" y="2286000"/>
              <a:ext cx="2242418" cy="369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latin typeface="Times" charset="0"/>
                </a:rPr>
                <a:t>Tb </a:t>
              </a:r>
              <a:r>
                <a:rPr lang="en-US" sz="1800" dirty="0">
                  <a:latin typeface="Times" charset="0"/>
                </a:rPr>
                <a:t>database profile #1</a:t>
              </a:r>
            </a:p>
          </p:txBody>
        </p:sp>
        <p:sp>
          <p:nvSpPr>
            <p:cNvPr id="11281" name="Text Box 18"/>
            <p:cNvSpPr txBox="1">
              <a:spLocks noChangeArrowheads="1"/>
            </p:cNvSpPr>
            <p:nvPr/>
          </p:nvSpPr>
          <p:spPr bwMode="auto">
            <a:xfrm>
              <a:off x="5526000" y="2752156"/>
              <a:ext cx="177762" cy="34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/>
            </a:p>
          </p:txBody>
        </p:sp>
        <p:sp>
          <p:nvSpPr>
            <p:cNvPr id="11282" name="Text Box 14"/>
            <p:cNvSpPr txBox="1">
              <a:spLocks noChangeArrowheads="1"/>
            </p:cNvSpPr>
            <p:nvPr/>
          </p:nvSpPr>
          <p:spPr bwMode="auto">
            <a:xfrm>
              <a:off x="6394409" y="3580575"/>
              <a:ext cx="2242418" cy="369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latin typeface="Times" charset="0"/>
                </a:rPr>
                <a:t>Tb </a:t>
              </a:r>
              <a:r>
                <a:rPr lang="en-US" sz="1800" dirty="0">
                  <a:latin typeface="Times" charset="0"/>
                </a:rPr>
                <a:t>database profile #2</a:t>
              </a:r>
            </a:p>
          </p:txBody>
        </p:sp>
        <p:sp>
          <p:nvSpPr>
            <p:cNvPr id="11283" name="Text Box 14"/>
            <p:cNvSpPr txBox="1">
              <a:spLocks noChangeArrowheads="1"/>
            </p:cNvSpPr>
            <p:nvPr/>
          </p:nvSpPr>
          <p:spPr bwMode="auto">
            <a:xfrm>
              <a:off x="6324470" y="5029624"/>
              <a:ext cx="2242418" cy="369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latin typeface="Times" charset="0"/>
                </a:rPr>
                <a:t>Tb </a:t>
              </a:r>
              <a:r>
                <a:rPr lang="en-US" sz="1800" dirty="0">
                  <a:latin typeface="Times" charset="0"/>
                </a:rPr>
                <a:t>database profile #3</a:t>
              </a:r>
            </a:p>
          </p:txBody>
        </p:sp>
      </p:grp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5334000" y="1295400"/>
            <a:ext cx="3212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Database profiles </a:t>
            </a:r>
            <a:r>
              <a:rPr lang="en-US" dirty="0"/>
              <a:t>with </a:t>
            </a:r>
          </a:p>
          <a:p>
            <a:r>
              <a:rPr lang="en-US" dirty="0"/>
              <a:t>same </a:t>
            </a:r>
            <a:r>
              <a:rPr lang="en-US" dirty="0" err="1"/>
              <a:t>Tsfc</a:t>
            </a:r>
            <a:r>
              <a:rPr lang="en-US" dirty="0"/>
              <a:t> and TPW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2590800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GMI : ~ 500,000 /orbit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7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3966" y="381000"/>
            <a:ext cx="76107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cs typeface="Candara" charset="0"/>
              </a:rPr>
              <a:t>GPROF </a:t>
            </a:r>
            <a:r>
              <a:rPr lang="en-US" sz="3200" dirty="0">
                <a:cs typeface="Candara" charset="0"/>
              </a:rPr>
              <a:t>a</a:t>
            </a:r>
            <a:r>
              <a:rPr lang="en-US" sz="3200" dirty="0" smtClean="0">
                <a:cs typeface="Candara" charset="0"/>
              </a:rPr>
              <a:t>-priori Databases TRMM, GPM</a:t>
            </a:r>
            <a:endParaRPr lang="en-US" sz="3200" dirty="0">
              <a:cs typeface="Canda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905000"/>
            <a:ext cx="76001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TRMM    1999</a:t>
            </a:r>
          </a:p>
          <a:p>
            <a:pPr marL="282575"/>
            <a:endParaRPr lang="en-US" sz="1200" dirty="0" smtClean="0"/>
          </a:p>
          <a:p>
            <a:pPr marL="625475" indent="-342900">
              <a:buFont typeface="Wingdings" charset="2"/>
              <a:buChar char="Ø"/>
            </a:pPr>
            <a:r>
              <a:rPr lang="en-US" dirty="0" smtClean="0"/>
              <a:t>PR / TMI  </a:t>
            </a:r>
            <a:r>
              <a:rPr lang="en-US" dirty="0"/>
              <a:t>Hydrometeor / </a:t>
            </a:r>
            <a:r>
              <a:rPr lang="en-US" dirty="0" smtClean="0"/>
              <a:t>Radiances (</a:t>
            </a:r>
            <a:r>
              <a:rPr lang="en-US" dirty="0" smtClean="0"/>
              <a:t>9 channels)</a:t>
            </a:r>
            <a:endParaRPr lang="en-US" dirty="0" smtClean="0"/>
          </a:p>
          <a:p>
            <a:pPr marL="625475" indent="-342900">
              <a:buFont typeface="Wingdings" charset="2"/>
              <a:buChar char="Ø"/>
            </a:pPr>
            <a:r>
              <a:rPr lang="en-US" dirty="0" smtClean="0"/>
              <a:t>65,000,000  Over ocean only</a:t>
            </a:r>
          </a:p>
          <a:p>
            <a:pPr marL="282575"/>
            <a:endParaRPr lang="en-US" sz="1200" dirty="0"/>
          </a:p>
          <a:p>
            <a:pPr marL="4763"/>
            <a:endParaRPr lang="en-US" u="sng" dirty="0" smtClean="0"/>
          </a:p>
          <a:p>
            <a:pPr marL="4763"/>
            <a:r>
              <a:rPr lang="en-US" u="sng" dirty="0" smtClean="0"/>
              <a:t>GPM    2014 - 2015</a:t>
            </a:r>
          </a:p>
          <a:p>
            <a:pPr marL="625475" indent="-342900">
              <a:buFont typeface="Wingdings" charset="2"/>
              <a:buChar char="Ø"/>
            </a:pPr>
            <a:endParaRPr lang="en-US" dirty="0" smtClean="0">
              <a:solidFill>
                <a:srgbClr val="0000FF"/>
              </a:solidFill>
            </a:endParaRPr>
          </a:p>
          <a:p>
            <a:pPr marL="625475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DPR / GMI Hydrometeor / Radiance (</a:t>
            </a:r>
            <a:r>
              <a:rPr lang="en-US" dirty="0" smtClean="0">
                <a:solidFill>
                  <a:srgbClr val="000000"/>
                </a:solidFill>
              </a:rPr>
              <a:t>13 channels)</a:t>
            </a:r>
            <a:endParaRPr lang="en-US" dirty="0" smtClean="0">
              <a:solidFill>
                <a:srgbClr val="000000"/>
              </a:solidFill>
            </a:endParaRPr>
          </a:p>
          <a:p>
            <a:pPr marL="625475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240,000,000 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All Surface types</a:t>
            </a:r>
          </a:p>
          <a:p>
            <a:pPr marL="282575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892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brain:Applications:Microsoft Office 2004:Templates:Presentations:Designs:Blends</Template>
  <TotalTime>9752</TotalTime>
  <Words>707</Words>
  <Application>Microsoft Macintosh PowerPoint</Application>
  <PresentationFormat>On-screen Show (4:3)</PresentationFormat>
  <Paragraphs>210</Paragraphs>
  <Slides>37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Blends</vt:lpstr>
      <vt:lpstr>2_Blends</vt:lpstr>
      <vt:lpstr>1_Blends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Kummerow</dc:creator>
  <cp:lastModifiedBy>Dave Randel</cp:lastModifiedBy>
  <cp:revision>185</cp:revision>
  <dcterms:created xsi:type="dcterms:W3CDTF">2009-04-17T17:59:02Z</dcterms:created>
  <dcterms:modified xsi:type="dcterms:W3CDTF">2015-06-09T13:31:22Z</dcterms:modified>
</cp:coreProperties>
</file>