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 id="2147483763" r:id="rId2"/>
  </p:sldMasterIdLst>
  <p:notesMasterIdLst>
    <p:notesMasterId r:id="rId35"/>
  </p:notesMasterIdLst>
  <p:sldIdLst>
    <p:sldId id="394" r:id="rId3"/>
    <p:sldId id="395" r:id="rId4"/>
    <p:sldId id="307" r:id="rId5"/>
    <p:sldId id="353" r:id="rId6"/>
    <p:sldId id="396" r:id="rId7"/>
    <p:sldId id="390" r:id="rId8"/>
    <p:sldId id="354" r:id="rId9"/>
    <p:sldId id="375" r:id="rId10"/>
    <p:sldId id="355" r:id="rId11"/>
    <p:sldId id="349" r:id="rId12"/>
    <p:sldId id="350" r:id="rId13"/>
    <p:sldId id="399" r:id="rId14"/>
    <p:sldId id="397" r:id="rId15"/>
    <p:sldId id="398" r:id="rId16"/>
    <p:sldId id="335" r:id="rId17"/>
    <p:sldId id="351" r:id="rId18"/>
    <p:sldId id="384" r:id="rId19"/>
    <p:sldId id="388" r:id="rId20"/>
    <p:sldId id="389" r:id="rId21"/>
    <p:sldId id="336" r:id="rId22"/>
    <p:sldId id="379" r:id="rId23"/>
    <p:sldId id="380" r:id="rId24"/>
    <p:sldId id="400" r:id="rId25"/>
    <p:sldId id="402" r:id="rId26"/>
    <p:sldId id="403" r:id="rId27"/>
    <p:sldId id="393" r:id="rId28"/>
    <p:sldId id="381" r:id="rId29"/>
    <p:sldId id="382" r:id="rId30"/>
    <p:sldId id="383" r:id="rId31"/>
    <p:sldId id="385" r:id="rId32"/>
    <p:sldId id="386" r:id="rId33"/>
    <p:sldId id="387"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0502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51" autoAdjust="0"/>
  </p:normalViewPr>
  <p:slideViewPr>
    <p:cSldViewPr>
      <p:cViewPr varScale="1">
        <p:scale>
          <a:sx n="74" d="100"/>
          <a:sy n="74" d="100"/>
        </p:scale>
        <p:origin x="-306" y="-102"/>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DA26C5-23B8-4B40-9D24-4FAEFBAC52DE}" type="datetimeFigureOut">
              <a:rPr lang="en-US" smtClean="0"/>
              <a:t>6/5/2015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8CB0A8-D673-4E97-A2B9-0503FD0197B4}" type="slidenum">
              <a:rPr lang="en-US" smtClean="0"/>
              <a:t>‹#›</a:t>
            </a:fld>
            <a:endParaRPr lang="en-US"/>
          </a:p>
        </p:txBody>
      </p:sp>
    </p:spTree>
    <p:extLst>
      <p:ext uri="{BB962C8B-B14F-4D97-AF65-F5344CB8AC3E}">
        <p14:creationId xmlns:p14="http://schemas.microsoft.com/office/powerpoint/2010/main" val="1713979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050" dirty="0" smtClean="0">
                <a:solidFill>
                  <a:srgbClr val="000000"/>
                </a:solidFill>
                <a:cs typeface="Arial" panose="020B0604020202020204" pitchFamily="34" charset="0"/>
              </a:rPr>
              <a:t>*Not activated due to deficiencies in current Ozone photochemistry in mesosphere</a:t>
            </a:r>
          </a:p>
          <a:p>
            <a:pPr marL="171450" indent="-171450">
              <a:buFont typeface="Arial" pitchFamily="34" charset="0"/>
              <a:buChar char="•"/>
            </a:pPr>
            <a:r>
              <a:rPr lang="en-US" dirty="0" smtClean="0"/>
              <a:t>* Sensor failed</a:t>
            </a:r>
          </a:p>
          <a:p>
            <a:pPr marL="171450" indent="-171450">
              <a:buFont typeface="Arial" pitchFamily="34" charset="0"/>
              <a:buChar char="•"/>
            </a:pPr>
            <a:r>
              <a:rPr lang="en-US" dirty="0" smtClean="0"/>
              <a:t>Inconsistent results</a:t>
            </a:r>
            <a:endParaRPr lang="en-US" dirty="0"/>
          </a:p>
        </p:txBody>
      </p:sp>
      <p:sp>
        <p:nvSpPr>
          <p:cNvPr id="4" name="Slide Number Placeholder 3"/>
          <p:cNvSpPr>
            <a:spLocks noGrp="1"/>
          </p:cNvSpPr>
          <p:nvPr>
            <p:ph type="sldNum" sz="quarter" idx="10"/>
          </p:nvPr>
        </p:nvSpPr>
        <p:spPr/>
        <p:txBody>
          <a:bodyPr/>
          <a:lstStyle/>
          <a:p>
            <a:fld id="{238CB0A8-D673-4E97-A2B9-0503FD0197B4}" type="slidenum">
              <a:rPr lang="en-US" smtClean="0"/>
              <a:t>4</a:t>
            </a:fld>
            <a:endParaRPr lang="en-US"/>
          </a:p>
        </p:txBody>
      </p:sp>
    </p:spTree>
    <p:extLst>
      <p:ext uri="{BB962C8B-B14F-4D97-AF65-F5344CB8AC3E}">
        <p14:creationId xmlns:p14="http://schemas.microsoft.com/office/powerpoint/2010/main" val="3586417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Asked Ted</a:t>
            </a:r>
            <a:r>
              <a:rPr lang="en-US" baseline="0" dirty="0" smtClean="0"/>
              <a:t> to update</a:t>
            </a:r>
            <a:endParaRPr lang="en-US" dirty="0"/>
          </a:p>
        </p:txBody>
      </p:sp>
      <p:sp>
        <p:nvSpPr>
          <p:cNvPr id="4" name="Slide Number Placeholder 3"/>
          <p:cNvSpPr>
            <a:spLocks noGrp="1"/>
          </p:cNvSpPr>
          <p:nvPr>
            <p:ph type="sldNum" sz="quarter" idx="10"/>
          </p:nvPr>
        </p:nvSpPr>
        <p:spPr/>
        <p:txBody>
          <a:bodyPr/>
          <a:lstStyle/>
          <a:p>
            <a:pPr>
              <a:defRPr/>
            </a:pPr>
            <a:fld id="{5AB3D1D4-3243-4D3D-B4E2-ADE5D7E69ED1}"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966231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POC/credit John McCormack.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3C0603-7BA9-4096-879E-5DE6B2562238}" type="slidenum">
              <a:rPr lang="en-US" smtClean="0"/>
              <a:t>26</a:t>
            </a:fld>
            <a:endParaRPr lang="en-US"/>
          </a:p>
        </p:txBody>
      </p:sp>
    </p:spTree>
    <p:extLst>
      <p:ext uri="{BB962C8B-B14F-4D97-AF65-F5344CB8AC3E}">
        <p14:creationId xmlns:p14="http://schemas.microsoft.com/office/powerpoint/2010/main" val="639977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SSMIS sensor is</a:t>
            </a:r>
            <a:r>
              <a:rPr lang="en-US" baseline="0" dirty="0" smtClean="0"/>
              <a:t> the only sensor with information above 65km with 3 channels 20, 19 and 21 able to provide information about the </a:t>
            </a:r>
            <a:r>
              <a:rPr lang="en-US" baseline="0" dirty="0" err="1" smtClean="0"/>
              <a:t>mesopause</a:t>
            </a:r>
            <a:r>
              <a:rPr lang="en-US" baseline="0" dirty="0" smtClean="0"/>
              <a:t>. Credit/POC Ben Ruston</a:t>
            </a:r>
            <a:endParaRPr lang="en-US" dirty="0"/>
          </a:p>
        </p:txBody>
      </p:sp>
      <p:sp>
        <p:nvSpPr>
          <p:cNvPr id="4" name="Slide Number Placeholder 3"/>
          <p:cNvSpPr>
            <a:spLocks noGrp="1"/>
          </p:cNvSpPr>
          <p:nvPr>
            <p:ph type="sldNum" sz="quarter" idx="10"/>
          </p:nvPr>
        </p:nvSpPr>
        <p:spPr/>
        <p:txBody>
          <a:bodyPr/>
          <a:lstStyle/>
          <a:p>
            <a:fld id="{AE952D1D-EC63-4284-BD0C-19BFEE026326}" type="slidenum">
              <a:rPr lang="en-US" smtClean="0"/>
              <a:t>28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21258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Credit/POC</a:t>
            </a:r>
            <a:r>
              <a:rPr lang="en-US" baseline="0" dirty="0" smtClean="0"/>
              <a:t> Ben Ruston (I think). Maybe Karl H. too.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3C0603-7BA9-4096-879E-5DE6B2562238}" type="slidenum">
              <a:rPr lang="en-US" smtClean="0"/>
              <a:t>29</a:t>
            </a:fld>
            <a:endParaRPr lang="en-US"/>
          </a:p>
        </p:txBody>
      </p:sp>
    </p:spTree>
    <p:extLst>
      <p:ext uri="{BB962C8B-B14F-4D97-AF65-F5344CB8AC3E}">
        <p14:creationId xmlns:p14="http://schemas.microsoft.com/office/powerpoint/2010/main" val="3455677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POC/Credit John McCormack</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3C0603-7BA9-4096-879E-5DE6B2562238}" type="slidenum">
              <a:rPr lang="en-US" smtClean="0"/>
              <a:t>30</a:t>
            </a:fld>
            <a:endParaRPr lang="en-US"/>
          </a:p>
        </p:txBody>
      </p:sp>
    </p:spTree>
    <p:extLst>
      <p:ext uri="{BB962C8B-B14F-4D97-AF65-F5344CB8AC3E}">
        <p14:creationId xmlns:p14="http://schemas.microsoft.com/office/powerpoint/2010/main" val="3979821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POC/Credit John McCormack</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3C0603-7BA9-4096-879E-5DE6B2562238}" type="slidenum">
              <a:rPr lang="en-US" smtClean="0"/>
              <a:t>31</a:t>
            </a:fld>
            <a:endParaRPr lang="en-US"/>
          </a:p>
        </p:txBody>
      </p:sp>
    </p:spTree>
    <p:extLst>
      <p:ext uri="{BB962C8B-B14F-4D97-AF65-F5344CB8AC3E}">
        <p14:creationId xmlns:p14="http://schemas.microsoft.com/office/powerpoint/2010/main" val="3623636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POC/Credit</a:t>
            </a:r>
            <a:r>
              <a:rPr lang="en-US" baseline="0" dirty="0" smtClean="0"/>
              <a:t> Steve </a:t>
            </a:r>
            <a:r>
              <a:rPr lang="en-US" baseline="0" dirty="0" err="1" smtClean="0"/>
              <a:t>Eckermann</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3C0603-7BA9-4096-879E-5DE6B2562238}" type="slidenum">
              <a:rPr lang="en-US" smtClean="0"/>
              <a:t>32</a:t>
            </a:fld>
            <a:endParaRPr lang="en-US"/>
          </a:p>
        </p:txBody>
      </p:sp>
    </p:spTree>
    <p:extLst>
      <p:ext uri="{BB962C8B-B14F-4D97-AF65-F5344CB8AC3E}">
        <p14:creationId xmlns:p14="http://schemas.microsoft.com/office/powerpoint/2010/main" val="1560981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050" dirty="0" smtClean="0">
                <a:solidFill>
                  <a:srgbClr val="000000"/>
                </a:solidFill>
                <a:cs typeface="Arial" panose="020B0604020202020204" pitchFamily="34" charset="0"/>
              </a:rPr>
              <a:t>*Not activated due to deficiencies in current Ozone photochemistry in mesosphere</a:t>
            </a:r>
          </a:p>
          <a:p>
            <a:pPr marL="171450" indent="-171450">
              <a:buFont typeface="Arial" pitchFamily="34" charset="0"/>
              <a:buChar char="•"/>
            </a:pPr>
            <a:r>
              <a:rPr lang="en-US" dirty="0" smtClean="0"/>
              <a:t>* Sensor failed</a:t>
            </a:r>
          </a:p>
          <a:p>
            <a:pPr marL="171450" indent="-171450">
              <a:buFont typeface="Arial" pitchFamily="34" charset="0"/>
              <a:buChar char="•"/>
            </a:pPr>
            <a:r>
              <a:rPr lang="en-US" dirty="0" smtClean="0"/>
              <a:t>Inconsistent results</a:t>
            </a:r>
            <a:endParaRPr lang="en-US" dirty="0"/>
          </a:p>
        </p:txBody>
      </p:sp>
      <p:sp>
        <p:nvSpPr>
          <p:cNvPr id="4" name="Slide Number Placeholder 3"/>
          <p:cNvSpPr>
            <a:spLocks noGrp="1"/>
          </p:cNvSpPr>
          <p:nvPr>
            <p:ph type="sldNum" sz="quarter" idx="10"/>
          </p:nvPr>
        </p:nvSpPr>
        <p:spPr/>
        <p:txBody>
          <a:bodyPr/>
          <a:lstStyle/>
          <a:p>
            <a:fld id="{238CB0A8-D673-4E97-A2B9-0503FD0197B4}" type="slidenum">
              <a:rPr lang="en-US" smtClean="0"/>
              <a:t>5</a:t>
            </a:fld>
            <a:endParaRPr lang="en-US"/>
          </a:p>
        </p:txBody>
      </p:sp>
    </p:spTree>
    <p:extLst>
      <p:ext uri="{BB962C8B-B14F-4D97-AF65-F5344CB8AC3E}">
        <p14:creationId xmlns:p14="http://schemas.microsoft.com/office/powerpoint/2010/main" val="3586417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POC/credit Ben Ruston. Top figures show fit to </a:t>
            </a:r>
            <a:r>
              <a:rPr lang="en-US" dirty="0" err="1" smtClean="0"/>
              <a:t>radiosonde</a:t>
            </a:r>
            <a:r>
              <a:rPr lang="en-US" dirty="0" smtClean="0"/>
              <a:t> measurements</a:t>
            </a:r>
            <a:r>
              <a:rPr lang="en-US" baseline="0" dirty="0" smtClean="0"/>
              <a:t> both before (red) and after (dashed black) assimilation.  When IR water vapor radiances are assimilated both the background fit (before) and analysis fit (after) are improved.  Similarly, the raw departures (blue lines) for 3 ATMS water vapor channels all show a better fit if IR water vapor radiances are introduced.</a:t>
            </a:r>
            <a:endParaRPr lang="en-US" dirty="0"/>
          </a:p>
        </p:txBody>
      </p:sp>
      <p:sp>
        <p:nvSpPr>
          <p:cNvPr id="4" name="Slide Number Placeholder 3"/>
          <p:cNvSpPr>
            <a:spLocks noGrp="1"/>
          </p:cNvSpPr>
          <p:nvPr>
            <p:ph type="sldNum" sz="quarter" idx="10"/>
          </p:nvPr>
        </p:nvSpPr>
        <p:spPr/>
        <p:txBody>
          <a:bodyPr/>
          <a:lstStyle/>
          <a:p>
            <a:pPr>
              <a:defRPr/>
            </a:pPr>
            <a:fld id="{AC9A47E6-8E93-4EA8-BF33-39EBA715FB0F}" type="slidenum">
              <a:rPr lang="en-US" smtClean="0">
                <a:solidFill>
                  <a:prstClr val="black"/>
                </a:solidFill>
              </a:rPr>
              <a:pPr>
                <a:defRPr/>
              </a:pPr>
              <a:t>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91904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B0A8-D673-4E97-A2B9-0503FD0197B4}" type="slidenum">
              <a:rPr lang="en-US" smtClean="0"/>
              <a:t>11</a:t>
            </a:fld>
            <a:endParaRPr lang="en-US"/>
          </a:p>
        </p:txBody>
      </p:sp>
    </p:spTree>
    <p:extLst>
      <p:ext uri="{BB962C8B-B14F-4D97-AF65-F5344CB8AC3E}">
        <p14:creationId xmlns:p14="http://schemas.microsoft.com/office/powerpoint/2010/main" val="2081346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 the 19 minutes I’d estimate</a:t>
            </a:r>
            <a:r>
              <a:rPr lang="en-US" baseline="0" dirty="0" smtClean="0"/>
              <a:t> 4 minutes for I/O and other ensemble computations and 15 minutes for everything else.  </a:t>
            </a:r>
            <a:endParaRPr lang="en-US" dirty="0" smtClean="0"/>
          </a:p>
          <a:p>
            <a:r>
              <a:rPr lang="en-US" dirty="0" smtClean="0"/>
              <a:t>A few minutes to run the ensemble forecasts</a:t>
            </a:r>
            <a:endParaRPr lang="en-US" dirty="0"/>
          </a:p>
        </p:txBody>
      </p:sp>
      <p:sp>
        <p:nvSpPr>
          <p:cNvPr id="4" name="Slide Number Placeholder 3"/>
          <p:cNvSpPr>
            <a:spLocks noGrp="1"/>
          </p:cNvSpPr>
          <p:nvPr>
            <p:ph type="sldNum" sz="quarter" idx="10"/>
          </p:nvPr>
        </p:nvSpPr>
        <p:spPr/>
        <p:txBody>
          <a:bodyPr/>
          <a:lstStyle/>
          <a:p>
            <a:fld id="{238CB0A8-D673-4E97-A2B9-0503FD0197B4}" type="slidenum">
              <a:rPr lang="en-US" smtClean="0"/>
              <a:t>16</a:t>
            </a:fld>
            <a:endParaRPr lang="en-US"/>
          </a:p>
        </p:txBody>
      </p:sp>
    </p:spTree>
    <p:extLst>
      <p:ext uri="{BB962C8B-B14F-4D97-AF65-F5344CB8AC3E}">
        <p14:creationId xmlns:p14="http://schemas.microsoft.com/office/powerpoint/2010/main" val="2190664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POC/Credit John McCormack</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3C0603-7BA9-4096-879E-5DE6B2562238}" type="slidenum">
              <a:rPr lang="en-US" smtClean="0"/>
              <a:t>17</a:t>
            </a:fld>
            <a:endParaRPr lang="en-US"/>
          </a:p>
        </p:txBody>
      </p:sp>
    </p:spTree>
    <p:extLst>
      <p:ext uri="{BB962C8B-B14F-4D97-AF65-F5344CB8AC3E}">
        <p14:creationId xmlns:p14="http://schemas.microsoft.com/office/powerpoint/2010/main" val="947837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smtClean="0"/>
              <a:t>POC/credit John McCormack Tests of parameterized H2O photochemistry (McCormack et al., 2008) in T425L60 NAVGEM</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3C0603-7BA9-4096-879E-5DE6B2562238}" type="slidenum">
              <a:rPr lang="en-US" smtClean="0"/>
              <a:t>18</a:t>
            </a:fld>
            <a:endParaRPr lang="en-US"/>
          </a:p>
        </p:txBody>
      </p:sp>
    </p:spTree>
    <p:extLst>
      <p:ext uri="{BB962C8B-B14F-4D97-AF65-F5344CB8AC3E}">
        <p14:creationId xmlns:p14="http://schemas.microsoft.com/office/powerpoint/2010/main" val="1621108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POC/Credit Ben Ruston</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3C0603-7BA9-4096-879E-5DE6B2562238}" type="slidenum">
              <a:rPr lang="en-US" smtClean="0"/>
              <a:t>19</a:t>
            </a:fld>
            <a:endParaRPr lang="en-US"/>
          </a:p>
        </p:txBody>
      </p:sp>
    </p:spTree>
    <p:extLst>
      <p:ext uri="{BB962C8B-B14F-4D97-AF65-F5344CB8AC3E}">
        <p14:creationId xmlns:p14="http://schemas.microsoft.com/office/powerpoint/2010/main" val="1323476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1" i="0" u="none" strike="noStrike" kern="1200" dirty="0" smtClean="0">
                <a:solidFill>
                  <a:schemeClr val="tx1"/>
                </a:solidFill>
                <a:effectLst/>
                <a:latin typeface="+mn-lt"/>
                <a:ea typeface="+mn-ea"/>
                <a:cs typeface="+mn-cs"/>
              </a:rPr>
              <a:t>~ 15 minutes, 80 processors, 130000 observations</a:t>
            </a: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1" i="0" u="none" strike="noStrike" kern="1200" dirty="0" smtClean="0">
                <a:solidFill>
                  <a:schemeClr val="tx1"/>
                </a:solidFill>
                <a:effectLst/>
                <a:latin typeface="+mn-lt"/>
                <a:ea typeface="+mn-ea"/>
                <a:cs typeface="+mn-cs"/>
              </a:rPr>
              <a:t>45x45km (121x91x30)</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C9A47E6-8E93-4EA8-BF33-39EBA715FB0F}" type="slidenum">
              <a:rPr lang="en-US" smtClean="0"/>
              <a:pPr>
                <a:defRPr/>
              </a:pPr>
              <a:t>21</a:t>
            </a:fld>
            <a:endParaRPr lang="en-US"/>
          </a:p>
        </p:txBody>
      </p:sp>
    </p:spTree>
    <p:extLst>
      <p:ext uri="{BB962C8B-B14F-4D97-AF65-F5344CB8AC3E}">
        <p14:creationId xmlns:p14="http://schemas.microsoft.com/office/powerpoint/2010/main" val="1096363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CA6939-B7D4-4569-9EA5-776EFC2B1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845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3102D0-0616-4499-A51D-6119E2B625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588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1F277-22C1-455C-80F7-8DAB33A3D8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0082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F2CA4A-33D3-47B5-A9C2-E04577CA6E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5413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20E1DC-B6F2-46C9-8A68-8951A195F2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035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1"/>
          <p:cNvPicPr>
            <a:picLocks noChangeAspect="1" noChangeArrowheads="1"/>
          </p:cNvPicPr>
          <p:nvPr userDrawn="1"/>
        </p:nvPicPr>
        <p:blipFill>
          <a:blip r:embed="rId2">
            <a:extLst>
              <a:ext uri="{28A0092B-C50C-407E-A947-70E740481C1C}">
                <a14:useLocalDpi xmlns:a14="http://schemas.microsoft.com/office/drawing/2010/main" val="0"/>
              </a:ext>
            </a:extLst>
          </a:blip>
          <a:srcRect l="2000" t="25581" r="2000" b="59302"/>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userDrawn="1"/>
        </p:nvSpPr>
        <p:spPr bwMode="auto">
          <a:xfrm>
            <a:off x="0" y="0"/>
            <a:ext cx="9144000" cy="990600"/>
          </a:xfrm>
          <a:prstGeom prst="rect">
            <a:avLst/>
          </a:prstGeom>
          <a:gradFill rotWithShape="1">
            <a:gsLst>
              <a:gs pos="0">
                <a:srgbClr val="3654A8">
                  <a:alpha val="74001"/>
                </a:srgbClr>
              </a:gs>
              <a:gs pos="100000">
                <a:srgbClr val="19274E">
                  <a:alpha val="85999"/>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endParaRPr>
          </a:p>
        </p:txBody>
      </p:sp>
      <p:sp>
        <p:nvSpPr>
          <p:cNvPr id="6" name="AutoShape 4"/>
          <p:cNvSpPr>
            <a:spLocks noChangeArrowheads="1"/>
          </p:cNvSpPr>
          <p:nvPr userDrawn="1"/>
        </p:nvSpPr>
        <p:spPr bwMode="auto">
          <a:xfrm>
            <a:off x="0" y="927100"/>
            <a:ext cx="9144000" cy="76200"/>
          </a:xfrm>
          <a:prstGeom prst="roundRect">
            <a:avLst>
              <a:gd name="adj" fmla="val 16667"/>
            </a:avLst>
          </a:prstGeom>
          <a:gradFill rotWithShape="1">
            <a:gsLst>
              <a:gs pos="0">
                <a:srgbClr val="FFE375"/>
              </a:gs>
              <a:gs pos="50000">
                <a:srgbClr val="FFCC00"/>
              </a:gs>
              <a:gs pos="100000">
                <a:srgbClr val="FFE375"/>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endParaRPr>
          </a:p>
        </p:txBody>
      </p:sp>
      <p:sp>
        <p:nvSpPr>
          <p:cNvPr id="7" name="Rectangle 5"/>
          <p:cNvSpPr>
            <a:spLocks noChangeArrowheads="1"/>
          </p:cNvSpPr>
          <p:nvPr userDrawn="1"/>
        </p:nvSpPr>
        <p:spPr bwMode="auto">
          <a:xfrm>
            <a:off x="0" y="6705600"/>
            <a:ext cx="9144000" cy="152400"/>
          </a:xfrm>
          <a:prstGeom prst="rect">
            <a:avLst/>
          </a:prstGeom>
          <a:gradFill rotWithShape="1">
            <a:gsLst>
              <a:gs pos="0">
                <a:srgbClr val="3654A8"/>
              </a:gs>
              <a:gs pos="100000">
                <a:srgbClr val="19274E"/>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endParaRPr>
          </a:p>
        </p:txBody>
      </p:sp>
      <p:sp>
        <p:nvSpPr>
          <p:cNvPr id="8" name="Text Box 6"/>
          <p:cNvSpPr txBox="1">
            <a:spLocks noChangeArrowheads="1"/>
          </p:cNvSpPr>
          <p:nvPr userDrawn="1"/>
        </p:nvSpPr>
        <p:spPr bwMode="auto">
          <a:xfrm>
            <a:off x="6991349" y="6643689"/>
            <a:ext cx="21526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defRPr/>
            </a:pPr>
            <a:r>
              <a:rPr lang="en-US" sz="1200" b="1" i="1" dirty="0" smtClean="0">
                <a:solidFill>
                  <a:srgbClr val="FECC50"/>
                </a:solidFill>
                <a:latin typeface="Arial" charset="0"/>
              </a:rPr>
              <a:t>Naval Research Laboratory</a:t>
            </a:r>
          </a:p>
        </p:txBody>
      </p:sp>
      <p:pic>
        <p:nvPicPr>
          <p:cNvPr id="9" name="Picture 7" descr="NRL Black Gold"/>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466" name="Rectangle 10"/>
          <p:cNvSpPr>
            <a:spLocks noGrp="1" noChangeArrowheads="1"/>
          </p:cNvSpPr>
          <p:nvPr>
            <p:ph type="ctrTitle" sz="quarter"/>
          </p:nvPr>
        </p:nvSpPr>
        <p:spPr bwMode="auto">
          <a:xfrm>
            <a:off x="685800" y="-381000"/>
            <a:ext cx="7772400" cy="152400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3200" b="1">
                <a:solidFill>
                  <a:srgbClr val="FFDB43"/>
                </a:solidFill>
                <a:latin typeface="Arial" charset="0"/>
              </a:defRPr>
            </a:lvl1pPr>
          </a:lstStyle>
          <a:p>
            <a:pPr lvl="0"/>
            <a:r>
              <a:rPr lang="en-US" noProof="0" dirty="0" smtClean="0"/>
              <a:t>Click to edit Master title style</a:t>
            </a:r>
          </a:p>
        </p:txBody>
      </p:sp>
      <p:sp>
        <p:nvSpPr>
          <p:cNvPr id="403467" name="Rectangle 11"/>
          <p:cNvSpPr>
            <a:spLocks noGrp="1" noChangeArrowheads="1"/>
          </p:cNvSpPr>
          <p:nvPr>
            <p:ph type="subTitle" sz="quarter" idx="1"/>
          </p:nvPr>
        </p:nvSpPr>
        <p:spPr bwMode="auto">
          <a:xfrm>
            <a:off x="1371600" y="533400"/>
            <a:ext cx="6400800" cy="175260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a:buFontTx/>
              <a:buNone/>
              <a:defRPr sz="2400" b="1">
                <a:solidFill>
                  <a:schemeClr val="bg1"/>
                </a:solidFill>
                <a:latin typeface="Arial" charset="0"/>
              </a:defRPr>
            </a:lvl1pPr>
          </a:lstStyle>
          <a:p>
            <a:pPr lvl="0"/>
            <a:r>
              <a:rPr lang="en-US" noProof="0" dirty="0" smtClean="0"/>
              <a:t>Click to edit Master subtitle style</a:t>
            </a:r>
          </a:p>
          <a:p>
            <a:pPr lvl="0"/>
            <a:endParaRPr lang="en-US" noProof="0" dirty="0" smtClean="0"/>
          </a:p>
          <a:p>
            <a:pPr lvl="0"/>
            <a:endParaRPr lang="en-US" noProof="0" dirty="0" smtClean="0"/>
          </a:p>
          <a:p>
            <a:pPr lvl="0"/>
            <a:endParaRPr lang="en-US" noProof="0" dirty="0" smtClean="0"/>
          </a:p>
          <a:p>
            <a:pPr lvl="0"/>
            <a:endParaRPr lang="en-US" noProof="0" dirty="0" smtClean="0"/>
          </a:p>
          <a:p>
            <a:pPr lvl="0"/>
            <a:endParaRPr lang="en-US" noProof="0" dirty="0" smtClean="0"/>
          </a:p>
        </p:txBody>
      </p:sp>
      <p:sp>
        <p:nvSpPr>
          <p:cNvPr id="12" name="Slide Number Placeholder 5"/>
          <p:cNvSpPr>
            <a:spLocks noGrp="1"/>
          </p:cNvSpPr>
          <p:nvPr>
            <p:ph type="sldNum" sz="quarter" idx="4"/>
          </p:nvPr>
        </p:nvSpPr>
        <p:spPr>
          <a:xfrm>
            <a:off x="8610600" y="6316033"/>
            <a:ext cx="381000" cy="365125"/>
          </a:xfrm>
          <a:prstGeom prst="rect">
            <a:avLst/>
          </a:prstGeom>
        </p:spPr>
        <p:txBody>
          <a:bodyPr/>
          <a:lstStyle>
            <a:lvl1pPr>
              <a:defRPr sz="1200">
                <a:solidFill>
                  <a:schemeClr val="accent6">
                    <a:lumMod val="60000"/>
                    <a:lumOff val="40000"/>
                  </a:schemeClr>
                </a:solidFill>
                <a:latin typeface="Arial" panose="020B0604020202020204" pitchFamily="34" charset="0"/>
                <a:cs typeface="Arial" panose="020B0604020202020204" pitchFamily="34" charset="0"/>
              </a:defRPr>
            </a:lvl1pPr>
          </a:lstStyle>
          <a:p>
            <a:fld id="{EFF0571B-52E4-45C2-B2C1-DF4B73231ADD}" type="slidenum">
              <a:rPr lang="en-US" smtClean="0">
                <a:solidFill>
                  <a:srgbClr val="2D2DB9">
                    <a:lumMod val="60000"/>
                    <a:lumOff val="40000"/>
                  </a:srgbClr>
                </a:solidFill>
              </a:rPr>
              <a:pPr/>
              <a:t>‹#›</a:t>
            </a:fld>
            <a:endParaRPr lang="en-US" dirty="0">
              <a:solidFill>
                <a:srgbClr val="2D2DB9">
                  <a:lumMod val="60000"/>
                  <a:lumOff val="40000"/>
                </a:srgbClr>
              </a:solidFill>
            </a:endParaRPr>
          </a:p>
        </p:txBody>
      </p:sp>
      <p:sp>
        <p:nvSpPr>
          <p:cNvPr id="13" name="Text Box 9"/>
          <p:cNvSpPr txBox="1">
            <a:spLocks noChangeArrowheads="1"/>
          </p:cNvSpPr>
          <p:nvPr userDrawn="1"/>
        </p:nvSpPr>
        <p:spPr bwMode="auto">
          <a:xfrm>
            <a:off x="0" y="6651625"/>
            <a:ext cx="6477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defRPr/>
            </a:pPr>
            <a:r>
              <a:rPr lang="en-US" sz="1200" b="1" i="1" dirty="0" smtClean="0">
                <a:solidFill>
                  <a:srgbClr val="FCE852"/>
                </a:solidFill>
                <a:latin typeface="Arial" charset="0"/>
              </a:rPr>
              <a:t>FY15 Joint Program Review</a:t>
            </a:r>
          </a:p>
        </p:txBody>
      </p:sp>
    </p:spTree>
    <p:extLst>
      <p:ext uri="{BB962C8B-B14F-4D97-AF65-F5344CB8AC3E}">
        <p14:creationId xmlns:p14="http://schemas.microsoft.com/office/powerpoint/2010/main" val="1094109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2"/>
          </p:nvPr>
        </p:nvSpPr>
        <p:spPr>
          <a:xfrm>
            <a:off x="8610599" y="6400800"/>
            <a:ext cx="519023" cy="304800"/>
          </a:xfrm>
          <a:prstGeom prst="rect">
            <a:avLst/>
          </a:prstGeom>
        </p:spPr>
        <p:txBody>
          <a:bodyPr/>
          <a:lstStyle/>
          <a:p>
            <a:fld id="{5343E997-B0EF-45DB-A22F-B189218F37A2}" type="slidenum">
              <a:rPr lang="en-US" smtClean="0">
                <a:solidFill>
                  <a:srgbClr val="2D2DB9">
                    <a:lumMod val="60000"/>
                    <a:lumOff val="40000"/>
                  </a:srgbClr>
                </a:solidFill>
              </a:rPr>
              <a:pPr/>
              <a:t>‹#›</a:t>
            </a:fld>
            <a:endParaRPr lang="en-US" dirty="0">
              <a:solidFill>
                <a:srgbClr val="2D2DB9">
                  <a:lumMod val="60000"/>
                  <a:lumOff val="40000"/>
                </a:srgbClr>
              </a:solidFill>
            </a:endParaRPr>
          </a:p>
        </p:txBody>
      </p:sp>
      <p:sp>
        <p:nvSpPr>
          <p:cNvPr id="6" name="Text Box 9"/>
          <p:cNvSpPr txBox="1">
            <a:spLocks noChangeArrowheads="1"/>
          </p:cNvSpPr>
          <p:nvPr userDrawn="1"/>
        </p:nvSpPr>
        <p:spPr bwMode="auto">
          <a:xfrm>
            <a:off x="0" y="6651625"/>
            <a:ext cx="6477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defRPr/>
            </a:pPr>
            <a:r>
              <a:rPr lang="en-US" sz="1200" b="1" i="1" dirty="0" smtClean="0">
                <a:solidFill>
                  <a:srgbClr val="FCE852"/>
                </a:solidFill>
                <a:latin typeface="Arial" charset="0"/>
              </a:rPr>
              <a:t>FY15 Joint Program Review</a:t>
            </a:r>
          </a:p>
        </p:txBody>
      </p:sp>
    </p:spTree>
    <p:extLst>
      <p:ext uri="{BB962C8B-B14F-4D97-AF65-F5344CB8AC3E}">
        <p14:creationId xmlns:p14="http://schemas.microsoft.com/office/powerpoint/2010/main" val="1336786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00820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4"/>
          </p:nvPr>
        </p:nvSpPr>
        <p:spPr>
          <a:xfrm>
            <a:off x="8610600" y="6316033"/>
            <a:ext cx="381000" cy="365125"/>
          </a:xfrm>
          <a:prstGeom prst="rect">
            <a:avLst/>
          </a:prstGeom>
        </p:spPr>
        <p:txBody>
          <a:bodyPr/>
          <a:lstStyle>
            <a:lvl1pPr>
              <a:defRPr sz="1200">
                <a:solidFill>
                  <a:schemeClr val="accent6">
                    <a:lumMod val="60000"/>
                    <a:lumOff val="40000"/>
                  </a:schemeClr>
                </a:solidFill>
                <a:latin typeface="Arial" panose="020B0604020202020204" pitchFamily="34" charset="0"/>
                <a:cs typeface="Arial" panose="020B0604020202020204" pitchFamily="34" charset="0"/>
              </a:defRPr>
            </a:lvl1pPr>
          </a:lstStyle>
          <a:p>
            <a:fld id="{EFF0571B-52E4-45C2-B2C1-DF4B73231ADD}" type="slidenum">
              <a:rPr lang="en-US" smtClean="0">
                <a:solidFill>
                  <a:srgbClr val="2D2DB9">
                    <a:lumMod val="60000"/>
                    <a:lumOff val="40000"/>
                  </a:srgbClr>
                </a:solidFill>
              </a:rPr>
              <a:pPr/>
              <a:t>‹#›</a:t>
            </a:fld>
            <a:endParaRPr lang="en-US" dirty="0">
              <a:solidFill>
                <a:srgbClr val="2D2DB9">
                  <a:lumMod val="60000"/>
                  <a:lumOff val="40000"/>
                </a:srgbClr>
              </a:solidFill>
            </a:endParaRPr>
          </a:p>
        </p:txBody>
      </p:sp>
    </p:spTree>
    <p:extLst>
      <p:ext uri="{BB962C8B-B14F-4D97-AF65-F5344CB8AC3E}">
        <p14:creationId xmlns:p14="http://schemas.microsoft.com/office/powerpoint/2010/main" val="889015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341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4"/>
          </p:nvPr>
        </p:nvSpPr>
        <p:spPr>
          <a:xfrm>
            <a:off x="8610600" y="6316033"/>
            <a:ext cx="381000" cy="365125"/>
          </a:xfrm>
          <a:prstGeom prst="rect">
            <a:avLst/>
          </a:prstGeom>
        </p:spPr>
        <p:txBody>
          <a:bodyPr/>
          <a:lstStyle>
            <a:lvl1pPr>
              <a:defRPr sz="1200">
                <a:solidFill>
                  <a:schemeClr val="accent6">
                    <a:lumMod val="60000"/>
                    <a:lumOff val="40000"/>
                  </a:schemeClr>
                </a:solidFill>
                <a:latin typeface="Arial" panose="020B0604020202020204" pitchFamily="34" charset="0"/>
                <a:cs typeface="Arial" panose="020B0604020202020204" pitchFamily="34" charset="0"/>
              </a:defRPr>
            </a:lvl1pPr>
          </a:lstStyle>
          <a:p>
            <a:fld id="{EFF0571B-52E4-45C2-B2C1-DF4B73231ADD}" type="slidenum">
              <a:rPr lang="en-US" smtClean="0">
                <a:solidFill>
                  <a:srgbClr val="2D2DB9">
                    <a:lumMod val="60000"/>
                    <a:lumOff val="40000"/>
                  </a:srgbClr>
                </a:solidFill>
              </a:rPr>
              <a:pPr/>
              <a:t>‹#›</a:t>
            </a:fld>
            <a:endParaRPr lang="en-US" dirty="0">
              <a:solidFill>
                <a:srgbClr val="2D2DB9">
                  <a:lumMod val="60000"/>
                  <a:lumOff val="40000"/>
                </a:srgbClr>
              </a:solidFill>
            </a:endParaRPr>
          </a:p>
        </p:txBody>
      </p:sp>
    </p:spTree>
    <p:extLst>
      <p:ext uri="{BB962C8B-B14F-4D97-AF65-F5344CB8AC3E}">
        <p14:creationId xmlns:p14="http://schemas.microsoft.com/office/powerpoint/2010/main" val="1548587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0B4846-0323-4531-9B2A-8AA958297E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5790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610600" y="6316033"/>
            <a:ext cx="381000" cy="365125"/>
          </a:xfrm>
          <a:prstGeom prst="rect">
            <a:avLst/>
          </a:prstGeom>
        </p:spPr>
        <p:txBody>
          <a:bodyPr/>
          <a:lstStyle>
            <a:lvl1pPr>
              <a:defRPr sz="1200">
                <a:solidFill>
                  <a:schemeClr val="accent6">
                    <a:lumMod val="60000"/>
                    <a:lumOff val="40000"/>
                  </a:schemeClr>
                </a:solidFill>
                <a:latin typeface="Arial" panose="020B0604020202020204" pitchFamily="34" charset="0"/>
                <a:cs typeface="Arial" panose="020B0604020202020204" pitchFamily="34" charset="0"/>
              </a:defRPr>
            </a:lvl1pPr>
          </a:lstStyle>
          <a:p>
            <a:fld id="{EFF0571B-52E4-45C2-B2C1-DF4B73231ADD}" type="slidenum">
              <a:rPr lang="en-US" smtClean="0">
                <a:solidFill>
                  <a:srgbClr val="2D2DB9">
                    <a:lumMod val="60000"/>
                    <a:lumOff val="40000"/>
                  </a:srgbClr>
                </a:solidFill>
              </a:rPr>
              <a:pPr/>
              <a:t>‹#›</a:t>
            </a:fld>
            <a:endParaRPr lang="en-US" dirty="0">
              <a:solidFill>
                <a:srgbClr val="2D2DB9">
                  <a:lumMod val="60000"/>
                  <a:lumOff val="40000"/>
                </a:srgbClr>
              </a:solidFill>
            </a:endParaRPr>
          </a:p>
        </p:txBody>
      </p:sp>
      <p:sp>
        <p:nvSpPr>
          <p:cNvPr id="3" name="Text Box 9"/>
          <p:cNvSpPr txBox="1">
            <a:spLocks noChangeArrowheads="1"/>
          </p:cNvSpPr>
          <p:nvPr userDrawn="1"/>
        </p:nvSpPr>
        <p:spPr bwMode="auto">
          <a:xfrm>
            <a:off x="0" y="6651625"/>
            <a:ext cx="6477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defRPr/>
            </a:pPr>
            <a:r>
              <a:rPr lang="en-US" sz="1200" b="1" i="1" dirty="0" smtClean="0">
                <a:solidFill>
                  <a:srgbClr val="FCE852"/>
                </a:solidFill>
                <a:latin typeface="Arial" charset="0"/>
              </a:rPr>
              <a:t>FY15 Joint Program Review</a:t>
            </a:r>
          </a:p>
        </p:txBody>
      </p:sp>
    </p:spTree>
    <p:extLst>
      <p:ext uri="{BB962C8B-B14F-4D97-AF65-F5344CB8AC3E}">
        <p14:creationId xmlns:p14="http://schemas.microsoft.com/office/powerpoint/2010/main" val="1394041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4"/>
          </p:nvPr>
        </p:nvSpPr>
        <p:spPr>
          <a:xfrm>
            <a:off x="8610600" y="6316033"/>
            <a:ext cx="381000" cy="365125"/>
          </a:xfrm>
          <a:prstGeom prst="rect">
            <a:avLst/>
          </a:prstGeom>
        </p:spPr>
        <p:txBody>
          <a:bodyPr/>
          <a:lstStyle>
            <a:lvl1pPr>
              <a:defRPr sz="1200">
                <a:solidFill>
                  <a:schemeClr val="accent6">
                    <a:lumMod val="60000"/>
                    <a:lumOff val="40000"/>
                  </a:schemeClr>
                </a:solidFill>
                <a:latin typeface="Arial" panose="020B0604020202020204" pitchFamily="34" charset="0"/>
                <a:cs typeface="Arial" panose="020B0604020202020204" pitchFamily="34" charset="0"/>
              </a:defRPr>
            </a:lvl1pPr>
          </a:lstStyle>
          <a:p>
            <a:fld id="{EFF0571B-52E4-45C2-B2C1-DF4B73231ADD}" type="slidenum">
              <a:rPr lang="en-US" smtClean="0">
                <a:solidFill>
                  <a:srgbClr val="2D2DB9">
                    <a:lumMod val="60000"/>
                    <a:lumOff val="40000"/>
                  </a:srgbClr>
                </a:solidFill>
              </a:rPr>
              <a:pPr/>
              <a:t>‹#›</a:t>
            </a:fld>
            <a:endParaRPr lang="en-US" dirty="0">
              <a:solidFill>
                <a:srgbClr val="2D2DB9">
                  <a:lumMod val="60000"/>
                  <a:lumOff val="40000"/>
                </a:srgbClr>
              </a:solidFill>
            </a:endParaRPr>
          </a:p>
        </p:txBody>
      </p:sp>
    </p:spTree>
    <p:extLst>
      <p:ext uri="{BB962C8B-B14F-4D97-AF65-F5344CB8AC3E}">
        <p14:creationId xmlns:p14="http://schemas.microsoft.com/office/powerpoint/2010/main" val="1711567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01452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6362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4927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1"/>
            <a:ext cx="8229600" cy="4525963"/>
          </a:xfrm>
          <a:prstGeom prst="rect">
            <a:avLst/>
          </a:prstGeom>
        </p:spPr>
        <p:txBody>
          <a:bodyPr/>
          <a:lstStyle/>
          <a:p>
            <a:pPr lvl="0"/>
            <a:endParaRPr lang="en-US" noProof="0" smtClean="0"/>
          </a:p>
        </p:txBody>
      </p:sp>
      <p:sp>
        <p:nvSpPr>
          <p:cNvPr id="4" name="Slide Number Placeholder 5"/>
          <p:cNvSpPr>
            <a:spLocks noGrp="1"/>
          </p:cNvSpPr>
          <p:nvPr>
            <p:ph type="sldNum" sz="quarter" idx="4"/>
          </p:nvPr>
        </p:nvSpPr>
        <p:spPr>
          <a:xfrm>
            <a:off x="8610600" y="6316033"/>
            <a:ext cx="381000" cy="365125"/>
          </a:xfrm>
          <a:prstGeom prst="rect">
            <a:avLst/>
          </a:prstGeom>
        </p:spPr>
        <p:txBody>
          <a:bodyPr/>
          <a:lstStyle>
            <a:lvl1pPr>
              <a:defRPr sz="1200">
                <a:solidFill>
                  <a:schemeClr val="accent6">
                    <a:lumMod val="60000"/>
                    <a:lumOff val="40000"/>
                  </a:schemeClr>
                </a:solidFill>
                <a:latin typeface="Arial" panose="020B0604020202020204" pitchFamily="34" charset="0"/>
                <a:cs typeface="Arial" panose="020B0604020202020204" pitchFamily="34" charset="0"/>
              </a:defRPr>
            </a:lvl1pPr>
          </a:lstStyle>
          <a:p>
            <a:fld id="{EFF0571B-52E4-45C2-B2C1-DF4B73231ADD}" type="slidenum">
              <a:rPr lang="en-US" smtClean="0">
                <a:solidFill>
                  <a:srgbClr val="2D2DB9">
                    <a:lumMod val="60000"/>
                    <a:lumOff val="40000"/>
                  </a:srgbClr>
                </a:solidFill>
              </a:rPr>
              <a:pPr/>
              <a:t>‹#›</a:t>
            </a:fld>
            <a:endParaRPr lang="en-US" dirty="0">
              <a:solidFill>
                <a:srgbClr val="2D2DB9">
                  <a:lumMod val="60000"/>
                  <a:lumOff val="40000"/>
                </a:srgbClr>
              </a:solidFill>
            </a:endParaRPr>
          </a:p>
        </p:txBody>
      </p:sp>
      <p:sp>
        <p:nvSpPr>
          <p:cNvPr id="5" name="Text Box 9"/>
          <p:cNvSpPr txBox="1">
            <a:spLocks noChangeArrowheads="1"/>
          </p:cNvSpPr>
          <p:nvPr userDrawn="1"/>
        </p:nvSpPr>
        <p:spPr bwMode="auto">
          <a:xfrm>
            <a:off x="0" y="6651625"/>
            <a:ext cx="6477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defRPr/>
            </a:pPr>
            <a:r>
              <a:rPr lang="en-US" sz="1200" b="1" i="1" dirty="0" smtClean="0">
                <a:solidFill>
                  <a:srgbClr val="FCE852"/>
                </a:solidFill>
                <a:latin typeface="Arial" charset="0"/>
              </a:rPr>
              <a:t>FY15 Joint Program Review</a:t>
            </a:r>
          </a:p>
        </p:txBody>
      </p:sp>
    </p:spTree>
    <p:extLst>
      <p:ext uri="{BB962C8B-B14F-4D97-AF65-F5344CB8AC3E}">
        <p14:creationId xmlns:p14="http://schemas.microsoft.com/office/powerpoint/2010/main" val="2917281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Box 9"/>
          <p:cNvSpPr txBox="1">
            <a:spLocks noChangeArrowheads="1"/>
          </p:cNvSpPr>
          <p:nvPr userDrawn="1"/>
        </p:nvSpPr>
        <p:spPr bwMode="auto">
          <a:xfrm>
            <a:off x="0" y="6651625"/>
            <a:ext cx="6477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defRPr/>
            </a:pPr>
            <a:r>
              <a:rPr lang="en-US" sz="1200" b="1" i="1" dirty="0" smtClean="0">
                <a:solidFill>
                  <a:srgbClr val="FCE852"/>
                </a:solidFill>
                <a:latin typeface="Arial" charset="0"/>
              </a:rPr>
              <a:t>FY15 Joint Program Review</a:t>
            </a:r>
          </a:p>
        </p:txBody>
      </p:sp>
    </p:spTree>
    <p:extLst>
      <p:ext uri="{BB962C8B-B14F-4D97-AF65-F5344CB8AC3E}">
        <p14:creationId xmlns:p14="http://schemas.microsoft.com/office/powerpoint/2010/main" val="3144669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8610600" y="6316033"/>
            <a:ext cx="381000" cy="365125"/>
          </a:xfrm>
          <a:prstGeom prst="rect">
            <a:avLst/>
          </a:prstGeom>
        </p:spPr>
        <p:txBody>
          <a:bodyPr/>
          <a:lstStyle>
            <a:lvl1pPr>
              <a:defRPr sz="1200">
                <a:solidFill>
                  <a:schemeClr val="accent6">
                    <a:lumMod val="60000"/>
                    <a:lumOff val="40000"/>
                  </a:schemeClr>
                </a:solidFill>
                <a:latin typeface="Arial" panose="020B0604020202020204" pitchFamily="34" charset="0"/>
                <a:cs typeface="Arial" panose="020B0604020202020204" pitchFamily="34" charset="0"/>
              </a:defRPr>
            </a:lvl1pPr>
          </a:lstStyle>
          <a:p>
            <a:fld id="{EFF0571B-52E4-45C2-B2C1-DF4B73231ADD}" type="slidenum">
              <a:rPr lang="en-US" smtClean="0">
                <a:solidFill>
                  <a:srgbClr val="2D2DB9">
                    <a:lumMod val="60000"/>
                    <a:lumOff val="40000"/>
                  </a:srgbClr>
                </a:solidFill>
              </a:rPr>
              <a:pPr/>
              <a:t>‹#›</a:t>
            </a:fld>
            <a:endParaRPr lang="en-US" dirty="0">
              <a:solidFill>
                <a:srgbClr val="2D2DB9">
                  <a:lumMod val="60000"/>
                  <a:lumOff val="40000"/>
                </a:srgbClr>
              </a:solidFill>
            </a:endParaRPr>
          </a:p>
        </p:txBody>
      </p:sp>
      <p:sp>
        <p:nvSpPr>
          <p:cNvPr id="7" name="Text Box 9"/>
          <p:cNvSpPr txBox="1">
            <a:spLocks noChangeArrowheads="1"/>
          </p:cNvSpPr>
          <p:nvPr userDrawn="1"/>
        </p:nvSpPr>
        <p:spPr bwMode="auto">
          <a:xfrm>
            <a:off x="0" y="6651625"/>
            <a:ext cx="6477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defRPr/>
            </a:pPr>
            <a:r>
              <a:rPr lang="en-US" sz="1200" b="1" i="1" dirty="0" smtClean="0">
                <a:solidFill>
                  <a:srgbClr val="FCE852"/>
                </a:solidFill>
                <a:latin typeface="Arial" charset="0"/>
              </a:rPr>
              <a:t>FY15 Joint Program Review</a:t>
            </a:r>
          </a:p>
        </p:txBody>
      </p:sp>
    </p:spTree>
    <p:extLst>
      <p:ext uri="{BB962C8B-B14F-4D97-AF65-F5344CB8AC3E}">
        <p14:creationId xmlns:p14="http://schemas.microsoft.com/office/powerpoint/2010/main" val="3177258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54E424-AC62-42E7-B7A7-504D9D3F7B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8100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190499-D392-4439-B7AD-8CC66DDCE4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259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EA1160-0A54-40AA-985D-EDEE18B79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5301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442DD88-5332-4014-8E44-F023B07C85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07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D57AF5-6D1E-4715-A0C2-52A591ABD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920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1896FE-DF3D-42F0-8CFE-3EFF3FA75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723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952946-0E1E-494F-A598-84601B11CF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65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63DD882C-C7A8-4C2A-ACAE-397AFE3BEBBA}" type="slidenum">
              <a:rPr lang="en-US">
                <a:solidFill>
                  <a:srgbClr val="000000"/>
                </a:solidFill>
              </a:rPr>
              <a:pPr fontAlgn="base">
                <a:spcBef>
                  <a:spcPct val="0"/>
                </a:spcBef>
                <a:spcAft>
                  <a:spcPct val="0"/>
                </a:spcAft>
                <a:defRPr/>
              </a:pPr>
              <a:t>‹#›</a:t>
            </a:fld>
            <a:endParaRPr lang="en-US">
              <a:solidFill>
                <a:srgbClr val="000000"/>
              </a:solidFill>
            </a:endParaRPr>
          </a:p>
        </p:txBody>
      </p:sp>
      <p:grpSp>
        <p:nvGrpSpPr>
          <p:cNvPr id="2" name="Group 12"/>
          <p:cNvGrpSpPr>
            <a:grpSpLocks/>
          </p:cNvGrpSpPr>
          <p:nvPr userDrawn="1"/>
        </p:nvGrpSpPr>
        <p:grpSpPr bwMode="auto">
          <a:xfrm>
            <a:off x="0" y="0"/>
            <a:ext cx="9144000" cy="1003300"/>
            <a:chOff x="0" y="0"/>
            <a:chExt cx="5760" cy="632"/>
          </a:xfrm>
        </p:grpSpPr>
        <p:pic>
          <p:nvPicPr>
            <p:cNvPr id="1031" name="Picture 13" descr="1"/>
            <p:cNvPicPr>
              <a:picLocks noChangeAspect="1" noChangeArrowheads="1"/>
            </p:cNvPicPr>
            <p:nvPr userDrawn="1"/>
          </p:nvPicPr>
          <p:blipFill>
            <a:blip r:embed="rId15">
              <a:extLst>
                <a:ext uri="{28A0092B-C50C-407E-A947-70E740481C1C}">
                  <a14:useLocalDpi xmlns:a14="http://schemas.microsoft.com/office/drawing/2010/main" val="0"/>
                </a:ext>
              </a:extLst>
            </a:blip>
            <a:srcRect l="2000" t="25581" r="2000" b="59302"/>
            <a:stretch>
              <a:fillRect/>
            </a:stretch>
          </p:blipFill>
          <p:spPr bwMode="auto">
            <a:xfrm>
              <a:off x="0" y="0"/>
              <a:ext cx="576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4"/>
            <p:cNvSpPr>
              <a:spLocks noChangeArrowheads="1"/>
            </p:cNvSpPr>
            <p:nvPr userDrawn="1"/>
          </p:nvSpPr>
          <p:spPr bwMode="auto">
            <a:xfrm>
              <a:off x="0" y="0"/>
              <a:ext cx="5760" cy="624"/>
            </a:xfrm>
            <a:prstGeom prst="rect">
              <a:avLst/>
            </a:prstGeom>
            <a:gradFill rotWithShape="1">
              <a:gsLst>
                <a:gs pos="0">
                  <a:srgbClr val="3654A8">
                    <a:alpha val="74001"/>
                  </a:srgbClr>
                </a:gs>
                <a:gs pos="100000">
                  <a:srgbClr val="19274E">
                    <a:alpha val="85999"/>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endParaRPr lang="en-US" altLang="en-US" smtClean="0">
                <a:solidFill>
                  <a:srgbClr val="000000"/>
                </a:solidFill>
              </a:endParaRPr>
            </a:p>
          </p:txBody>
        </p:sp>
        <p:sp>
          <p:nvSpPr>
            <p:cNvPr id="1033" name="AutoShape 15"/>
            <p:cNvSpPr>
              <a:spLocks noChangeArrowheads="1"/>
            </p:cNvSpPr>
            <p:nvPr userDrawn="1"/>
          </p:nvSpPr>
          <p:spPr bwMode="auto">
            <a:xfrm>
              <a:off x="0" y="584"/>
              <a:ext cx="5760" cy="48"/>
            </a:xfrm>
            <a:prstGeom prst="roundRect">
              <a:avLst>
                <a:gd name="adj" fmla="val 16667"/>
              </a:avLst>
            </a:prstGeom>
            <a:gradFill rotWithShape="1">
              <a:gsLst>
                <a:gs pos="0">
                  <a:srgbClr val="FFE375"/>
                </a:gs>
                <a:gs pos="50000">
                  <a:srgbClr val="FFCC00"/>
                </a:gs>
                <a:gs pos="100000">
                  <a:srgbClr val="FFE375"/>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endParaRPr lang="en-US" altLang="en-US" smtClean="0">
                <a:solidFill>
                  <a:srgbClr val="000000"/>
                </a:solidFill>
              </a:endParaRPr>
            </a:p>
          </p:txBody>
        </p:sp>
        <p:sp>
          <p:nvSpPr>
            <p:cNvPr id="1034" name="Line 16"/>
            <p:cNvSpPr>
              <a:spLocks noChangeShapeType="1"/>
            </p:cNvSpPr>
            <p:nvPr userDrawn="1"/>
          </p:nvSpPr>
          <p:spPr bwMode="auto">
            <a:xfrm>
              <a:off x="1392" y="261"/>
              <a:ext cx="288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FECC5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35" name="Line 17"/>
            <p:cNvSpPr>
              <a:spLocks noChangeShapeType="1"/>
            </p:cNvSpPr>
            <p:nvPr userDrawn="1"/>
          </p:nvSpPr>
          <p:spPr bwMode="auto">
            <a:xfrm>
              <a:off x="1398" y="510"/>
              <a:ext cx="288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036" name="Picture 18" descr="NRL Black Gold"/>
            <p:cNvPicPr>
              <a:picLocks noChangeAspect="1" noChangeArrowheads="1"/>
            </p:cNvPicPr>
            <p:nvPr userDrawn="1"/>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2436497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1"/>
          <p:cNvPicPr>
            <a:picLocks noChangeAspect="1" noChangeArrowheads="1"/>
          </p:cNvPicPr>
          <p:nvPr userDrawn="1"/>
        </p:nvPicPr>
        <p:blipFill>
          <a:blip r:embed="rId16">
            <a:extLst>
              <a:ext uri="{28A0092B-C50C-407E-A947-70E740481C1C}">
                <a14:useLocalDpi xmlns:a14="http://schemas.microsoft.com/office/drawing/2010/main" val="0"/>
              </a:ext>
            </a:extLst>
          </a:blip>
          <a:srcRect l="2000" t="25581" r="2000" b="59302"/>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2"/>
          <p:cNvSpPr>
            <a:spLocks noChangeArrowheads="1"/>
          </p:cNvSpPr>
          <p:nvPr userDrawn="1"/>
        </p:nvSpPr>
        <p:spPr bwMode="auto">
          <a:xfrm>
            <a:off x="0" y="0"/>
            <a:ext cx="9144000" cy="990600"/>
          </a:xfrm>
          <a:prstGeom prst="rect">
            <a:avLst/>
          </a:prstGeom>
          <a:gradFill rotWithShape="1">
            <a:gsLst>
              <a:gs pos="0">
                <a:srgbClr val="3654A8">
                  <a:alpha val="74001"/>
                </a:srgbClr>
              </a:gs>
              <a:gs pos="100000">
                <a:srgbClr val="19274E">
                  <a:alpha val="85999"/>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endParaRPr>
          </a:p>
        </p:txBody>
      </p:sp>
      <p:sp>
        <p:nvSpPr>
          <p:cNvPr id="1028" name="AutoShape 14"/>
          <p:cNvSpPr>
            <a:spLocks noChangeArrowheads="1"/>
          </p:cNvSpPr>
          <p:nvPr userDrawn="1"/>
        </p:nvSpPr>
        <p:spPr bwMode="auto">
          <a:xfrm>
            <a:off x="0" y="927100"/>
            <a:ext cx="9144000" cy="76200"/>
          </a:xfrm>
          <a:prstGeom prst="roundRect">
            <a:avLst>
              <a:gd name="adj" fmla="val 16667"/>
            </a:avLst>
          </a:prstGeom>
          <a:gradFill rotWithShape="1">
            <a:gsLst>
              <a:gs pos="0">
                <a:srgbClr val="FFE375"/>
              </a:gs>
              <a:gs pos="50000">
                <a:srgbClr val="FFCC00"/>
              </a:gs>
              <a:gs pos="100000">
                <a:srgbClr val="FFE375"/>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endParaRPr>
          </a:p>
        </p:txBody>
      </p:sp>
      <p:sp>
        <p:nvSpPr>
          <p:cNvPr id="1029" name="Rectangle 16"/>
          <p:cNvSpPr>
            <a:spLocks noChangeArrowheads="1"/>
          </p:cNvSpPr>
          <p:nvPr userDrawn="1"/>
        </p:nvSpPr>
        <p:spPr bwMode="auto">
          <a:xfrm>
            <a:off x="0" y="6705600"/>
            <a:ext cx="9144000" cy="152400"/>
          </a:xfrm>
          <a:prstGeom prst="rect">
            <a:avLst/>
          </a:prstGeom>
          <a:gradFill rotWithShape="1">
            <a:gsLst>
              <a:gs pos="0">
                <a:srgbClr val="3654A8"/>
              </a:gs>
              <a:gs pos="100000">
                <a:srgbClr val="19274E"/>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endParaRPr>
          </a:p>
        </p:txBody>
      </p:sp>
      <p:sp>
        <p:nvSpPr>
          <p:cNvPr id="1030" name="Text Box 17"/>
          <p:cNvSpPr txBox="1">
            <a:spLocks noChangeArrowheads="1"/>
          </p:cNvSpPr>
          <p:nvPr userDrawn="1"/>
        </p:nvSpPr>
        <p:spPr bwMode="auto">
          <a:xfrm>
            <a:off x="6553200" y="6643689"/>
            <a:ext cx="3352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defRPr/>
            </a:pPr>
            <a:r>
              <a:rPr lang="en-US" sz="1200" b="1" i="1" dirty="0" smtClean="0">
                <a:solidFill>
                  <a:srgbClr val="FFDB43"/>
                </a:solidFill>
                <a:latin typeface="Arial" charset="0"/>
              </a:rPr>
              <a:t>NRL Marine Meteorology Division</a:t>
            </a:r>
          </a:p>
        </p:txBody>
      </p:sp>
      <p:pic>
        <p:nvPicPr>
          <p:cNvPr id="1031" name="Picture 32" descr="NRL Black Gold"/>
          <p:cNvPicPr>
            <a:picLocks noChangeAspect="1" noChangeArrowheads="1"/>
          </p:cNvPicPr>
          <p:nvPr userDrawn="1"/>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71437"/>
            <a:ext cx="1066800" cy="106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p:cNvSpPr>
            <a:spLocks noGrp="1"/>
          </p:cNvSpPr>
          <p:nvPr>
            <p:ph type="sldNum" sz="quarter" idx="4"/>
          </p:nvPr>
        </p:nvSpPr>
        <p:spPr>
          <a:xfrm>
            <a:off x="8610600" y="6316033"/>
            <a:ext cx="381000" cy="365125"/>
          </a:xfrm>
          <a:prstGeom prst="rect">
            <a:avLst/>
          </a:prstGeom>
        </p:spPr>
        <p:txBody>
          <a:bodyPr/>
          <a:lstStyle>
            <a:lvl1pPr>
              <a:defRPr sz="1200">
                <a:solidFill>
                  <a:schemeClr val="accent6">
                    <a:lumMod val="60000"/>
                    <a:lumOff val="40000"/>
                  </a:schemeClr>
                </a:solidFill>
                <a:latin typeface="Arial" panose="020B0604020202020204" pitchFamily="34" charset="0"/>
                <a:cs typeface="Arial" panose="020B0604020202020204" pitchFamily="34" charset="0"/>
              </a:defRPr>
            </a:lvl1pPr>
          </a:lstStyle>
          <a:p>
            <a:pPr fontAlgn="base">
              <a:spcBef>
                <a:spcPct val="0"/>
              </a:spcBef>
              <a:spcAft>
                <a:spcPct val="0"/>
              </a:spcAft>
            </a:pPr>
            <a:fld id="{EFF0571B-52E4-45C2-B2C1-DF4B73231ADD}" type="slidenum">
              <a:rPr lang="en-US" smtClean="0">
                <a:solidFill>
                  <a:srgbClr val="2D2DB9">
                    <a:lumMod val="60000"/>
                    <a:lumOff val="40000"/>
                  </a:srgbClr>
                </a:solidFill>
              </a:rPr>
              <a:pPr fontAlgn="base">
                <a:spcBef>
                  <a:spcPct val="0"/>
                </a:spcBef>
                <a:spcAft>
                  <a:spcPct val="0"/>
                </a:spcAft>
              </a:pPr>
              <a:t>‹#›</a:t>
            </a:fld>
            <a:endParaRPr lang="en-US" dirty="0">
              <a:solidFill>
                <a:srgbClr val="2D2DB9">
                  <a:lumMod val="60000"/>
                  <a:lumOff val="40000"/>
                </a:srgbClr>
              </a:solidFill>
            </a:endParaRPr>
          </a:p>
        </p:txBody>
      </p:sp>
    </p:spTree>
    <p:extLst>
      <p:ext uri="{BB962C8B-B14F-4D97-AF65-F5344CB8AC3E}">
        <p14:creationId xmlns:p14="http://schemas.microsoft.com/office/powerpoint/2010/main" val="196921760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oleObject" Target="../embeddings/oleObject1.bin"/><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4.jpg"/><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An </a:t>
            </a:r>
            <a:r>
              <a:rPr lang="en-US" dirty="0" smtClean="0"/>
              <a:t>Updated Overview of NRL NWP and Data Assimilation</a:t>
            </a:r>
            <a:endParaRPr lang="en-US" dirty="0"/>
          </a:p>
        </p:txBody>
      </p:sp>
      <p:sp>
        <p:nvSpPr>
          <p:cNvPr id="5" name="Subtitle 4"/>
          <p:cNvSpPr>
            <a:spLocks noGrp="1"/>
          </p:cNvSpPr>
          <p:nvPr>
            <p:ph type="subTitle" idx="1"/>
          </p:nvPr>
        </p:nvSpPr>
        <p:spPr/>
        <p:txBody>
          <a:bodyPr/>
          <a:lstStyle/>
          <a:p>
            <a:r>
              <a:rPr lang="en-US" sz="2400" dirty="0" smtClean="0"/>
              <a:t>Presented by Benjamin Ruston</a:t>
            </a:r>
          </a:p>
          <a:p>
            <a:r>
              <a:rPr lang="en-US" sz="2400" dirty="0"/>
              <a:t>w</a:t>
            </a:r>
            <a:r>
              <a:rPr lang="en-US" sz="2400" dirty="0" smtClean="0"/>
              <a:t>ith contributions by NRL Scientists from the Marine Meteorology, Remote Sensing, Space Sciences and Oceanography Divisions</a:t>
            </a:r>
          </a:p>
          <a:p>
            <a:endParaRPr lang="en-US" dirty="0"/>
          </a:p>
        </p:txBody>
      </p:sp>
    </p:spTree>
    <p:extLst>
      <p:ext uri="{BB962C8B-B14F-4D97-AF65-F5344CB8AC3E}">
        <p14:creationId xmlns:p14="http://schemas.microsoft.com/office/powerpoint/2010/main" val="2398702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228600"/>
            <a:ext cx="8229600" cy="585441"/>
          </a:xfrm>
        </p:spPr>
        <p:txBody>
          <a:bodyPr/>
          <a:lstStyle/>
          <a:p>
            <a:r>
              <a:rPr lang="en-US" sz="2800" b="1" dirty="0" smtClean="0">
                <a:solidFill>
                  <a:srgbClr val="FFC000"/>
                </a:solidFill>
              </a:rPr>
              <a:t>Geostationary Clear Sky Radiance Assimilation</a:t>
            </a:r>
            <a:endParaRPr lang="en-US" sz="2800" b="1" dirty="0">
              <a:solidFill>
                <a:srgbClr val="FFC000"/>
              </a:solidFill>
            </a:endParaRPr>
          </a:p>
        </p:txBody>
      </p:sp>
      <p:sp>
        <p:nvSpPr>
          <p:cNvPr id="2" name="Slide Number Placeholder 1"/>
          <p:cNvSpPr>
            <a:spLocks noGrp="1"/>
          </p:cNvSpPr>
          <p:nvPr>
            <p:ph type="sldNum" sz="quarter" idx="12"/>
          </p:nvPr>
        </p:nvSpPr>
        <p:spPr/>
        <p:txBody>
          <a:bodyPr/>
          <a:lstStyle/>
          <a:p>
            <a:pPr>
              <a:defRPr/>
            </a:pPr>
            <a:fld id="{36D57AF5-6D1E-4715-A0C2-52A591ABDC0A}" type="slidenum">
              <a:rPr lang="en-US" smtClean="0">
                <a:solidFill>
                  <a:srgbClr val="000000"/>
                </a:solidFill>
              </a:rPr>
              <a:pPr>
                <a:defRPr/>
              </a:pPr>
              <a:t>10</a:t>
            </a:fld>
            <a:endParaRPr lang="en-US">
              <a:solidFill>
                <a:srgbClr val="000000"/>
              </a:solidFill>
            </a:endParaRPr>
          </a:p>
        </p:txBody>
      </p:sp>
      <p:pic>
        <p:nvPicPr>
          <p:cNvPr id="4" name="Picture 2"/>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457200" y="1066800"/>
            <a:ext cx="8458200" cy="548639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048000" y="2775466"/>
            <a:ext cx="1718345" cy="424934"/>
          </a:xfrm>
          <a:prstGeom prst="roundRect">
            <a:avLst/>
          </a:prstGeom>
          <a:solidFill>
            <a:schemeClr val="accent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smtClean="0">
                <a:latin typeface="Calibri" panose="020F0502020204030204" pitchFamily="34" charset="0"/>
              </a:rPr>
              <a:t>Observation</a:t>
            </a:r>
            <a:endParaRPr lang="en-US" sz="2000" dirty="0">
              <a:latin typeface="Calibri" panose="020F0502020204030204" pitchFamily="34" charset="0"/>
            </a:endParaRPr>
          </a:p>
        </p:txBody>
      </p:sp>
      <p:sp>
        <p:nvSpPr>
          <p:cNvPr id="6" name="Rounded Rectangle 5"/>
          <p:cNvSpPr/>
          <p:nvPr/>
        </p:nvSpPr>
        <p:spPr>
          <a:xfrm>
            <a:off x="7239000" y="2769078"/>
            <a:ext cx="1718345" cy="424934"/>
          </a:xfrm>
          <a:prstGeom prst="roundRect">
            <a:avLst/>
          </a:prstGeom>
          <a:solidFill>
            <a:schemeClr val="accent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smtClean="0">
                <a:latin typeface="Calibri" panose="020F0502020204030204" pitchFamily="34" charset="0"/>
              </a:rPr>
              <a:t>Simulation</a:t>
            </a:r>
            <a:endParaRPr lang="en-US" sz="2000" dirty="0">
              <a:latin typeface="Calibri" panose="020F0502020204030204" pitchFamily="34" charset="0"/>
            </a:endParaRPr>
          </a:p>
        </p:txBody>
      </p:sp>
      <p:sp>
        <p:nvSpPr>
          <p:cNvPr id="7" name="Rounded Rectangle 6"/>
          <p:cNvSpPr/>
          <p:nvPr/>
        </p:nvSpPr>
        <p:spPr>
          <a:xfrm>
            <a:off x="3082255" y="5594866"/>
            <a:ext cx="1718345" cy="424934"/>
          </a:xfrm>
          <a:prstGeom prst="roundRect">
            <a:avLst/>
          </a:prstGeom>
          <a:solidFill>
            <a:schemeClr val="accent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smtClean="0">
                <a:latin typeface="Calibri" panose="020F0502020204030204" pitchFamily="34" charset="0"/>
              </a:rPr>
              <a:t>Difference</a:t>
            </a:r>
            <a:endParaRPr lang="en-US" sz="2000" dirty="0">
              <a:latin typeface="Calibri" panose="020F0502020204030204" pitchFamily="34" charset="0"/>
            </a:endParaRPr>
          </a:p>
        </p:txBody>
      </p:sp>
      <p:sp>
        <p:nvSpPr>
          <p:cNvPr id="8" name="Rounded Rectangle 7"/>
          <p:cNvSpPr/>
          <p:nvPr/>
        </p:nvSpPr>
        <p:spPr>
          <a:xfrm>
            <a:off x="7349455" y="5588478"/>
            <a:ext cx="1718345" cy="424934"/>
          </a:xfrm>
          <a:prstGeom prst="roundRect">
            <a:avLst/>
          </a:prstGeom>
          <a:solidFill>
            <a:schemeClr val="accent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smtClean="0">
                <a:latin typeface="Calibri" panose="020F0502020204030204" pitchFamily="34" charset="0"/>
              </a:rPr>
              <a:t>Weighting</a:t>
            </a:r>
            <a:endParaRPr lang="en-US" sz="2000" dirty="0">
              <a:latin typeface="Calibri" panose="020F0502020204030204" pitchFamily="34" charset="0"/>
            </a:endParaRPr>
          </a:p>
        </p:txBody>
      </p:sp>
      <p:sp>
        <p:nvSpPr>
          <p:cNvPr id="11" name="TextBox 10"/>
          <p:cNvSpPr txBox="1"/>
          <p:nvPr/>
        </p:nvSpPr>
        <p:spPr>
          <a:xfrm>
            <a:off x="2698631" y="6488668"/>
            <a:ext cx="4083169" cy="369332"/>
          </a:xfrm>
          <a:prstGeom prst="rect">
            <a:avLst/>
          </a:prstGeom>
          <a:solidFill>
            <a:schemeClr val="accent2"/>
          </a:solidFill>
        </p:spPr>
        <p:txBody>
          <a:bodyPr wrap="none" rtlCol="0">
            <a:spAutoFit/>
          </a:bodyPr>
          <a:lstStyle/>
          <a:p>
            <a:r>
              <a:rPr lang="en-US" dirty="0" smtClean="0">
                <a:solidFill>
                  <a:schemeClr val="bg1"/>
                </a:solidFill>
              </a:rPr>
              <a:t>Ben Ruston, Michelle Dai, Efren Serra</a:t>
            </a:r>
            <a:endParaRPr lang="en-US" dirty="0">
              <a:solidFill>
                <a:schemeClr val="bg1"/>
              </a:solidFill>
            </a:endParaRPr>
          </a:p>
        </p:txBody>
      </p:sp>
    </p:spTree>
    <p:extLst>
      <p:ext uri="{BB962C8B-B14F-4D97-AF65-F5344CB8AC3E}">
        <p14:creationId xmlns:p14="http://schemas.microsoft.com/office/powerpoint/2010/main" val="1527596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229600" cy="609600"/>
          </a:xfrm>
        </p:spPr>
        <p:txBody>
          <a:bodyPr/>
          <a:lstStyle/>
          <a:p>
            <a:r>
              <a:rPr lang="en-US" sz="2800" b="1" dirty="0">
                <a:solidFill>
                  <a:srgbClr val="FFCC00"/>
                </a:solidFill>
              </a:rPr>
              <a:t>Geostationary Clear Sky Radiance Assimilation</a:t>
            </a:r>
            <a:endParaRPr lang="en-US" sz="2800" dirty="0">
              <a:solidFill>
                <a:srgbClr val="FFCC00"/>
              </a:solidFill>
            </a:endParaRPr>
          </a:p>
        </p:txBody>
      </p:sp>
      <p:sp>
        <p:nvSpPr>
          <p:cNvPr id="3" name="Slide Number Placeholder 2"/>
          <p:cNvSpPr>
            <a:spLocks noGrp="1"/>
          </p:cNvSpPr>
          <p:nvPr>
            <p:ph type="sldNum" sz="quarter" idx="12"/>
          </p:nvPr>
        </p:nvSpPr>
        <p:spPr/>
        <p:txBody>
          <a:bodyPr/>
          <a:lstStyle/>
          <a:p>
            <a:pPr>
              <a:defRPr/>
            </a:pPr>
            <a:fld id="{5442DD88-5332-4014-8E44-F023B07C8509}" type="slidenum">
              <a:rPr lang="en-US" smtClean="0">
                <a:solidFill>
                  <a:srgbClr val="000000"/>
                </a:solidFill>
              </a:rPr>
              <a:pPr>
                <a:defRPr/>
              </a:pPr>
              <a:t>11</a:t>
            </a:fld>
            <a:endParaRPr lang="en-US">
              <a:solidFill>
                <a:srgbClr val="00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5298" y="4876800"/>
            <a:ext cx="2278380" cy="1752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676400"/>
            <a:ext cx="1524000" cy="1524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200" y="1676400"/>
            <a:ext cx="1524000" cy="1524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1676400"/>
            <a:ext cx="1524000" cy="1524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8773" y="1676400"/>
            <a:ext cx="1524000" cy="15240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5200" y="1676400"/>
            <a:ext cx="1524000" cy="15240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1982" y="3169628"/>
            <a:ext cx="3886200" cy="3400425"/>
          </a:xfrm>
          <a:prstGeom prst="rect">
            <a:avLst/>
          </a:prstGeom>
        </p:spPr>
      </p:pic>
      <p:sp>
        <p:nvSpPr>
          <p:cNvPr id="11" name="Rounded Rectangle 10"/>
          <p:cNvSpPr/>
          <p:nvPr/>
        </p:nvSpPr>
        <p:spPr>
          <a:xfrm>
            <a:off x="270045" y="1212008"/>
            <a:ext cx="1465303" cy="424934"/>
          </a:xfrm>
          <a:prstGeom prst="roundRect">
            <a:avLst/>
          </a:prstGeom>
          <a:solidFill>
            <a:schemeClr val="accent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smtClean="0">
                <a:latin typeface="Calibri" panose="020F0502020204030204" pitchFamily="34" charset="0"/>
              </a:rPr>
              <a:t>COMS-1</a:t>
            </a:r>
            <a:endParaRPr lang="en-US" sz="2000" dirty="0">
              <a:latin typeface="Calibri" panose="020F0502020204030204" pitchFamily="34" charset="0"/>
            </a:endParaRPr>
          </a:p>
        </p:txBody>
      </p:sp>
      <p:sp>
        <p:nvSpPr>
          <p:cNvPr id="12" name="Rounded Rectangle 11"/>
          <p:cNvSpPr/>
          <p:nvPr/>
        </p:nvSpPr>
        <p:spPr>
          <a:xfrm>
            <a:off x="1998452" y="1219364"/>
            <a:ext cx="1465303" cy="424934"/>
          </a:xfrm>
          <a:prstGeom prst="roundRect">
            <a:avLst/>
          </a:prstGeom>
          <a:solidFill>
            <a:schemeClr val="accent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smtClean="0">
                <a:latin typeface="Calibri" panose="020F0502020204030204" pitchFamily="34" charset="0"/>
              </a:rPr>
              <a:t>GOES13</a:t>
            </a:r>
            <a:endParaRPr lang="en-US" sz="2000" dirty="0">
              <a:latin typeface="Calibri" panose="020F0502020204030204" pitchFamily="34" charset="0"/>
            </a:endParaRPr>
          </a:p>
        </p:txBody>
      </p:sp>
      <p:sp>
        <p:nvSpPr>
          <p:cNvPr id="13" name="Rounded Rectangle 12"/>
          <p:cNvSpPr/>
          <p:nvPr/>
        </p:nvSpPr>
        <p:spPr>
          <a:xfrm>
            <a:off x="3750801" y="1219364"/>
            <a:ext cx="1465303" cy="424934"/>
          </a:xfrm>
          <a:prstGeom prst="roundRect">
            <a:avLst/>
          </a:prstGeom>
          <a:solidFill>
            <a:schemeClr val="accent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smtClean="0">
                <a:latin typeface="Calibri" panose="020F0502020204030204" pitchFamily="34" charset="0"/>
              </a:rPr>
              <a:t>GOES15</a:t>
            </a:r>
            <a:endParaRPr lang="en-US" sz="2000" dirty="0">
              <a:latin typeface="Calibri" panose="020F0502020204030204" pitchFamily="34" charset="0"/>
            </a:endParaRPr>
          </a:p>
        </p:txBody>
      </p:sp>
      <p:sp>
        <p:nvSpPr>
          <p:cNvPr id="14" name="Rounded Rectangle 13"/>
          <p:cNvSpPr/>
          <p:nvPr/>
        </p:nvSpPr>
        <p:spPr>
          <a:xfrm>
            <a:off x="5477774" y="1219364"/>
            <a:ext cx="1465303" cy="424934"/>
          </a:xfrm>
          <a:prstGeom prst="roundRect">
            <a:avLst/>
          </a:prstGeom>
          <a:solidFill>
            <a:schemeClr val="accent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smtClean="0">
                <a:latin typeface="Calibri" panose="020F0502020204030204" pitchFamily="34" charset="0"/>
              </a:rPr>
              <a:t>MSG-10</a:t>
            </a:r>
            <a:endParaRPr lang="en-US" sz="2000" dirty="0">
              <a:latin typeface="Calibri" panose="020F0502020204030204" pitchFamily="34" charset="0"/>
            </a:endParaRPr>
          </a:p>
        </p:txBody>
      </p:sp>
      <p:sp>
        <p:nvSpPr>
          <p:cNvPr id="15" name="Rounded Rectangle 14"/>
          <p:cNvSpPr/>
          <p:nvPr/>
        </p:nvSpPr>
        <p:spPr>
          <a:xfrm>
            <a:off x="7339393" y="1219364"/>
            <a:ext cx="1465303" cy="424934"/>
          </a:xfrm>
          <a:prstGeom prst="roundRect">
            <a:avLst/>
          </a:prstGeom>
          <a:solidFill>
            <a:schemeClr val="accent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smtClean="0">
                <a:latin typeface="Calibri" panose="020F0502020204030204" pitchFamily="34" charset="0"/>
              </a:rPr>
              <a:t>MTP-07</a:t>
            </a:r>
            <a:endParaRPr lang="en-US" sz="2000" dirty="0">
              <a:latin typeface="Calibri" panose="020F0502020204030204" pitchFamily="34" charset="0"/>
            </a:endParaRPr>
          </a:p>
        </p:txBody>
      </p:sp>
      <p:sp>
        <p:nvSpPr>
          <p:cNvPr id="16" name="Oval 15"/>
          <p:cNvSpPr/>
          <p:nvPr/>
        </p:nvSpPr>
        <p:spPr>
          <a:xfrm>
            <a:off x="5089582" y="3759678"/>
            <a:ext cx="961126" cy="609600"/>
          </a:xfrm>
          <a:prstGeom prst="ellipse">
            <a:avLst/>
          </a:prstGeom>
          <a:noFill/>
          <a:ln w="28575">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76200" y="3581400"/>
            <a:ext cx="4987504" cy="2133600"/>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2000" dirty="0" smtClean="0"/>
              <a:t>Capability brings in 6 sensors</a:t>
            </a:r>
          </a:p>
          <a:p>
            <a:pPr lvl="1"/>
            <a:r>
              <a:rPr lang="en-US" sz="1800" dirty="0" smtClean="0"/>
              <a:t>MTSAT-2 not shown</a:t>
            </a:r>
          </a:p>
          <a:p>
            <a:r>
              <a:rPr lang="en-US" sz="2000" dirty="0" smtClean="0"/>
              <a:t>Error reduction smaller than traditional sounders</a:t>
            </a:r>
          </a:p>
          <a:p>
            <a:r>
              <a:rPr lang="en-US" sz="2000" dirty="0" smtClean="0"/>
              <a:t>Large bias (2-5°C)</a:t>
            </a:r>
            <a:endParaRPr lang="en-US" sz="2000" dirty="0"/>
          </a:p>
          <a:p>
            <a:pPr lvl="1"/>
            <a:r>
              <a:rPr lang="en-US" sz="1800" dirty="0" smtClean="0"/>
              <a:t>Good constraint</a:t>
            </a:r>
          </a:p>
          <a:p>
            <a:pPr lvl="1"/>
            <a:r>
              <a:rPr lang="en-US" sz="1800" dirty="0" smtClean="0"/>
              <a:t>Tracks NWP </a:t>
            </a:r>
          </a:p>
          <a:p>
            <a:pPr marL="457200" lvl="1" indent="0">
              <a:spcBef>
                <a:spcPts val="0"/>
              </a:spcBef>
              <a:buNone/>
            </a:pPr>
            <a:r>
              <a:rPr lang="en-US" sz="1800" dirty="0"/>
              <a:t> </a:t>
            </a:r>
            <a:r>
              <a:rPr lang="en-US" sz="1800" dirty="0" smtClean="0"/>
              <a:t>    improvements</a:t>
            </a:r>
            <a:endParaRPr lang="en-US" sz="1800" dirty="0"/>
          </a:p>
        </p:txBody>
      </p:sp>
      <p:sp>
        <p:nvSpPr>
          <p:cNvPr id="18" name="TextBox 17"/>
          <p:cNvSpPr txBox="1"/>
          <p:nvPr/>
        </p:nvSpPr>
        <p:spPr>
          <a:xfrm>
            <a:off x="76200" y="6477000"/>
            <a:ext cx="2971800" cy="369332"/>
          </a:xfrm>
          <a:prstGeom prst="rect">
            <a:avLst/>
          </a:prstGeom>
          <a:solidFill>
            <a:schemeClr val="accent2"/>
          </a:solidFill>
        </p:spPr>
        <p:txBody>
          <a:bodyPr wrap="square" rtlCol="0">
            <a:spAutoFit/>
          </a:bodyPr>
          <a:lstStyle/>
          <a:p>
            <a:r>
              <a:rPr lang="en-US" dirty="0" smtClean="0">
                <a:solidFill>
                  <a:schemeClr val="bg1"/>
                </a:solidFill>
              </a:rPr>
              <a:t>Ben Ruston, </a:t>
            </a:r>
            <a:r>
              <a:rPr lang="en-US" dirty="0">
                <a:solidFill>
                  <a:schemeClr val="bg1"/>
                </a:solidFill>
              </a:rPr>
              <a:t>Michelle </a:t>
            </a:r>
            <a:r>
              <a:rPr lang="en-US" dirty="0" smtClean="0">
                <a:solidFill>
                  <a:schemeClr val="bg1"/>
                </a:solidFill>
              </a:rPr>
              <a:t>Dai</a:t>
            </a:r>
            <a:endParaRPr lang="en-US" dirty="0">
              <a:solidFill>
                <a:schemeClr val="bg1"/>
              </a:solidFill>
            </a:endParaRPr>
          </a:p>
        </p:txBody>
      </p:sp>
    </p:spTree>
    <p:extLst>
      <p:ext uri="{BB962C8B-B14F-4D97-AF65-F5344CB8AC3E}">
        <p14:creationId xmlns:p14="http://schemas.microsoft.com/office/powerpoint/2010/main" val="3473841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889000" y="63064"/>
            <a:ext cx="7340600" cy="977900"/>
          </a:xfrm>
          <a:prstGeom prst="rect">
            <a:avLst/>
          </a:prstGeom>
        </p:spPr>
        <p:txBody>
          <a:bodyPr/>
          <a:lstStyle>
            <a:lvl1pPr algn="ctr" rtl="0" fontAlgn="base">
              <a:spcBef>
                <a:spcPct val="0"/>
              </a:spcBef>
              <a:spcAft>
                <a:spcPct val="0"/>
              </a:spcAft>
              <a:defRPr sz="3600" b="1">
                <a:solidFill>
                  <a:srgbClr val="FFCC00"/>
                </a:solidFill>
                <a:latin typeface="+mj-lt"/>
                <a:ea typeface="+mj-ea"/>
                <a:cs typeface="+mj-cs"/>
              </a:defRPr>
            </a:lvl1pPr>
            <a:lvl2pPr algn="ctr" rtl="0" fontAlgn="base">
              <a:spcBef>
                <a:spcPct val="0"/>
              </a:spcBef>
              <a:spcAft>
                <a:spcPct val="0"/>
              </a:spcAft>
              <a:defRPr sz="3600" b="1">
                <a:solidFill>
                  <a:srgbClr val="FFCC00"/>
                </a:solidFill>
                <a:latin typeface="Arial" pitchFamily="34" charset="0"/>
              </a:defRPr>
            </a:lvl2pPr>
            <a:lvl3pPr algn="ctr" rtl="0" fontAlgn="base">
              <a:spcBef>
                <a:spcPct val="0"/>
              </a:spcBef>
              <a:spcAft>
                <a:spcPct val="0"/>
              </a:spcAft>
              <a:defRPr sz="3600" b="1">
                <a:solidFill>
                  <a:srgbClr val="FFCC00"/>
                </a:solidFill>
                <a:latin typeface="Arial" pitchFamily="34" charset="0"/>
              </a:defRPr>
            </a:lvl3pPr>
            <a:lvl4pPr algn="ctr" rtl="0" fontAlgn="base">
              <a:spcBef>
                <a:spcPct val="0"/>
              </a:spcBef>
              <a:spcAft>
                <a:spcPct val="0"/>
              </a:spcAft>
              <a:defRPr sz="3600" b="1">
                <a:solidFill>
                  <a:srgbClr val="FFCC00"/>
                </a:solidFill>
                <a:latin typeface="Arial" pitchFamily="34" charset="0"/>
              </a:defRPr>
            </a:lvl4pPr>
            <a:lvl5pPr algn="ctr" rtl="0" fontAlgn="base">
              <a:spcBef>
                <a:spcPct val="0"/>
              </a:spcBef>
              <a:spcAft>
                <a:spcPct val="0"/>
              </a:spcAft>
              <a:defRPr sz="3600" b="1">
                <a:solidFill>
                  <a:srgbClr val="FFCC00"/>
                </a:solidFill>
                <a:latin typeface="Arial" pitchFamily="34" charset="0"/>
              </a:defRPr>
            </a:lvl5pPr>
            <a:lvl6pPr marL="457200" algn="ctr" rtl="0" fontAlgn="base">
              <a:spcBef>
                <a:spcPct val="0"/>
              </a:spcBef>
              <a:spcAft>
                <a:spcPct val="0"/>
              </a:spcAft>
              <a:defRPr sz="3600" b="1">
                <a:solidFill>
                  <a:srgbClr val="FFCC00"/>
                </a:solidFill>
                <a:latin typeface="Arial" pitchFamily="34" charset="0"/>
              </a:defRPr>
            </a:lvl6pPr>
            <a:lvl7pPr marL="914400" algn="ctr" rtl="0" fontAlgn="base">
              <a:spcBef>
                <a:spcPct val="0"/>
              </a:spcBef>
              <a:spcAft>
                <a:spcPct val="0"/>
              </a:spcAft>
              <a:defRPr sz="3600" b="1">
                <a:solidFill>
                  <a:srgbClr val="FFCC00"/>
                </a:solidFill>
                <a:latin typeface="Arial" pitchFamily="34" charset="0"/>
              </a:defRPr>
            </a:lvl7pPr>
            <a:lvl8pPr marL="1371600" algn="ctr" rtl="0" fontAlgn="base">
              <a:spcBef>
                <a:spcPct val="0"/>
              </a:spcBef>
              <a:spcAft>
                <a:spcPct val="0"/>
              </a:spcAft>
              <a:defRPr sz="3600" b="1">
                <a:solidFill>
                  <a:srgbClr val="FFCC00"/>
                </a:solidFill>
                <a:latin typeface="Arial" pitchFamily="34" charset="0"/>
              </a:defRPr>
            </a:lvl8pPr>
            <a:lvl9pPr marL="1828800" algn="ctr" rtl="0" fontAlgn="base">
              <a:spcBef>
                <a:spcPct val="0"/>
              </a:spcBef>
              <a:spcAft>
                <a:spcPct val="0"/>
              </a:spcAft>
              <a:defRPr sz="3600" b="1">
                <a:solidFill>
                  <a:srgbClr val="FFCC00"/>
                </a:solidFill>
                <a:latin typeface="Arial" pitchFamily="34" charset="0"/>
              </a:defRPr>
            </a:lvl9pPr>
          </a:lstStyle>
          <a:p>
            <a:r>
              <a:rPr lang="en-US" altLang="en-US" sz="3200" kern="0" dirty="0" smtClean="0">
                <a:effectLst>
                  <a:outerShdw blurRad="38100" dist="38100" dir="2700000" algn="tl">
                    <a:srgbClr val="000000">
                      <a:alpha val="43137"/>
                    </a:srgbClr>
                  </a:outerShdw>
                </a:effectLst>
                <a:latin typeface="Calibri" panose="020F0502020204030204" pitchFamily="34" charset="0"/>
              </a:rPr>
              <a:t>Monitoring of </a:t>
            </a:r>
            <a:r>
              <a:rPr lang="en-US" altLang="en-US" sz="3200" kern="0" dirty="0" err="1" smtClean="0">
                <a:effectLst>
                  <a:outerShdw blurRad="38100" dist="38100" dir="2700000" algn="tl">
                    <a:srgbClr val="000000">
                      <a:alpha val="43137"/>
                    </a:srgbClr>
                  </a:outerShdw>
                </a:effectLst>
                <a:latin typeface="Calibri" panose="020F0502020204030204" pitchFamily="34" charset="0"/>
              </a:rPr>
              <a:t>CrIS</a:t>
            </a:r>
            <a:endParaRPr lang="en-US" altLang="en-US" sz="3200" kern="0" dirty="0" smtClean="0">
              <a:effectLst>
                <a:outerShdw blurRad="38100" dist="38100" dir="2700000" algn="tl">
                  <a:srgbClr val="000000">
                    <a:alpha val="43137"/>
                  </a:srgbClr>
                </a:outerShdw>
              </a:effectLst>
              <a:latin typeface="Calibri" panose="020F050202020403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536" y="3816071"/>
            <a:ext cx="3658827" cy="274412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338" y="1054024"/>
            <a:ext cx="3658827" cy="274412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1339" y="3816071"/>
            <a:ext cx="3658827" cy="2744120"/>
          </a:xfrm>
          <a:prstGeom prst="rect">
            <a:avLst/>
          </a:prstGeom>
        </p:spPr>
      </p:pic>
      <p:sp>
        <p:nvSpPr>
          <p:cNvPr id="14" name="Content Placeholder 2"/>
          <p:cNvSpPr txBox="1">
            <a:spLocks/>
          </p:cNvSpPr>
          <p:nvPr/>
        </p:nvSpPr>
        <p:spPr>
          <a:xfrm>
            <a:off x="557349" y="1426128"/>
            <a:ext cx="4700451" cy="2133600"/>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buClr>
                <a:srgbClr val="FFCC66"/>
              </a:buClr>
            </a:pPr>
            <a:r>
              <a:rPr lang="en-US" sz="2400" b="0" dirty="0" smtClean="0">
                <a:solidFill>
                  <a:srgbClr val="000000"/>
                </a:solidFill>
                <a:latin typeface="Calibri" panose="020F0502020204030204" pitchFamily="34" charset="0"/>
              </a:rPr>
              <a:t>Evaluate </a:t>
            </a:r>
            <a:r>
              <a:rPr lang="en-US" sz="2400" b="0" dirty="0" err="1" smtClean="0">
                <a:solidFill>
                  <a:srgbClr val="000000"/>
                </a:solidFill>
                <a:latin typeface="Calibri" panose="020F0502020204030204" pitchFamily="34" charset="0"/>
              </a:rPr>
              <a:t>CrIS</a:t>
            </a:r>
            <a:r>
              <a:rPr lang="en-US" sz="2400" b="0" dirty="0" smtClean="0">
                <a:solidFill>
                  <a:srgbClr val="000000"/>
                </a:solidFill>
                <a:latin typeface="Calibri" panose="020F0502020204030204" pitchFamily="34" charset="0"/>
              </a:rPr>
              <a:t> against currently assimilated AIRS and IASI</a:t>
            </a:r>
          </a:p>
          <a:p>
            <a:pPr fontAlgn="auto">
              <a:spcAft>
                <a:spcPts val="0"/>
              </a:spcAft>
              <a:buClr>
                <a:srgbClr val="FFCC66"/>
              </a:buClr>
            </a:pPr>
            <a:r>
              <a:rPr lang="en-US" sz="2400" b="0" dirty="0" smtClean="0">
                <a:solidFill>
                  <a:srgbClr val="000000"/>
                </a:solidFill>
                <a:latin typeface="Calibri" panose="020F0502020204030204" pitchFamily="34" charset="0"/>
              </a:rPr>
              <a:t>Jacobians from </a:t>
            </a:r>
            <a:r>
              <a:rPr lang="en-US" sz="2400" b="0" dirty="0" err="1" smtClean="0">
                <a:solidFill>
                  <a:srgbClr val="000000"/>
                </a:solidFill>
                <a:latin typeface="Calibri" panose="020F0502020204030204" pitchFamily="34" charset="0"/>
              </a:rPr>
              <a:t>CrIS</a:t>
            </a:r>
            <a:r>
              <a:rPr lang="en-US" sz="2400" b="0" dirty="0" smtClean="0">
                <a:solidFill>
                  <a:srgbClr val="000000"/>
                </a:solidFill>
                <a:latin typeface="Calibri" panose="020F0502020204030204" pitchFamily="34" charset="0"/>
              </a:rPr>
              <a:t> were evaluated on channel-by-channel basis</a:t>
            </a:r>
          </a:p>
        </p:txBody>
      </p:sp>
    </p:spTree>
    <p:extLst>
      <p:ext uri="{BB962C8B-B14F-4D97-AF65-F5344CB8AC3E}">
        <p14:creationId xmlns:p14="http://schemas.microsoft.com/office/powerpoint/2010/main" val="1035504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22449" y="114804"/>
            <a:ext cx="8229600" cy="11430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3600" b="1">
                <a:solidFill>
                  <a:srgbClr val="FFCC00"/>
                </a:solidFill>
                <a:latin typeface="+mj-lt"/>
                <a:ea typeface="+mj-ea"/>
                <a:cs typeface="+mj-cs"/>
              </a:defRPr>
            </a:lvl1pPr>
            <a:lvl2pPr algn="ctr" rtl="0" fontAlgn="base">
              <a:spcBef>
                <a:spcPct val="0"/>
              </a:spcBef>
              <a:spcAft>
                <a:spcPct val="0"/>
              </a:spcAft>
              <a:defRPr sz="3600" b="1">
                <a:solidFill>
                  <a:srgbClr val="FFCC00"/>
                </a:solidFill>
                <a:latin typeface="Arial" pitchFamily="34" charset="0"/>
              </a:defRPr>
            </a:lvl2pPr>
            <a:lvl3pPr algn="ctr" rtl="0" fontAlgn="base">
              <a:spcBef>
                <a:spcPct val="0"/>
              </a:spcBef>
              <a:spcAft>
                <a:spcPct val="0"/>
              </a:spcAft>
              <a:defRPr sz="3600" b="1">
                <a:solidFill>
                  <a:srgbClr val="FFCC00"/>
                </a:solidFill>
                <a:latin typeface="Arial" pitchFamily="34" charset="0"/>
              </a:defRPr>
            </a:lvl3pPr>
            <a:lvl4pPr algn="ctr" rtl="0" fontAlgn="base">
              <a:spcBef>
                <a:spcPct val="0"/>
              </a:spcBef>
              <a:spcAft>
                <a:spcPct val="0"/>
              </a:spcAft>
              <a:defRPr sz="3600" b="1">
                <a:solidFill>
                  <a:srgbClr val="FFCC00"/>
                </a:solidFill>
                <a:latin typeface="Arial" pitchFamily="34" charset="0"/>
              </a:defRPr>
            </a:lvl4pPr>
            <a:lvl5pPr algn="ctr" rtl="0" fontAlgn="base">
              <a:spcBef>
                <a:spcPct val="0"/>
              </a:spcBef>
              <a:spcAft>
                <a:spcPct val="0"/>
              </a:spcAft>
              <a:defRPr sz="3600" b="1">
                <a:solidFill>
                  <a:srgbClr val="FFCC00"/>
                </a:solidFill>
                <a:latin typeface="Arial" pitchFamily="34" charset="0"/>
              </a:defRPr>
            </a:lvl5pPr>
            <a:lvl6pPr marL="457200" algn="ctr" rtl="0" fontAlgn="base">
              <a:spcBef>
                <a:spcPct val="0"/>
              </a:spcBef>
              <a:spcAft>
                <a:spcPct val="0"/>
              </a:spcAft>
              <a:defRPr sz="3600" b="1">
                <a:solidFill>
                  <a:srgbClr val="FFCC00"/>
                </a:solidFill>
                <a:latin typeface="Arial" pitchFamily="34" charset="0"/>
              </a:defRPr>
            </a:lvl6pPr>
            <a:lvl7pPr marL="914400" algn="ctr" rtl="0" fontAlgn="base">
              <a:spcBef>
                <a:spcPct val="0"/>
              </a:spcBef>
              <a:spcAft>
                <a:spcPct val="0"/>
              </a:spcAft>
              <a:defRPr sz="3600" b="1">
                <a:solidFill>
                  <a:srgbClr val="FFCC00"/>
                </a:solidFill>
                <a:latin typeface="Arial" pitchFamily="34" charset="0"/>
              </a:defRPr>
            </a:lvl7pPr>
            <a:lvl8pPr marL="1371600" algn="ctr" rtl="0" fontAlgn="base">
              <a:spcBef>
                <a:spcPct val="0"/>
              </a:spcBef>
              <a:spcAft>
                <a:spcPct val="0"/>
              </a:spcAft>
              <a:defRPr sz="3600" b="1">
                <a:solidFill>
                  <a:srgbClr val="FFCC00"/>
                </a:solidFill>
                <a:latin typeface="Arial" pitchFamily="34" charset="0"/>
              </a:defRPr>
            </a:lvl8pPr>
            <a:lvl9pPr marL="1828800" algn="ctr" rtl="0" fontAlgn="base">
              <a:spcBef>
                <a:spcPct val="0"/>
              </a:spcBef>
              <a:spcAft>
                <a:spcPct val="0"/>
              </a:spcAft>
              <a:defRPr sz="3600" b="1">
                <a:solidFill>
                  <a:srgbClr val="FFCC00"/>
                </a:solidFill>
                <a:latin typeface="Arial" pitchFamily="34" charset="0"/>
              </a:defRPr>
            </a:lvl9pPr>
          </a:lstStyle>
          <a:p>
            <a:r>
              <a:rPr lang="en-US" sz="3200" kern="0" dirty="0" err="1" smtClean="0">
                <a:solidFill>
                  <a:srgbClr val="FFC000"/>
                </a:solidFill>
                <a:effectLst>
                  <a:outerShdw blurRad="38100" dist="38100" dir="2700000" algn="tl">
                    <a:srgbClr val="000000">
                      <a:alpha val="43137"/>
                    </a:srgbClr>
                  </a:outerShdw>
                </a:effectLst>
                <a:latin typeface="Calibri" panose="020F0502020204030204" pitchFamily="34" charset="0"/>
              </a:rPr>
              <a:t>CrIS</a:t>
            </a:r>
            <a:r>
              <a:rPr lang="en-US" sz="3200" kern="0" dirty="0" smtClean="0">
                <a:solidFill>
                  <a:srgbClr val="FFC000"/>
                </a:solidFill>
                <a:effectLst>
                  <a:outerShdw blurRad="38100" dist="38100" dir="2700000" algn="tl">
                    <a:srgbClr val="000000">
                      <a:alpha val="43137"/>
                    </a:srgbClr>
                  </a:outerShdw>
                </a:effectLst>
                <a:latin typeface="Calibri" panose="020F0502020204030204" pitchFamily="34" charset="0"/>
              </a:rPr>
              <a:t> Assimilation</a:t>
            </a:r>
            <a:endParaRPr lang="en-US" sz="1100" kern="0" dirty="0">
              <a:solidFill>
                <a:srgbClr val="FFC000"/>
              </a:solidFill>
              <a:effectLst>
                <a:outerShdw blurRad="38100" dist="38100" dir="2700000" algn="tl">
                  <a:srgbClr val="000000">
                    <a:alpha val="43137"/>
                  </a:srgbClr>
                </a:outerShdw>
              </a:effectLst>
              <a:latin typeface="Calibri" panose="020F0502020204030204" pitchFamily="34" charset="0"/>
            </a:endParaRPr>
          </a:p>
        </p:txBody>
      </p:sp>
      <p:sp>
        <p:nvSpPr>
          <p:cNvPr id="12" name="Content Placeholder 2"/>
          <p:cNvSpPr txBox="1">
            <a:spLocks/>
          </p:cNvSpPr>
          <p:nvPr/>
        </p:nvSpPr>
        <p:spPr>
          <a:xfrm>
            <a:off x="304800" y="1197289"/>
            <a:ext cx="8534400" cy="1093604"/>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buClr>
                <a:srgbClr val="FFCC66"/>
              </a:buClr>
            </a:pPr>
            <a:r>
              <a:rPr lang="en-US" sz="2400" b="0" dirty="0" smtClean="0">
                <a:solidFill>
                  <a:srgbClr val="000000"/>
                </a:solidFill>
                <a:latin typeface="Calibri" panose="020F0502020204030204" pitchFamily="34" charset="0"/>
              </a:rPr>
              <a:t>8-day </a:t>
            </a:r>
            <a:r>
              <a:rPr lang="en-US" sz="2400" b="0" dirty="0" smtClean="0">
                <a:solidFill>
                  <a:srgbClr val="000000"/>
                </a:solidFill>
                <a:latin typeface="Calibri" panose="020F0502020204030204" pitchFamily="34" charset="0"/>
              </a:rPr>
              <a:t>summary for </a:t>
            </a:r>
            <a:r>
              <a:rPr lang="en-US" sz="2400" b="0" dirty="0" smtClean="0">
                <a:solidFill>
                  <a:srgbClr val="000000"/>
                </a:solidFill>
                <a:latin typeface="Calibri" panose="020F0502020204030204" pitchFamily="34" charset="0"/>
              </a:rPr>
              <a:t>Innovation (O-B) for </a:t>
            </a:r>
            <a:r>
              <a:rPr lang="en-US" sz="2400" b="0" dirty="0" smtClean="0">
                <a:solidFill>
                  <a:srgbClr val="000000"/>
                </a:solidFill>
                <a:latin typeface="Calibri" panose="020F0502020204030204" pitchFamily="34" charset="0"/>
              </a:rPr>
              <a:t>5x5-degree box</a:t>
            </a:r>
          </a:p>
          <a:p>
            <a:pPr fontAlgn="auto">
              <a:spcAft>
                <a:spcPts val="0"/>
              </a:spcAft>
              <a:buClr>
                <a:srgbClr val="FFCC66"/>
              </a:buClr>
            </a:pPr>
            <a:r>
              <a:rPr lang="en-US" sz="2400" b="0" dirty="0" err="1" smtClean="0">
                <a:solidFill>
                  <a:srgbClr val="000000"/>
                </a:solidFill>
                <a:latin typeface="Calibri" panose="020F0502020204030204" pitchFamily="34" charset="0"/>
              </a:rPr>
              <a:t>CrIS</a:t>
            </a:r>
            <a:r>
              <a:rPr lang="en-US" sz="2400" b="0" dirty="0" smtClean="0">
                <a:solidFill>
                  <a:srgbClr val="000000"/>
                </a:solidFill>
                <a:latin typeface="Calibri" panose="020F0502020204030204" pitchFamily="34" charset="0"/>
              </a:rPr>
              <a:t> has very good noise performance in this band</a:t>
            </a:r>
          </a:p>
        </p:txBody>
      </p:sp>
      <p:pic>
        <p:nvPicPr>
          <p:cNvPr id="13" name="Picture 2" descr="cris_evaluation"/>
          <p:cNvPicPr>
            <a:picLocks noChangeAspect="1" noChangeArrowheads="1"/>
          </p:cNvPicPr>
          <p:nvPr/>
        </p:nvPicPr>
        <p:blipFill>
          <a:blip r:embed="rId2">
            <a:extLst>
              <a:ext uri="{28A0092B-C50C-407E-A947-70E740481C1C}">
                <a14:useLocalDpi xmlns:a14="http://schemas.microsoft.com/office/drawing/2010/main" val="0"/>
              </a:ext>
            </a:extLst>
          </a:blip>
          <a:srcRect l="9702" r="9201" b="48140"/>
          <a:stretch>
            <a:fillRect/>
          </a:stretch>
        </p:blipFill>
        <p:spPr bwMode="auto">
          <a:xfrm>
            <a:off x="611748" y="2213052"/>
            <a:ext cx="8430295" cy="404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rot="16200000">
            <a:off x="-419107" y="2857493"/>
            <a:ext cx="1600212" cy="457201"/>
          </a:xfrm>
          <a:prstGeom prst="roundRect">
            <a:avLst/>
          </a:prstGeom>
          <a:solidFill>
            <a:srgbClr val="0502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MEAN(O-B)</a:t>
            </a:r>
            <a:endParaRPr lang="en-US" b="1" dirty="0"/>
          </a:p>
        </p:txBody>
      </p:sp>
      <p:sp>
        <p:nvSpPr>
          <p:cNvPr id="6" name="Rounded Rectangle 5"/>
          <p:cNvSpPr/>
          <p:nvPr/>
        </p:nvSpPr>
        <p:spPr>
          <a:xfrm rot="16200000">
            <a:off x="-419105" y="4838693"/>
            <a:ext cx="1600212" cy="457201"/>
          </a:xfrm>
          <a:prstGeom prst="roundRect">
            <a:avLst/>
          </a:prstGeom>
          <a:solidFill>
            <a:srgbClr val="0502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STDV(O-B)</a:t>
            </a:r>
            <a:endParaRPr lang="en-US" b="1" dirty="0"/>
          </a:p>
        </p:txBody>
      </p:sp>
    </p:spTree>
    <p:extLst>
      <p:ext uri="{BB962C8B-B14F-4D97-AF65-F5344CB8AC3E}">
        <p14:creationId xmlns:p14="http://schemas.microsoft.com/office/powerpoint/2010/main" val="4281286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689930" y="1001572"/>
            <a:ext cx="774571" cy="634020"/>
          </a:xfrm>
          <a:prstGeom prst="rect">
            <a:avLst/>
          </a:prstGeom>
          <a:noFill/>
        </p:spPr>
        <p:txBody>
          <a:bodyPr wrap="none" rtlCol="0">
            <a:spAutoFit/>
          </a:bodyPr>
          <a:lstStyle/>
          <a:p>
            <a:pPr algn="ctr"/>
            <a:r>
              <a:rPr lang="en-US" sz="1600" b="1" dirty="0" smtClean="0">
                <a:solidFill>
                  <a:srgbClr val="000000"/>
                </a:solidFill>
                <a:latin typeface="Calibri" panose="020F0502020204030204" pitchFamily="34" charset="0"/>
              </a:rPr>
              <a:t>Per Ob</a:t>
            </a:r>
          </a:p>
          <a:p>
            <a:pPr algn="ctr"/>
            <a:r>
              <a:rPr lang="en-US" sz="1600" b="1" dirty="0">
                <a:solidFill>
                  <a:srgbClr val="000000"/>
                </a:solidFill>
                <a:latin typeface="Calibri" panose="020F0502020204030204" pitchFamily="34" charset="0"/>
              </a:rPr>
              <a:t>I</a:t>
            </a:r>
            <a:r>
              <a:rPr lang="en-US" sz="1600" b="1" dirty="0" smtClean="0">
                <a:solidFill>
                  <a:srgbClr val="000000"/>
                </a:solidFill>
                <a:latin typeface="Calibri" panose="020F0502020204030204" pitchFamily="34" charset="0"/>
              </a:rPr>
              <a:t>mpact</a:t>
            </a:r>
            <a:endParaRPr lang="en-US" sz="1600" b="1" dirty="0">
              <a:solidFill>
                <a:srgbClr val="000000"/>
              </a:solidFill>
              <a:latin typeface="Calibri" panose="020F0502020204030204" pitchFamily="34" charset="0"/>
            </a:endParaRPr>
          </a:p>
        </p:txBody>
      </p:sp>
      <p:sp>
        <p:nvSpPr>
          <p:cNvPr id="12" name="TextBox 11"/>
          <p:cNvSpPr txBox="1"/>
          <p:nvPr/>
        </p:nvSpPr>
        <p:spPr>
          <a:xfrm>
            <a:off x="7721308" y="1697928"/>
            <a:ext cx="426719" cy="3854901"/>
          </a:xfrm>
          <a:prstGeom prst="rect">
            <a:avLst/>
          </a:prstGeom>
          <a:noFill/>
        </p:spPr>
        <p:txBody>
          <a:bodyPr wrap="none" rtlCol="0">
            <a:spAutoFit/>
          </a:bodyPr>
          <a:lstStyle/>
          <a:p>
            <a:pPr algn="ctr">
              <a:spcBef>
                <a:spcPts val="0"/>
              </a:spcBef>
              <a:spcAft>
                <a:spcPts val="300"/>
              </a:spcAft>
            </a:pPr>
            <a:r>
              <a:rPr lang="en-US" sz="1050" b="1" dirty="0" smtClean="0">
                <a:solidFill>
                  <a:srgbClr val="000000"/>
                </a:solidFill>
                <a:latin typeface="Calibri" panose="020F0502020204030204" pitchFamily="34" charset="0"/>
              </a:rPr>
              <a:t>3.23</a:t>
            </a:r>
          </a:p>
          <a:p>
            <a:pPr algn="ctr">
              <a:spcBef>
                <a:spcPts val="0"/>
              </a:spcBef>
              <a:spcAft>
                <a:spcPts val="300"/>
              </a:spcAft>
            </a:pPr>
            <a:r>
              <a:rPr lang="en-US" sz="1050" b="1" dirty="0" smtClean="0">
                <a:solidFill>
                  <a:srgbClr val="000000"/>
                </a:solidFill>
                <a:latin typeface="Calibri" panose="020F0502020204030204" pitchFamily="34" charset="0"/>
              </a:rPr>
              <a:t>3.26</a:t>
            </a:r>
          </a:p>
          <a:p>
            <a:pPr algn="ctr">
              <a:spcBef>
                <a:spcPts val="0"/>
              </a:spcBef>
              <a:spcAft>
                <a:spcPts val="300"/>
              </a:spcAft>
            </a:pPr>
            <a:r>
              <a:rPr lang="en-US" sz="1050" b="1" dirty="0" smtClean="0">
                <a:solidFill>
                  <a:srgbClr val="000000"/>
                </a:solidFill>
                <a:latin typeface="Calibri" panose="020F0502020204030204" pitchFamily="34" charset="0"/>
              </a:rPr>
              <a:t>2.34</a:t>
            </a:r>
          </a:p>
          <a:p>
            <a:pPr algn="ctr">
              <a:spcBef>
                <a:spcPts val="0"/>
              </a:spcBef>
              <a:spcAft>
                <a:spcPts val="300"/>
              </a:spcAft>
            </a:pPr>
            <a:r>
              <a:rPr lang="en-US" sz="1050" b="1" dirty="0" smtClean="0">
                <a:solidFill>
                  <a:srgbClr val="000000"/>
                </a:solidFill>
                <a:latin typeface="Calibri" panose="020F0502020204030204" pitchFamily="34" charset="0"/>
              </a:rPr>
              <a:t>0.84</a:t>
            </a:r>
          </a:p>
          <a:p>
            <a:pPr algn="ctr">
              <a:spcBef>
                <a:spcPts val="0"/>
              </a:spcBef>
              <a:spcAft>
                <a:spcPts val="300"/>
              </a:spcAft>
            </a:pPr>
            <a:r>
              <a:rPr lang="en-US" sz="1050" b="1" dirty="0" smtClean="0">
                <a:solidFill>
                  <a:srgbClr val="000000"/>
                </a:solidFill>
                <a:latin typeface="Calibri" panose="020F0502020204030204" pitchFamily="34" charset="0"/>
              </a:rPr>
              <a:t>0.85</a:t>
            </a:r>
          </a:p>
          <a:p>
            <a:pPr algn="ctr">
              <a:spcBef>
                <a:spcPts val="0"/>
              </a:spcBef>
              <a:spcAft>
                <a:spcPts val="300"/>
              </a:spcAft>
            </a:pPr>
            <a:r>
              <a:rPr lang="en-US" sz="1050" b="1" dirty="0" smtClean="0">
                <a:solidFill>
                  <a:srgbClr val="000000"/>
                </a:solidFill>
                <a:latin typeface="Calibri" panose="020F0502020204030204" pitchFamily="34" charset="0"/>
              </a:rPr>
              <a:t>0.42</a:t>
            </a:r>
          </a:p>
          <a:p>
            <a:pPr algn="ctr">
              <a:spcBef>
                <a:spcPts val="0"/>
              </a:spcBef>
              <a:spcAft>
                <a:spcPts val="300"/>
              </a:spcAft>
            </a:pPr>
            <a:r>
              <a:rPr lang="en-US" sz="1050" b="1" dirty="0" smtClean="0">
                <a:solidFill>
                  <a:srgbClr val="000000"/>
                </a:solidFill>
                <a:latin typeface="Calibri" panose="020F0502020204030204" pitchFamily="34" charset="0"/>
              </a:rPr>
              <a:t>0.31</a:t>
            </a:r>
          </a:p>
          <a:p>
            <a:pPr algn="ctr">
              <a:spcBef>
                <a:spcPts val="0"/>
              </a:spcBef>
              <a:spcAft>
                <a:spcPts val="300"/>
              </a:spcAft>
            </a:pPr>
            <a:r>
              <a:rPr lang="en-US" sz="1050" b="1" dirty="0" smtClean="0">
                <a:solidFill>
                  <a:srgbClr val="000000"/>
                </a:solidFill>
                <a:latin typeface="Calibri" panose="020F0502020204030204" pitchFamily="34" charset="0"/>
              </a:rPr>
              <a:t>1.76</a:t>
            </a:r>
          </a:p>
          <a:p>
            <a:pPr algn="ctr">
              <a:spcBef>
                <a:spcPts val="0"/>
              </a:spcBef>
              <a:spcAft>
                <a:spcPts val="300"/>
              </a:spcAft>
            </a:pPr>
            <a:r>
              <a:rPr lang="en-US" sz="1050" b="1" dirty="0" smtClean="0">
                <a:solidFill>
                  <a:srgbClr val="000000"/>
                </a:solidFill>
                <a:latin typeface="Calibri" panose="020F0502020204030204" pitchFamily="34" charset="0"/>
              </a:rPr>
              <a:t>1.98</a:t>
            </a:r>
          </a:p>
          <a:p>
            <a:pPr algn="ctr">
              <a:spcBef>
                <a:spcPts val="0"/>
              </a:spcBef>
              <a:spcAft>
                <a:spcPts val="300"/>
              </a:spcAft>
            </a:pPr>
            <a:r>
              <a:rPr lang="en-US" sz="1050" b="1" dirty="0" smtClean="0">
                <a:solidFill>
                  <a:srgbClr val="000000"/>
                </a:solidFill>
                <a:latin typeface="Calibri" panose="020F0502020204030204" pitchFamily="34" charset="0"/>
              </a:rPr>
              <a:t>5.09</a:t>
            </a:r>
          </a:p>
          <a:p>
            <a:pPr algn="ctr">
              <a:spcBef>
                <a:spcPts val="0"/>
              </a:spcBef>
              <a:spcAft>
                <a:spcPts val="300"/>
              </a:spcAft>
            </a:pPr>
            <a:r>
              <a:rPr lang="en-US" sz="1050" b="1" dirty="0" smtClean="0">
                <a:solidFill>
                  <a:srgbClr val="000000"/>
                </a:solidFill>
                <a:latin typeface="Calibri" panose="020F0502020204030204" pitchFamily="34" charset="0"/>
              </a:rPr>
              <a:t>4.91</a:t>
            </a:r>
          </a:p>
          <a:p>
            <a:pPr algn="ctr">
              <a:spcBef>
                <a:spcPts val="0"/>
              </a:spcBef>
              <a:spcAft>
                <a:spcPts val="300"/>
              </a:spcAft>
            </a:pPr>
            <a:r>
              <a:rPr lang="en-US" sz="1050" b="1" dirty="0" smtClean="0">
                <a:solidFill>
                  <a:srgbClr val="000000"/>
                </a:solidFill>
                <a:latin typeface="Calibri" panose="020F0502020204030204" pitchFamily="34" charset="0"/>
              </a:rPr>
              <a:t>5.71</a:t>
            </a:r>
          </a:p>
          <a:p>
            <a:pPr algn="ctr">
              <a:spcBef>
                <a:spcPts val="0"/>
              </a:spcBef>
              <a:spcAft>
                <a:spcPts val="300"/>
              </a:spcAft>
            </a:pPr>
            <a:r>
              <a:rPr lang="en-US" sz="1050" b="1" dirty="0" smtClean="0">
                <a:solidFill>
                  <a:srgbClr val="000000"/>
                </a:solidFill>
                <a:latin typeface="Calibri" panose="020F0502020204030204" pitchFamily="34" charset="0"/>
              </a:rPr>
              <a:t>5.96</a:t>
            </a:r>
          </a:p>
          <a:p>
            <a:pPr algn="ctr">
              <a:spcBef>
                <a:spcPts val="0"/>
              </a:spcBef>
              <a:spcAft>
                <a:spcPts val="300"/>
              </a:spcAft>
            </a:pPr>
            <a:r>
              <a:rPr lang="en-US" sz="1050" b="1" dirty="0" smtClean="0">
                <a:solidFill>
                  <a:srgbClr val="000000"/>
                </a:solidFill>
                <a:latin typeface="Calibri" panose="020F0502020204030204" pitchFamily="34" charset="0"/>
              </a:rPr>
              <a:t>1.04</a:t>
            </a:r>
          </a:p>
          <a:p>
            <a:pPr algn="ctr">
              <a:spcBef>
                <a:spcPts val="0"/>
              </a:spcBef>
              <a:spcAft>
                <a:spcPts val="300"/>
              </a:spcAft>
            </a:pPr>
            <a:r>
              <a:rPr lang="en-US" sz="1050" b="1" dirty="0" smtClean="0">
                <a:solidFill>
                  <a:srgbClr val="000000"/>
                </a:solidFill>
                <a:latin typeface="Calibri" panose="020F0502020204030204" pitchFamily="34" charset="0"/>
              </a:rPr>
              <a:t>0.77</a:t>
            </a:r>
          </a:p>
          <a:p>
            <a:pPr algn="ctr">
              <a:spcBef>
                <a:spcPts val="0"/>
              </a:spcBef>
              <a:spcAft>
                <a:spcPts val="300"/>
              </a:spcAft>
            </a:pPr>
            <a:r>
              <a:rPr lang="en-US" sz="1050" b="1" dirty="0" smtClean="0">
                <a:solidFill>
                  <a:srgbClr val="000000"/>
                </a:solidFill>
                <a:latin typeface="Calibri" panose="020F0502020204030204" pitchFamily="34" charset="0"/>
              </a:rPr>
              <a:t>0.97</a:t>
            </a:r>
          </a:p>
          <a:p>
            <a:pPr algn="ctr">
              <a:spcBef>
                <a:spcPts val="0"/>
              </a:spcBef>
              <a:spcAft>
                <a:spcPts val="300"/>
              </a:spcAft>
            </a:pPr>
            <a:r>
              <a:rPr lang="en-US" sz="1050" b="1" dirty="0" smtClean="0">
                <a:solidFill>
                  <a:srgbClr val="000000"/>
                </a:solidFill>
                <a:latin typeface="Calibri" panose="020F0502020204030204" pitchFamily="34" charset="0"/>
              </a:rPr>
              <a:t>1.27</a:t>
            </a:r>
          </a:p>
          <a:p>
            <a:pPr algn="ctr">
              <a:spcBef>
                <a:spcPts val="0"/>
              </a:spcBef>
              <a:spcAft>
                <a:spcPts val="300"/>
              </a:spcAft>
            </a:pPr>
            <a:r>
              <a:rPr lang="en-US" sz="1050" b="1" dirty="0" smtClean="0">
                <a:solidFill>
                  <a:srgbClr val="000000"/>
                </a:solidFill>
                <a:latin typeface="Calibri" panose="020F0502020204030204" pitchFamily="34" charset="0"/>
              </a:rPr>
              <a:t>0.67</a:t>
            </a:r>
            <a:endParaRPr lang="en-US" sz="1050" b="1" dirty="0">
              <a:solidFill>
                <a:srgbClr val="000000"/>
              </a:solidFill>
              <a:latin typeface="Calibri" panose="020F0502020204030204" pitchFamily="34" charset="0"/>
            </a:endParaRPr>
          </a:p>
          <a:p>
            <a:pPr algn="ctr">
              <a:spcBef>
                <a:spcPts val="0"/>
              </a:spcBef>
              <a:spcAft>
                <a:spcPts val="300"/>
              </a:spcAft>
            </a:pPr>
            <a:r>
              <a:rPr lang="en-US" sz="1050" b="1" dirty="0" smtClean="0">
                <a:solidFill>
                  <a:srgbClr val="000000"/>
                </a:solidFill>
                <a:latin typeface="Calibri" panose="020F0502020204030204" pitchFamily="34" charset="0"/>
              </a:rPr>
              <a:t>1.51</a:t>
            </a:r>
          </a:p>
        </p:txBody>
      </p:sp>
      <p:sp>
        <p:nvSpPr>
          <p:cNvPr id="13" name="Rectangle 12"/>
          <p:cNvSpPr/>
          <p:nvPr/>
        </p:nvSpPr>
        <p:spPr>
          <a:xfrm>
            <a:off x="7751398" y="5888161"/>
            <a:ext cx="702436" cy="369332"/>
          </a:xfrm>
          <a:prstGeom prst="rect">
            <a:avLst/>
          </a:prstGeom>
        </p:spPr>
        <p:txBody>
          <a:bodyPr wrap="none">
            <a:spAutoFit/>
          </a:bodyPr>
          <a:lstStyle/>
          <a:p>
            <a:pPr algn="ctr"/>
            <a:r>
              <a:rPr lang="en-US" sz="1800" b="1" dirty="0" smtClean="0">
                <a:solidFill>
                  <a:srgbClr val="000000"/>
                </a:solidFill>
                <a:latin typeface="Calibri" panose="020F0502020204030204" pitchFamily="34" charset="0"/>
              </a:rPr>
              <a:t>x 10</a:t>
            </a:r>
            <a:r>
              <a:rPr lang="en-US" sz="1800" b="1" baseline="30000" dirty="0" smtClean="0">
                <a:solidFill>
                  <a:srgbClr val="000000"/>
                </a:solidFill>
                <a:latin typeface="Calibri" panose="020F0502020204030204" pitchFamily="34" charset="0"/>
              </a:rPr>
              <a:t>-6</a:t>
            </a:r>
            <a:endParaRPr lang="en-US" sz="1800" b="1" dirty="0">
              <a:solidFill>
                <a:srgbClr val="000000"/>
              </a:solidFill>
              <a:latin typeface="Calibri" panose="020F0502020204030204" pitchFamily="34" charset="0"/>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9587" b="3785"/>
          <a:stretch/>
        </p:blipFill>
        <p:spPr>
          <a:xfrm>
            <a:off x="1322394" y="1706317"/>
            <a:ext cx="6458946" cy="4895819"/>
          </a:xfrm>
          <a:prstGeom prst="rect">
            <a:avLst/>
          </a:prstGeom>
        </p:spPr>
      </p:pic>
      <p:sp>
        <p:nvSpPr>
          <p:cNvPr id="15" name="Rounded Rectangle 14"/>
          <p:cNvSpPr/>
          <p:nvPr/>
        </p:nvSpPr>
        <p:spPr>
          <a:xfrm>
            <a:off x="2590800" y="813732"/>
            <a:ext cx="3928145" cy="533400"/>
          </a:xfrm>
          <a:prstGeom prst="roundRect">
            <a:avLst/>
          </a:prstGeom>
          <a:solidFill>
            <a:schemeClr val="accent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dirty="0" smtClean="0">
                <a:latin typeface="Calibri" panose="020F0502020204030204" pitchFamily="34" charset="0"/>
              </a:rPr>
              <a:t>FY15 transfer: NPP </a:t>
            </a:r>
            <a:r>
              <a:rPr lang="en-US" sz="2800" dirty="0" err="1" smtClean="0">
                <a:latin typeface="Calibri" panose="020F0502020204030204" pitchFamily="34" charset="0"/>
              </a:rPr>
              <a:t>CrIS</a:t>
            </a:r>
            <a:endParaRPr lang="en-US" sz="2800" dirty="0">
              <a:latin typeface="Calibri" panose="020F0502020204030204" pitchFamily="34" charset="0"/>
            </a:endParaRPr>
          </a:p>
        </p:txBody>
      </p:sp>
      <p:sp>
        <p:nvSpPr>
          <p:cNvPr id="16" name="TextBox 15"/>
          <p:cNvSpPr txBox="1"/>
          <p:nvPr/>
        </p:nvSpPr>
        <p:spPr>
          <a:xfrm>
            <a:off x="1752600" y="1347132"/>
            <a:ext cx="6096000" cy="338554"/>
          </a:xfrm>
          <a:prstGeom prst="rect">
            <a:avLst/>
          </a:prstGeom>
          <a:noFill/>
        </p:spPr>
        <p:txBody>
          <a:bodyPr wrap="square" rtlCol="0">
            <a:spAutoFit/>
          </a:bodyPr>
          <a:lstStyle/>
          <a:p>
            <a:pPr algn="ctr"/>
            <a:r>
              <a:rPr lang="en-US" sz="1600" b="1" dirty="0" smtClean="0">
                <a:latin typeface="Calibri" panose="020F0502020204030204" pitchFamily="34" charset="0"/>
              </a:rPr>
              <a:t>30-day Forecast Error Reduction (IR/MW Sounders)</a:t>
            </a:r>
            <a:endParaRPr lang="en-US" sz="1600" b="1" dirty="0">
              <a:latin typeface="Calibri" panose="020F0502020204030204" pitchFamily="34" charset="0"/>
            </a:endParaRPr>
          </a:p>
        </p:txBody>
      </p:sp>
      <p:sp>
        <p:nvSpPr>
          <p:cNvPr id="17" name="Oval 16"/>
          <p:cNvSpPr/>
          <p:nvPr/>
        </p:nvSpPr>
        <p:spPr>
          <a:xfrm>
            <a:off x="1752600" y="3048423"/>
            <a:ext cx="838200" cy="28628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p:cNvSpPr txBox="1">
            <a:spLocks noChangeArrowheads="1"/>
          </p:cNvSpPr>
          <p:nvPr/>
        </p:nvSpPr>
        <p:spPr bwMode="auto">
          <a:xfrm>
            <a:off x="422449" y="114804"/>
            <a:ext cx="8229600" cy="11430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3600" b="1">
                <a:solidFill>
                  <a:srgbClr val="FFCC00"/>
                </a:solidFill>
                <a:latin typeface="+mj-lt"/>
                <a:ea typeface="+mj-ea"/>
                <a:cs typeface="+mj-cs"/>
              </a:defRPr>
            </a:lvl1pPr>
            <a:lvl2pPr algn="ctr" rtl="0" fontAlgn="base">
              <a:spcBef>
                <a:spcPct val="0"/>
              </a:spcBef>
              <a:spcAft>
                <a:spcPct val="0"/>
              </a:spcAft>
              <a:defRPr sz="3600" b="1">
                <a:solidFill>
                  <a:srgbClr val="FFCC00"/>
                </a:solidFill>
                <a:latin typeface="Arial" pitchFamily="34" charset="0"/>
              </a:defRPr>
            </a:lvl2pPr>
            <a:lvl3pPr algn="ctr" rtl="0" fontAlgn="base">
              <a:spcBef>
                <a:spcPct val="0"/>
              </a:spcBef>
              <a:spcAft>
                <a:spcPct val="0"/>
              </a:spcAft>
              <a:defRPr sz="3600" b="1">
                <a:solidFill>
                  <a:srgbClr val="FFCC00"/>
                </a:solidFill>
                <a:latin typeface="Arial" pitchFamily="34" charset="0"/>
              </a:defRPr>
            </a:lvl3pPr>
            <a:lvl4pPr algn="ctr" rtl="0" fontAlgn="base">
              <a:spcBef>
                <a:spcPct val="0"/>
              </a:spcBef>
              <a:spcAft>
                <a:spcPct val="0"/>
              </a:spcAft>
              <a:defRPr sz="3600" b="1">
                <a:solidFill>
                  <a:srgbClr val="FFCC00"/>
                </a:solidFill>
                <a:latin typeface="Arial" pitchFamily="34" charset="0"/>
              </a:defRPr>
            </a:lvl4pPr>
            <a:lvl5pPr algn="ctr" rtl="0" fontAlgn="base">
              <a:spcBef>
                <a:spcPct val="0"/>
              </a:spcBef>
              <a:spcAft>
                <a:spcPct val="0"/>
              </a:spcAft>
              <a:defRPr sz="3600" b="1">
                <a:solidFill>
                  <a:srgbClr val="FFCC00"/>
                </a:solidFill>
                <a:latin typeface="Arial" pitchFamily="34" charset="0"/>
              </a:defRPr>
            </a:lvl5pPr>
            <a:lvl6pPr marL="457200" algn="ctr" rtl="0" fontAlgn="base">
              <a:spcBef>
                <a:spcPct val="0"/>
              </a:spcBef>
              <a:spcAft>
                <a:spcPct val="0"/>
              </a:spcAft>
              <a:defRPr sz="3600" b="1">
                <a:solidFill>
                  <a:srgbClr val="FFCC00"/>
                </a:solidFill>
                <a:latin typeface="Arial" pitchFamily="34" charset="0"/>
              </a:defRPr>
            </a:lvl6pPr>
            <a:lvl7pPr marL="914400" algn="ctr" rtl="0" fontAlgn="base">
              <a:spcBef>
                <a:spcPct val="0"/>
              </a:spcBef>
              <a:spcAft>
                <a:spcPct val="0"/>
              </a:spcAft>
              <a:defRPr sz="3600" b="1">
                <a:solidFill>
                  <a:srgbClr val="FFCC00"/>
                </a:solidFill>
                <a:latin typeface="Arial" pitchFamily="34" charset="0"/>
              </a:defRPr>
            </a:lvl7pPr>
            <a:lvl8pPr marL="1371600" algn="ctr" rtl="0" fontAlgn="base">
              <a:spcBef>
                <a:spcPct val="0"/>
              </a:spcBef>
              <a:spcAft>
                <a:spcPct val="0"/>
              </a:spcAft>
              <a:defRPr sz="3600" b="1">
                <a:solidFill>
                  <a:srgbClr val="FFCC00"/>
                </a:solidFill>
                <a:latin typeface="Arial" pitchFamily="34" charset="0"/>
              </a:defRPr>
            </a:lvl8pPr>
            <a:lvl9pPr marL="1828800" algn="ctr" rtl="0" fontAlgn="base">
              <a:spcBef>
                <a:spcPct val="0"/>
              </a:spcBef>
              <a:spcAft>
                <a:spcPct val="0"/>
              </a:spcAft>
              <a:defRPr sz="3600" b="1">
                <a:solidFill>
                  <a:srgbClr val="FFCC00"/>
                </a:solidFill>
                <a:latin typeface="Arial" pitchFamily="34" charset="0"/>
              </a:defRPr>
            </a:lvl9pPr>
          </a:lstStyle>
          <a:p>
            <a:r>
              <a:rPr lang="en-US" sz="3200" kern="0" dirty="0" err="1" smtClean="0">
                <a:solidFill>
                  <a:srgbClr val="FFC000"/>
                </a:solidFill>
                <a:effectLst>
                  <a:outerShdw blurRad="38100" dist="38100" dir="2700000" algn="tl">
                    <a:srgbClr val="000000">
                      <a:alpha val="43137"/>
                    </a:srgbClr>
                  </a:outerShdw>
                </a:effectLst>
                <a:latin typeface="Calibri" panose="020F0502020204030204" pitchFamily="34" charset="0"/>
              </a:rPr>
              <a:t>CrIS</a:t>
            </a:r>
            <a:r>
              <a:rPr lang="en-US" sz="3200" kern="0" dirty="0" smtClean="0">
                <a:solidFill>
                  <a:srgbClr val="FFC000"/>
                </a:solidFill>
                <a:effectLst>
                  <a:outerShdw blurRad="38100" dist="38100" dir="2700000" algn="tl">
                    <a:srgbClr val="000000">
                      <a:alpha val="43137"/>
                    </a:srgbClr>
                  </a:outerShdw>
                </a:effectLst>
                <a:latin typeface="Calibri" panose="020F0502020204030204" pitchFamily="34" charset="0"/>
              </a:rPr>
              <a:t> Assimilation</a:t>
            </a:r>
            <a:endParaRPr lang="en-US" sz="1100" kern="0" dirty="0">
              <a:solidFill>
                <a:srgbClr val="FFC0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532119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914400" y="152400"/>
            <a:ext cx="7288213" cy="576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rgbClr val="FFCC00"/>
                </a:solidFill>
              </a:rPr>
              <a:t>Plans for 2016</a:t>
            </a:r>
          </a:p>
        </p:txBody>
      </p:sp>
      <p:sp>
        <p:nvSpPr>
          <p:cNvPr id="7" name="Content Placeholder 2"/>
          <p:cNvSpPr>
            <a:spLocks noGrp="1"/>
          </p:cNvSpPr>
          <p:nvPr>
            <p:ph idx="1"/>
          </p:nvPr>
        </p:nvSpPr>
        <p:spPr>
          <a:xfrm>
            <a:off x="398233" y="1171494"/>
            <a:ext cx="8382000" cy="5610306"/>
          </a:xfrm>
          <a:noFill/>
          <a:ln>
            <a:noFill/>
          </a:ln>
        </p:spPr>
        <p:txBody>
          <a:bodyPr/>
          <a:lstStyle/>
          <a:p>
            <a:pPr marL="0" indent="0">
              <a:spcBef>
                <a:spcPts val="600"/>
              </a:spcBef>
              <a:spcAft>
                <a:spcPts val="0"/>
              </a:spcAft>
              <a:buNone/>
              <a:defRPr/>
            </a:pPr>
            <a:r>
              <a:rPr lang="en-US" sz="2000" b="1" dirty="0" smtClean="0">
                <a:solidFill>
                  <a:schemeClr val="accent6"/>
                </a:solidFill>
              </a:rPr>
              <a:t>NAVGEM v1.4 (primarily DA updates)</a:t>
            </a:r>
          </a:p>
          <a:p>
            <a:pPr>
              <a:spcBef>
                <a:spcPts val="0"/>
              </a:spcBef>
              <a:spcAft>
                <a:spcPts val="0"/>
              </a:spcAft>
              <a:defRPr/>
            </a:pPr>
            <a:r>
              <a:rPr lang="en-US" sz="1800" dirty="0" smtClean="0"/>
              <a:t>Hybrid 4DVar</a:t>
            </a:r>
            <a:endParaRPr lang="en-US" sz="1800" dirty="0"/>
          </a:p>
          <a:p>
            <a:pPr>
              <a:spcBef>
                <a:spcPts val="0"/>
              </a:spcBef>
              <a:spcAft>
                <a:spcPts val="0"/>
              </a:spcAft>
              <a:defRPr/>
            </a:pPr>
            <a:r>
              <a:rPr lang="en-US" sz="1800" dirty="0"/>
              <a:t>New NAVGEM TLM and Adjoint model</a:t>
            </a:r>
          </a:p>
          <a:p>
            <a:pPr>
              <a:spcBef>
                <a:spcPts val="0"/>
              </a:spcBef>
              <a:spcAft>
                <a:spcPts val="0"/>
              </a:spcAft>
              <a:defRPr/>
            </a:pPr>
            <a:r>
              <a:rPr lang="en-US" sz="1800" dirty="0" smtClean="0"/>
              <a:t>Activate </a:t>
            </a:r>
            <a:r>
              <a:rPr lang="en-US" sz="1800" dirty="0"/>
              <a:t>Ozone assimilation along with Mesospheric Ozone photochemistry</a:t>
            </a:r>
          </a:p>
          <a:p>
            <a:pPr marL="342900" lvl="1" indent="-342900">
              <a:spcBef>
                <a:spcPts val="0"/>
              </a:spcBef>
              <a:spcAft>
                <a:spcPts val="0"/>
              </a:spcAft>
              <a:buFontTx/>
              <a:buChar char="•"/>
              <a:defRPr/>
            </a:pPr>
            <a:r>
              <a:rPr lang="en-US" sz="1800" dirty="0" smtClean="0"/>
              <a:t>Redefine humidity </a:t>
            </a:r>
            <a:r>
              <a:rPr lang="en-US" sz="1800" dirty="0"/>
              <a:t>analysis variable (</a:t>
            </a:r>
            <a:r>
              <a:rPr lang="en-US" sz="1800" dirty="0" err="1">
                <a:solidFill>
                  <a:srgbClr val="000000"/>
                </a:solidFill>
              </a:rPr>
              <a:t>Hölm</a:t>
            </a:r>
            <a:r>
              <a:rPr lang="en-US" sz="1800" dirty="0">
                <a:solidFill>
                  <a:srgbClr val="000000"/>
                </a:solidFill>
              </a:rPr>
              <a:t> transform)</a:t>
            </a:r>
            <a:endParaRPr lang="en-US" sz="1800" dirty="0"/>
          </a:p>
          <a:p>
            <a:pPr marL="342900" lvl="1" indent="-342900">
              <a:spcBef>
                <a:spcPts val="0"/>
              </a:spcBef>
              <a:spcAft>
                <a:spcPts val="0"/>
              </a:spcAft>
              <a:buFontTx/>
              <a:buChar char="•"/>
              <a:defRPr/>
            </a:pPr>
            <a:r>
              <a:rPr lang="en-US" sz="1800" dirty="0"/>
              <a:t>Revised observation and background error </a:t>
            </a:r>
            <a:r>
              <a:rPr lang="en-US" sz="1800" dirty="0" err="1"/>
              <a:t>covariances</a:t>
            </a:r>
            <a:endParaRPr lang="en-US" sz="1800" dirty="0"/>
          </a:p>
          <a:p>
            <a:pPr marL="342900" lvl="1" indent="-342900">
              <a:spcBef>
                <a:spcPts val="0"/>
              </a:spcBef>
              <a:spcAft>
                <a:spcPts val="0"/>
              </a:spcAft>
              <a:buFontTx/>
              <a:buChar char="•"/>
              <a:defRPr/>
            </a:pPr>
            <a:r>
              <a:rPr lang="en-US" sz="1800" dirty="0"/>
              <a:t>Activate anchor radiances </a:t>
            </a:r>
            <a:r>
              <a:rPr lang="en-US" sz="1800" dirty="0" smtClean="0"/>
              <a:t>capability</a:t>
            </a:r>
            <a:endParaRPr lang="en-US" sz="1800" dirty="0"/>
          </a:p>
          <a:p>
            <a:pPr>
              <a:spcBef>
                <a:spcPts val="0"/>
              </a:spcBef>
              <a:spcAft>
                <a:spcPts val="0"/>
              </a:spcAft>
              <a:defRPr/>
            </a:pPr>
            <a:r>
              <a:rPr lang="en-US" sz="1800" dirty="0" smtClean="0"/>
              <a:t>COMS-1 AMVs and </a:t>
            </a:r>
            <a:r>
              <a:rPr lang="en-US" sz="1800" dirty="0" err="1" smtClean="0"/>
              <a:t>MetOp</a:t>
            </a:r>
            <a:r>
              <a:rPr lang="en-US" sz="1800" dirty="0" smtClean="0"/>
              <a:t> A/B Global </a:t>
            </a:r>
            <a:r>
              <a:rPr lang="en-US" sz="1800" dirty="0"/>
              <a:t>AVHRR AMVS</a:t>
            </a:r>
          </a:p>
          <a:p>
            <a:pPr>
              <a:spcBef>
                <a:spcPts val="0"/>
              </a:spcBef>
              <a:spcAft>
                <a:spcPts val="0"/>
              </a:spcAft>
              <a:defRPr/>
            </a:pPr>
            <a:r>
              <a:rPr lang="en-US" sz="1800" dirty="0"/>
              <a:t>Correlated observation </a:t>
            </a:r>
            <a:r>
              <a:rPr lang="en-US" sz="1800" dirty="0" smtClean="0"/>
              <a:t>error for ATMS and IASI (and more …)</a:t>
            </a:r>
          </a:p>
          <a:p>
            <a:pPr>
              <a:spcBef>
                <a:spcPts val="0"/>
              </a:spcBef>
              <a:spcAft>
                <a:spcPts val="0"/>
              </a:spcAft>
              <a:defRPr/>
            </a:pPr>
            <a:r>
              <a:rPr lang="en-US" sz="1800" dirty="0"/>
              <a:t>Ground-based GPS-MET integrated water vapor</a:t>
            </a:r>
          </a:p>
          <a:p>
            <a:pPr>
              <a:spcBef>
                <a:spcPts val="0"/>
              </a:spcBef>
              <a:spcAft>
                <a:spcPts val="0"/>
              </a:spcAft>
              <a:defRPr/>
            </a:pPr>
            <a:r>
              <a:rPr lang="en-US" sz="1800" dirty="0" smtClean="0"/>
              <a:t>Wind </a:t>
            </a:r>
            <a:r>
              <a:rPr lang="en-US" sz="1800" dirty="0"/>
              <a:t>profiler </a:t>
            </a:r>
            <a:r>
              <a:rPr lang="en-US" sz="1800" dirty="0" smtClean="0"/>
              <a:t>assimilation</a:t>
            </a:r>
          </a:p>
          <a:p>
            <a:pPr marL="0" indent="0">
              <a:spcBef>
                <a:spcPts val="300"/>
              </a:spcBef>
              <a:spcAft>
                <a:spcPts val="0"/>
              </a:spcAft>
              <a:buNone/>
              <a:defRPr/>
            </a:pPr>
            <a:r>
              <a:rPr lang="en-US" sz="2000" b="1" dirty="0" smtClean="0">
                <a:solidFill>
                  <a:schemeClr val="accent2"/>
                </a:solidFill>
              </a:rPr>
              <a:t>COAMPS® Mesoscale 4DVar</a:t>
            </a:r>
          </a:p>
          <a:p>
            <a:pPr>
              <a:spcBef>
                <a:spcPts val="0"/>
              </a:spcBef>
            </a:pPr>
            <a:r>
              <a:rPr lang="en-US" sz="1800" dirty="0" smtClean="0"/>
              <a:t>UAS (Unmanned Aircraft Systems) </a:t>
            </a:r>
            <a:r>
              <a:rPr lang="en-US" sz="1800" dirty="0"/>
              <a:t>data assimilation to support </a:t>
            </a:r>
            <a:r>
              <a:rPr lang="en-US" sz="1800" dirty="0" smtClean="0"/>
              <a:t>experiments</a:t>
            </a:r>
          </a:p>
          <a:p>
            <a:pPr>
              <a:spcBef>
                <a:spcPts val="0"/>
              </a:spcBef>
            </a:pPr>
            <a:r>
              <a:rPr lang="en-US" sz="1800" dirty="0" smtClean="0"/>
              <a:t>Includes radiance and GNSS-RO assimilation</a:t>
            </a:r>
          </a:p>
          <a:p>
            <a:pPr marL="0" indent="0">
              <a:spcBef>
                <a:spcPts val="600"/>
              </a:spcBef>
              <a:buNone/>
            </a:pPr>
            <a:r>
              <a:rPr lang="en-US" sz="2000" b="1" dirty="0">
                <a:solidFill>
                  <a:schemeClr val="accent2"/>
                </a:solidFill>
              </a:rPr>
              <a:t>Data pre-processing and QC</a:t>
            </a:r>
          </a:p>
          <a:p>
            <a:pPr>
              <a:spcBef>
                <a:spcPts val="0"/>
              </a:spcBef>
            </a:pPr>
            <a:r>
              <a:rPr lang="en-US" sz="1800" dirty="0"/>
              <a:t>Modernize code –benefits including system robustness (Complex Quality Control CQC for radiosondes, </a:t>
            </a:r>
            <a:r>
              <a:rPr lang="en-US" sz="1800" dirty="0" err="1"/>
              <a:t>dropsondes</a:t>
            </a:r>
            <a:r>
              <a:rPr lang="en-US" sz="1800" dirty="0"/>
              <a:t>, </a:t>
            </a:r>
            <a:r>
              <a:rPr lang="en-US" sz="1800" dirty="0" err="1"/>
              <a:t>pibals</a:t>
            </a:r>
            <a:r>
              <a:rPr lang="en-US" sz="1800" dirty="0"/>
              <a:t> - NGGPS)</a:t>
            </a:r>
          </a:p>
          <a:p>
            <a:pPr>
              <a:spcBef>
                <a:spcPts val="0"/>
              </a:spcBef>
            </a:pPr>
            <a:r>
              <a:rPr lang="en-US" sz="1800" dirty="0"/>
              <a:t>Complete TAC </a:t>
            </a:r>
            <a:r>
              <a:rPr lang="en-US" sz="1800" dirty="0">
                <a:sym typeface="Wingdings" panose="05000000000000000000" pitchFamily="2" charset="2"/>
              </a:rPr>
              <a:t> </a:t>
            </a:r>
            <a:r>
              <a:rPr lang="en-US" sz="1800" dirty="0"/>
              <a:t>BUFR transition for RAOB, </a:t>
            </a:r>
            <a:r>
              <a:rPr lang="en-US" sz="1800" dirty="0" smtClean="0"/>
              <a:t>SYNOP</a:t>
            </a:r>
            <a:endParaRPr lang="en-US" sz="1800" dirty="0"/>
          </a:p>
        </p:txBody>
      </p:sp>
      <p:sp>
        <p:nvSpPr>
          <p:cNvPr id="4" name="TextBox 3"/>
          <p:cNvSpPr txBox="1"/>
          <p:nvPr/>
        </p:nvSpPr>
        <p:spPr>
          <a:xfrm>
            <a:off x="304800" y="6477000"/>
            <a:ext cx="8077200" cy="369332"/>
          </a:xfrm>
          <a:prstGeom prst="rect">
            <a:avLst/>
          </a:prstGeom>
          <a:solidFill>
            <a:schemeClr val="accent2"/>
          </a:solidFill>
        </p:spPr>
        <p:txBody>
          <a:bodyPr wrap="square" rtlCol="0">
            <a:spAutoFit/>
          </a:bodyPr>
          <a:lstStyle/>
          <a:p>
            <a:r>
              <a:rPr lang="en-US" dirty="0" smtClean="0">
                <a:solidFill>
                  <a:schemeClr val="bg1"/>
                </a:solidFill>
              </a:rPr>
              <a:t>Ben Ruston, Pat Pauley, Nancy Baker, Karl </a:t>
            </a:r>
            <a:r>
              <a:rPr lang="en-US" dirty="0">
                <a:solidFill>
                  <a:schemeClr val="bg1"/>
                </a:solidFill>
              </a:rPr>
              <a:t>Hoppel, Rebecca Stone, Liang </a:t>
            </a:r>
            <a:r>
              <a:rPr lang="en-US" dirty="0" smtClean="0">
                <a:solidFill>
                  <a:schemeClr val="bg1"/>
                </a:solidFill>
              </a:rPr>
              <a:t>Xu</a:t>
            </a:r>
            <a:endParaRPr lang="en-US" dirty="0">
              <a:solidFill>
                <a:schemeClr val="bg1"/>
              </a:solidFill>
            </a:endParaRPr>
          </a:p>
        </p:txBody>
      </p:sp>
    </p:spTree>
    <p:extLst>
      <p:ext uri="{BB962C8B-B14F-4D97-AF65-F5344CB8AC3E}">
        <p14:creationId xmlns:p14="http://schemas.microsoft.com/office/powerpoint/2010/main" val="20636386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703136"/>
          </a:xfrm>
        </p:spPr>
        <p:txBody>
          <a:bodyPr/>
          <a:lstStyle/>
          <a:p>
            <a:r>
              <a:rPr lang="en-US" sz="3600" b="1" dirty="0" smtClean="0">
                <a:solidFill>
                  <a:srgbClr val="FFC000"/>
                </a:solidFill>
              </a:rPr>
              <a:t>Global Hybrid 4DVar</a:t>
            </a:r>
            <a:endParaRPr lang="en-US" sz="3600" b="1" dirty="0">
              <a:solidFill>
                <a:srgbClr val="FFC000"/>
              </a:solidFill>
            </a:endParaRPr>
          </a:p>
        </p:txBody>
      </p:sp>
      <p:sp>
        <p:nvSpPr>
          <p:cNvPr id="2" name="Slide Number Placeholder 1"/>
          <p:cNvSpPr>
            <a:spLocks noGrp="1"/>
          </p:cNvSpPr>
          <p:nvPr>
            <p:ph type="sldNum" sz="quarter" idx="12"/>
          </p:nvPr>
        </p:nvSpPr>
        <p:spPr/>
        <p:txBody>
          <a:bodyPr/>
          <a:lstStyle/>
          <a:p>
            <a:pPr>
              <a:defRPr/>
            </a:pPr>
            <a:fld id="{36D57AF5-6D1E-4715-A0C2-52A591ABDC0A}" type="slidenum">
              <a:rPr lang="en-US" smtClean="0">
                <a:solidFill>
                  <a:srgbClr val="000000"/>
                </a:solidFill>
              </a:rPr>
              <a:pPr>
                <a:defRPr/>
              </a:pPr>
              <a:t>16</a:t>
            </a:fld>
            <a:endParaRPr lang="en-US">
              <a:solidFill>
                <a:srgbClr val="000000"/>
              </a:solidFill>
            </a:endParaRPr>
          </a:p>
        </p:txBody>
      </p:sp>
      <p:pic>
        <p:nvPicPr>
          <p:cNvPr id="5" name="Picture 4" descr="Proposed Scorecard.png"/>
          <p:cNvPicPr>
            <a:picLocks/>
          </p:cNvPicPr>
          <p:nvPr/>
        </p:nvPicPr>
        <p:blipFill>
          <a:blip r:embed="rId4">
            <a:extLst>
              <a:ext uri="{28A0092B-C50C-407E-A947-70E740481C1C}">
                <a14:useLocalDpi xmlns:a14="http://schemas.microsoft.com/office/drawing/2010/main" val="0"/>
              </a:ext>
            </a:extLst>
          </a:blip>
          <a:stretch>
            <a:fillRect/>
          </a:stretch>
        </p:blipFill>
        <p:spPr>
          <a:xfrm>
            <a:off x="0" y="2667000"/>
            <a:ext cx="9144000" cy="365760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18714437"/>
              </p:ext>
            </p:extLst>
          </p:nvPr>
        </p:nvGraphicFramePr>
        <p:xfrm>
          <a:off x="2667000" y="1066800"/>
          <a:ext cx="3606800" cy="469900"/>
        </p:xfrm>
        <a:graphic>
          <a:graphicData uri="http://schemas.openxmlformats.org/presentationml/2006/ole">
            <mc:AlternateContent xmlns:mc="http://schemas.openxmlformats.org/markup-compatibility/2006">
              <mc:Choice xmlns:v="urn:schemas-microsoft-com:vml" Requires="v">
                <p:oleObj spid="_x0000_s2114" name="Equation" r:id="rId5" imgW="3592800" imgH="456840" progId="Equation.3">
                  <p:embed/>
                </p:oleObj>
              </mc:Choice>
              <mc:Fallback>
                <p:oleObj name="Equation" r:id="rId5" imgW="3592800" imgH="4568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066800"/>
                        <a:ext cx="3606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381000" y="6400800"/>
            <a:ext cx="8379282" cy="369332"/>
          </a:xfrm>
          <a:prstGeom prst="rect">
            <a:avLst/>
          </a:prstGeom>
          <a:solidFill>
            <a:schemeClr val="accent2">
              <a:alpha val="99000"/>
            </a:schemeClr>
          </a:solidFill>
        </p:spPr>
        <p:txBody>
          <a:bodyPr wrap="none" rtlCol="0">
            <a:spAutoFit/>
          </a:bodyPr>
          <a:lstStyle/>
          <a:p>
            <a:r>
              <a:rPr lang="en-US" dirty="0" smtClean="0">
                <a:solidFill>
                  <a:schemeClr val="bg1"/>
                </a:solidFill>
              </a:rPr>
              <a:t>Dave </a:t>
            </a:r>
            <a:r>
              <a:rPr lang="en-US" dirty="0" err="1" smtClean="0">
                <a:solidFill>
                  <a:schemeClr val="bg1"/>
                </a:solidFill>
              </a:rPr>
              <a:t>Kuhl</a:t>
            </a:r>
            <a:r>
              <a:rPr lang="en-US" dirty="0" smtClean="0">
                <a:solidFill>
                  <a:schemeClr val="bg1"/>
                </a:solidFill>
              </a:rPr>
              <a:t>, Nancy Baker, Craig Bishop, Liz Satterfield, Dan </a:t>
            </a:r>
            <a:r>
              <a:rPr lang="en-US" dirty="0" err="1" smtClean="0">
                <a:solidFill>
                  <a:schemeClr val="bg1"/>
                </a:solidFill>
              </a:rPr>
              <a:t>Hodyss</a:t>
            </a:r>
            <a:r>
              <a:rPr lang="en-US" dirty="0" smtClean="0">
                <a:solidFill>
                  <a:schemeClr val="bg1"/>
                </a:solidFill>
              </a:rPr>
              <a:t>, </a:t>
            </a:r>
            <a:r>
              <a:rPr lang="en-US" dirty="0" smtClean="0">
                <a:solidFill>
                  <a:schemeClr val="bg1"/>
                </a:solidFill>
              </a:rPr>
              <a:t>Ben Ruston</a:t>
            </a:r>
            <a:endParaRPr lang="en-US" dirty="0">
              <a:solidFill>
                <a:schemeClr val="bg1"/>
              </a:solidFill>
            </a:endParaRPr>
          </a:p>
        </p:txBody>
      </p:sp>
      <p:sp>
        <p:nvSpPr>
          <p:cNvPr id="8" name="TextBox 7"/>
          <p:cNvSpPr txBox="1"/>
          <p:nvPr/>
        </p:nvSpPr>
        <p:spPr>
          <a:xfrm>
            <a:off x="2282775" y="1600200"/>
            <a:ext cx="4194225" cy="984885"/>
          </a:xfrm>
          <a:prstGeom prst="rect">
            <a:avLst/>
          </a:prstGeom>
          <a:noFill/>
          <a:ln w="28575">
            <a:solidFill>
              <a:schemeClr val="accent2"/>
            </a:solidFill>
          </a:ln>
        </p:spPr>
        <p:txBody>
          <a:bodyPr wrap="none" rtlCol="0">
            <a:spAutoFit/>
          </a:bodyPr>
          <a:lstStyle/>
          <a:p>
            <a:pPr algn="ctr" eaLnBrk="0" hangingPunct="0"/>
            <a:r>
              <a:rPr lang="en-US" sz="2000" b="1" dirty="0"/>
              <a:t>“Scorecard” using ECMWF</a:t>
            </a:r>
          </a:p>
          <a:p>
            <a:pPr algn="ctr" eaLnBrk="0" hangingPunct="0"/>
            <a:r>
              <a:rPr lang="en-US" i="1" dirty="0"/>
              <a:t>Comparison of Hybrid 4DVar vs. </a:t>
            </a:r>
            <a:r>
              <a:rPr lang="en-US" i="1" dirty="0" smtClean="0"/>
              <a:t>4DVar</a:t>
            </a:r>
          </a:p>
          <a:p>
            <a:pPr algn="ctr" eaLnBrk="0" hangingPunct="0"/>
            <a:r>
              <a:rPr lang="en-US" sz="2000" dirty="0">
                <a:solidFill>
                  <a:srgbClr val="C00000"/>
                </a:solidFill>
              </a:rPr>
              <a:t>Total Score=+</a:t>
            </a:r>
            <a:r>
              <a:rPr lang="en-US" sz="2000" dirty="0" smtClean="0">
                <a:solidFill>
                  <a:srgbClr val="C00000"/>
                </a:solidFill>
              </a:rPr>
              <a:t>9</a:t>
            </a:r>
            <a:endParaRPr lang="en-US" sz="2000" dirty="0">
              <a:solidFill>
                <a:srgbClr val="C00000"/>
              </a:solidFill>
            </a:endParaRPr>
          </a:p>
        </p:txBody>
      </p:sp>
    </p:spTree>
    <p:extLst>
      <p:ext uri="{BB962C8B-B14F-4D97-AF65-F5344CB8AC3E}">
        <p14:creationId xmlns:p14="http://schemas.microsoft.com/office/powerpoint/2010/main" val="10640350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0825"/>
            <a:ext cx="8686800" cy="739775"/>
          </a:xfrm>
        </p:spPr>
        <p:txBody>
          <a:bodyPr>
            <a:noAutofit/>
          </a:bodyPr>
          <a:lstStyle/>
          <a:p>
            <a:r>
              <a:rPr lang="en-US" sz="3600" dirty="0" smtClean="0">
                <a:solidFill>
                  <a:srgbClr val="FFDB43"/>
                </a:solidFill>
              </a:rPr>
              <a:t>NAVGEM Stratosphere Development</a:t>
            </a:r>
            <a:endParaRPr lang="en-US" sz="3600" dirty="0">
              <a:solidFill>
                <a:srgbClr val="FFDB43"/>
              </a:solidFill>
            </a:endParaRPr>
          </a:p>
        </p:txBody>
      </p:sp>
      <p:sp>
        <p:nvSpPr>
          <p:cNvPr id="3" name="Content Placeholder 2"/>
          <p:cNvSpPr>
            <a:spLocks noGrp="1"/>
          </p:cNvSpPr>
          <p:nvPr>
            <p:ph idx="1"/>
          </p:nvPr>
        </p:nvSpPr>
        <p:spPr>
          <a:xfrm>
            <a:off x="152400" y="1143000"/>
            <a:ext cx="8686800" cy="5410200"/>
          </a:xfrm>
        </p:spPr>
        <p:txBody>
          <a:bodyPr>
            <a:normAutofit lnSpcReduction="10000"/>
          </a:bodyPr>
          <a:lstStyle/>
          <a:p>
            <a:pPr>
              <a:spcBef>
                <a:spcPts val="1200"/>
              </a:spcBef>
              <a:buFont typeface="Wingdings" pitchFamily="2" charset="2"/>
              <a:buChar char="§"/>
            </a:pPr>
            <a:r>
              <a:rPr lang="en-US" sz="2600" dirty="0" smtClean="0"/>
              <a:t>As we move from NOGAPS to NAVGEM, changes to the forecast model are </a:t>
            </a:r>
            <a:r>
              <a:rPr lang="en-US" sz="2600" dirty="0"/>
              <a:t>needed </a:t>
            </a:r>
            <a:r>
              <a:rPr lang="en-US" sz="2600" dirty="0" smtClean="0"/>
              <a:t>for assimilation </a:t>
            </a:r>
            <a:r>
              <a:rPr lang="en-US" sz="2600" dirty="0"/>
              <a:t>of upper level radiances</a:t>
            </a:r>
          </a:p>
          <a:p>
            <a:pPr lvl="1">
              <a:spcBef>
                <a:spcPts val="1200"/>
              </a:spcBef>
              <a:buFont typeface="Courier New" pitchFamily="49" charset="0"/>
              <a:buChar char="o"/>
            </a:pPr>
            <a:r>
              <a:rPr lang="en-US" sz="2200" dirty="0" smtClean="0"/>
              <a:t>Extension </a:t>
            </a:r>
            <a:r>
              <a:rPr lang="en-US" sz="2200" dirty="0"/>
              <a:t>of the model vertical domain, first to L60 (hybrid </a:t>
            </a:r>
            <a:r>
              <a:rPr lang="en-US" sz="2200" dirty="0">
                <a:latin typeface="Symbol" charset="2"/>
                <a:cs typeface="Symbol" charset="2"/>
              </a:rPr>
              <a:t>s</a:t>
            </a:r>
            <a:r>
              <a:rPr lang="en-US" sz="2200" dirty="0"/>
              <a:t>-p) up to 0.04 </a:t>
            </a:r>
            <a:r>
              <a:rPr lang="en-US" sz="2200" dirty="0" err="1"/>
              <a:t>hPa</a:t>
            </a:r>
            <a:r>
              <a:rPr lang="en-US" sz="2200" dirty="0"/>
              <a:t> (~65 km), then to </a:t>
            </a:r>
            <a:r>
              <a:rPr lang="en-US" sz="2200" dirty="0" smtClean="0"/>
              <a:t>L74 </a:t>
            </a:r>
            <a:r>
              <a:rPr lang="en-US" sz="2200" dirty="0"/>
              <a:t>up to 6</a:t>
            </a:r>
            <a:r>
              <a:rPr lang="en-US" sz="2200" dirty="0" smtClean="0"/>
              <a:t>x10</a:t>
            </a:r>
            <a:r>
              <a:rPr lang="en-US" sz="2200" baseline="30000" dirty="0" smtClean="0"/>
              <a:t>-</a:t>
            </a:r>
            <a:r>
              <a:rPr lang="en-US" sz="2200" baseline="30000" dirty="0"/>
              <a:t>5</a:t>
            </a:r>
            <a:r>
              <a:rPr lang="en-US" sz="2200" dirty="0"/>
              <a:t> </a:t>
            </a:r>
            <a:r>
              <a:rPr lang="en-US" sz="2200" dirty="0" err="1"/>
              <a:t>hPa</a:t>
            </a:r>
            <a:r>
              <a:rPr lang="en-US" sz="2200" dirty="0"/>
              <a:t> (~116 km</a:t>
            </a:r>
            <a:r>
              <a:rPr lang="en-US" sz="2200" dirty="0" smtClean="0"/>
              <a:t>)</a:t>
            </a:r>
          </a:p>
          <a:p>
            <a:pPr lvl="1">
              <a:spcBef>
                <a:spcPts val="1200"/>
              </a:spcBef>
              <a:buFont typeface="Courier New" pitchFamily="49" charset="0"/>
              <a:buChar char="o"/>
            </a:pPr>
            <a:r>
              <a:rPr lang="en-US" sz="2200" dirty="0"/>
              <a:t>New stratospheric-mesospheric ozone photochemistry with diurnal variability in the upper stratosphere and </a:t>
            </a:r>
            <a:r>
              <a:rPr lang="en-US" sz="2200" dirty="0" smtClean="0"/>
              <a:t>mesosphere</a:t>
            </a:r>
            <a:endParaRPr lang="en-US" sz="2200" dirty="0"/>
          </a:p>
          <a:p>
            <a:pPr lvl="1">
              <a:spcBef>
                <a:spcPts val="1200"/>
              </a:spcBef>
              <a:buFont typeface="Courier New" pitchFamily="49" charset="0"/>
              <a:buChar char="o"/>
            </a:pPr>
            <a:r>
              <a:rPr lang="en-US" sz="2200" dirty="0"/>
              <a:t>New parameterized stratospheric-mesospheric water vapor photochemistry and quality </a:t>
            </a:r>
            <a:r>
              <a:rPr lang="en-US" sz="2200" dirty="0" smtClean="0"/>
              <a:t>control</a:t>
            </a:r>
            <a:endParaRPr lang="en-US" sz="2200" dirty="0"/>
          </a:p>
          <a:p>
            <a:pPr lvl="1">
              <a:spcBef>
                <a:spcPts val="1200"/>
              </a:spcBef>
              <a:buFont typeface="Courier New" pitchFamily="49" charset="0"/>
              <a:buChar char="o"/>
            </a:pPr>
            <a:r>
              <a:rPr lang="en-US" sz="2200" dirty="0" smtClean="0"/>
              <a:t>New stochastic </a:t>
            </a:r>
            <a:r>
              <a:rPr lang="en-US" sz="2200" dirty="0"/>
              <a:t>gravity-wave drag </a:t>
            </a:r>
            <a:r>
              <a:rPr lang="en-US" sz="2200" dirty="0" smtClean="0"/>
              <a:t>parameterization</a:t>
            </a:r>
            <a:endParaRPr lang="en-US" sz="2800" dirty="0" smtClean="0"/>
          </a:p>
          <a:p>
            <a:pPr marL="342900" lvl="1" indent="-342900">
              <a:spcBef>
                <a:spcPts val="1200"/>
              </a:spcBef>
              <a:buFont typeface="Wingdings" pitchFamily="2" charset="2"/>
              <a:buChar char="§"/>
            </a:pPr>
            <a:r>
              <a:rPr lang="en-US" sz="2600" b="1" dirty="0" smtClean="0">
                <a:solidFill>
                  <a:schemeClr val="accent2"/>
                </a:solidFill>
              </a:rPr>
              <a:t>Important: Reduce </a:t>
            </a:r>
            <a:r>
              <a:rPr lang="en-US" sz="2600" b="1" dirty="0">
                <a:solidFill>
                  <a:schemeClr val="accent2"/>
                </a:solidFill>
              </a:rPr>
              <a:t>upper-level temperature biases </a:t>
            </a:r>
            <a:r>
              <a:rPr lang="en-US" sz="2600" b="1" dirty="0" smtClean="0">
                <a:solidFill>
                  <a:schemeClr val="accent2"/>
                </a:solidFill>
              </a:rPr>
              <a:t>(i.e., improve modeled “climate”)</a:t>
            </a:r>
            <a:endParaRPr lang="en-US" sz="2600" b="1" dirty="0">
              <a:solidFill>
                <a:schemeClr val="accent2"/>
              </a:solidFill>
            </a:endParaRPr>
          </a:p>
          <a:p>
            <a:pPr>
              <a:spcBef>
                <a:spcPts val="1200"/>
              </a:spcBef>
              <a:buFont typeface="Wingdings" pitchFamily="2" charset="2"/>
              <a:buChar char="§"/>
            </a:pPr>
            <a:endParaRPr lang="en-US" sz="2800"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2367298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t2011112000Kexp10-Kexp8-288.jpg"/>
          <p:cNvPicPr>
            <a:picLocks noChangeAspect="1"/>
          </p:cNvPicPr>
          <p:nvPr/>
        </p:nvPicPr>
        <p:blipFill rotWithShape="1">
          <a:blip r:embed="rId3" cstate="print"/>
          <a:srcRect b="50963"/>
          <a:stretch/>
        </p:blipFill>
        <p:spPr>
          <a:xfrm>
            <a:off x="4876800" y="1295400"/>
            <a:ext cx="4191000" cy="2775581"/>
          </a:xfrm>
          <a:prstGeom prst="rect">
            <a:avLst/>
          </a:prstGeom>
        </p:spPr>
      </p:pic>
      <p:sp>
        <p:nvSpPr>
          <p:cNvPr id="7" name="Rectangle 6"/>
          <p:cNvSpPr/>
          <p:nvPr/>
        </p:nvSpPr>
        <p:spPr>
          <a:xfrm>
            <a:off x="4953000" y="1143000"/>
            <a:ext cx="36576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a:p>
        </p:txBody>
      </p:sp>
      <p:sp>
        <p:nvSpPr>
          <p:cNvPr id="3" name="Rectangle 2"/>
          <p:cNvSpPr/>
          <p:nvPr/>
        </p:nvSpPr>
        <p:spPr>
          <a:xfrm>
            <a:off x="1676400" y="329624"/>
            <a:ext cx="7467600" cy="584776"/>
          </a:xfrm>
          <a:prstGeom prst="rect">
            <a:avLst/>
          </a:prstGeom>
        </p:spPr>
        <p:txBody>
          <a:bodyPr wrap="square">
            <a:spAutoFit/>
          </a:bodyPr>
          <a:lstStyle/>
          <a:p>
            <a:r>
              <a:rPr lang="en-US" sz="3200" dirty="0" smtClean="0">
                <a:solidFill>
                  <a:srgbClr val="FFDB43"/>
                </a:solidFill>
              </a:rPr>
              <a:t>Parameterized H</a:t>
            </a:r>
            <a:r>
              <a:rPr lang="en-US" sz="3200" baseline="-25000" dirty="0" smtClean="0">
                <a:solidFill>
                  <a:srgbClr val="FFDB43"/>
                </a:solidFill>
              </a:rPr>
              <a:t>2</a:t>
            </a:r>
            <a:r>
              <a:rPr lang="en-US" sz="3200" dirty="0" smtClean="0">
                <a:solidFill>
                  <a:srgbClr val="FFDB43"/>
                </a:solidFill>
              </a:rPr>
              <a:t>O </a:t>
            </a:r>
            <a:r>
              <a:rPr lang="en-US" sz="3200" dirty="0">
                <a:solidFill>
                  <a:srgbClr val="FFDB43"/>
                </a:solidFill>
              </a:rPr>
              <a:t>Photochemistry</a:t>
            </a:r>
          </a:p>
        </p:txBody>
      </p:sp>
      <p:pic>
        <p:nvPicPr>
          <p:cNvPr id="4" name="Picture 3" descr="sht0.jpg"/>
          <p:cNvPicPr>
            <a:picLocks noChangeAspect="1"/>
          </p:cNvPicPr>
          <p:nvPr/>
        </p:nvPicPr>
        <p:blipFill rotWithShape="1">
          <a:blip r:embed="rId4" cstate="print"/>
          <a:srcRect t="4390"/>
          <a:stretch/>
        </p:blipFill>
        <p:spPr>
          <a:xfrm>
            <a:off x="609600" y="1447800"/>
            <a:ext cx="3886339" cy="2590800"/>
          </a:xfrm>
          <a:prstGeom prst="rect">
            <a:avLst/>
          </a:prstGeom>
        </p:spPr>
      </p:pic>
      <p:pic>
        <p:nvPicPr>
          <p:cNvPr id="6" name="Picture 5" descr="water5.jpg"/>
          <p:cNvPicPr>
            <a:picLocks noChangeAspect="1"/>
          </p:cNvPicPr>
          <p:nvPr/>
        </p:nvPicPr>
        <p:blipFill>
          <a:blip r:embed="rId5" cstate="print"/>
          <a:stretch>
            <a:fillRect/>
          </a:stretch>
        </p:blipFill>
        <p:spPr>
          <a:xfrm>
            <a:off x="609600" y="4122527"/>
            <a:ext cx="3889248" cy="2659273"/>
          </a:xfrm>
          <a:prstGeom prst="rect">
            <a:avLst/>
          </a:prstGeom>
        </p:spPr>
      </p:pic>
      <p:sp>
        <p:nvSpPr>
          <p:cNvPr id="8" name="Rectangle 7"/>
          <p:cNvSpPr/>
          <p:nvPr/>
        </p:nvSpPr>
        <p:spPr>
          <a:xfrm>
            <a:off x="1066800" y="3962400"/>
            <a:ext cx="26670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85800" y="1078468"/>
            <a:ext cx="4114800" cy="369332"/>
          </a:xfrm>
          <a:prstGeom prst="rect">
            <a:avLst/>
          </a:prstGeom>
          <a:noFill/>
        </p:spPr>
        <p:txBody>
          <a:bodyPr wrap="square" rtlCol="0">
            <a:spAutoFit/>
          </a:bodyPr>
          <a:lstStyle/>
          <a:p>
            <a:r>
              <a:rPr lang="en-US" dirty="0" smtClean="0"/>
              <a:t>Spec. Humidity Analysis 15 Nov 2011</a:t>
            </a:r>
            <a:endParaRPr lang="en-US" dirty="0"/>
          </a:p>
        </p:txBody>
      </p:sp>
      <p:sp>
        <p:nvSpPr>
          <p:cNvPr id="11" name="TextBox 10"/>
          <p:cNvSpPr txBox="1"/>
          <p:nvPr/>
        </p:nvSpPr>
        <p:spPr>
          <a:xfrm>
            <a:off x="1447800" y="1490246"/>
            <a:ext cx="2362200" cy="338554"/>
          </a:xfrm>
          <a:prstGeom prst="rect">
            <a:avLst/>
          </a:prstGeom>
          <a:noFill/>
        </p:spPr>
        <p:txBody>
          <a:bodyPr wrap="square" rtlCol="0">
            <a:spAutoFit/>
          </a:bodyPr>
          <a:lstStyle/>
          <a:p>
            <a:r>
              <a:rPr lang="en-US" sz="1600" dirty="0" smtClean="0"/>
              <a:t>No H2O photochemistry</a:t>
            </a:r>
            <a:endParaRPr lang="en-US" sz="1600" dirty="0"/>
          </a:p>
        </p:txBody>
      </p:sp>
      <p:sp>
        <p:nvSpPr>
          <p:cNvPr id="13" name="TextBox 12"/>
          <p:cNvSpPr txBox="1"/>
          <p:nvPr/>
        </p:nvSpPr>
        <p:spPr>
          <a:xfrm>
            <a:off x="5562600" y="1490246"/>
            <a:ext cx="2971800" cy="338554"/>
          </a:xfrm>
          <a:prstGeom prst="rect">
            <a:avLst/>
          </a:prstGeom>
          <a:noFill/>
        </p:spPr>
        <p:txBody>
          <a:bodyPr wrap="square" rtlCol="0">
            <a:spAutoFit/>
          </a:bodyPr>
          <a:lstStyle/>
          <a:p>
            <a:pPr algn="ctr"/>
            <a:r>
              <a:rPr lang="en-US" sz="1600" dirty="0" smtClean="0"/>
              <a:t>with H2O photochemistry</a:t>
            </a:r>
            <a:endParaRPr lang="en-US" sz="1600" dirty="0"/>
          </a:p>
        </p:txBody>
      </p:sp>
      <p:sp>
        <p:nvSpPr>
          <p:cNvPr id="14" name="TextBox 13"/>
          <p:cNvSpPr txBox="1"/>
          <p:nvPr/>
        </p:nvSpPr>
        <p:spPr>
          <a:xfrm>
            <a:off x="1676400" y="3962400"/>
            <a:ext cx="4114800" cy="369332"/>
          </a:xfrm>
          <a:prstGeom prst="rect">
            <a:avLst/>
          </a:prstGeom>
          <a:noFill/>
        </p:spPr>
        <p:txBody>
          <a:bodyPr wrap="square" rtlCol="0">
            <a:spAutoFit/>
          </a:bodyPr>
          <a:lstStyle/>
          <a:p>
            <a:r>
              <a:rPr lang="en-US" dirty="0" smtClean="0"/>
              <a:t>Nov Climatology</a:t>
            </a:r>
            <a:endParaRPr lang="en-US" dirty="0"/>
          </a:p>
        </p:txBody>
      </p:sp>
      <p:sp>
        <p:nvSpPr>
          <p:cNvPr id="15" name="TextBox 14"/>
          <p:cNvSpPr txBox="1"/>
          <p:nvPr/>
        </p:nvSpPr>
        <p:spPr>
          <a:xfrm>
            <a:off x="4648200" y="4459069"/>
            <a:ext cx="4724400" cy="369332"/>
          </a:xfrm>
          <a:prstGeom prst="rect">
            <a:avLst/>
          </a:prstGeom>
          <a:noFill/>
        </p:spPr>
        <p:txBody>
          <a:bodyPr wrap="square" rtlCol="0">
            <a:spAutoFit/>
          </a:bodyPr>
          <a:lstStyle/>
          <a:p>
            <a:endParaRPr lang="en-US" dirty="0"/>
          </a:p>
        </p:txBody>
      </p:sp>
      <p:sp>
        <p:nvSpPr>
          <p:cNvPr id="12" name="TextBox 11"/>
          <p:cNvSpPr txBox="1"/>
          <p:nvPr/>
        </p:nvSpPr>
        <p:spPr>
          <a:xfrm>
            <a:off x="4800600" y="1078468"/>
            <a:ext cx="4267200" cy="369332"/>
          </a:xfrm>
          <a:prstGeom prst="rect">
            <a:avLst/>
          </a:prstGeom>
          <a:noFill/>
        </p:spPr>
        <p:txBody>
          <a:bodyPr wrap="square" rtlCol="0">
            <a:spAutoFit/>
          </a:bodyPr>
          <a:lstStyle/>
          <a:p>
            <a:pPr algn="ctr"/>
            <a:r>
              <a:rPr lang="en-US" dirty="0" smtClean="0"/>
              <a:t>Spec. Humidity Analysis 15 Nov 2011</a:t>
            </a:r>
            <a:endParaRPr lang="en-US" dirty="0"/>
          </a:p>
        </p:txBody>
      </p:sp>
      <p:pic>
        <p:nvPicPr>
          <p:cNvPr id="17" name="Picture 16" descr="sht2011112000Kexp10-Kexp8-288.jpg"/>
          <p:cNvPicPr>
            <a:picLocks noChangeAspect="1"/>
          </p:cNvPicPr>
          <p:nvPr/>
        </p:nvPicPr>
        <p:blipFill rotWithShape="1">
          <a:blip r:embed="rId3" cstate="print"/>
          <a:srcRect t="53353"/>
          <a:stretch/>
        </p:blipFill>
        <p:spPr>
          <a:xfrm>
            <a:off x="4890052" y="4092456"/>
            <a:ext cx="4177748" cy="2689344"/>
          </a:xfrm>
          <a:prstGeom prst="rect">
            <a:avLst/>
          </a:prstGeom>
        </p:spPr>
      </p:pic>
      <p:sp>
        <p:nvSpPr>
          <p:cNvPr id="18" name="TextBox 17"/>
          <p:cNvSpPr txBox="1"/>
          <p:nvPr/>
        </p:nvSpPr>
        <p:spPr>
          <a:xfrm>
            <a:off x="5105400" y="4188023"/>
            <a:ext cx="3886200" cy="584775"/>
          </a:xfrm>
          <a:prstGeom prst="rect">
            <a:avLst/>
          </a:prstGeom>
          <a:noFill/>
        </p:spPr>
        <p:txBody>
          <a:bodyPr wrap="square" rtlCol="0">
            <a:spAutoFit/>
          </a:bodyPr>
          <a:lstStyle/>
          <a:p>
            <a:pPr algn="ctr"/>
            <a:r>
              <a:rPr lang="en-US" sz="1600" b="1" dirty="0" smtClean="0"/>
              <a:t>Percent</a:t>
            </a:r>
            <a:r>
              <a:rPr lang="en-US" sz="1600" b="1" dirty="0" smtClean="0"/>
              <a:t> </a:t>
            </a:r>
            <a:r>
              <a:rPr lang="en-US" sz="1600" b="1" dirty="0" smtClean="0"/>
              <a:t>Difference </a:t>
            </a:r>
            <a:endParaRPr lang="en-US" sz="1600" b="1" dirty="0" smtClean="0"/>
          </a:p>
          <a:p>
            <a:pPr algn="ctr"/>
            <a:r>
              <a:rPr lang="en-US" sz="1600" b="1" dirty="0" smtClean="0">
                <a:solidFill>
                  <a:schemeClr val="bg1"/>
                </a:solidFill>
              </a:rPr>
              <a:t>H2O </a:t>
            </a:r>
            <a:r>
              <a:rPr lang="en-US" sz="1600" b="1" dirty="0" err="1" smtClean="0">
                <a:solidFill>
                  <a:schemeClr val="bg1"/>
                </a:solidFill>
              </a:rPr>
              <a:t>chem</a:t>
            </a:r>
            <a:r>
              <a:rPr lang="en-US" sz="1600" b="1" dirty="0" smtClean="0">
                <a:solidFill>
                  <a:schemeClr val="bg1"/>
                </a:solidFill>
              </a:rPr>
              <a:t> (with </a:t>
            </a:r>
            <a:r>
              <a:rPr lang="en-US" sz="1600" b="1" dirty="0" smtClean="0">
                <a:solidFill>
                  <a:schemeClr val="bg1"/>
                </a:solidFill>
              </a:rPr>
              <a:t>– </a:t>
            </a:r>
            <a:r>
              <a:rPr lang="en-US" sz="1600" b="1" dirty="0" smtClean="0">
                <a:solidFill>
                  <a:schemeClr val="bg1"/>
                </a:solidFill>
              </a:rPr>
              <a:t>without</a:t>
            </a:r>
            <a:r>
              <a:rPr lang="en-US" sz="1600" dirty="0" smtClean="0">
                <a:solidFill>
                  <a:schemeClr val="bg1"/>
                </a:solidFill>
              </a:rPr>
              <a:t>)</a:t>
            </a:r>
            <a:endParaRPr lang="en-US" sz="1600" dirty="0">
              <a:solidFill>
                <a:schemeClr val="bg1"/>
              </a:solidFill>
            </a:endParaRPr>
          </a:p>
        </p:txBody>
      </p:sp>
    </p:spTree>
    <p:extLst>
      <p:ext uri="{BB962C8B-B14F-4D97-AF65-F5344CB8AC3E}">
        <p14:creationId xmlns:p14="http://schemas.microsoft.com/office/powerpoint/2010/main" val="19774476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elta-ttKexp10-288.jpg"/>
          <p:cNvPicPr>
            <a:picLocks noChangeAspect="1"/>
          </p:cNvPicPr>
          <p:nvPr/>
        </p:nvPicPr>
        <p:blipFill rotWithShape="1">
          <a:blip r:embed="rId3" cstate="print"/>
          <a:srcRect t="4796"/>
          <a:stretch/>
        </p:blipFill>
        <p:spPr>
          <a:xfrm>
            <a:off x="762000" y="1534431"/>
            <a:ext cx="7696200" cy="5018769"/>
          </a:xfrm>
          <a:prstGeom prst="rect">
            <a:avLst/>
          </a:prstGeom>
        </p:spPr>
      </p:pic>
      <p:sp>
        <p:nvSpPr>
          <p:cNvPr id="6" name="TextBox 5"/>
          <p:cNvSpPr txBox="1"/>
          <p:nvPr/>
        </p:nvSpPr>
        <p:spPr>
          <a:xfrm>
            <a:off x="3352800" y="3200400"/>
            <a:ext cx="3048000" cy="646331"/>
          </a:xfrm>
          <a:prstGeom prst="rect">
            <a:avLst/>
          </a:prstGeom>
          <a:solidFill>
            <a:schemeClr val="tx1">
              <a:alpha val="50000"/>
            </a:schemeClr>
          </a:solidFill>
        </p:spPr>
        <p:txBody>
          <a:bodyPr wrap="square" rtlCol="0">
            <a:spAutoFit/>
          </a:bodyPr>
          <a:lstStyle/>
          <a:p>
            <a:pPr algn="ctr"/>
            <a:r>
              <a:rPr lang="en-US" dirty="0" smtClean="0">
                <a:solidFill>
                  <a:schemeClr val="bg1"/>
                </a:solidFill>
              </a:rPr>
              <a:t>Negative (colder)</a:t>
            </a:r>
          </a:p>
          <a:p>
            <a:pPr algn="ctr"/>
            <a:r>
              <a:rPr lang="en-US" dirty="0" smtClean="0">
                <a:solidFill>
                  <a:schemeClr val="bg1"/>
                </a:solidFill>
              </a:rPr>
              <a:t>More water, more IR cooling</a:t>
            </a:r>
            <a:endParaRPr lang="en-US" dirty="0"/>
          </a:p>
        </p:txBody>
      </p:sp>
      <p:sp>
        <p:nvSpPr>
          <p:cNvPr id="7" name="TextBox 6"/>
          <p:cNvSpPr txBox="1"/>
          <p:nvPr/>
        </p:nvSpPr>
        <p:spPr>
          <a:xfrm>
            <a:off x="3581400" y="5449669"/>
            <a:ext cx="2895600" cy="646331"/>
          </a:xfrm>
          <a:prstGeom prst="rect">
            <a:avLst/>
          </a:prstGeom>
          <a:solidFill>
            <a:srgbClr val="FF0000">
              <a:alpha val="90000"/>
            </a:srgbClr>
          </a:solidFill>
        </p:spPr>
        <p:txBody>
          <a:bodyPr wrap="square" rtlCol="0">
            <a:spAutoFit/>
          </a:bodyPr>
          <a:lstStyle/>
          <a:p>
            <a:pPr algn="ctr"/>
            <a:r>
              <a:rPr lang="en-US" dirty="0" smtClean="0">
                <a:solidFill>
                  <a:schemeClr val="bg1"/>
                </a:solidFill>
              </a:rPr>
              <a:t>Positive (warmer)</a:t>
            </a:r>
          </a:p>
          <a:p>
            <a:pPr algn="ctr"/>
            <a:r>
              <a:rPr lang="en-US" dirty="0" smtClean="0">
                <a:solidFill>
                  <a:schemeClr val="bg1"/>
                </a:solidFill>
              </a:rPr>
              <a:t>Less water, less IR cooling</a:t>
            </a:r>
            <a:endParaRPr lang="en-US" dirty="0"/>
          </a:p>
        </p:txBody>
      </p:sp>
      <p:cxnSp>
        <p:nvCxnSpPr>
          <p:cNvPr id="8" name="Straight Arrow Connector 7"/>
          <p:cNvCxnSpPr/>
          <p:nvPr/>
        </p:nvCxnSpPr>
        <p:spPr>
          <a:xfrm flipH="1" flipV="1">
            <a:off x="3124200" y="5029200"/>
            <a:ext cx="14478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505200" y="1676400"/>
            <a:ext cx="2286000" cy="381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33400" y="83403"/>
            <a:ext cx="8458200" cy="830997"/>
          </a:xfrm>
          <a:prstGeom prst="rect">
            <a:avLst/>
          </a:prstGeom>
        </p:spPr>
        <p:txBody>
          <a:bodyPr wrap="square">
            <a:spAutoFit/>
          </a:bodyPr>
          <a:lstStyle/>
          <a:p>
            <a:pPr algn="ctr"/>
            <a:r>
              <a:rPr lang="en-US" sz="2400" dirty="0" smtClean="0">
                <a:solidFill>
                  <a:srgbClr val="FFDB43"/>
                </a:solidFill>
              </a:rPr>
              <a:t>Parameterized H</a:t>
            </a:r>
            <a:r>
              <a:rPr lang="en-US" sz="2400" baseline="-25000" dirty="0" smtClean="0">
                <a:solidFill>
                  <a:srgbClr val="FFDB43"/>
                </a:solidFill>
              </a:rPr>
              <a:t>2</a:t>
            </a:r>
            <a:r>
              <a:rPr lang="en-US" sz="2400" dirty="0" smtClean="0">
                <a:solidFill>
                  <a:srgbClr val="FFDB43"/>
                </a:solidFill>
              </a:rPr>
              <a:t>O Photochemistry:</a:t>
            </a:r>
          </a:p>
          <a:p>
            <a:pPr algn="ctr"/>
            <a:r>
              <a:rPr lang="en-US" sz="2400" dirty="0" smtClean="0">
                <a:solidFill>
                  <a:srgbClr val="FDEF0B"/>
                </a:solidFill>
              </a:rPr>
              <a:t> </a:t>
            </a:r>
            <a:r>
              <a:rPr lang="en-US" sz="2400" dirty="0" smtClean="0">
                <a:solidFill>
                  <a:srgbClr val="FFDB43"/>
                </a:solidFill>
              </a:rPr>
              <a:t>Reducing Forecast Temperature Bias</a:t>
            </a:r>
            <a:endParaRPr lang="en-US" sz="2400" dirty="0">
              <a:solidFill>
                <a:srgbClr val="FFDB43"/>
              </a:solidFill>
            </a:endParaRPr>
          </a:p>
        </p:txBody>
      </p:sp>
      <p:sp>
        <p:nvSpPr>
          <p:cNvPr id="3" name="TextBox 2"/>
          <p:cNvSpPr txBox="1"/>
          <p:nvPr/>
        </p:nvSpPr>
        <p:spPr>
          <a:xfrm>
            <a:off x="1066800" y="1078468"/>
            <a:ext cx="9829800" cy="369332"/>
          </a:xfrm>
          <a:prstGeom prst="rect">
            <a:avLst/>
          </a:prstGeom>
          <a:noFill/>
        </p:spPr>
        <p:txBody>
          <a:bodyPr wrap="square" rtlCol="0">
            <a:spAutoFit/>
          </a:bodyPr>
          <a:lstStyle/>
          <a:p>
            <a:r>
              <a:rPr lang="en-US" dirty="0" smtClean="0"/>
              <a:t>288-Hour Forecast Temperature Difference: (H2O </a:t>
            </a:r>
            <a:r>
              <a:rPr lang="en-US" dirty="0" err="1" smtClean="0"/>
              <a:t>chem</a:t>
            </a:r>
            <a:r>
              <a:rPr lang="en-US" dirty="0" smtClean="0"/>
              <a:t>) – (no H2O </a:t>
            </a:r>
            <a:r>
              <a:rPr lang="en-US" dirty="0" err="1" smtClean="0"/>
              <a:t>chem</a:t>
            </a:r>
            <a:r>
              <a:rPr lang="en-US" dirty="0" smtClean="0"/>
              <a:t>)</a:t>
            </a:r>
            <a:endParaRPr lang="en-US" dirty="0"/>
          </a:p>
        </p:txBody>
      </p:sp>
      <p:sp>
        <p:nvSpPr>
          <p:cNvPr id="5" name="Rectangle 4"/>
          <p:cNvSpPr/>
          <p:nvPr/>
        </p:nvSpPr>
        <p:spPr>
          <a:xfrm>
            <a:off x="3526580" y="1600200"/>
            <a:ext cx="2721820" cy="461665"/>
          </a:xfrm>
          <a:prstGeom prst="rect">
            <a:avLst/>
          </a:prstGeom>
        </p:spPr>
        <p:txBody>
          <a:bodyPr wrap="square">
            <a:spAutoFit/>
          </a:bodyPr>
          <a:lstStyle/>
          <a:p>
            <a:r>
              <a:rPr lang="en-US" sz="2400" b="1" u="sng" dirty="0" smtClean="0">
                <a:solidFill>
                  <a:srgbClr val="00B050"/>
                </a:solidFill>
              </a:rPr>
              <a:t>KEXP10 </a:t>
            </a:r>
            <a:r>
              <a:rPr lang="en-US" sz="2400" b="1" dirty="0" smtClean="0"/>
              <a:t>- </a:t>
            </a:r>
            <a:r>
              <a:rPr lang="en-US" sz="2400" b="1" u="sng" dirty="0" smtClean="0">
                <a:solidFill>
                  <a:srgbClr val="FF0000"/>
                </a:solidFill>
              </a:rPr>
              <a:t>KEXP8</a:t>
            </a:r>
            <a:endParaRPr lang="en-US" sz="2400" dirty="0" smtClean="0"/>
          </a:p>
        </p:txBody>
      </p:sp>
    </p:spTree>
    <p:extLst>
      <p:ext uri="{BB962C8B-B14F-4D97-AF65-F5344CB8AC3E}">
        <p14:creationId xmlns:p14="http://schemas.microsoft.com/office/powerpoint/2010/main" val="26908378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6713" y="1022350"/>
            <a:ext cx="1179512" cy="148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8150" y="1712913"/>
            <a:ext cx="151765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2004090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847473"/>
            <a:ext cx="1755775"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133600"/>
            <a:ext cx="123190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nogaps precip"/>
          <p:cNvPicPr>
            <a:picLocks noChangeAspect="1" noChangeArrowheads="1"/>
          </p:cNvPicPr>
          <p:nvPr/>
        </p:nvPicPr>
        <p:blipFill>
          <a:blip r:embed="rId6">
            <a:extLst>
              <a:ext uri="{28A0092B-C50C-407E-A947-70E740481C1C}">
                <a14:useLocalDpi xmlns:a14="http://schemas.microsoft.com/office/drawing/2010/main" val="0"/>
              </a:ext>
            </a:extLst>
          </a:blip>
          <a:srcRect l="9804" t="11111" r="3922" b="16226"/>
          <a:stretch>
            <a:fillRect/>
          </a:stretch>
        </p:blipFill>
        <p:spPr bwMode="auto">
          <a:xfrm>
            <a:off x="2286000" y="3200400"/>
            <a:ext cx="2895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 Box 7"/>
          <p:cNvSpPr txBox="1">
            <a:spLocks noChangeArrowheads="1"/>
          </p:cNvSpPr>
          <p:nvPr/>
        </p:nvSpPr>
        <p:spPr bwMode="auto">
          <a:xfrm>
            <a:off x="173038" y="1066800"/>
            <a:ext cx="668496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003399"/>
                </a:solidFill>
                <a:latin typeface="Arial" charset="0"/>
              </a:rPr>
              <a:t>Six Divisions performing scientific and technological innovation, research and development from the bottom of the sea floor to the top of the atmosphere and into space.</a:t>
            </a:r>
          </a:p>
        </p:txBody>
      </p:sp>
      <p:pic>
        <p:nvPicPr>
          <p:cNvPr id="82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574630"/>
            <a:ext cx="1862137" cy="1140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l="5899" t="25323" r="6216" b="25711"/>
          <a:stretch>
            <a:fillRect/>
          </a:stretch>
        </p:blipFill>
        <p:spPr bwMode="auto">
          <a:xfrm>
            <a:off x="1524000" y="4348665"/>
            <a:ext cx="2568574" cy="117157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9">
            <a:extLst>
              <a:ext uri="{28A0092B-C50C-407E-A947-70E740481C1C}">
                <a14:useLocalDpi xmlns:a14="http://schemas.microsoft.com/office/drawing/2010/main" val="0"/>
              </a:ext>
            </a:extLst>
          </a:blip>
          <a:srcRect l="7652" t="7448" r="2545" b="29561"/>
          <a:stretch>
            <a:fillRect/>
          </a:stretch>
        </p:blipFill>
        <p:spPr bwMode="auto">
          <a:xfrm>
            <a:off x="762000" y="5137944"/>
            <a:ext cx="2617788" cy="97313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203" name="Text Box 11"/>
          <p:cNvSpPr txBox="1">
            <a:spLocks noChangeArrowheads="1"/>
          </p:cNvSpPr>
          <p:nvPr/>
        </p:nvSpPr>
        <p:spPr bwMode="auto">
          <a:xfrm>
            <a:off x="3124200" y="6291263"/>
            <a:ext cx="457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003399"/>
                </a:solidFill>
                <a:latin typeface="Arial" charset="0"/>
              </a:rPr>
              <a:t>Marine Geosciences </a:t>
            </a:r>
            <a:r>
              <a:rPr lang="en-US" sz="1400" b="1" dirty="0">
                <a:solidFill>
                  <a:srgbClr val="003399"/>
                </a:solidFill>
                <a:latin typeface="Arial" charset="0"/>
              </a:rPr>
              <a:t>(</a:t>
            </a:r>
            <a:r>
              <a:rPr lang="en-US" sz="1400" b="1" dirty="0" smtClean="0">
                <a:solidFill>
                  <a:srgbClr val="003399"/>
                </a:solidFill>
                <a:latin typeface="Arial" charset="0"/>
              </a:rPr>
              <a:t>MS, 7400)</a:t>
            </a:r>
            <a:endParaRPr lang="en-US" sz="1800" dirty="0">
              <a:solidFill>
                <a:srgbClr val="003399"/>
              </a:solidFill>
            </a:endParaRPr>
          </a:p>
        </p:txBody>
      </p:sp>
      <p:sp>
        <p:nvSpPr>
          <p:cNvPr id="8204" name="Text Box 12"/>
          <p:cNvSpPr txBox="1">
            <a:spLocks noChangeArrowheads="1"/>
          </p:cNvSpPr>
          <p:nvPr/>
        </p:nvSpPr>
        <p:spPr bwMode="auto">
          <a:xfrm>
            <a:off x="3962400" y="5791200"/>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latin typeface="Arial" charset="0"/>
              </a:rPr>
              <a:t>Acoustics </a:t>
            </a:r>
            <a:r>
              <a:rPr lang="en-US" sz="1400" b="1" dirty="0">
                <a:latin typeface="Arial" charset="0"/>
              </a:rPr>
              <a:t>(DC &amp; </a:t>
            </a:r>
            <a:r>
              <a:rPr lang="en-US" sz="1400" b="1" dirty="0" smtClean="0">
                <a:solidFill>
                  <a:srgbClr val="003399"/>
                </a:solidFill>
                <a:latin typeface="Arial" charset="0"/>
              </a:rPr>
              <a:t>MS, 71</a:t>
            </a:r>
            <a:r>
              <a:rPr lang="en-US" sz="1400" b="1" dirty="0" smtClean="0">
                <a:latin typeface="Arial" charset="0"/>
              </a:rPr>
              <a:t>00)</a:t>
            </a:r>
            <a:r>
              <a:rPr lang="en-US" sz="1400" b="1" dirty="0" smtClean="0">
                <a:solidFill>
                  <a:srgbClr val="3654A8"/>
                </a:solidFill>
                <a:latin typeface="Arial" charset="0"/>
              </a:rPr>
              <a:t> </a:t>
            </a:r>
            <a:endParaRPr lang="en-US" sz="1800" b="1" dirty="0">
              <a:solidFill>
                <a:srgbClr val="3654A8"/>
              </a:solidFill>
              <a:latin typeface="Arial" charset="0"/>
            </a:endParaRPr>
          </a:p>
        </p:txBody>
      </p:sp>
      <p:sp>
        <p:nvSpPr>
          <p:cNvPr id="8205" name="Text Box 13"/>
          <p:cNvSpPr txBox="1">
            <a:spLocks noChangeArrowheads="1"/>
          </p:cNvSpPr>
          <p:nvPr/>
        </p:nvSpPr>
        <p:spPr bwMode="auto">
          <a:xfrm>
            <a:off x="4724400" y="5257800"/>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003399"/>
                </a:solidFill>
                <a:latin typeface="Arial" charset="0"/>
              </a:rPr>
              <a:t>Oceanography </a:t>
            </a:r>
            <a:r>
              <a:rPr lang="en-US" sz="1400" b="1" dirty="0">
                <a:solidFill>
                  <a:srgbClr val="003399"/>
                </a:solidFill>
                <a:latin typeface="Arial" charset="0"/>
              </a:rPr>
              <a:t>(</a:t>
            </a:r>
            <a:r>
              <a:rPr lang="en-US" sz="1400" b="1" dirty="0" smtClean="0">
                <a:solidFill>
                  <a:srgbClr val="003399"/>
                </a:solidFill>
                <a:latin typeface="Arial" charset="0"/>
              </a:rPr>
              <a:t>MS, 7300) </a:t>
            </a:r>
            <a:endParaRPr lang="en-US" sz="1800" b="1" dirty="0">
              <a:solidFill>
                <a:srgbClr val="003399"/>
              </a:solidFill>
              <a:latin typeface="Arial" charset="0"/>
            </a:endParaRPr>
          </a:p>
        </p:txBody>
      </p:sp>
      <p:sp>
        <p:nvSpPr>
          <p:cNvPr id="8206" name="Text Box 14"/>
          <p:cNvSpPr txBox="1">
            <a:spLocks noChangeArrowheads="1"/>
          </p:cNvSpPr>
          <p:nvPr/>
        </p:nvSpPr>
        <p:spPr bwMode="auto">
          <a:xfrm>
            <a:off x="5562600" y="44958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u="sng" dirty="0">
                <a:solidFill>
                  <a:srgbClr val="CC0000"/>
                </a:solidFill>
                <a:latin typeface="Arial" charset="0"/>
              </a:rPr>
              <a:t>Marine Meteorology</a:t>
            </a:r>
            <a:r>
              <a:rPr lang="en-US" b="1" u="sng" dirty="0">
                <a:solidFill>
                  <a:srgbClr val="CC0000"/>
                </a:solidFill>
              </a:rPr>
              <a:t> </a:t>
            </a:r>
            <a:r>
              <a:rPr lang="en-US" sz="1400" b="1" u="sng" dirty="0">
                <a:solidFill>
                  <a:srgbClr val="CC0000"/>
                </a:solidFill>
                <a:latin typeface="Arial" charset="0"/>
              </a:rPr>
              <a:t>(</a:t>
            </a:r>
            <a:r>
              <a:rPr lang="en-US" sz="1400" b="1" u="sng" dirty="0" smtClean="0">
                <a:solidFill>
                  <a:srgbClr val="CC0000"/>
                </a:solidFill>
                <a:latin typeface="Arial" charset="0"/>
              </a:rPr>
              <a:t>CA, 7500)</a:t>
            </a:r>
            <a:endParaRPr lang="en-US" sz="1400" b="1" u="sng" dirty="0">
              <a:solidFill>
                <a:srgbClr val="CC0000"/>
              </a:solidFill>
              <a:latin typeface="Arial" charset="0"/>
            </a:endParaRPr>
          </a:p>
        </p:txBody>
      </p:sp>
      <p:sp>
        <p:nvSpPr>
          <p:cNvPr id="8207" name="Text Box 15"/>
          <p:cNvSpPr txBox="1">
            <a:spLocks noChangeArrowheads="1"/>
          </p:cNvSpPr>
          <p:nvPr/>
        </p:nvSpPr>
        <p:spPr bwMode="auto">
          <a:xfrm>
            <a:off x="6324601" y="3886200"/>
            <a:ext cx="2933534" cy="46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5" tIns="45702" rIns="91405" bIns="4570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latin typeface="Arial" charset="0"/>
              </a:rPr>
              <a:t>Remote Sensing </a:t>
            </a:r>
            <a:r>
              <a:rPr lang="en-US" sz="1400" b="1" dirty="0">
                <a:latin typeface="Arial" charset="0"/>
              </a:rPr>
              <a:t>(</a:t>
            </a:r>
            <a:r>
              <a:rPr lang="en-US" sz="1400" b="1" dirty="0" smtClean="0">
                <a:latin typeface="Arial" charset="0"/>
              </a:rPr>
              <a:t>DC, 7200)</a:t>
            </a:r>
            <a:r>
              <a:rPr lang="en-US" b="1" dirty="0" smtClean="0"/>
              <a:t> </a:t>
            </a:r>
            <a:endParaRPr lang="en-US" b="1" dirty="0"/>
          </a:p>
        </p:txBody>
      </p:sp>
      <p:sp>
        <p:nvSpPr>
          <p:cNvPr id="8208" name="Text Box 16"/>
          <p:cNvSpPr txBox="1">
            <a:spLocks noChangeArrowheads="1"/>
          </p:cNvSpPr>
          <p:nvPr/>
        </p:nvSpPr>
        <p:spPr bwMode="auto">
          <a:xfrm>
            <a:off x="7010400" y="3276600"/>
            <a:ext cx="2155825" cy="584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5" tIns="45702" rIns="91405" bIns="4570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latin typeface="Arial" charset="0"/>
              </a:rPr>
              <a:t>Space Sciences </a:t>
            </a:r>
            <a:r>
              <a:rPr lang="en-US" sz="1400" b="1" dirty="0">
                <a:latin typeface="Arial" charset="0"/>
              </a:rPr>
              <a:t>(DC, 7600</a:t>
            </a:r>
            <a:r>
              <a:rPr lang="en-US" sz="1400" b="1" dirty="0" smtClean="0">
                <a:latin typeface="Arial" charset="0"/>
              </a:rPr>
              <a:t>)</a:t>
            </a:r>
            <a:endParaRPr lang="en-US" sz="1800" b="1" dirty="0">
              <a:latin typeface="Arial" charset="0"/>
            </a:endParaRPr>
          </a:p>
        </p:txBody>
      </p:sp>
      <p:sp>
        <p:nvSpPr>
          <p:cNvPr id="8209" name="Text Box 17"/>
          <p:cNvSpPr txBox="1">
            <a:spLocks noChangeArrowheads="1"/>
          </p:cNvSpPr>
          <p:nvPr/>
        </p:nvSpPr>
        <p:spPr bwMode="auto">
          <a:xfrm>
            <a:off x="1222375" y="-63500"/>
            <a:ext cx="6324600" cy="95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800" b="1" dirty="0">
                <a:solidFill>
                  <a:srgbClr val="FFDB43"/>
                </a:solidFill>
                <a:latin typeface="Arial" charset="0"/>
              </a:rPr>
              <a:t>Ocean and Atmospheric Science and Technology </a:t>
            </a:r>
            <a:r>
              <a:rPr lang="en-US" sz="2800" b="1" dirty="0" smtClean="0">
                <a:solidFill>
                  <a:srgbClr val="FFDB43"/>
                </a:solidFill>
                <a:latin typeface="Arial" charset="0"/>
              </a:rPr>
              <a:t>Directorate (7000)</a:t>
            </a:r>
            <a:endParaRPr lang="en-US" sz="2800" dirty="0">
              <a:solidFill>
                <a:srgbClr val="FFDB43"/>
              </a:solidFill>
            </a:endParaRPr>
          </a:p>
        </p:txBody>
      </p:sp>
      <p:sp>
        <p:nvSpPr>
          <p:cNvPr id="8210" name="Text Box 18"/>
          <p:cNvSpPr txBox="1">
            <a:spLocks noChangeArrowheads="1"/>
          </p:cNvSpPr>
          <p:nvPr/>
        </p:nvSpPr>
        <p:spPr bwMode="auto">
          <a:xfrm>
            <a:off x="152400" y="2236037"/>
            <a:ext cx="4343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b="1" dirty="0">
                <a:solidFill>
                  <a:schemeClr val="tx2"/>
                </a:solidFill>
                <a:latin typeface="Arial" charset="0"/>
              </a:rPr>
              <a:t>This Directorate was formed in 1992, when meteorology and oceanography were integrated into NRL with the merger of smaller labs in CA and MS with NRL DC.</a:t>
            </a:r>
            <a:endParaRPr lang="en-US" sz="1400" dirty="0"/>
          </a:p>
        </p:txBody>
      </p:sp>
    </p:spTree>
    <p:extLst>
      <p:ext uri="{BB962C8B-B14F-4D97-AF65-F5344CB8AC3E}">
        <p14:creationId xmlns:p14="http://schemas.microsoft.com/office/powerpoint/2010/main" val="4061220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1565275" y="93663"/>
            <a:ext cx="5975350" cy="57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smtClean="0">
                <a:solidFill>
                  <a:srgbClr val="FFC000"/>
                </a:solidFill>
              </a:rPr>
              <a:t>NAVGEM Future Plans</a:t>
            </a:r>
          </a:p>
        </p:txBody>
      </p:sp>
      <p:sp>
        <p:nvSpPr>
          <p:cNvPr id="7" name="TextBox 6"/>
          <p:cNvSpPr txBox="1"/>
          <p:nvPr/>
        </p:nvSpPr>
        <p:spPr>
          <a:xfrm>
            <a:off x="1219200" y="1600200"/>
            <a:ext cx="6705600" cy="4154984"/>
          </a:xfrm>
          <a:prstGeom prst="rect">
            <a:avLst/>
          </a:prstGeom>
          <a:solidFill>
            <a:schemeClr val="accent5"/>
          </a:solidFill>
          <a:ln>
            <a:solidFill>
              <a:schemeClr val="tx1"/>
            </a:solidFill>
          </a:ln>
        </p:spPr>
        <p:txBody>
          <a:bodyPr wrap="square">
            <a:spAutoFit/>
          </a:bodyPr>
          <a:lstStyle/>
          <a:p>
            <a:pPr algn="ctr">
              <a:defRPr/>
            </a:pPr>
            <a:r>
              <a:rPr lang="en-US" sz="2400" b="1" dirty="0">
                <a:solidFill>
                  <a:srgbClr val="FF0000"/>
                </a:solidFill>
              </a:rPr>
              <a:t>NAVGEM 2.0 (FY16)</a:t>
            </a:r>
          </a:p>
          <a:p>
            <a:pPr marL="342900" indent="-342900">
              <a:buFont typeface="Arial" pitchFamily="34" charset="0"/>
              <a:buChar char="•"/>
              <a:defRPr/>
            </a:pPr>
            <a:r>
              <a:rPr lang="en-US" sz="2400" b="1" dirty="0">
                <a:solidFill>
                  <a:srgbClr val="000000"/>
                </a:solidFill>
              </a:rPr>
              <a:t>T681L80 (19km,0.01hPa~80km) </a:t>
            </a:r>
          </a:p>
          <a:p>
            <a:pPr marL="342900" indent="-342900">
              <a:buFont typeface="Arial" pitchFamily="34" charset="0"/>
              <a:buChar char="•"/>
              <a:defRPr/>
            </a:pPr>
            <a:r>
              <a:rPr lang="en-US" sz="2400" b="1" dirty="0">
                <a:solidFill>
                  <a:srgbClr val="000000"/>
                </a:solidFill>
              </a:rPr>
              <a:t>Integrated with Hybrid-AR </a:t>
            </a:r>
          </a:p>
          <a:p>
            <a:pPr marL="342900" indent="-342900">
              <a:buFont typeface="Arial" pitchFamily="34" charset="0"/>
              <a:buChar char="•"/>
              <a:defRPr/>
            </a:pPr>
            <a:r>
              <a:rPr lang="en-US" sz="2400" b="1" dirty="0">
                <a:solidFill>
                  <a:srgbClr val="000000"/>
                </a:solidFill>
              </a:rPr>
              <a:t>Improve computational efficiency</a:t>
            </a:r>
          </a:p>
          <a:p>
            <a:pPr marL="342900" indent="-342900">
              <a:buFont typeface="Arial" pitchFamily="34" charset="0"/>
              <a:buChar char="•"/>
              <a:defRPr/>
            </a:pPr>
            <a:r>
              <a:rPr lang="en-US" sz="2400" b="1" dirty="0">
                <a:solidFill>
                  <a:srgbClr val="000000"/>
                </a:solidFill>
              </a:rPr>
              <a:t>Upgrade of cloud water/ice prediction</a:t>
            </a:r>
          </a:p>
          <a:p>
            <a:pPr marL="342900" indent="-342900">
              <a:buFont typeface="Arial" pitchFamily="34" charset="0"/>
              <a:buChar char="•"/>
              <a:defRPr/>
            </a:pPr>
            <a:r>
              <a:rPr lang="en-US" sz="2400" b="1" dirty="0">
                <a:solidFill>
                  <a:srgbClr val="000000"/>
                </a:solidFill>
              </a:rPr>
              <a:t>Upgrade radiation scheme</a:t>
            </a:r>
          </a:p>
          <a:p>
            <a:pPr marL="342900" indent="-342900">
              <a:buFont typeface="Arial" pitchFamily="34" charset="0"/>
              <a:buChar char="•"/>
              <a:defRPr/>
            </a:pPr>
            <a:r>
              <a:rPr lang="en-US" sz="2400" b="1" dirty="0">
                <a:solidFill>
                  <a:srgbClr val="000000"/>
                </a:solidFill>
              </a:rPr>
              <a:t>Two-time level integration</a:t>
            </a:r>
          </a:p>
          <a:p>
            <a:pPr marL="342900" indent="-342900">
              <a:buFont typeface="Arial" pitchFamily="34" charset="0"/>
              <a:buChar char="•"/>
              <a:defRPr/>
            </a:pPr>
            <a:r>
              <a:rPr lang="en-US" sz="2400" b="1" dirty="0">
                <a:solidFill>
                  <a:srgbClr val="000000"/>
                </a:solidFill>
              </a:rPr>
              <a:t>New land surface model </a:t>
            </a:r>
          </a:p>
          <a:p>
            <a:pPr marL="342900" indent="-342900">
              <a:buFont typeface="Arial" pitchFamily="34" charset="0"/>
              <a:buChar char="•"/>
              <a:defRPr/>
            </a:pPr>
            <a:r>
              <a:rPr lang="en-US" sz="2400" b="1" dirty="0">
                <a:solidFill>
                  <a:srgbClr val="000000"/>
                </a:solidFill>
              </a:rPr>
              <a:t>High-order PBL scheme</a:t>
            </a:r>
          </a:p>
          <a:p>
            <a:pPr marL="342900" indent="-342900">
              <a:buFont typeface="Arial" pitchFamily="34" charset="0"/>
              <a:buChar char="•"/>
              <a:defRPr/>
            </a:pPr>
            <a:r>
              <a:rPr lang="en-US" sz="2400" b="1" dirty="0">
                <a:solidFill>
                  <a:srgbClr val="000000"/>
                </a:solidFill>
              </a:rPr>
              <a:t>Coupled CICE model</a:t>
            </a:r>
          </a:p>
          <a:p>
            <a:pPr marL="342900" indent="-342900">
              <a:buFont typeface="Arial" pitchFamily="34" charset="0"/>
              <a:buChar char="•"/>
              <a:defRPr/>
            </a:pPr>
            <a:r>
              <a:rPr lang="en-US" sz="2400" b="1" dirty="0">
                <a:solidFill>
                  <a:srgbClr val="000000"/>
                </a:solidFill>
              </a:rPr>
              <a:t>4 aerosol constituents prediction</a:t>
            </a:r>
          </a:p>
        </p:txBody>
      </p:sp>
    </p:spTree>
    <p:extLst>
      <p:ext uri="{BB962C8B-B14F-4D97-AF65-F5344CB8AC3E}">
        <p14:creationId xmlns:p14="http://schemas.microsoft.com/office/powerpoint/2010/main" val="1097543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304" t="29596" r="10304" b="20538"/>
          <a:stretch/>
        </p:blipFill>
        <p:spPr>
          <a:xfrm>
            <a:off x="355336" y="1255393"/>
            <a:ext cx="2467957" cy="2006038"/>
          </a:xfrm>
          <a:prstGeom prst="rect">
            <a:avLst/>
          </a:prstGeom>
          <a:ln w="9525">
            <a:solidFill>
              <a:schemeClr val="tx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991" t="29578" r="10205" b="20422"/>
          <a:stretch/>
        </p:blipFill>
        <p:spPr>
          <a:xfrm>
            <a:off x="228600" y="3628914"/>
            <a:ext cx="2666822" cy="2162286"/>
          </a:xfrm>
          <a:prstGeom prst="rect">
            <a:avLst/>
          </a:prstGeom>
          <a:ln>
            <a:solidFill>
              <a:schemeClr val="tx1"/>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0104" t="29594" r="10594" b="20653"/>
          <a:stretch/>
        </p:blipFill>
        <p:spPr>
          <a:xfrm>
            <a:off x="6581996" y="4969708"/>
            <a:ext cx="2218644" cy="1801343"/>
          </a:xfrm>
          <a:prstGeom prst="rect">
            <a:avLst/>
          </a:prstGeom>
          <a:ln w="9525">
            <a:solidFill>
              <a:schemeClr val="tx1"/>
            </a:solidFill>
          </a:ln>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0008" t="31527" r="10543" b="22582"/>
          <a:stretch/>
        </p:blipFill>
        <p:spPr>
          <a:xfrm>
            <a:off x="6012112" y="1172742"/>
            <a:ext cx="2161013" cy="1615363"/>
          </a:xfrm>
          <a:prstGeom prst="rect">
            <a:avLst/>
          </a:prstGeom>
          <a:ln>
            <a:solidFill>
              <a:schemeClr val="tx1"/>
            </a:solidFill>
          </a:ln>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5660" t="35902" r="16568" b="19167"/>
          <a:stretch/>
        </p:blipFill>
        <p:spPr>
          <a:xfrm>
            <a:off x="6361983" y="2980231"/>
            <a:ext cx="2106741" cy="1807510"/>
          </a:xfrm>
          <a:prstGeom prst="rect">
            <a:avLst/>
          </a:prstGeom>
          <a:ln>
            <a:solidFill>
              <a:schemeClr val="tx1"/>
            </a:solidFill>
          </a:ln>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1662" t="2213" r="1772" b="1564"/>
          <a:stretch/>
        </p:blipFill>
        <p:spPr>
          <a:xfrm>
            <a:off x="3173122" y="1268138"/>
            <a:ext cx="2438173" cy="2008462"/>
          </a:xfrm>
          <a:prstGeom prst="rect">
            <a:avLst/>
          </a:prstGeom>
          <a:ln w="19050">
            <a:solidFill>
              <a:schemeClr val="tx1"/>
            </a:solidFill>
          </a:ln>
        </p:spPr>
      </p:pic>
      <p:sp>
        <p:nvSpPr>
          <p:cNvPr id="13" name="Rectangle 12"/>
          <p:cNvSpPr/>
          <p:nvPr/>
        </p:nvSpPr>
        <p:spPr>
          <a:xfrm>
            <a:off x="1163782" y="0"/>
            <a:ext cx="6068291" cy="954107"/>
          </a:xfrm>
          <a:prstGeom prst="rect">
            <a:avLst/>
          </a:prstGeom>
        </p:spPr>
        <p:txBody>
          <a:bodyPr wrap="square">
            <a:spAutoFit/>
          </a:bodyPr>
          <a:lstStyle/>
          <a:p>
            <a:pPr algn="ctr"/>
            <a:r>
              <a:rPr lang="en-US" sz="2800" b="1" dirty="0" smtClean="0">
                <a:solidFill>
                  <a:srgbClr val="FFCC00"/>
                </a:solidFill>
              </a:rPr>
              <a:t>COAMPS 4DVar</a:t>
            </a:r>
          </a:p>
          <a:p>
            <a:pPr algn="ctr"/>
            <a:r>
              <a:rPr lang="en-US" sz="2800" b="1" dirty="0" smtClean="0">
                <a:solidFill>
                  <a:srgbClr val="FFCC00"/>
                </a:solidFill>
              </a:rPr>
              <a:t>Sample Model Domains</a:t>
            </a:r>
            <a:endParaRPr lang="en-US" sz="2800" b="1" dirty="0">
              <a:solidFill>
                <a:srgbClr val="FFCC00"/>
              </a:solidFill>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6600" y="3593402"/>
            <a:ext cx="2677900" cy="2197798"/>
          </a:xfrm>
          <a:prstGeom prst="rect">
            <a:avLst/>
          </a:prstGeom>
        </p:spPr>
      </p:pic>
      <p:sp>
        <p:nvSpPr>
          <p:cNvPr id="15" name="TextBox 14"/>
          <p:cNvSpPr txBox="1"/>
          <p:nvPr/>
        </p:nvSpPr>
        <p:spPr>
          <a:xfrm>
            <a:off x="225631" y="5883194"/>
            <a:ext cx="6136352" cy="923330"/>
          </a:xfrm>
          <a:prstGeom prst="rect">
            <a:avLst/>
          </a:prstGeom>
          <a:noFill/>
          <a:ln w="22225">
            <a:solidFill>
              <a:schemeClr val="accent2"/>
            </a:solidFill>
          </a:ln>
        </p:spPr>
        <p:txBody>
          <a:bodyPr wrap="square" rtlCol="0">
            <a:spAutoFit/>
          </a:bodyPr>
          <a:lstStyle/>
          <a:p>
            <a:r>
              <a:rPr lang="en-US" dirty="0" smtClean="0"/>
              <a:t>COAMPS 4DVar has been tested over many regions with multiple nests, different map projections, and vertical levels.  </a:t>
            </a:r>
            <a:r>
              <a:rPr lang="en-US" dirty="0" err="1" smtClean="0"/>
              <a:t>Wallclock</a:t>
            </a:r>
            <a:r>
              <a:rPr lang="en-US" dirty="0" smtClean="0"/>
              <a:t> ~15m for 45x45 km grid (121x91x30)</a:t>
            </a:r>
            <a:endParaRPr lang="en-US" dirty="0"/>
          </a:p>
        </p:txBody>
      </p:sp>
      <p:sp>
        <p:nvSpPr>
          <p:cNvPr id="2" name="TextBox 1"/>
          <p:cNvSpPr txBox="1"/>
          <p:nvPr/>
        </p:nvSpPr>
        <p:spPr>
          <a:xfrm>
            <a:off x="304800" y="3276600"/>
            <a:ext cx="5506636" cy="369332"/>
          </a:xfrm>
          <a:prstGeom prst="rect">
            <a:avLst/>
          </a:prstGeom>
          <a:noFill/>
        </p:spPr>
        <p:txBody>
          <a:bodyPr wrap="none" rtlCol="0">
            <a:spAutoFit/>
          </a:bodyPr>
          <a:lstStyle/>
          <a:p>
            <a:r>
              <a:rPr lang="en-US" dirty="0" smtClean="0"/>
              <a:t>Much easier to assimilate radiances and GNSS-RO</a:t>
            </a:r>
            <a:endParaRPr lang="en-US" dirty="0"/>
          </a:p>
        </p:txBody>
      </p:sp>
    </p:spTree>
    <p:extLst>
      <p:ext uri="{BB962C8B-B14F-4D97-AF65-F5344CB8AC3E}">
        <p14:creationId xmlns:p14="http://schemas.microsoft.com/office/powerpoint/2010/main" val="37981271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4" name="Text Box 24"/>
          <p:cNvSpPr txBox="1">
            <a:spLocks noChangeArrowheads="1"/>
          </p:cNvSpPr>
          <p:nvPr/>
        </p:nvSpPr>
        <p:spPr bwMode="auto">
          <a:xfrm>
            <a:off x="985836" y="152400"/>
            <a:ext cx="7548563"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3200" b="1" dirty="0" smtClean="0">
                <a:solidFill>
                  <a:srgbClr val="FFDB43"/>
                </a:solidFill>
                <a:latin typeface="Arial" charset="0"/>
              </a:rPr>
              <a:t>New Research Activities</a:t>
            </a:r>
            <a:endParaRPr lang="en-US" sz="3200" b="1" dirty="0">
              <a:solidFill>
                <a:srgbClr val="FFDB43"/>
              </a:solidFill>
              <a:latin typeface="Arial" charset="0"/>
            </a:endParaRPr>
          </a:p>
        </p:txBody>
      </p:sp>
      <p:sp>
        <p:nvSpPr>
          <p:cNvPr id="3" name="Rectangle 2"/>
          <p:cNvSpPr/>
          <p:nvPr/>
        </p:nvSpPr>
        <p:spPr>
          <a:xfrm>
            <a:off x="144462" y="1186220"/>
            <a:ext cx="8923338" cy="4985980"/>
          </a:xfrm>
          <a:prstGeom prst="rect">
            <a:avLst/>
          </a:prstGeom>
        </p:spPr>
        <p:txBody>
          <a:bodyPr wrap="square">
            <a:spAutoFit/>
          </a:bodyPr>
          <a:lstStyle/>
          <a:p>
            <a:pPr fontAlgn="base">
              <a:spcBef>
                <a:spcPct val="0"/>
              </a:spcBef>
              <a:spcAft>
                <a:spcPct val="0"/>
              </a:spcAft>
            </a:pPr>
            <a:r>
              <a:rPr lang="en-US" sz="1600" b="1" dirty="0" smtClean="0">
                <a:solidFill>
                  <a:srgbClr val="C00000"/>
                </a:solidFill>
                <a:latin typeface="Arial" pitchFamily="34" charset="0"/>
                <a:cs typeface="Arial" pitchFamily="34" charset="0"/>
              </a:rPr>
              <a:t>2</a:t>
            </a:r>
            <a:r>
              <a:rPr lang="en-US" sz="1600" b="1" dirty="0">
                <a:solidFill>
                  <a:srgbClr val="C00000"/>
                </a:solidFill>
                <a:latin typeface="Arial" pitchFamily="34" charset="0"/>
                <a:cs typeface="Arial" pitchFamily="34" charset="0"/>
              </a:rPr>
              <a:t>. CalWater2: Atmospheric River</a:t>
            </a:r>
          </a:p>
          <a:p>
            <a:pPr marL="457200" indent="-457200" fontAlgn="base">
              <a:spcBef>
                <a:spcPct val="0"/>
              </a:spcBef>
              <a:spcAft>
                <a:spcPct val="0"/>
              </a:spcAft>
            </a:pPr>
            <a:r>
              <a:rPr lang="en-US" sz="1600" b="1" dirty="0">
                <a:solidFill>
                  <a:srgbClr val="FF0000"/>
                </a:solidFill>
                <a:latin typeface="Arial" pitchFamily="34" charset="0"/>
                <a:cs typeface="Arial" pitchFamily="34" charset="0"/>
              </a:rPr>
              <a:t>	</a:t>
            </a:r>
            <a:r>
              <a:rPr lang="en-US" sz="1200" b="1" dirty="0">
                <a:solidFill>
                  <a:srgbClr val="002060"/>
                </a:solidFill>
                <a:latin typeface="Arial" pitchFamily="34" charset="0"/>
                <a:cs typeface="Arial" pitchFamily="34" charset="0"/>
              </a:rPr>
              <a:t>Multi-agency study of heavy California rainfall and rain influence on coastal upper-ocean temperature change.  MMD employing CPP funded measurement suite, including microwave radiometers, laser </a:t>
            </a:r>
            <a:r>
              <a:rPr lang="en-US" sz="1200" b="1" dirty="0" err="1">
                <a:solidFill>
                  <a:srgbClr val="002060"/>
                </a:solidFill>
                <a:latin typeface="Arial" panose="020B0604020202020204" pitchFamily="34" charset="0"/>
                <a:cs typeface="Arial" panose="020B0604020202020204" pitchFamily="34" charset="0"/>
              </a:rPr>
              <a:t>disdrometer</a:t>
            </a:r>
            <a:r>
              <a:rPr lang="en-US" sz="1200" b="1" dirty="0">
                <a:solidFill>
                  <a:srgbClr val="002060"/>
                </a:solidFill>
                <a:latin typeface="Arial" panose="020B0604020202020204" pitchFamily="34" charset="0"/>
                <a:cs typeface="Arial" panose="020B0604020202020204" pitchFamily="34" charset="0"/>
              </a:rPr>
              <a:t>, all-sky camera to document cloud conditions, ceilometer, tipping bucket rain gauge, and surface meteorological station to record wind, pressure, temperature and relative humidity.</a:t>
            </a:r>
          </a:p>
          <a:p>
            <a:pPr marL="457200" indent="-457200" fontAlgn="base">
              <a:spcBef>
                <a:spcPct val="0"/>
              </a:spcBef>
              <a:spcAft>
                <a:spcPct val="0"/>
              </a:spcAft>
            </a:pPr>
            <a:endParaRPr lang="en-US" sz="1600" b="1" dirty="0" smtClean="0">
              <a:solidFill>
                <a:srgbClr val="C00000"/>
              </a:solidFill>
              <a:latin typeface="Arial" pitchFamily="34" charset="0"/>
              <a:cs typeface="Arial" pitchFamily="34" charset="0"/>
            </a:endParaRPr>
          </a:p>
          <a:p>
            <a:pPr marL="457200" indent="-457200" fontAlgn="base">
              <a:spcBef>
                <a:spcPct val="0"/>
              </a:spcBef>
              <a:spcAft>
                <a:spcPct val="0"/>
              </a:spcAft>
            </a:pPr>
            <a:r>
              <a:rPr lang="en-US" sz="1600" b="1" dirty="0" smtClean="0">
                <a:solidFill>
                  <a:srgbClr val="C00000"/>
                </a:solidFill>
                <a:latin typeface="Arial" pitchFamily="34" charset="0"/>
                <a:cs typeface="Arial" pitchFamily="34" charset="0"/>
              </a:rPr>
              <a:t>3</a:t>
            </a:r>
            <a:r>
              <a:rPr lang="en-US" sz="1600" b="1" dirty="0">
                <a:solidFill>
                  <a:srgbClr val="C00000"/>
                </a:solidFill>
                <a:latin typeface="Arial" pitchFamily="34" charset="0"/>
                <a:cs typeface="Arial" pitchFamily="34" charset="0"/>
              </a:rPr>
              <a:t>. </a:t>
            </a:r>
            <a:r>
              <a:rPr lang="en-US" sz="1600" b="1" dirty="0" smtClean="0">
                <a:solidFill>
                  <a:srgbClr val="C00000"/>
                </a:solidFill>
                <a:latin typeface="Arial" pitchFamily="34" charset="0"/>
                <a:cs typeface="Arial" pitchFamily="34" charset="0"/>
              </a:rPr>
              <a:t>High </a:t>
            </a:r>
            <a:r>
              <a:rPr lang="en-US" sz="1600" b="1" dirty="0">
                <a:solidFill>
                  <a:srgbClr val="C00000"/>
                </a:solidFill>
                <a:latin typeface="Arial" pitchFamily="34" charset="0"/>
                <a:cs typeface="Arial" pitchFamily="34" charset="0"/>
              </a:rPr>
              <a:t>Impact Weather Prediction Project (HIWPP)</a:t>
            </a:r>
          </a:p>
          <a:p>
            <a:pPr lvl="1" fontAlgn="base">
              <a:spcBef>
                <a:spcPct val="0"/>
              </a:spcBef>
              <a:spcAft>
                <a:spcPct val="0"/>
              </a:spcAft>
            </a:pPr>
            <a:r>
              <a:rPr lang="en-US" sz="1200" b="1" dirty="0">
                <a:solidFill>
                  <a:srgbClr val="002060"/>
                </a:solidFill>
                <a:latin typeface="Arial" pitchFamily="34" charset="0"/>
                <a:cs typeface="Arial" pitchFamily="34" charset="0"/>
              </a:rPr>
              <a:t>NOAA/ESRL collaborative investigation comparing NRL deterministic and probabilistic hydrostatic (NAVGEM T681L60) and non-hydrostatic (NEPTUNE) models  with NOAA models to improve time-zero to two-week prediction of potentially dangerous storms (hurricanes, floods, and blizzards). We are currently running comparisons of NAVGEM with NOAA/ESRL and NOAA/EMC global models on local Cray DHPI supercomputer and is establishing the infrastructure to compare NAVGEM ensembles and NEPTUNE</a:t>
            </a:r>
            <a:r>
              <a:rPr lang="en-US" sz="1200" b="1" dirty="0" smtClean="0">
                <a:solidFill>
                  <a:srgbClr val="002060"/>
                </a:solidFill>
                <a:latin typeface="Arial" pitchFamily="34" charset="0"/>
                <a:cs typeface="Arial" pitchFamily="34" charset="0"/>
              </a:rPr>
              <a:t>.</a:t>
            </a:r>
          </a:p>
          <a:p>
            <a:pPr lvl="1" fontAlgn="base">
              <a:spcBef>
                <a:spcPct val="0"/>
              </a:spcBef>
              <a:spcAft>
                <a:spcPct val="0"/>
              </a:spcAft>
            </a:pPr>
            <a:endParaRPr lang="en-US" sz="1200" b="1" dirty="0" smtClean="0">
              <a:solidFill>
                <a:srgbClr val="002060"/>
              </a:solidFill>
              <a:latin typeface="Arial" pitchFamily="34" charset="0"/>
              <a:cs typeface="Arial" pitchFamily="34" charset="0"/>
            </a:endParaRPr>
          </a:p>
          <a:p>
            <a:pPr marL="342900" indent="-342900" fontAlgn="base">
              <a:spcBef>
                <a:spcPct val="0"/>
              </a:spcBef>
              <a:spcAft>
                <a:spcPct val="0"/>
              </a:spcAft>
              <a:buFont typeface="+mj-lt"/>
              <a:buAutoNum type="arabicPeriod" startAt="7"/>
            </a:pPr>
            <a:r>
              <a:rPr lang="en-US" sz="1600" b="1" dirty="0">
                <a:solidFill>
                  <a:srgbClr val="C00000"/>
                </a:solidFill>
                <a:latin typeface="Arial" pitchFamily="34" charset="0"/>
                <a:cs typeface="Arial" pitchFamily="34" charset="0"/>
              </a:rPr>
              <a:t>Next Generation Global Prediction System (NGGPS)</a:t>
            </a:r>
          </a:p>
          <a:p>
            <a:pPr marL="457200" indent="-457200" fontAlgn="base">
              <a:spcBef>
                <a:spcPct val="0"/>
              </a:spcBef>
              <a:spcAft>
                <a:spcPct val="0"/>
              </a:spcAft>
            </a:pPr>
            <a:r>
              <a:rPr lang="en-US" sz="1600" b="1" dirty="0">
                <a:solidFill>
                  <a:srgbClr val="FF0000"/>
                </a:solidFill>
                <a:latin typeface="Arial" pitchFamily="34" charset="0"/>
                <a:cs typeface="Arial" pitchFamily="34" charset="0"/>
              </a:rPr>
              <a:t>	</a:t>
            </a:r>
            <a:r>
              <a:rPr lang="en-US" sz="1200" b="1" dirty="0">
                <a:solidFill>
                  <a:srgbClr val="002060"/>
                </a:solidFill>
                <a:latin typeface="Arial" pitchFamily="34" charset="0"/>
                <a:cs typeface="Arial" pitchFamily="34" charset="0"/>
              </a:rPr>
              <a:t>NOAA/NWS collaborative research to operations (R2O) initiative to expand and accelerate critical weather forecasting research to increase the accuracy of weather forecasts to provide forecast guidance for the next several decades. NEPTUNE has been selected for evaluation as a candidate.</a:t>
            </a:r>
          </a:p>
          <a:p>
            <a:pPr marL="457200" indent="-457200" fontAlgn="base">
              <a:spcBef>
                <a:spcPct val="0"/>
              </a:spcBef>
              <a:spcAft>
                <a:spcPct val="0"/>
              </a:spcAft>
            </a:pPr>
            <a:endParaRPr lang="en-US" sz="1200" b="1" dirty="0">
              <a:solidFill>
                <a:srgbClr val="002060"/>
              </a:solidFill>
              <a:latin typeface="Arial" pitchFamily="34" charset="0"/>
              <a:cs typeface="Arial" pitchFamily="34" charset="0"/>
            </a:endParaRPr>
          </a:p>
          <a:p>
            <a:pPr marL="457200" indent="-457200" fontAlgn="base">
              <a:spcBef>
                <a:spcPct val="0"/>
              </a:spcBef>
              <a:spcAft>
                <a:spcPct val="0"/>
              </a:spcAft>
              <a:buFont typeface="+mj-lt"/>
              <a:buAutoNum type="arabicPeriod" startAt="9"/>
            </a:pPr>
            <a:r>
              <a:rPr lang="en-US" sz="1600" b="1" dirty="0">
                <a:solidFill>
                  <a:srgbClr val="C00000"/>
                </a:solidFill>
                <a:latin typeface="Arial" panose="020B0604020202020204" pitchFamily="34" charset="0"/>
                <a:cs typeface="Arial" pitchFamily="34" charset="0"/>
              </a:rPr>
              <a:t>HASI - Optimizing Global and Regional Earth Prediction </a:t>
            </a:r>
          </a:p>
          <a:p>
            <a:pPr marL="457200" indent="-457200" fontAlgn="base">
              <a:spcBef>
                <a:spcPct val="0"/>
              </a:spcBef>
              <a:spcAft>
                <a:spcPct val="0"/>
              </a:spcAft>
            </a:pPr>
            <a:r>
              <a:rPr lang="en-US" sz="1400" b="1" dirty="0">
                <a:solidFill>
                  <a:srgbClr val="002060"/>
                </a:solidFill>
                <a:latin typeface="Arial" panose="020B0604020202020204" pitchFamily="34" charset="0"/>
                <a:cs typeface="Arial" pitchFamily="34" charset="0"/>
              </a:rPr>
              <a:t>	</a:t>
            </a:r>
            <a:r>
              <a:rPr lang="en-US" sz="1200" b="1" dirty="0">
                <a:solidFill>
                  <a:srgbClr val="002060"/>
                </a:solidFill>
                <a:latin typeface="Arial" pitchFamily="34" charset="0"/>
                <a:cs typeface="Arial" pitchFamily="34" charset="0"/>
              </a:rPr>
              <a:t>Leverage DoD HPCMP investments to implement new domain decomposition and optimization techniques for Navy Earth System Prediction models; including NAVGEM, COAMPS, NEPTUNE , NCOM, SWAN and WWIII.  This effort will result in improved scaling on current platforms and provide a foundation for future efforts to migrate to emerging computational platforms (e.g. many-core, GPU systems).</a:t>
            </a:r>
          </a:p>
          <a:p>
            <a:pPr lvl="1" fontAlgn="base">
              <a:spcBef>
                <a:spcPct val="0"/>
              </a:spcBef>
              <a:spcAft>
                <a:spcPct val="0"/>
              </a:spcAft>
            </a:pPr>
            <a:endParaRPr lang="en-US" sz="12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6642557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447800"/>
            <a:ext cx="8229600" cy="4381500"/>
          </a:xfrm>
          <a:prstGeom prst="rect">
            <a:avLst/>
          </a:prstGeom>
          <a:ln>
            <a:solidFill>
              <a:schemeClr val="tx1"/>
            </a:solidFill>
          </a:ln>
        </p:spPr>
        <p:txBody>
          <a:bodyPr>
            <a:normAutofit fontScale="62500" lnSpcReduction="20000"/>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buFontTx/>
              <a:buNone/>
            </a:pPr>
            <a:r>
              <a:rPr lang="en-US" sz="5100" b="1" kern="0" dirty="0" smtClean="0">
                <a:solidFill>
                  <a:srgbClr val="333399"/>
                </a:solidFill>
                <a:effectLst>
                  <a:glow rad="63500">
                    <a:srgbClr val="FFFFFF">
                      <a:alpha val="40000"/>
                    </a:srgbClr>
                  </a:glow>
                </a:effectLst>
                <a:latin typeface="Calibri" pitchFamily="34" charset="0"/>
              </a:rPr>
              <a:t>National ESPC</a:t>
            </a:r>
          </a:p>
          <a:p>
            <a:pPr>
              <a:spcBef>
                <a:spcPts val="600"/>
              </a:spcBef>
              <a:spcAft>
                <a:spcPts val="1200"/>
              </a:spcAft>
            </a:pPr>
            <a:r>
              <a:rPr lang="en-US" kern="0" dirty="0" smtClean="0">
                <a:solidFill>
                  <a:srgbClr val="000000"/>
                </a:solidFill>
                <a:effectLst>
                  <a:glow rad="63500">
                    <a:srgbClr val="FFFFFF">
                      <a:alpha val="40000"/>
                    </a:srgbClr>
                  </a:glow>
                </a:effectLst>
              </a:rPr>
              <a:t>National, multi-agency collaborative effort to leverage resources to develop the next generation earth prediction system</a:t>
            </a:r>
          </a:p>
          <a:p>
            <a:pPr>
              <a:spcBef>
                <a:spcPts val="600"/>
              </a:spcBef>
              <a:spcAft>
                <a:spcPts val="1200"/>
              </a:spcAft>
            </a:pPr>
            <a:r>
              <a:rPr lang="en-US" kern="0" dirty="0">
                <a:solidFill>
                  <a:srgbClr val="000000"/>
                </a:solidFill>
                <a:effectLst>
                  <a:glow rad="63500">
                    <a:srgbClr val="FFFFFF">
                      <a:alpha val="40000"/>
                    </a:srgbClr>
                  </a:glow>
                </a:effectLst>
              </a:rPr>
              <a:t>Extend current earth system prediction capability beyond weather regime to sub-seasonal, seasonal, </a:t>
            </a:r>
            <a:r>
              <a:rPr lang="en-US" kern="0" dirty="0" err="1">
                <a:solidFill>
                  <a:srgbClr val="000000"/>
                </a:solidFill>
                <a:effectLst>
                  <a:glow rad="63500">
                    <a:srgbClr val="FFFFFF">
                      <a:alpha val="40000"/>
                    </a:srgbClr>
                  </a:glow>
                </a:effectLst>
              </a:rPr>
              <a:t>interannual</a:t>
            </a:r>
            <a:r>
              <a:rPr lang="en-US" kern="0" dirty="0">
                <a:solidFill>
                  <a:srgbClr val="000000"/>
                </a:solidFill>
                <a:effectLst>
                  <a:glow rad="63500">
                    <a:srgbClr val="FFFFFF">
                      <a:alpha val="40000"/>
                    </a:srgbClr>
                  </a:glow>
                </a:effectLst>
              </a:rPr>
              <a:t>, and decadal time frame</a:t>
            </a:r>
            <a:endParaRPr lang="en-US" kern="0" dirty="0">
              <a:solidFill>
                <a:srgbClr val="000000"/>
              </a:solidFill>
              <a:effectLst>
                <a:glow rad="25400">
                  <a:srgbClr val="FFFFFF">
                    <a:satMod val="175000"/>
                    <a:alpha val="40000"/>
                  </a:srgbClr>
                </a:glow>
              </a:effectLst>
            </a:endParaRPr>
          </a:p>
          <a:p>
            <a:pPr>
              <a:spcBef>
                <a:spcPts val="600"/>
              </a:spcBef>
              <a:spcAft>
                <a:spcPts val="1200"/>
              </a:spcAft>
            </a:pPr>
            <a:r>
              <a:rPr lang="en-US" kern="0" dirty="0" smtClean="0">
                <a:solidFill>
                  <a:srgbClr val="000000"/>
                </a:solidFill>
                <a:effectLst>
                  <a:glow rad="63500">
                    <a:srgbClr val="FFFFFF">
                      <a:alpha val="40000"/>
                    </a:srgbClr>
                  </a:glow>
                </a:effectLst>
              </a:rPr>
              <a:t>Transition research to operations, support shared needs while accommodating diverse agency requirements</a:t>
            </a:r>
            <a:endParaRPr lang="en-US" dirty="0" smtClean="0">
              <a:solidFill>
                <a:srgbClr val="000000"/>
              </a:solidFill>
              <a:cs typeface="Arial" pitchFamily="34" charset="0"/>
            </a:endParaRPr>
          </a:p>
          <a:p>
            <a:pPr marL="0" indent="0" algn="ctr">
              <a:spcBef>
                <a:spcPts val="600"/>
              </a:spcBef>
              <a:spcAft>
                <a:spcPts val="1200"/>
              </a:spcAft>
              <a:buFontTx/>
              <a:buNone/>
            </a:pPr>
            <a:r>
              <a:rPr lang="en-US" sz="5100" b="1" kern="0" dirty="0" smtClean="0">
                <a:solidFill>
                  <a:srgbClr val="333399"/>
                </a:solidFill>
                <a:effectLst>
                  <a:glow rad="63500">
                    <a:srgbClr val="FFFFFF">
                      <a:alpha val="40000"/>
                    </a:srgbClr>
                  </a:glow>
                </a:effectLst>
                <a:latin typeface="Calibri" pitchFamily="34" charset="0"/>
              </a:rPr>
              <a:t>Navy ESPC</a:t>
            </a:r>
            <a:endParaRPr lang="en-US" dirty="0">
              <a:solidFill>
                <a:srgbClr val="000000"/>
              </a:solidFill>
              <a:cs typeface="Arial" pitchFamily="34" charset="0"/>
            </a:endParaRPr>
          </a:p>
          <a:p>
            <a:pPr>
              <a:spcBef>
                <a:spcPts val="600"/>
              </a:spcBef>
              <a:spcAft>
                <a:spcPts val="1200"/>
              </a:spcAft>
            </a:pPr>
            <a:r>
              <a:rPr lang="en-US" dirty="0" smtClean="0">
                <a:solidFill>
                  <a:srgbClr val="000000"/>
                </a:solidFill>
                <a:cs typeface="Arial" pitchFamily="34" charset="0"/>
              </a:rPr>
              <a:t>Support Navy for </a:t>
            </a:r>
            <a:r>
              <a:rPr lang="en-US" dirty="0">
                <a:solidFill>
                  <a:srgbClr val="000000"/>
                </a:solidFill>
                <a:cs typeface="Arial" pitchFamily="34" charset="0"/>
              </a:rPr>
              <a:t>safety of flight, </a:t>
            </a:r>
            <a:r>
              <a:rPr lang="en-US" dirty="0" smtClean="0">
                <a:solidFill>
                  <a:srgbClr val="000000"/>
                </a:solidFill>
                <a:cs typeface="Arial" pitchFamily="34" charset="0"/>
              </a:rPr>
              <a:t>navigation</a:t>
            </a:r>
            <a:r>
              <a:rPr lang="en-US" dirty="0">
                <a:solidFill>
                  <a:srgbClr val="000000"/>
                </a:solidFill>
                <a:cs typeface="Arial" pitchFamily="34" charset="0"/>
              </a:rPr>
              <a:t>, sensor and weapon performance, and mission planning, mitigation and effectiveness decisions. </a:t>
            </a:r>
            <a:endParaRPr lang="en-US" kern="0" dirty="0" smtClean="0">
              <a:solidFill>
                <a:srgbClr val="000000"/>
              </a:solidFill>
              <a:effectLst>
                <a:glow rad="63500">
                  <a:srgbClr val="FFFFFF">
                    <a:alpha val="40000"/>
                  </a:srgbClr>
                </a:glow>
              </a:effectLst>
            </a:endParaRPr>
          </a:p>
        </p:txBody>
      </p:sp>
      <p:sp>
        <p:nvSpPr>
          <p:cNvPr id="8" name="Title 1"/>
          <p:cNvSpPr>
            <a:spLocks noGrp="1"/>
          </p:cNvSpPr>
          <p:nvPr>
            <p:ph type="title"/>
          </p:nvPr>
        </p:nvSpPr>
        <p:spPr bwMode="auto">
          <a:xfrm>
            <a:off x="1565275" y="93663"/>
            <a:ext cx="5975350" cy="57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smtClean="0">
                <a:solidFill>
                  <a:srgbClr val="FFC000"/>
                </a:solidFill>
              </a:rPr>
              <a:t>ESPC Goals</a:t>
            </a:r>
            <a:endParaRPr lang="en-US" altLang="en-US" sz="3600" b="1" dirty="0" smtClean="0">
              <a:solidFill>
                <a:srgbClr val="FFC000"/>
              </a:solidFill>
            </a:endParaRPr>
          </a:p>
        </p:txBody>
      </p:sp>
    </p:spTree>
    <p:extLst>
      <p:ext uri="{BB962C8B-B14F-4D97-AF65-F5344CB8AC3E}">
        <p14:creationId xmlns:p14="http://schemas.microsoft.com/office/powerpoint/2010/main" val="25726028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3200400"/>
            <a:ext cx="5457476" cy="923330"/>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Thank You</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0169231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3200400"/>
            <a:ext cx="5457476" cy="923330"/>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Backup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8073435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43000" y="1219200"/>
            <a:ext cx="6629400" cy="5257800"/>
            <a:chOff x="1143000" y="1219200"/>
            <a:chExt cx="6629400" cy="5257800"/>
          </a:xfrm>
        </p:grpSpPr>
        <p:pic>
          <p:nvPicPr>
            <p:cNvPr id="24" name="Picture 2" descr="LevelsForKarl2.jpg"/>
            <p:cNvPicPr>
              <a:picLocks noChangeAspect="1"/>
            </p:cNvPicPr>
            <p:nvPr/>
          </p:nvPicPr>
          <p:blipFill>
            <a:blip r:embed="rId3" cstate="print"/>
            <a:srcRect/>
            <a:stretch>
              <a:fillRect/>
            </a:stretch>
          </p:blipFill>
          <p:spPr bwMode="auto">
            <a:xfrm>
              <a:off x="1752600" y="1219200"/>
              <a:ext cx="5867400" cy="5257800"/>
            </a:xfrm>
            <a:prstGeom prst="rect">
              <a:avLst/>
            </a:prstGeom>
            <a:noFill/>
            <a:ln w="9525">
              <a:noFill/>
              <a:miter lim="800000"/>
              <a:headEnd/>
              <a:tailEnd/>
            </a:ln>
          </p:spPr>
        </p:pic>
        <p:grpSp>
          <p:nvGrpSpPr>
            <p:cNvPr id="25" name="Group 30"/>
            <p:cNvGrpSpPr>
              <a:grpSpLocks/>
            </p:cNvGrpSpPr>
            <p:nvPr/>
          </p:nvGrpSpPr>
          <p:grpSpPr bwMode="auto">
            <a:xfrm>
              <a:off x="1143000" y="2097088"/>
              <a:ext cx="3886200" cy="3044825"/>
              <a:chOff x="1143000" y="2020824"/>
              <a:chExt cx="3886200" cy="3044952"/>
            </a:xfrm>
          </p:grpSpPr>
          <p:sp>
            <p:nvSpPr>
              <p:cNvPr id="26" name="Rectangle 21"/>
              <p:cNvSpPr>
                <a:spLocks noChangeArrowheads="1"/>
              </p:cNvSpPr>
              <p:nvPr/>
            </p:nvSpPr>
            <p:spPr bwMode="auto">
              <a:xfrm>
                <a:off x="2667000" y="2020824"/>
                <a:ext cx="914400" cy="3044952"/>
              </a:xfrm>
              <a:prstGeom prst="rect">
                <a:avLst/>
              </a:prstGeom>
              <a:solidFill>
                <a:srgbClr val="00CC66">
                  <a:alpha val="85097"/>
                </a:srgbClr>
              </a:solidFill>
              <a:ln w="57150" algn="ctr">
                <a:noFill/>
                <a:round/>
                <a:headEnd type="triangle" w="med" len="med"/>
                <a:tailEnd/>
              </a:ln>
            </p:spPr>
            <p:txBody>
              <a:bodyPr/>
              <a:lstStyle/>
              <a:p>
                <a:pPr algn="ctr" defTabSz="457200" eaLnBrk="0" fontAlgn="base" hangingPunct="0">
                  <a:lnSpc>
                    <a:spcPct val="86000"/>
                  </a:lnSpc>
                  <a:spcBef>
                    <a:spcPct val="0"/>
                  </a:spcBef>
                  <a:spcAft>
                    <a:spcPct val="0"/>
                  </a:spcAft>
                  <a:buClr>
                    <a:srgbClr val="FFFFFF"/>
                  </a:buClr>
                  <a:buSzPct val="100000"/>
                  <a:buFont typeface="Times New Roman" pitchFamily="18" charset="0"/>
                  <a:buNone/>
                </a:pPr>
                <a:endParaRPr lang="en-US" sz="2400" smtClean="0">
                  <a:solidFill>
                    <a:srgbClr val="FFFFFF"/>
                  </a:solidFill>
                  <a:latin typeface="Times New Roman" pitchFamily="18" charset="0"/>
                </a:endParaRPr>
              </a:p>
            </p:txBody>
          </p:sp>
          <p:sp>
            <p:nvSpPr>
              <p:cNvPr id="27" name="TextBox 26"/>
              <p:cNvSpPr txBox="1"/>
              <p:nvPr/>
            </p:nvSpPr>
            <p:spPr>
              <a:xfrm>
                <a:off x="1143000" y="3232905"/>
                <a:ext cx="3886200" cy="729495"/>
              </a:xfrm>
              <a:prstGeom prst="rect">
                <a:avLst/>
              </a:prstGeom>
              <a:noFill/>
              <a:scene3d>
                <a:camera prst="orthographicFront">
                  <a:rot lat="0" lon="0" rev="5400000"/>
                </a:camera>
                <a:lightRig rig="threePt" dir="t"/>
              </a:scene3d>
            </p:spPr>
            <p:txBody>
              <a:bodyPr>
                <a:spAutoFit/>
              </a:bodyPr>
              <a:lstStyle/>
              <a:p>
                <a:pPr algn="ctr" defTabSz="457200" eaLnBrk="0" fontAlgn="base" hangingPunct="0">
                  <a:lnSpc>
                    <a:spcPct val="86000"/>
                  </a:lnSpc>
                  <a:spcBef>
                    <a:spcPct val="0"/>
                  </a:spcBef>
                  <a:spcAft>
                    <a:spcPct val="0"/>
                  </a:spcAft>
                  <a:buClr>
                    <a:srgbClr val="FFFFFF"/>
                  </a:buClr>
                  <a:buSzPct val="100000"/>
                  <a:buFont typeface="Times New Roman" pitchFamily="18" charset="0"/>
                  <a:buNone/>
                  <a:defRPr/>
                </a:pPr>
                <a:r>
                  <a:rPr lang="en-US" sz="2400" dirty="0" smtClean="0">
                    <a:solidFill>
                      <a:srgbClr val="000000"/>
                    </a:solidFill>
                    <a:effectLst>
                      <a:outerShdw blurRad="38100" dist="38100" dir="2700000" algn="tl">
                        <a:srgbClr val="000000">
                          <a:alpha val="43137"/>
                        </a:srgbClr>
                      </a:outerShdw>
                    </a:effectLst>
                    <a:latin typeface="Calibri" pitchFamily="34" charset="0"/>
                  </a:rPr>
                  <a:t> </a:t>
                </a:r>
                <a:r>
                  <a:rPr lang="en-US" sz="2400" dirty="0">
                    <a:solidFill>
                      <a:srgbClr val="000000"/>
                    </a:solidFill>
                    <a:effectLst>
                      <a:outerShdw blurRad="38100" dist="38100" dir="2700000" algn="tl">
                        <a:srgbClr val="000000">
                          <a:alpha val="43137"/>
                        </a:srgbClr>
                      </a:outerShdw>
                    </a:effectLst>
                    <a:latin typeface="Calibri" pitchFamily="34" charset="0"/>
                  </a:rPr>
                  <a:t>MLS </a:t>
                </a:r>
              </a:p>
              <a:p>
                <a:pPr algn="ctr" defTabSz="457200" eaLnBrk="0" fontAlgn="base" hangingPunct="0">
                  <a:lnSpc>
                    <a:spcPct val="86000"/>
                  </a:lnSpc>
                  <a:spcBef>
                    <a:spcPct val="0"/>
                  </a:spcBef>
                  <a:spcAft>
                    <a:spcPct val="0"/>
                  </a:spcAft>
                  <a:buClr>
                    <a:srgbClr val="FFFFFF"/>
                  </a:buClr>
                  <a:buSzPct val="100000"/>
                  <a:buFont typeface="Times New Roman" pitchFamily="18" charset="0"/>
                  <a:buNone/>
                  <a:defRPr/>
                </a:pPr>
                <a:r>
                  <a:rPr lang="en-US" sz="2400" dirty="0">
                    <a:solidFill>
                      <a:srgbClr val="000000"/>
                    </a:solidFill>
                    <a:effectLst>
                      <a:outerShdw blurRad="38100" dist="38100" dir="2700000" algn="tl">
                        <a:srgbClr val="000000">
                          <a:alpha val="43137"/>
                        </a:srgbClr>
                      </a:outerShdw>
                    </a:effectLst>
                    <a:latin typeface="Calibri" pitchFamily="34" charset="0"/>
                  </a:rPr>
                  <a:t>Temperature</a:t>
                </a:r>
              </a:p>
            </p:txBody>
          </p:sp>
        </p:grpSp>
        <p:grpSp>
          <p:nvGrpSpPr>
            <p:cNvPr id="28" name="Group 31"/>
            <p:cNvGrpSpPr>
              <a:grpSpLocks/>
            </p:cNvGrpSpPr>
            <p:nvPr/>
          </p:nvGrpSpPr>
          <p:grpSpPr bwMode="auto">
            <a:xfrm>
              <a:off x="1905000" y="2097088"/>
              <a:ext cx="3886200" cy="3770312"/>
              <a:chOff x="1905000" y="2020824"/>
              <a:chExt cx="3886200" cy="3770376"/>
            </a:xfrm>
          </p:grpSpPr>
          <p:sp>
            <p:nvSpPr>
              <p:cNvPr id="29" name="Rectangle 24"/>
              <p:cNvSpPr>
                <a:spLocks noChangeArrowheads="1"/>
              </p:cNvSpPr>
              <p:nvPr/>
            </p:nvSpPr>
            <p:spPr bwMode="auto">
              <a:xfrm>
                <a:off x="3657600" y="2020824"/>
                <a:ext cx="533400" cy="3770376"/>
              </a:xfrm>
              <a:prstGeom prst="rect">
                <a:avLst/>
              </a:prstGeom>
              <a:solidFill>
                <a:srgbClr val="0099CC">
                  <a:alpha val="85097"/>
                </a:srgbClr>
              </a:solidFill>
              <a:ln w="57150" algn="ctr">
                <a:noFill/>
                <a:round/>
                <a:headEnd type="triangle" w="med" len="med"/>
                <a:tailEnd/>
              </a:ln>
            </p:spPr>
            <p:txBody>
              <a:bodyPr/>
              <a:lstStyle/>
              <a:p>
                <a:pPr algn="ctr" defTabSz="457200" eaLnBrk="0" fontAlgn="base" hangingPunct="0">
                  <a:lnSpc>
                    <a:spcPct val="86000"/>
                  </a:lnSpc>
                  <a:spcBef>
                    <a:spcPct val="0"/>
                  </a:spcBef>
                  <a:spcAft>
                    <a:spcPct val="0"/>
                  </a:spcAft>
                  <a:buClr>
                    <a:srgbClr val="FFFFFF"/>
                  </a:buClr>
                  <a:buSzPct val="100000"/>
                  <a:buFont typeface="Times New Roman" pitchFamily="18" charset="0"/>
                  <a:buNone/>
                </a:pPr>
                <a:endParaRPr lang="en-US" sz="2400" smtClean="0">
                  <a:solidFill>
                    <a:srgbClr val="FFFFFF"/>
                  </a:solidFill>
                  <a:latin typeface="Times New Roman" pitchFamily="18" charset="0"/>
                </a:endParaRPr>
              </a:p>
            </p:txBody>
          </p:sp>
          <p:sp>
            <p:nvSpPr>
              <p:cNvPr id="30" name="TextBox 29"/>
              <p:cNvSpPr txBox="1"/>
              <p:nvPr/>
            </p:nvSpPr>
            <p:spPr>
              <a:xfrm>
                <a:off x="1905000" y="3626756"/>
                <a:ext cx="3886200" cy="418583"/>
              </a:xfrm>
              <a:prstGeom prst="rect">
                <a:avLst/>
              </a:prstGeom>
              <a:noFill/>
              <a:scene3d>
                <a:camera prst="orthographicFront">
                  <a:rot lat="0" lon="0" rev="5400000"/>
                </a:camera>
                <a:lightRig rig="threePt" dir="t"/>
              </a:scene3d>
            </p:spPr>
            <p:txBody>
              <a:bodyPr>
                <a:spAutoFit/>
              </a:bodyPr>
              <a:lstStyle/>
              <a:p>
                <a:pPr algn="ctr" defTabSz="457200" eaLnBrk="0" fontAlgn="base" hangingPunct="0">
                  <a:lnSpc>
                    <a:spcPct val="86000"/>
                  </a:lnSpc>
                  <a:spcBef>
                    <a:spcPct val="0"/>
                  </a:spcBef>
                  <a:spcAft>
                    <a:spcPct val="0"/>
                  </a:spcAft>
                  <a:buClr>
                    <a:srgbClr val="FFFFFF"/>
                  </a:buClr>
                  <a:buSzPct val="100000"/>
                  <a:buFont typeface="Times New Roman" pitchFamily="18" charset="0"/>
                  <a:buNone/>
                  <a:defRPr/>
                </a:pPr>
                <a:r>
                  <a:rPr lang="en-US" sz="2400" dirty="0" smtClean="0">
                    <a:effectLst>
                      <a:outerShdw blurRad="38100" dist="38100" dir="2700000" algn="tl">
                        <a:srgbClr val="000000">
                          <a:alpha val="43137"/>
                        </a:srgbClr>
                      </a:outerShdw>
                    </a:effectLst>
                    <a:latin typeface="Calibri" pitchFamily="34" charset="0"/>
                  </a:rPr>
                  <a:t>MLS Water </a:t>
                </a:r>
                <a:r>
                  <a:rPr lang="en-US" sz="2400" dirty="0">
                    <a:effectLst>
                      <a:outerShdw blurRad="38100" dist="38100" dir="2700000" algn="tl">
                        <a:srgbClr val="000000">
                          <a:alpha val="43137"/>
                        </a:srgbClr>
                      </a:outerShdw>
                    </a:effectLst>
                    <a:latin typeface="Calibri" pitchFamily="34" charset="0"/>
                  </a:rPr>
                  <a:t>Vapor</a:t>
                </a:r>
              </a:p>
            </p:txBody>
          </p:sp>
        </p:grpSp>
        <p:grpSp>
          <p:nvGrpSpPr>
            <p:cNvPr id="31" name="Group 32"/>
            <p:cNvGrpSpPr>
              <a:grpSpLocks/>
            </p:cNvGrpSpPr>
            <p:nvPr/>
          </p:nvGrpSpPr>
          <p:grpSpPr bwMode="auto">
            <a:xfrm>
              <a:off x="2514600" y="2743200"/>
              <a:ext cx="3886200" cy="3048000"/>
              <a:chOff x="2514600" y="2667000"/>
              <a:chExt cx="3886200" cy="3048000"/>
            </a:xfrm>
          </p:grpSpPr>
          <p:sp>
            <p:nvSpPr>
              <p:cNvPr id="33" name="Rectangle 26"/>
              <p:cNvSpPr>
                <a:spLocks noChangeArrowheads="1"/>
              </p:cNvSpPr>
              <p:nvPr/>
            </p:nvSpPr>
            <p:spPr bwMode="auto">
              <a:xfrm>
                <a:off x="4267200" y="2667000"/>
                <a:ext cx="533400" cy="3048000"/>
              </a:xfrm>
              <a:prstGeom prst="rect">
                <a:avLst/>
              </a:prstGeom>
              <a:solidFill>
                <a:srgbClr val="FFC000">
                  <a:alpha val="85097"/>
                </a:srgbClr>
              </a:solidFill>
              <a:ln w="57150" algn="ctr">
                <a:noFill/>
                <a:round/>
                <a:headEnd type="triangle" w="med" len="med"/>
                <a:tailEnd/>
              </a:ln>
            </p:spPr>
            <p:txBody>
              <a:bodyPr/>
              <a:lstStyle/>
              <a:p>
                <a:pPr algn="ctr" defTabSz="457200" eaLnBrk="0" fontAlgn="base" hangingPunct="0">
                  <a:lnSpc>
                    <a:spcPct val="86000"/>
                  </a:lnSpc>
                  <a:spcBef>
                    <a:spcPct val="0"/>
                  </a:spcBef>
                  <a:spcAft>
                    <a:spcPct val="0"/>
                  </a:spcAft>
                  <a:buClr>
                    <a:srgbClr val="FFFFFF"/>
                  </a:buClr>
                  <a:buSzPct val="100000"/>
                  <a:buFont typeface="Times New Roman" pitchFamily="18" charset="0"/>
                  <a:buNone/>
                </a:pPr>
                <a:endParaRPr lang="en-US" sz="2400" smtClean="0">
                  <a:solidFill>
                    <a:srgbClr val="FFFFFF"/>
                  </a:solidFill>
                  <a:latin typeface="Times New Roman" pitchFamily="18" charset="0"/>
                </a:endParaRPr>
              </a:p>
            </p:txBody>
          </p:sp>
          <p:sp>
            <p:nvSpPr>
              <p:cNvPr id="34" name="TextBox 33"/>
              <p:cNvSpPr txBox="1"/>
              <p:nvPr/>
            </p:nvSpPr>
            <p:spPr>
              <a:xfrm>
                <a:off x="2514600" y="3779156"/>
                <a:ext cx="3886200" cy="418576"/>
              </a:xfrm>
              <a:prstGeom prst="rect">
                <a:avLst/>
              </a:prstGeom>
              <a:noFill/>
              <a:scene3d>
                <a:camera prst="orthographicFront">
                  <a:rot lat="0" lon="0" rev="5400000"/>
                </a:camera>
                <a:lightRig rig="threePt" dir="t"/>
              </a:scene3d>
            </p:spPr>
            <p:txBody>
              <a:bodyPr>
                <a:spAutoFit/>
              </a:bodyPr>
              <a:lstStyle/>
              <a:p>
                <a:pPr algn="ctr" defTabSz="457200" eaLnBrk="0" fontAlgn="base" hangingPunct="0">
                  <a:lnSpc>
                    <a:spcPct val="86000"/>
                  </a:lnSpc>
                  <a:spcBef>
                    <a:spcPct val="0"/>
                  </a:spcBef>
                  <a:spcAft>
                    <a:spcPct val="0"/>
                  </a:spcAft>
                  <a:buClr>
                    <a:srgbClr val="FFFFFF"/>
                  </a:buClr>
                  <a:buSzPct val="100000"/>
                  <a:buFont typeface="Times New Roman" pitchFamily="18" charset="0"/>
                  <a:buNone/>
                  <a:defRPr/>
                </a:pPr>
                <a:r>
                  <a:rPr lang="en-US" sz="2400" dirty="0" smtClean="0">
                    <a:solidFill>
                      <a:srgbClr val="000000"/>
                    </a:solidFill>
                    <a:effectLst>
                      <a:outerShdw blurRad="38100" dist="38100" dir="2700000" algn="tl">
                        <a:srgbClr val="000000">
                          <a:alpha val="43137"/>
                        </a:srgbClr>
                      </a:outerShdw>
                    </a:effectLst>
                    <a:latin typeface="Calibri" pitchFamily="34" charset="0"/>
                  </a:rPr>
                  <a:t>MLS Ozone</a:t>
                </a:r>
                <a:endParaRPr lang="en-US" sz="2400" dirty="0">
                  <a:solidFill>
                    <a:srgbClr val="000000"/>
                  </a:solidFill>
                  <a:effectLst>
                    <a:outerShdw blurRad="38100" dist="38100" dir="2700000" algn="tl">
                      <a:srgbClr val="000000">
                        <a:alpha val="43137"/>
                      </a:srgbClr>
                    </a:outerShdw>
                  </a:effectLst>
                  <a:latin typeface="Calibri" pitchFamily="34" charset="0"/>
                </a:endParaRPr>
              </a:p>
            </p:txBody>
          </p:sp>
        </p:grpSp>
        <p:grpSp>
          <p:nvGrpSpPr>
            <p:cNvPr id="35" name="Group 33"/>
            <p:cNvGrpSpPr>
              <a:grpSpLocks/>
            </p:cNvGrpSpPr>
            <p:nvPr/>
          </p:nvGrpSpPr>
          <p:grpSpPr bwMode="auto">
            <a:xfrm>
              <a:off x="3886200" y="2097088"/>
              <a:ext cx="3886200" cy="3044825"/>
              <a:chOff x="3886200" y="2020824"/>
              <a:chExt cx="3886200" cy="3044952"/>
            </a:xfrm>
          </p:grpSpPr>
          <p:sp>
            <p:nvSpPr>
              <p:cNvPr id="36" name="Rectangle 28"/>
              <p:cNvSpPr>
                <a:spLocks noChangeArrowheads="1"/>
              </p:cNvSpPr>
              <p:nvPr/>
            </p:nvSpPr>
            <p:spPr bwMode="auto">
              <a:xfrm>
                <a:off x="5410200" y="2020824"/>
                <a:ext cx="914400" cy="3044952"/>
              </a:xfrm>
              <a:prstGeom prst="rect">
                <a:avLst/>
              </a:prstGeom>
              <a:solidFill>
                <a:srgbClr val="32946A">
                  <a:alpha val="84705"/>
                </a:srgbClr>
              </a:solidFill>
              <a:ln w="57150" algn="ctr">
                <a:noFill/>
                <a:round/>
                <a:headEnd type="triangle" w="med" len="med"/>
                <a:tailEnd/>
              </a:ln>
            </p:spPr>
            <p:txBody>
              <a:bodyPr/>
              <a:lstStyle/>
              <a:p>
                <a:pPr algn="ctr" defTabSz="457200" eaLnBrk="0" fontAlgn="base" hangingPunct="0">
                  <a:lnSpc>
                    <a:spcPct val="86000"/>
                  </a:lnSpc>
                  <a:spcBef>
                    <a:spcPct val="0"/>
                  </a:spcBef>
                  <a:spcAft>
                    <a:spcPct val="0"/>
                  </a:spcAft>
                  <a:buClr>
                    <a:srgbClr val="FFFFFF"/>
                  </a:buClr>
                  <a:buSzPct val="100000"/>
                  <a:buFont typeface="Times New Roman" pitchFamily="18" charset="0"/>
                  <a:buNone/>
                </a:pPr>
                <a:endParaRPr lang="en-US" sz="2400" smtClean="0">
                  <a:solidFill>
                    <a:srgbClr val="FFFFFF"/>
                  </a:solidFill>
                  <a:latin typeface="Times New Roman" pitchFamily="18" charset="0"/>
                </a:endParaRPr>
              </a:p>
            </p:txBody>
          </p:sp>
          <p:sp>
            <p:nvSpPr>
              <p:cNvPr id="49" name="TextBox 48"/>
              <p:cNvSpPr txBox="1"/>
              <p:nvPr/>
            </p:nvSpPr>
            <p:spPr>
              <a:xfrm>
                <a:off x="3886200" y="3232905"/>
                <a:ext cx="3886200" cy="729495"/>
              </a:xfrm>
              <a:prstGeom prst="rect">
                <a:avLst/>
              </a:prstGeom>
              <a:noFill/>
              <a:scene3d>
                <a:camera prst="orthographicFront">
                  <a:rot lat="0" lon="0" rev="5400000"/>
                </a:camera>
                <a:lightRig rig="threePt" dir="t"/>
              </a:scene3d>
            </p:spPr>
            <p:txBody>
              <a:bodyPr>
                <a:spAutoFit/>
              </a:bodyPr>
              <a:lstStyle/>
              <a:p>
                <a:pPr algn="ctr" defTabSz="457200" eaLnBrk="0" fontAlgn="base" hangingPunct="0">
                  <a:lnSpc>
                    <a:spcPct val="86000"/>
                  </a:lnSpc>
                  <a:spcBef>
                    <a:spcPct val="0"/>
                  </a:spcBef>
                  <a:spcAft>
                    <a:spcPct val="0"/>
                  </a:spcAft>
                  <a:buClr>
                    <a:srgbClr val="FFFFFF"/>
                  </a:buClr>
                  <a:buSzPct val="100000"/>
                  <a:buFont typeface="Times New Roman" pitchFamily="18" charset="0"/>
                  <a:buNone/>
                  <a:defRPr/>
                </a:pPr>
                <a:r>
                  <a:rPr lang="en-US" sz="2400" dirty="0" smtClean="0">
                    <a:solidFill>
                      <a:srgbClr val="000000"/>
                    </a:solidFill>
                    <a:effectLst>
                      <a:outerShdw blurRad="38100" dist="38100" dir="2700000" algn="tl">
                        <a:srgbClr val="000000">
                          <a:alpha val="43137"/>
                        </a:srgbClr>
                      </a:outerShdw>
                    </a:effectLst>
                    <a:latin typeface="Calibri" pitchFamily="34" charset="0"/>
                  </a:rPr>
                  <a:t>SABER </a:t>
                </a:r>
                <a:endParaRPr lang="en-US" sz="2400" dirty="0">
                  <a:solidFill>
                    <a:srgbClr val="000000"/>
                  </a:solidFill>
                  <a:effectLst>
                    <a:outerShdw blurRad="38100" dist="38100" dir="2700000" algn="tl">
                      <a:srgbClr val="000000">
                        <a:alpha val="43137"/>
                      </a:srgbClr>
                    </a:outerShdw>
                  </a:effectLst>
                  <a:latin typeface="Calibri" pitchFamily="34" charset="0"/>
                </a:endParaRPr>
              </a:p>
              <a:p>
                <a:pPr algn="ctr" defTabSz="457200" eaLnBrk="0" fontAlgn="base" hangingPunct="0">
                  <a:lnSpc>
                    <a:spcPct val="86000"/>
                  </a:lnSpc>
                  <a:spcBef>
                    <a:spcPct val="0"/>
                  </a:spcBef>
                  <a:spcAft>
                    <a:spcPct val="0"/>
                  </a:spcAft>
                  <a:buClr>
                    <a:srgbClr val="FFFFFF"/>
                  </a:buClr>
                  <a:buSzPct val="100000"/>
                  <a:buFont typeface="Times New Roman" pitchFamily="18" charset="0"/>
                  <a:buNone/>
                  <a:defRPr/>
                </a:pPr>
                <a:r>
                  <a:rPr lang="en-US" sz="2400" dirty="0">
                    <a:solidFill>
                      <a:srgbClr val="000000"/>
                    </a:solidFill>
                    <a:effectLst>
                      <a:outerShdw blurRad="38100" dist="38100" dir="2700000" algn="tl">
                        <a:srgbClr val="000000">
                          <a:alpha val="43137"/>
                        </a:srgbClr>
                      </a:outerShdw>
                    </a:effectLst>
                    <a:latin typeface="Calibri" pitchFamily="34" charset="0"/>
                  </a:rPr>
                  <a:t>Temperature</a:t>
                </a:r>
              </a:p>
            </p:txBody>
          </p:sp>
        </p:grpSp>
      </p:grpSp>
      <p:sp>
        <p:nvSpPr>
          <p:cNvPr id="4" name="Rectangle 3"/>
          <p:cNvSpPr/>
          <p:nvPr/>
        </p:nvSpPr>
        <p:spPr>
          <a:xfrm>
            <a:off x="609600" y="391180"/>
            <a:ext cx="8686800" cy="523220"/>
          </a:xfrm>
          <a:prstGeom prst="rect">
            <a:avLst/>
          </a:prstGeom>
        </p:spPr>
        <p:txBody>
          <a:bodyPr wrap="square">
            <a:spAutoFit/>
          </a:bodyPr>
          <a:lstStyle/>
          <a:p>
            <a:pPr algn="ctr"/>
            <a:r>
              <a:rPr lang="en-US" sz="2800" b="1" dirty="0" smtClean="0">
                <a:solidFill>
                  <a:srgbClr val="FFDB43"/>
                </a:solidFill>
                <a:effectLst>
                  <a:outerShdw blurRad="38100" dist="38100" dir="2700000" algn="tl">
                    <a:srgbClr val="000000">
                      <a:alpha val="43137"/>
                    </a:srgbClr>
                  </a:outerShdw>
                </a:effectLst>
              </a:rPr>
              <a:t>Current Middle Atmosphere Research Satellites</a:t>
            </a:r>
            <a:endParaRPr lang="en-US" sz="2800" b="1" dirty="0">
              <a:solidFill>
                <a:srgbClr val="FFDB43"/>
              </a:solidFill>
              <a:effectLst>
                <a:outerShdw blurRad="38100" dist="38100" dir="2700000" algn="tl">
                  <a:srgbClr val="000000">
                    <a:alpha val="43137"/>
                  </a:srgbClr>
                </a:outerShdw>
              </a:effectLst>
            </a:endParaRPr>
          </a:p>
        </p:txBody>
      </p:sp>
      <p:pic>
        <p:nvPicPr>
          <p:cNvPr id="5" name="Picture 4" descr="mls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371600"/>
            <a:ext cx="1447800" cy="1447800"/>
          </a:xfrm>
          <a:prstGeom prst="rect">
            <a:avLst/>
          </a:prstGeom>
          <a:solidFill>
            <a:schemeClr val="bg1"/>
          </a:solidFill>
        </p:spPr>
      </p:pic>
      <p:sp>
        <p:nvSpPr>
          <p:cNvPr id="7" name="TextBox 6"/>
          <p:cNvSpPr txBox="1"/>
          <p:nvPr/>
        </p:nvSpPr>
        <p:spPr>
          <a:xfrm>
            <a:off x="1752600" y="1524000"/>
            <a:ext cx="3505200" cy="954107"/>
          </a:xfrm>
          <a:prstGeom prst="rect">
            <a:avLst/>
          </a:prstGeom>
          <a:solidFill>
            <a:schemeClr val="bg1"/>
          </a:solidFill>
          <a:ln>
            <a:solidFill>
              <a:schemeClr val="tx1"/>
            </a:solidFill>
          </a:ln>
        </p:spPr>
        <p:txBody>
          <a:bodyPr wrap="square" rtlCol="0">
            <a:spAutoFit/>
          </a:bodyPr>
          <a:lstStyle/>
          <a:p>
            <a:r>
              <a:rPr lang="en-US" sz="1400" dirty="0" smtClean="0"/>
              <a:t>Aura MLS (O3, T, H2O)</a:t>
            </a:r>
          </a:p>
          <a:p>
            <a:r>
              <a:rPr lang="en-US" sz="1400" dirty="0" smtClean="0"/>
              <a:t>- Launched July 2004</a:t>
            </a:r>
          </a:p>
          <a:p>
            <a:pPr marL="285750" indent="-285750">
              <a:buFontTx/>
              <a:buChar char="-"/>
            </a:pPr>
            <a:r>
              <a:rPr lang="en-US" sz="1400" dirty="0" smtClean="0"/>
              <a:t>“Nominal </a:t>
            </a:r>
            <a:r>
              <a:rPr lang="en-US" sz="1400" dirty="0"/>
              <a:t>mission lifetime </a:t>
            </a:r>
            <a:r>
              <a:rPr lang="en-US" sz="1400" dirty="0" smtClean="0"/>
              <a:t>of </a:t>
            </a:r>
            <a:r>
              <a:rPr lang="en-US" sz="1400" dirty="0"/>
              <a:t>5 years, </a:t>
            </a:r>
            <a:r>
              <a:rPr lang="en-US" sz="1400" dirty="0" smtClean="0"/>
              <a:t>with </a:t>
            </a:r>
            <a:r>
              <a:rPr lang="en-US" sz="1400" dirty="0"/>
              <a:t>a goal of </a:t>
            </a:r>
            <a:r>
              <a:rPr lang="en-US" sz="1400" dirty="0" smtClean="0"/>
              <a:t>6 years </a:t>
            </a:r>
            <a:r>
              <a:rPr lang="en-US" sz="1400" dirty="0"/>
              <a:t>of </a:t>
            </a:r>
            <a:r>
              <a:rPr lang="en-US" sz="1400" dirty="0" smtClean="0"/>
              <a:t>operation”</a:t>
            </a:r>
            <a:endParaRPr lang="en-US" sz="1400" dirty="0"/>
          </a:p>
        </p:txBody>
      </p:sp>
      <p:sp>
        <p:nvSpPr>
          <p:cNvPr id="9" name="TextBox 8"/>
          <p:cNvSpPr txBox="1"/>
          <p:nvPr/>
        </p:nvSpPr>
        <p:spPr>
          <a:xfrm>
            <a:off x="1066800" y="6019800"/>
            <a:ext cx="7010400" cy="646331"/>
          </a:xfrm>
          <a:prstGeom prst="rect">
            <a:avLst/>
          </a:prstGeom>
          <a:solidFill>
            <a:srgbClr val="FDEF0B"/>
          </a:solidFill>
        </p:spPr>
        <p:txBody>
          <a:bodyPr wrap="square" rtlCol="0">
            <a:spAutoFit/>
          </a:bodyPr>
          <a:lstStyle/>
          <a:p>
            <a:pPr algn="ctr"/>
            <a:r>
              <a:rPr lang="en-US" b="1" dirty="0" smtClean="0"/>
              <a:t>The future of middle atmospheric temperature, constituent observations for stratospheric DA research is uncertain</a:t>
            </a:r>
            <a:endParaRPr lang="en-US" b="1" dirty="0"/>
          </a:p>
        </p:txBody>
      </p:sp>
      <p:sp>
        <p:nvSpPr>
          <p:cNvPr id="2" name="Slide Number Placeholder 1"/>
          <p:cNvSpPr>
            <a:spLocks noGrp="1"/>
          </p:cNvSpPr>
          <p:nvPr>
            <p:ph type="sldNum" sz="quarter" idx="10"/>
          </p:nvPr>
        </p:nvSpPr>
        <p:spPr/>
        <p:txBody>
          <a:bodyPr/>
          <a:lstStyle/>
          <a:p>
            <a:fld id="{B6F15528-21DE-4FAA-801E-634DDDAF4B2B}" type="slidenum">
              <a:rPr lang="en-US" smtClean="0"/>
              <a:pPr/>
              <a:t>26</a:t>
            </a:fld>
            <a:endParaRPr lang="en-US"/>
          </a:p>
        </p:txBody>
      </p:sp>
      <p:pic>
        <p:nvPicPr>
          <p:cNvPr id="23" name="Picture 22" descr="img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200" y="2783158"/>
            <a:ext cx="1331642" cy="1331642"/>
          </a:xfrm>
          <a:prstGeom prst="rect">
            <a:avLst/>
          </a:prstGeom>
        </p:spPr>
      </p:pic>
      <p:sp>
        <p:nvSpPr>
          <p:cNvPr id="32" name="TextBox 31"/>
          <p:cNvSpPr txBox="1"/>
          <p:nvPr/>
        </p:nvSpPr>
        <p:spPr>
          <a:xfrm>
            <a:off x="5943600" y="1716358"/>
            <a:ext cx="3048000" cy="954107"/>
          </a:xfrm>
          <a:prstGeom prst="rect">
            <a:avLst/>
          </a:prstGeom>
          <a:solidFill>
            <a:srgbClr val="FFFFFF"/>
          </a:solidFill>
          <a:ln>
            <a:solidFill>
              <a:srgbClr val="000000"/>
            </a:solidFill>
          </a:ln>
        </p:spPr>
        <p:txBody>
          <a:bodyPr wrap="square" rtlCol="0">
            <a:spAutoFit/>
          </a:bodyPr>
          <a:lstStyle/>
          <a:p>
            <a:r>
              <a:rPr lang="en-US" sz="1400" dirty="0" smtClean="0"/>
              <a:t>TIMED SABER (O3, T)</a:t>
            </a:r>
            <a:endParaRPr lang="en-US" sz="1400" dirty="0"/>
          </a:p>
          <a:p>
            <a:pPr marL="285750" indent="-285750">
              <a:buFontTx/>
              <a:buChar char="-"/>
            </a:pPr>
            <a:r>
              <a:rPr lang="en-US" sz="1400" dirty="0" smtClean="0"/>
              <a:t>Launched December 2001</a:t>
            </a:r>
          </a:p>
          <a:p>
            <a:pPr marL="285750" indent="-285750">
              <a:buFontTx/>
              <a:buChar char="-"/>
            </a:pPr>
            <a:r>
              <a:rPr lang="en-US" sz="1400" dirty="0" smtClean="0"/>
              <a:t>“Original mission lifetime of 2 years extended to 5 years”</a:t>
            </a:r>
          </a:p>
        </p:txBody>
      </p:sp>
    </p:spTree>
    <p:extLst>
      <p:ext uri="{BB962C8B-B14F-4D97-AF65-F5344CB8AC3E}">
        <p14:creationId xmlns:p14="http://schemas.microsoft.com/office/powerpoint/2010/main" val="58372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dissolv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18604"/>
            <a:ext cx="7754938" cy="490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76668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ChangeArrowheads="1"/>
          </p:cNvSpPr>
          <p:nvPr/>
        </p:nvSpPr>
        <p:spPr bwMode="auto">
          <a:xfrm>
            <a:off x="838200" y="233363"/>
            <a:ext cx="74168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3200" b="1" dirty="0">
                <a:solidFill>
                  <a:srgbClr val="FFDB43"/>
                </a:solidFill>
                <a:latin typeface="Calibri" pitchFamily="34" charset="0"/>
                <a:cs typeface="Calibri" pitchFamily="34" charset="0"/>
              </a:rPr>
              <a:t>SSMIS </a:t>
            </a:r>
            <a:r>
              <a:rPr lang="en-US" sz="3200" b="1" dirty="0" smtClean="0">
                <a:solidFill>
                  <a:srgbClr val="FFDB43"/>
                </a:solidFill>
                <a:latin typeface="Calibri" pitchFamily="34" charset="0"/>
                <a:cs typeface="Calibri" pitchFamily="34" charset="0"/>
              </a:rPr>
              <a:t>UAS </a:t>
            </a:r>
            <a:r>
              <a:rPr lang="en-US" sz="3200" b="1" dirty="0">
                <a:solidFill>
                  <a:srgbClr val="FFDB43"/>
                </a:solidFill>
                <a:latin typeface="Calibri" pitchFamily="34" charset="0"/>
                <a:cs typeface="Calibri" pitchFamily="34" charset="0"/>
              </a:rPr>
              <a:t>Assimilation</a:t>
            </a:r>
          </a:p>
        </p:txBody>
      </p:sp>
      <p:pic>
        <p:nvPicPr>
          <p:cNvPr id="4" name="Picture 3" descr="mw_weighting_fun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762000" y="2209800"/>
            <a:ext cx="56216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b="1" dirty="0" smtClean="0">
                <a:solidFill>
                  <a:srgbClr val="000066"/>
                </a:solidFill>
                <a:latin typeface="Calibri" pitchFamily="34" charset="0"/>
                <a:cs typeface="Calibri" pitchFamily="34" charset="0"/>
              </a:rPr>
              <a:t>NAVGEM T359L50 </a:t>
            </a:r>
            <a:r>
              <a:rPr lang="en-US" sz="1600" b="1" dirty="0">
                <a:solidFill>
                  <a:srgbClr val="000066"/>
                </a:solidFill>
                <a:latin typeface="Calibri" pitchFamily="34" charset="0"/>
                <a:cs typeface="Calibri" pitchFamily="34" charset="0"/>
              </a:rPr>
              <a:t>Current Operational Navy Global NWP </a:t>
            </a:r>
            <a:r>
              <a:rPr lang="en-US" sz="1600" b="1" dirty="0" smtClean="0">
                <a:solidFill>
                  <a:srgbClr val="000066"/>
                </a:solidFill>
                <a:latin typeface="Calibri" pitchFamily="34" charset="0"/>
                <a:cs typeface="Calibri" pitchFamily="34" charset="0"/>
              </a:rPr>
              <a:t>Model</a:t>
            </a:r>
            <a:endParaRPr lang="en-US" sz="1600" b="1" dirty="0">
              <a:solidFill>
                <a:srgbClr val="000066"/>
              </a:solidFill>
              <a:latin typeface="Calibri" pitchFamily="34" charset="0"/>
              <a:cs typeface="Calibri" pitchFamily="34" charset="0"/>
            </a:endParaRPr>
          </a:p>
        </p:txBody>
      </p:sp>
      <p:sp>
        <p:nvSpPr>
          <p:cNvPr id="6" name="Line 6"/>
          <p:cNvSpPr>
            <a:spLocks noChangeShapeType="1"/>
          </p:cNvSpPr>
          <p:nvPr/>
        </p:nvSpPr>
        <p:spPr bwMode="auto">
          <a:xfrm flipH="1">
            <a:off x="457200" y="2590800"/>
            <a:ext cx="8229600" cy="0"/>
          </a:xfrm>
          <a:prstGeom prst="line">
            <a:avLst/>
          </a:prstGeom>
          <a:noFill/>
          <a:ln w="34925">
            <a:solidFill>
              <a:srgbClr val="000080"/>
            </a:solidFill>
            <a:prstDash val="lg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7" name="Text Box 10"/>
          <p:cNvSpPr txBox="1">
            <a:spLocks noChangeArrowheads="1"/>
          </p:cNvSpPr>
          <p:nvPr/>
        </p:nvSpPr>
        <p:spPr bwMode="auto">
          <a:xfrm>
            <a:off x="990600" y="1676400"/>
            <a:ext cx="1087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dirty="0">
                <a:solidFill>
                  <a:srgbClr val="0000FF"/>
                </a:solidFill>
                <a:latin typeface="Calibri" pitchFamily="34" charset="0"/>
                <a:cs typeface="Calibri" pitchFamily="34" charset="0"/>
              </a:rPr>
              <a:t>AMSU-A</a:t>
            </a:r>
          </a:p>
        </p:txBody>
      </p:sp>
      <p:sp>
        <p:nvSpPr>
          <p:cNvPr id="8" name="Text Box 11"/>
          <p:cNvSpPr txBox="1">
            <a:spLocks noChangeArrowheads="1"/>
          </p:cNvSpPr>
          <p:nvPr/>
        </p:nvSpPr>
        <p:spPr bwMode="auto">
          <a:xfrm>
            <a:off x="4084638" y="1676400"/>
            <a:ext cx="842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dirty="0">
                <a:solidFill>
                  <a:srgbClr val="0000FF"/>
                </a:solidFill>
                <a:latin typeface="Calibri" pitchFamily="34" charset="0"/>
                <a:cs typeface="Calibri" pitchFamily="34" charset="0"/>
              </a:rPr>
              <a:t>SSMIS</a:t>
            </a:r>
          </a:p>
        </p:txBody>
      </p:sp>
      <p:sp>
        <p:nvSpPr>
          <p:cNvPr id="9" name="Text Box 12"/>
          <p:cNvSpPr txBox="1">
            <a:spLocks noChangeArrowheads="1"/>
          </p:cNvSpPr>
          <p:nvPr/>
        </p:nvSpPr>
        <p:spPr bwMode="auto">
          <a:xfrm>
            <a:off x="7010400" y="1676400"/>
            <a:ext cx="904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a:solidFill>
                  <a:srgbClr val="0000FF"/>
                </a:solidFill>
                <a:latin typeface="Calibri" pitchFamily="34" charset="0"/>
                <a:cs typeface="Calibri" pitchFamily="34" charset="0"/>
              </a:rPr>
              <a:t>ATMS</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28</a:t>
            </a:fld>
            <a:endParaRPr lang="en-US"/>
          </a:p>
        </p:txBody>
      </p:sp>
      <p:sp>
        <p:nvSpPr>
          <p:cNvPr id="11" name="TextBox 1"/>
          <p:cNvSpPr txBox="1">
            <a:spLocks noChangeArrowheads="1"/>
          </p:cNvSpPr>
          <p:nvPr/>
        </p:nvSpPr>
        <p:spPr bwMode="auto">
          <a:xfrm>
            <a:off x="1981200" y="3429000"/>
            <a:ext cx="5181600" cy="2000548"/>
          </a:xfrm>
          <a:prstGeom prst="rect">
            <a:avLst/>
          </a:prstGeom>
          <a:solidFill>
            <a:schemeClr val="tx1">
              <a:lumMod val="65000"/>
              <a:lumOff val="35000"/>
              <a:alpha val="60000"/>
            </a:schemeClr>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800" b="1" dirty="0" smtClean="0">
                <a:solidFill>
                  <a:srgbClr val="000000"/>
                </a:solidFill>
                <a:latin typeface="Calibri" panose="020F0502020204030204" pitchFamily="34" charset="0"/>
              </a:rPr>
              <a:t>Current operational MW data is capable of providing temperature information into the mesosphere</a:t>
            </a:r>
          </a:p>
          <a:p>
            <a:pPr algn="ctr" eaLnBrk="1" fontAlgn="base" hangingPunct="1">
              <a:spcBef>
                <a:spcPct val="0"/>
              </a:spcBef>
              <a:spcAft>
                <a:spcPct val="0"/>
              </a:spcAft>
            </a:pPr>
            <a:r>
              <a:rPr lang="en-US" sz="2000" b="1" dirty="0" smtClean="0">
                <a:solidFill>
                  <a:srgbClr val="000000"/>
                </a:solidFill>
                <a:latin typeface="Calibri" panose="020F0502020204030204" pitchFamily="34" charset="0"/>
              </a:rPr>
              <a:t>(</a:t>
            </a:r>
            <a:r>
              <a:rPr lang="en-US" sz="2000" b="1" i="1" dirty="0" smtClean="0">
                <a:solidFill>
                  <a:srgbClr val="000000"/>
                </a:solidFill>
                <a:latin typeface="Calibri" panose="020F0502020204030204" pitchFamily="34" charset="0"/>
              </a:rPr>
              <a:t>e.g. Bell et al., 2008; </a:t>
            </a:r>
            <a:r>
              <a:rPr lang="en-US" sz="2000" b="1" i="1" dirty="0" err="1" smtClean="0">
                <a:solidFill>
                  <a:srgbClr val="000000"/>
                </a:solidFill>
                <a:latin typeface="Calibri" panose="020F0502020204030204" pitchFamily="34" charset="0"/>
              </a:rPr>
              <a:t>Swadley</a:t>
            </a:r>
            <a:r>
              <a:rPr lang="en-US" sz="2000" b="1" i="1" dirty="0" smtClean="0">
                <a:solidFill>
                  <a:srgbClr val="000000"/>
                </a:solidFill>
                <a:latin typeface="Calibri" panose="020F0502020204030204" pitchFamily="34" charset="0"/>
              </a:rPr>
              <a:t> et al., 2008; Hoppel et al. 2013</a:t>
            </a:r>
            <a:r>
              <a:rPr lang="en-US" sz="2000" b="1" dirty="0" smtClean="0">
                <a:solidFill>
                  <a:srgbClr val="000000"/>
                </a:solidFill>
                <a:latin typeface="Calibri" panose="020F0502020204030204" pitchFamily="34" charset="0"/>
              </a:rPr>
              <a:t>)</a:t>
            </a:r>
            <a:endParaRPr lang="en-US" sz="20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083323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838200" y="0"/>
            <a:ext cx="7467600" cy="739775"/>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dirty="0" smtClean="0">
                <a:solidFill>
                  <a:srgbClr val="000000"/>
                </a:solidFill>
              </a:rPr>
              <a:t>High-Altitude Research with NAVGEM</a:t>
            </a:r>
          </a:p>
        </p:txBody>
      </p:sp>
      <p:sp>
        <p:nvSpPr>
          <p:cNvPr id="11" name="Rectangle 3"/>
          <p:cNvSpPr>
            <a:spLocks noChangeArrowheads="1"/>
          </p:cNvSpPr>
          <p:nvPr/>
        </p:nvSpPr>
        <p:spPr bwMode="auto">
          <a:xfrm>
            <a:off x="2476500" y="1084263"/>
            <a:ext cx="4419600" cy="439737"/>
          </a:xfrm>
          <a:prstGeom prst="rect">
            <a:avLst/>
          </a:prstGeom>
          <a:solidFill>
            <a:schemeClr val="bg1"/>
          </a:solidFill>
          <a:ln w="57150" algn="ctr">
            <a:noFill/>
            <a:round/>
            <a:headEnd type="triangle" w="med" len="med"/>
            <a:tailEnd/>
          </a:ln>
        </p:spPr>
        <p:txBody>
          <a:bodyPr/>
          <a:lstStyle/>
          <a:p>
            <a:pPr algn="ctr" defTabSz="457200" eaLnBrk="0" fontAlgn="base" hangingPunct="0">
              <a:lnSpc>
                <a:spcPct val="86000"/>
              </a:lnSpc>
              <a:spcBef>
                <a:spcPct val="0"/>
              </a:spcBef>
              <a:spcAft>
                <a:spcPct val="0"/>
              </a:spcAft>
              <a:buClr>
                <a:srgbClr val="FFFFFF"/>
              </a:buClr>
              <a:buSzPct val="100000"/>
              <a:buFont typeface="Times New Roman" pitchFamily="18" charset="0"/>
              <a:buNone/>
            </a:pPr>
            <a:endParaRPr lang="en-US" sz="2400" smtClean="0">
              <a:solidFill>
                <a:srgbClr val="FFFFFF"/>
              </a:solidFill>
              <a:latin typeface="Times New Roman" pitchFamily="18" charset="0"/>
            </a:endParaRPr>
          </a:p>
        </p:txBody>
      </p:sp>
      <p:sp>
        <p:nvSpPr>
          <p:cNvPr id="12" name="TextBox 11"/>
          <p:cNvSpPr txBox="1">
            <a:spLocks noChangeArrowheads="1"/>
          </p:cNvSpPr>
          <p:nvPr/>
        </p:nvSpPr>
        <p:spPr bwMode="auto">
          <a:xfrm>
            <a:off x="914400" y="593850"/>
            <a:ext cx="7239000" cy="472950"/>
          </a:xfrm>
          <a:prstGeom prst="rect">
            <a:avLst/>
          </a:prstGeom>
          <a:solidFill>
            <a:srgbClr val="000066"/>
          </a:solidFill>
          <a:ln w="9525">
            <a:noFill/>
            <a:miter lim="800000"/>
            <a:headEnd/>
            <a:tailEnd/>
          </a:ln>
        </p:spPr>
        <p:txBody>
          <a:bodyPr wrap="square">
            <a:spAutoFit/>
          </a:bodyPr>
          <a:lstStyle/>
          <a:p>
            <a:pPr algn="ctr" defTabSz="457200" eaLnBrk="0" fontAlgn="base" hangingPunct="0">
              <a:lnSpc>
                <a:spcPct val="86000"/>
              </a:lnSpc>
              <a:spcBef>
                <a:spcPct val="0"/>
              </a:spcBef>
              <a:spcAft>
                <a:spcPct val="0"/>
              </a:spcAft>
              <a:buClr>
                <a:srgbClr val="FFFFFF"/>
              </a:buClr>
              <a:buSzPct val="100000"/>
              <a:buFont typeface="Times New Roman" pitchFamily="18" charset="0"/>
              <a:buNone/>
            </a:pPr>
            <a:r>
              <a:rPr lang="en-US" sz="2800" dirty="0" smtClean="0">
                <a:solidFill>
                  <a:srgbClr val="FFFFFF"/>
                </a:solidFill>
                <a:latin typeface="Calibri" pitchFamily="34" charset="0"/>
              </a:rPr>
              <a:t>Navy Global Environmental Model</a:t>
            </a:r>
          </a:p>
        </p:txBody>
      </p:sp>
      <p:sp>
        <p:nvSpPr>
          <p:cNvPr id="30" name="TextBox 29"/>
          <p:cNvSpPr txBox="1">
            <a:spLocks noChangeArrowheads="1"/>
          </p:cNvSpPr>
          <p:nvPr/>
        </p:nvSpPr>
        <p:spPr bwMode="auto">
          <a:xfrm>
            <a:off x="914400" y="1105424"/>
            <a:ext cx="7239000" cy="418576"/>
          </a:xfrm>
          <a:prstGeom prst="rect">
            <a:avLst/>
          </a:prstGeom>
          <a:solidFill>
            <a:srgbClr val="0070C0"/>
          </a:solidFill>
          <a:ln w="9525">
            <a:noFill/>
            <a:miter lim="800000"/>
            <a:headEnd/>
            <a:tailEnd/>
          </a:ln>
        </p:spPr>
        <p:txBody>
          <a:bodyPr wrap="square">
            <a:spAutoFit/>
          </a:bodyPr>
          <a:lstStyle/>
          <a:p>
            <a:pPr algn="ctr" defTabSz="457200" eaLnBrk="0" fontAlgn="base" hangingPunct="0">
              <a:lnSpc>
                <a:spcPct val="86000"/>
              </a:lnSpc>
              <a:spcBef>
                <a:spcPct val="0"/>
              </a:spcBef>
              <a:spcAft>
                <a:spcPct val="0"/>
              </a:spcAft>
              <a:buClr>
                <a:srgbClr val="FFFFFF"/>
              </a:buClr>
              <a:buSzPct val="100000"/>
              <a:buFont typeface="Times New Roman" pitchFamily="18" charset="0"/>
              <a:buNone/>
            </a:pPr>
            <a:r>
              <a:rPr lang="en-US" sz="2400" b="1" dirty="0" smtClean="0">
                <a:solidFill>
                  <a:srgbClr val="FFFFFF"/>
                </a:solidFill>
                <a:latin typeface="Calibri" pitchFamily="34" charset="0"/>
              </a:rPr>
              <a:t>NAVDAS-AR</a:t>
            </a:r>
            <a:r>
              <a:rPr lang="en-US" sz="2400" dirty="0" smtClean="0">
                <a:solidFill>
                  <a:srgbClr val="FFFFFF"/>
                </a:solidFill>
                <a:latin typeface="Calibri" pitchFamily="34" charset="0"/>
              </a:rPr>
              <a:t>: Advanced </a:t>
            </a:r>
            <a:r>
              <a:rPr lang="en-US" sz="2400" dirty="0" err="1" smtClean="0">
                <a:solidFill>
                  <a:srgbClr val="FFFFFF"/>
                </a:solidFill>
                <a:latin typeface="Calibri" pitchFamily="34" charset="0"/>
              </a:rPr>
              <a:t>Representer</a:t>
            </a:r>
            <a:r>
              <a:rPr lang="en-US" sz="2400" dirty="0" smtClean="0">
                <a:solidFill>
                  <a:srgbClr val="FFFFFF"/>
                </a:solidFill>
                <a:latin typeface="Calibri" pitchFamily="34" charset="0"/>
              </a:rPr>
              <a:t> (</a:t>
            </a:r>
            <a:r>
              <a:rPr lang="en-US" sz="2400" u="sng" dirty="0" smtClean="0">
                <a:solidFill>
                  <a:srgbClr val="FFFFFF"/>
                </a:solidFill>
                <a:latin typeface="Calibri" pitchFamily="34" charset="0"/>
              </a:rPr>
              <a:t>4D-Var</a:t>
            </a:r>
            <a:r>
              <a:rPr lang="en-US" sz="2400" dirty="0" smtClean="0">
                <a:solidFill>
                  <a:srgbClr val="FFFFFF"/>
                </a:solidFill>
                <a:latin typeface="Calibri" pitchFamily="34" charset="0"/>
              </a:rPr>
              <a:t>)</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29</a:t>
            </a:fld>
            <a:endParaRPr lang="en-US"/>
          </a:p>
        </p:txBody>
      </p:sp>
      <p:sp>
        <p:nvSpPr>
          <p:cNvPr id="33" name="Text Box 5"/>
          <p:cNvSpPr txBox="1">
            <a:spLocks noChangeArrowheads="1"/>
          </p:cNvSpPr>
          <p:nvPr/>
        </p:nvSpPr>
        <p:spPr bwMode="auto">
          <a:xfrm>
            <a:off x="4953000" y="6019800"/>
            <a:ext cx="3430588" cy="773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eaLnBrk="1" fontAlgn="base" hangingPunct="1">
              <a:spcBef>
                <a:spcPct val="0"/>
              </a:spcBef>
              <a:spcAft>
                <a:spcPct val="0"/>
              </a:spcAft>
            </a:pPr>
            <a:r>
              <a:rPr lang="en-US" b="1" dirty="0">
                <a:solidFill>
                  <a:srgbClr val="000000"/>
                </a:solidFill>
                <a:ea typeface="DejaVu Sans"/>
                <a:cs typeface="DejaVu Sans"/>
              </a:rPr>
              <a:t>Zonal mean temperature</a:t>
            </a:r>
          </a:p>
          <a:p>
            <a:pPr eaLnBrk="1" fontAlgn="base" hangingPunct="1">
              <a:spcBef>
                <a:spcPct val="0"/>
              </a:spcBef>
              <a:spcAft>
                <a:spcPct val="0"/>
              </a:spcAft>
            </a:pPr>
            <a:r>
              <a:rPr lang="en-US" sz="1500" b="1" dirty="0">
                <a:solidFill>
                  <a:srgbClr val="000000"/>
                </a:solidFill>
                <a:ea typeface="DejaVu Sans"/>
                <a:cs typeface="DejaVu Sans"/>
              </a:rPr>
              <a:t>O</a:t>
            </a:r>
            <a:r>
              <a:rPr lang="en-US" b="1" dirty="0">
                <a:solidFill>
                  <a:srgbClr val="000000"/>
                </a:solidFill>
                <a:ea typeface="DejaVu Sans"/>
                <a:cs typeface="DejaVu Sans"/>
              </a:rPr>
              <a:t>n 14 July 2010 at 1200 UTC </a:t>
            </a:r>
          </a:p>
        </p:txBody>
      </p:sp>
      <p:pic>
        <p:nvPicPr>
          <p:cNvPr id="3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86247"/>
            <a:ext cx="3276600" cy="44097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 name="Picture 5"/>
          <p:cNvPicPr>
            <a:picLocks noChangeAspect="1" noChangeArrowheads="1"/>
          </p:cNvPicPr>
          <p:nvPr/>
        </p:nvPicPr>
        <p:blipFill>
          <a:blip r:embed="rId4">
            <a:extLst>
              <a:ext uri="{28A0092B-C50C-407E-A947-70E740481C1C}">
                <a14:useLocalDpi xmlns:a14="http://schemas.microsoft.com/office/drawing/2010/main" val="0"/>
              </a:ext>
            </a:extLst>
          </a:blip>
          <a:srcRect t="6310"/>
          <a:stretch>
            <a:fillRect/>
          </a:stretch>
        </p:blipFill>
        <p:spPr bwMode="auto">
          <a:xfrm>
            <a:off x="228600" y="1676400"/>
            <a:ext cx="4233668" cy="4202965"/>
          </a:xfrm>
          <a:prstGeom prst="rect">
            <a:avLst/>
          </a:prstGeom>
          <a:noFill/>
          <a:ln>
            <a:noFill/>
          </a:ln>
          <a:effectLst/>
          <a:extLst>
            <a:ext uri="{909E8E84-426E-40DD-AFC4-6F175D3DCCD1}">
              <a14:hiddenFill xmlns:a14="http://schemas.microsoft.com/office/drawing/2010/main">
                <a:blipFill dpi="0" rotWithShape="0">
                  <a:blip/>
                  <a:srcRect t="631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 name="TextBox 38"/>
          <p:cNvSpPr txBox="1"/>
          <p:nvPr/>
        </p:nvSpPr>
        <p:spPr>
          <a:xfrm>
            <a:off x="5410200" y="1444823"/>
            <a:ext cx="2667000" cy="307777"/>
          </a:xfrm>
          <a:prstGeom prst="rect">
            <a:avLst/>
          </a:prstGeom>
          <a:noFill/>
        </p:spPr>
        <p:txBody>
          <a:bodyPr wrap="square" rtlCol="0">
            <a:spAutoFit/>
          </a:bodyPr>
          <a:lstStyle/>
          <a:p>
            <a:r>
              <a:rPr lang="en-US" sz="1400" dirty="0" smtClean="0"/>
              <a:t>From </a:t>
            </a:r>
            <a:r>
              <a:rPr lang="en-US" sz="1400" dirty="0" err="1" smtClean="0"/>
              <a:t>Hoppel</a:t>
            </a:r>
            <a:r>
              <a:rPr lang="en-US" sz="1400" dirty="0" smtClean="0"/>
              <a:t> et al. (2013)</a:t>
            </a:r>
            <a:endParaRPr lang="en-US" sz="1400" dirty="0"/>
          </a:p>
        </p:txBody>
      </p:sp>
      <p:sp>
        <p:nvSpPr>
          <p:cNvPr id="37" name="TextBox 1"/>
          <p:cNvSpPr txBox="1">
            <a:spLocks noChangeArrowheads="1"/>
          </p:cNvSpPr>
          <p:nvPr/>
        </p:nvSpPr>
        <p:spPr bwMode="auto">
          <a:xfrm>
            <a:off x="304800" y="5417403"/>
            <a:ext cx="39608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dirty="0">
                <a:solidFill>
                  <a:srgbClr val="000000"/>
                </a:solidFill>
              </a:rPr>
              <a:t>SSMIS – an operational sensor – can constrain the atmosphere nearly as well as research sensors MLS and SABER</a:t>
            </a:r>
          </a:p>
        </p:txBody>
      </p:sp>
      <p:sp>
        <p:nvSpPr>
          <p:cNvPr id="13" name="TextBox 12"/>
          <p:cNvSpPr txBox="1"/>
          <p:nvPr/>
        </p:nvSpPr>
        <p:spPr>
          <a:xfrm>
            <a:off x="2362200" y="2842736"/>
            <a:ext cx="1219200" cy="738664"/>
          </a:xfrm>
          <a:prstGeom prst="rect">
            <a:avLst/>
          </a:prstGeom>
          <a:solidFill>
            <a:srgbClr val="FFFF00"/>
          </a:solidFill>
          <a:ln>
            <a:solidFill>
              <a:schemeClr val="tx1"/>
            </a:solidFill>
          </a:ln>
        </p:spPr>
        <p:txBody>
          <a:bodyPr wrap="square" rtlCol="0">
            <a:spAutoFit/>
          </a:bodyPr>
          <a:lstStyle/>
          <a:p>
            <a:r>
              <a:rPr lang="en-US" sz="1050" dirty="0" smtClean="0">
                <a:solidFill>
                  <a:srgbClr val="16103B"/>
                </a:solidFill>
                <a:latin typeface="+mj-lt"/>
              </a:rPr>
              <a:t>UAS assimilation uses CRTM with Zeeman </a:t>
            </a:r>
            <a:r>
              <a:rPr lang="en-US" sz="1050" dirty="0">
                <a:solidFill>
                  <a:srgbClr val="16103B"/>
                </a:solidFill>
                <a:latin typeface="+mj-lt"/>
              </a:rPr>
              <a:t>s</a:t>
            </a:r>
            <a:r>
              <a:rPr lang="en-US" sz="1050" dirty="0" smtClean="0">
                <a:solidFill>
                  <a:srgbClr val="16103B"/>
                </a:solidFill>
                <a:latin typeface="+mj-lt"/>
              </a:rPr>
              <a:t>plitting corrections</a:t>
            </a:r>
            <a:endParaRPr lang="en-US" sz="1050" i="1" dirty="0">
              <a:solidFill>
                <a:srgbClr val="16103B"/>
              </a:solidFill>
              <a:latin typeface="+mj-lt"/>
            </a:endParaRPr>
          </a:p>
        </p:txBody>
      </p:sp>
    </p:spTree>
    <p:extLst>
      <p:ext uri="{BB962C8B-B14F-4D97-AF65-F5344CB8AC3E}">
        <p14:creationId xmlns:p14="http://schemas.microsoft.com/office/powerpoint/2010/main" val="129174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638760" y="152400"/>
            <a:ext cx="58288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fontAlgn="base" hangingPunct="1">
              <a:spcBef>
                <a:spcPct val="0"/>
              </a:spcBef>
              <a:spcAft>
                <a:spcPct val="0"/>
              </a:spcAft>
              <a:buFontTx/>
              <a:buNone/>
            </a:pPr>
            <a:r>
              <a:rPr lang="en-US" altLang="en-US" b="1" dirty="0" smtClean="0">
                <a:solidFill>
                  <a:srgbClr val="FFCC00"/>
                </a:solidFill>
              </a:rPr>
              <a:t>NRL/FNMOC/NAVO </a:t>
            </a:r>
            <a:r>
              <a:rPr lang="en-US" altLang="en-US" b="1" dirty="0">
                <a:solidFill>
                  <a:srgbClr val="FFCC00"/>
                </a:solidFill>
              </a:rPr>
              <a:t>Systems </a:t>
            </a:r>
            <a:endParaRPr lang="en-US" altLang="en-US" dirty="0">
              <a:solidFill>
                <a:srgbClr val="FFCC00"/>
              </a:solidFill>
            </a:endParaRPr>
          </a:p>
        </p:txBody>
      </p:sp>
      <p:sp>
        <p:nvSpPr>
          <p:cNvPr id="3075" name="Rectangle 8"/>
          <p:cNvSpPr>
            <a:spLocks noChangeArrowheads="1"/>
          </p:cNvSpPr>
          <p:nvPr/>
        </p:nvSpPr>
        <p:spPr bwMode="auto">
          <a:xfrm>
            <a:off x="2895600" y="3122613"/>
            <a:ext cx="2705100" cy="534987"/>
          </a:xfrm>
          <a:prstGeom prst="rect">
            <a:avLst/>
          </a:prstGeom>
          <a:solidFill>
            <a:schemeClr val="accent1"/>
          </a:solidFill>
          <a:ln w="28575">
            <a:solidFill>
              <a:schemeClr val="tx1"/>
            </a:solidFill>
            <a:miter lim="800000"/>
            <a:headEnd/>
            <a:tailEnd/>
          </a:ln>
          <a:effectLst>
            <a:outerShdw dist="107763" dir="2700000" algn="ctr" rotWithShape="0">
              <a:schemeClr val="bg2"/>
            </a:outerShdw>
          </a:effectLst>
        </p:spPr>
        <p:txBody>
          <a:bodyPr lIns="102591" tIns="51296" rIns="102591" bIns="51296">
            <a:spAutoFit/>
          </a:bodyPr>
          <a:lstStyle>
            <a:lvl1pPr marL="133350" indent="-133350" defTabSz="1019175" eaLnBrk="0" hangingPunct="0">
              <a:spcBef>
                <a:spcPct val="20000"/>
              </a:spcBef>
              <a:buChar char="•"/>
              <a:defRPr sz="3200">
                <a:solidFill>
                  <a:schemeClr val="tx1"/>
                </a:solidFill>
                <a:latin typeface="Arial" charset="0"/>
                <a:cs typeface="Arial" charset="0"/>
              </a:defRPr>
            </a:lvl1pPr>
            <a:lvl2pPr marL="742950" indent="-285750" defTabSz="1019175" eaLnBrk="0" hangingPunct="0">
              <a:spcBef>
                <a:spcPct val="20000"/>
              </a:spcBef>
              <a:buChar char="–"/>
              <a:defRPr sz="2800">
                <a:solidFill>
                  <a:schemeClr val="tx1"/>
                </a:solidFill>
                <a:latin typeface="Arial" charset="0"/>
                <a:cs typeface="Arial" charset="0"/>
              </a:defRPr>
            </a:lvl2pPr>
            <a:lvl3pPr marL="1143000" indent="-228600" defTabSz="1019175" eaLnBrk="0" hangingPunct="0">
              <a:spcBef>
                <a:spcPct val="20000"/>
              </a:spcBef>
              <a:buChar char="•"/>
              <a:defRPr sz="2400">
                <a:solidFill>
                  <a:schemeClr val="tx1"/>
                </a:solidFill>
                <a:latin typeface="Arial" charset="0"/>
                <a:cs typeface="Arial" charset="0"/>
              </a:defRPr>
            </a:lvl3pPr>
            <a:lvl4pPr marL="1600200" indent="-228600" defTabSz="1019175" eaLnBrk="0" hangingPunct="0">
              <a:spcBef>
                <a:spcPct val="20000"/>
              </a:spcBef>
              <a:buChar char="–"/>
              <a:defRPr sz="2000">
                <a:solidFill>
                  <a:schemeClr val="tx1"/>
                </a:solidFill>
                <a:latin typeface="Arial" charset="0"/>
                <a:cs typeface="Arial" charset="0"/>
              </a:defRPr>
            </a:lvl4pPr>
            <a:lvl5pPr marL="2057400" indent="-228600" defTabSz="1019175" eaLnBrk="0" hangingPunct="0">
              <a:spcBef>
                <a:spcPct val="20000"/>
              </a:spcBef>
              <a:buChar char="»"/>
              <a:defRPr sz="2000">
                <a:solidFill>
                  <a:schemeClr val="tx1"/>
                </a:solidFill>
                <a:latin typeface="Arial" charset="0"/>
                <a:cs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cs typeface="Arial" charset="0"/>
              </a:defRPr>
            </a:lvl9pPr>
          </a:lstStyle>
          <a:p>
            <a:pPr algn="ctr" fontAlgn="base">
              <a:spcBef>
                <a:spcPct val="0"/>
              </a:spcBef>
              <a:spcAft>
                <a:spcPct val="0"/>
              </a:spcAft>
              <a:buFontTx/>
              <a:buNone/>
            </a:pPr>
            <a:r>
              <a:rPr lang="en-US" altLang="en-US" sz="1400" b="1">
                <a:solidFill>
                  <a:srgbClr val="A50021"/>
                </a:solidFill>
                <a:latin typeface="Tahoma" pitchFamily="34" charset="0"/>
              </a:rPr>
              <a:t>Global Forecast System</a:t>
            </a:r>
          </a:p>
          <a:p>
            <a:pPr algn="ctr" fontAlgn="base">
              <a:spcBef>
                <a:spcPct val="0"/>
              </a:spcBef>
              <a:spcAft>
                <a:spcPct val="0"/>
              </a:spcAft>
              <a:buFontTx/>
              <a:buNone/>
            </a:pPr>
            <a:r>
              <a:rPr lang="en-US" altLang="en-US" sz="1400" b="1">
                <a:solidFill>
                  <a:srgbClr val="A50021"/>
                </a:solidFill>
                <a:latin typeface="Tahoma" pitchFamily="34" charset="0"/>
              </a:rPr>
              <a:t>(NAVGEM/NAAPS)</a:t>
            </a:r>
          </a:p>
        </p:txBody>
      </p:sp>
      <p:sp>
        <p:nvSpPr>
          <p:cNvPr id="3076" name="Rectangle 9"/>
          <p:cNvSpPr>
            <a:spLocks noChangeArrowheads="1"/>
          </p:cNvSpPr>
          <p:nvPr/>
        </p:nvSpPr>
        <p:spPr bwMode="auto">
          <a:xfrm>
            <a:off x="4711700" y="4191000"/>
            <a:ext cx="3352800" cy="965200"/>
          </a:xfrm>
          <a:prstGeom prst="rect">
            <a:avLst/>
          </a:prstGeom>
          <a:solidFill>
            <a:srgbClr val="99CC00"/>
          </a:solidFill>
          <a:ln w="28575">
            <a:solidFill>
              <a:schemeClr val="tx1"/>
            </a:solidFill>
            <a:miter lim="800000"/>
            <a:headEnd/>
            <a:tailEnd/>
          </a:ln>
          <a:effectLst>
            <a:outerShdw dist="107763" dir="2700000" algn="ctr" rotWithShape="0">
              <a:schemeClr val="bg2"/>
            </a:outerShdw>
          </a:effectLst>
        </p:spPr>
        <p:txBody>
          <a:bodyPr lIns="102591" tIns="51296" rIns="102591" bIns="51296">
            <a:spAutoFit/>
          </a:bodyPr>
          <a:lstStyle>
            <a:lvl1pPr marL="133350" indent="-133350" defTabSz="1019175" eaLnBrk="0" hangingPunct="0">
              <a:spcBef>
                <a:spcPct val="20000"/>
              </a:spcBef>
              <a:buChar char="•"/>
              <a:defRPr sz="3200">
                <a:solidFill>
                  <a:schemeClr val="tx1"/>
                </a:solidFill>
                <a:latin typeface="Arial" charset="0"/>
                <a:cs typeface="Arial" charset="0"/>
              </a:defRPr>
            </a:lvl1pPr>
            <a:lvl2pPr marL="742950" indent="-285750" defTabSz="1019175" eaLnBrk="0" hangingPunct="0">
              <a:spcBef>
                <a:spcPct val="20000"/>
              </a:spcBef>
              <a:buChar char="–"/>
              <a:defRPr sz="2800">
                <a:solidFill>
                  <a:schemeClr val="tx1"/>
                </a:solidFill>
                <a:latin typeface="Arial" charset="0"/>
                <a:cs typeface="Arial" charset="0"/>
              </a:defRPr>
            </a:lvl2pPr>
            <a:lvl3pPr marL="1143000" indent="-228600" defTabSz="1019175" eaLnBrk="0" hangingPunct="0">
              <a:spcBef>
                <a:spcPct val="20000"/>
              </a:spcBef>
              <a:buChar char="•"/>
              <a:defRPr sz="2400">
                <a:solidFill>
                  <a:schemeClr val="tx1"/>
                </a:solidFill>
                <a:latin typeface="Arial" charset="0"/>
                <a:cs typeface="Arial" charset="0"/>
              </a:defRPr>
            </a:lvl3pPr>
            <a:lvl4pPr marL="1600200" indent="-228600" defTabSz="1019175" eaLnBrk="0" hangingPunct="0">
              <a:spcBef>
                <a:spcPct val="20000"/>
              </a:spcBef>
              <a:buChar char="–"/>
              <a:defRPr sz="2000">
                <a:solidFill>
                  <a:schemeClr val="tx1"/>
                </a:solidFill>
                <a:latin typeface="Arial" charset="0"/>
                <a:cs typeface="Arial" charset="0"/>
              </a:defRPr>
            </a:lvl4pPr>
            <a:lvl5pPr marL="2057400" indent="-228600" defTabSz="1019175" eaLnBrk="0" hangingPunct="0">
              <a:spcBef>
                <a:spcPct val="20000"/>
              </a:spcBef>
              <a:buChar char="»"/>
              <a:defRPr sz="2000">
                <a:solidFill>
                  <a:schemeClr val="tx1"/>
                </a:solidFill>
                <a:latin typeface="Arial" charset="0"/>
                <a:cs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cs typeface="Arial" charset="0"/>
              </a:defRPr>
            </a:lvl9pPr>
          </a:lstStyle>
          <a:p>
            <a:pPr algn="ctr" fontAlgn="base">
              <a:spcBef>
                <a:spcPct val="0"/>
              </a:spcBef>
              <a:spcAft>
                <a:spcPct val="0"/>
              </a:spcAft>
              <a:buFontTx/>
              <a:buNone/>
            </a:pPr>
            <a:r>
              <a:rPr lang="en-US" altLang="en-US" sz="1400" b="1">
                <a:solidFill>
                  <a:srgbClr val="000000"/>
                </a:solidFill>
                <a:latin typeface="Tahoma" pitchFamily="34" charset="0"/>
              </a:rPr>
              <a:t>Mesoscale Forecast System</a:t>
            </a:r>
          </a:p>
          <a:p>
            <a:pPr algn="ctr" fontAlgn="base">
              <a:spcBef>
                <a:spcPct val="0"/>
              </a:spcBef>
              <a:spcAft>
                <a:spcPct val="0"/>
              </a:spcAft>
              <a:buFontTx/>
              <a:buNone/>
            </a:pPr>
            <a:r>
              <a:rPr lang="en-US" altLang="en-US" sz="1400" b="1">
                <a:solidFill>
                  <a:srgbClr val="000000"/>
                </a:solidFill>
                <a:latin typeface="Tahoma" pitchFamily="34" charset="0"/>
              </a:rPr>
              <a:t>(COAMPS/COAMPS-TC/</a:t>
            </a:r>
          </a:p>
          <a:p>
            <a:pPr algn="ctr" fontAlgn="base">
              <a:spcBef>
                <a:spcPct val="0"/>
              </a:spcBef>
              <a:spcAft>
                <a:spcPct val="0"/>
              </a:spcAft>
              <a:buFontTx/>
              <a:buNone/>
            </a:pPr>
            <a:r>
              <a:rPr lang="en-US" altLang="en-US" sz="1400" b="1">
                <a:solidFill>
                  <a:srgbClr val="000000"/>
                </a:solidFill>
                <a:latin typeface="Tahoma" pitchFamily="34" charset="0"/>
              </a:rPr>
              <a:t>COAMPS-Arctic/COAMPS-EM</a:t>
            </a:r>
          </a:p>
          <a:p>
            <a:pPr algn="ctr" fontAlgn="base">
              <a:spcBef>
                <a:spcPct val="0"/>
              </a:spcBef>
              <a:spcAft>
                <a:spcPct val="0"/>
              </a:spcAft>
              <a:buFontTx/>
              <a:buNone/>
            </a:pPr>
            <a:r>
              <a:rPr lang="en-US" altLang="en-US" sz="1400" b="1">
                <a:solidFill>
                  <a:srgbClr val="000000"/>
                </a:solidFill>
                <a:latin typeface="Tahoma" pitchFamily="34" charset="0"/>
              </a:rPr>
              <a:t>COAMPS-Hydro)</a:t>
            </a:r>
          </a:p>
        </p:txBody>
      </p:sp>
      <p:sp>
        <p:nvSpPr>
          <p:cNvPr id="3077" name="Rectangle 10"/>
          <p:cNvSpPr>
            <a:spLocks noChangeArrowheads="1"/>
          </p:cNvSpPr>
          <p:nvPr/>
        </p:nvSpPr>
        <p:spPr bwMode="auto">
          <a:xfrm>
            <a:off x="6400800" y="2800350"/>
            <a:ext cx="1500188" cy="323850"/>
          </a:xfrm>
          <a:prstGeom prst="rect">
            <a:avLst/>
          </a:prstGeom>
          <a:solidFill>
            <a:schemeClr val="accent1"/>
          </a:solidFill>
          <a:ln w="28575">
            <a:solidFill>
              <a:schemeClr val="tx1"/>
            </a:solidFill>
            <a:miter lim="800000"/>
            <a:headEnd/>
            <a:tailEnd/>
          </a:ln>
          <a:effectLst>
            <a:outerShdw dist="107763" dir="2700000" algn="ctr" rotWithShape="0">
              <a:schemeClr val="bg2"/>
            </a:outerShdw>
          </a:effectLst>
        </p:spPr>
        <p:txBody>
          <a:bodyPr lIns="102591" tIns="51296" rIns="102591" bIns="51296">
            <a:spAutoFit/>
          </a:bodyPr>
          <a:lstStyle>
            <a:lvl1pPr marL="133350" indent="-133350" defTabSz="1019175" eaLnBrk="0" hangingPunct="0">
              <a:spcBef>
                <a:spcPct val="20000"/>
              </a:spcBef>
              <a:buChar char="•"/>
              <a:defRPr sz="3200">
                <a:solidFill>
                  <a:schemeClr val="tx1"/>
                </a:solidFill>
                <a:latin typeface="Arial" charset="0"/>
                <a:cs typeface="Arial" charset="0"/>
              </a:defRPr>
            </a:lvl1pPr>
            <a:lvl2pPr marL="742950" indent="-285750" defTabSz="1019175" eaLnBrk="0" hangingPunct="0">
              <a:spcBef>
                <a:spcPct val="20000"/>
              </a:spcBef>
              <a:buChar char="–"/>
              <a:defRPr sz="2800">
                <a:solidFill>
                  <a:schemeClr val="tx1"/>
                </a:solidFill>
                <a:latin typeface="Arial" charset="0"/>
                <a:cs typeface="Arial" charset="0"/>
              </a:defRPr>
            </a:lvl2pPr>
            <a:lvl3pPr marL="1143000" indent="-228600" defTabSz="1019175" eaLnBrk="0" hangingPunct="0">
              <a:spcBef>
                <a:spcPct val="20000"/>
              </a:spcBef>
              <a:buChar char="•"/>
              <a:defRPr sz="2400">
                <a:solidFill>
                  <a:schemeClr val="tx1"/>
                </a:solidFill>
                <a:latin typeface="Arial" charset="0"/>
                <a:cs typeface="Arial" charset="0"/>
              </a:defRPr>
            </a:lvl3pPr>
            <a:lvl4pPr marL="1600200" indent="-228600" defTabSz="1019175" eaLnBrk="0" hangingPunct="0">
              <a:spcBef>
                <a:spcPct val="20000"/>
              </a:spcBef>
              <a:buChar char="–"/>
              <a:defRPr sz="2000">
                <a:solidFill>
                  <a:schemeClr val="tx1"/>
                </a:solidFill>
                <a:latin typeface="Arial" charset="0"/>
                <a:cs typeface="Arial" charset="0"/>
              </a:defRPr>
            </a:lvl4pPr>
            <a:lvl5pPr marL="2057400" indent="-228600" defTabSz="1019175" eaLnBrk="0" hangingPunct="0">
              <a:spcBef>
                <a:spcPct val="20000"/>
              </a:spcBef>
              <a:buChar char="»"/>
              <a:defRPr sz="2000">
                <a:solidFill>
                  <a:schemeClr val="tx1"/>
                </a:solidFill>
                <a:latin typeface="Arial" charset="0"/>
                <a:cs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0"/>
              </a:spcBef>
              <a:spcAft>
                <a:spcPct val="0"/>
              </a:spcAft>
              <a:buFontTx/>
              <a:buNone/>
            </a:pPr>
            <a:r>
              <a:rPr lang="en-US" altLang="en-US" sz="1400" b="1">
                <a:solidFill>
                  <a:srgbClr val="A50021"/>
                </a:solidFill>
                <a:latin typeface="Tahoma" pitchFamily="34" charset="0"/>
              </a:rPr>
              <a:t>Global EFS</a:t>
            </a:r>
          </a:p>
        </p:txBody>
      </p:sp>
      <p:sp>
        <p:nvSpPr>
          <p:cNvPr id="3078" name="Rectangle 11"/>
          <p:cNvSpPr>
            <a:spLocks noChangeArrowheads="1"/>
          </p:cNvSpPr>
          <p:nvPr/>
        </p:nvSpPr>
        <p:spPr bwMode="auto">
          <a:xfrm>
            <a:off x="1376127" y="4189413"/>
            <a:ext cx="2181885" cy="749925"/>
          </a:xfrm>
          <a:prstGeom prst="rect">
            <a:avLst/>
          </a:prstGeom>
          <a:solidFill>
            <a:schemeClr val="accent1"/>
          </a:solidFill>
          <a:ln w="28575">
            <a:solidFill>
              <a:schemeClr val="tx1"/>
            </a:solidFill>
            <a:miter lim="800000"/>
            <a:headEnd/>
            <a:tailEnd/>
          </a:ln>
          <a:effectLst>
            <a:outerShdw dist="107763" dir="2700000" algn="ctr" rotWithShape="0">
              <a:schemeClr val="bg2"/>
            </a:outerShdw>
          </a:effectLst>
        </p:spPr>
        <p:txBody>
          <a:bodyPr wrap="square" lIns="102591" tIns="51296" rIns="102591" bIns="51296">
            <a:spAutoFit/>
          </a:bodyPr>
          <a:lstStyle>
            <a:lvl1pPr marL="133350" indent="-133350" defTabSz="1019175" eaLnBrk="0" hangingPunct="0">
              <a:spcBef>
                <a:spcPct val="20000"/>
              </a:spcBef>
              <a:buChar char="•"/>
              <a:defRPr sz="3200">
                <a:solidFill>
                  <a:schemeClr val="tx1"/>
                </a:solidFill>
                <a:latin typeface="Arial" charset="0"/>
                <a:cs typeface="Arial" charset="0"/>
              </a:defRPr>
            </a:lvl1pPr>
            <a:lvl2pPr marL="742950" indent="-285750" defTabSz="1019175" eaLnBrk="0" hangingPunct="0">
              <a:spcBef>
                <a:spcPct val="20000"/>
              </a:spcBef>
              <a:buChar char="–"/>
              <a:defRPr sz="2800">
                <a:solidFill>
                  <a:schemeClr val="tx1"/>
                </a:solidFill>
                <a:latin typeface="Arial" charset="0"/>
                <a:cs typeface="Arial" charset="0"/>
              </a:defRPr>
            </a:lvl2pPr>
            <a:lvl3pPr marL="1143000" indent="-228600" defTabSz="1019175" eaLnBrk="0" hangingPunct="0">
              <a:spcBef>
                <a:spcPct val="20000"/>
              </a:spcBef>
              <a:buChar char="•"/>
              <a:defRPr sz="2400">
                <a:solidFill>
                  <a:schemeClr val="tx1"/>
                </a:solidFill>
                <a:latin typeface="Arial" charset="0"/>
                <a:cs typeface="Arial" charset="0"/>
              </a:defRPr>
            </a:lvl3pPr>
            <a:lvl4pPr marL="1600200" indent="-228600" defTabSz="1019175" eaLnBrk="0" hangingPunct="0">
              <a:spcBef>
                <a:spcPct val="20000"/>
              </a:spcBef>
              <a:buChar char="–"/>
              <a:defRPr sz="2000">
                <a:solidFill>
                  <a:schemeClr val="tx1"/>
                </a:solidFill>
                <a:latin typeface="Arial" charset="0"/>
                <a:cs typeface="Arial" charset="0"/>
              </a:defRPr>
            </a:lvl4pPr>
            <a:lvl5pPr marL="2057400" indent="-228600" defTabSz="1019175" eaLnBrk="0" hangingPunct="0">
              <a:spcBef>
                <a:spcPct val="20000"/>
              </a:spcBef>
              <a:buChar char="»"/>
              <a:defRPr sz="2000">
                <a:solidFill>
                  <a:schemeClr val="tx1"/>
                </a:solidFill>
                <a:latin typeface="Arial" charset="0"/>
                <a:cs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0"/>
              </a:spcBef>
              <a:spcAft>
                <a:spcPct val="0"/>
              </a:spcAft>
              <a:buFontTx/>
              <a:buNone/>
            </a:pPr>
            <a:r>
              <a:rPr lang="en-US" altLang="en-US" sz="1400" b="1" dirty="0" smtClean="0">
                <a:solidFill>
                  <a:srgbClr val="993300"/>
                </a:solidFill>
                <a:latin typeface="Tahoma" pitchFamily="34" charset="0"/>
              </a:rPr>
              <a:t>Global &amp; Mesoscale </a:t>
            </a:r>
            <a:r>
              <a:rPr lang="en-US" altLang="en-US" sz="1400" b="1" dirty="0" smtClean="0">
                <a:solidFill>
                  <a:srgbClr val="000000"/>
                </a:solidFill>
                <a:latin typeface="Tahoma" pitchFamily="34" charset="0"/>
              </a:rPr>
              <a:t> Forecast Sensitivity Observation Impact</a:t>
            </a:r>
            <a:endParaRPr lang="en-US" altLang="en-US" sz="1400" b="1" dirty="0">
              <a:solidFill>
                <a:srgbClr val="993300"/>
              </a:solidFill>
              <a:latin typeface="Tahoma" pitchFamily="34" charset="0"/>
            </a:endParaRPr>
          </a:p>
        </p:txBody>
      </p:sp>
      <p:sp>
        <p:nvSpPr>
          <p:cNvPr id="3079" name="Rectangle 13"/>
          <p:cNvSpPr>
            <a:spLocks noChangeArrowheads="1"/>
          </p:cNvSpPr>
          <p:nvPr/>
        </p:nvSpPr>
        <p:spPr bwMode="auto">
          <a:xfrm>
            <a:off x="2667000" y="5334000"/>
            <a:ext cx="1589088" cy="323850"/>
          </a:xfrm>
          <a:prstGeom prst="rect">
            <a:avLst/>
          </a:prstGeom>
          <a:solidFill>
            <a:srgbClr val="99CC00"/>
          </a:solidFill>
          <a:ln w="28575">
            <a:solidFill>
              <a:schemeClr val="tx1"/>
            </a:solidFill>
            <a:miter lim="800000"/>
            <a:headEnd/>
            <a:tailEnd/>
          </a:ln>
          <a:effectLst>
            <a:outerShdw dist="107763" dir="2700000" algn="ctr" rotWithShape="0">
              <a:schemeClr val="bg2"/>
            </a:outerShdw>
          </a:effectLst>
        </p:spPr>
        <p:txBody>
          <a:bodyPr lIns="102591" tIns="51296" rIns="102591" bIns="51296">
            <a:spAutoFit/>
          </a:bodyPr>
          <a:lstStyle>
            <a:lvl1pPr marL="133350" indent="-133350" defTabSz="1019175" eaLnBrk="0" hangingPunct="0">
              <a:spcBef>
                <a:spcPct val="20000"/>
              </a:spcBef>
              <a:buChar char="•"/>
              <a:defRPr sz="3200">
                <a:solidFill>
                  <a:schemeClr val="tx1"/>
                </a:solidFill>
                <a:latin typeface="Arial" charset="0"/>
                <a:cs typeface="Arial" charset="0"/>
              </a:defRPr>
            </a:lvl1pPr>
            <a:lvl2pPr marL="742950" indent="-285750" defTabSz="1019175" eaLnBrk="0" hangingPunct="0">
              <a:spcBef>
                <a:spcPct val="20000"/>
              </a:spcBef>
              <a:buChar char="–"/>
              <a:defRPr sz="2800">
                <a:solidFill>
                  <a:schemeClr val="tx1"/>
                </a:solidFill>
                <a:latin typeface="Arial" charset="0"/>
                <a:cs typeface="Arial" charset="0"/>
              </a:defRPr>
            </a:lvl2pPr>
            <a:lvl3pPr marL="1143000" indent="-228600" defTabSz="1019175" eaLnBrk="0" hangingPunct="0">
              <a:spcBef>
                <a:spcPct val="20000"/>
              </a:spcBef>
              <a:buChar char="•"/>
              <a:defRPr sz="2400">
                <a:solidFill>
                  <a:schemeClr val="tx1"/>
                </a:solidFill>
                <a:latin typeface="Arial" charset="0"/>
                <a:cs typeface="Arial" charset="0"/>
              </a:defRPr>
            </a:lvl3pPr>
            <a:lvl4pPr marL="1600200" indent="-228600" defTabSz="1019175" eaLnBrk="0" hangingPunct="0">
              <a:spcBef>
                <a:spcPct val="20000"/>
              </a:spcBef>
              <a:buChar char="–"/>
              <a:defRPr sz="2000">
                <a:solidFill>
                  <a:schemeClr val="tx1"/>
                </a:solidFill>
                <a:latin typeface="Arial" charset="0"/>
                <a:cs typeface="Arial" charset="0"/>
              </a:defRPr>
            </a:lvl4pPr>
            <a:lvl5pPr marL="2057400" indent="-228600" defTabSz="1019175" eaLnBrk="0" hangingPunct="0">
              <a:spcBef>
                <a:spcPct val="20000"/>
              </a:spcBef>
              <a:buChar char="»"/>
              <a:defRPr sz="2000">
                <a:solidFill>
                  <a:schemeClr val="tx1"/>
                </a:solidFill>
                <a:latin typeface="Arial" charset="0"/>
                <a:cs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0"/>
              </a:spcBef>
              <a:spcAft>
                <a:spcPct val="0"/>
              </a:spcAft>
              <a:buFontTx/>
              <a:buNone/>
            </a:pPr>
            <a:r>
              <a:rPr lang="en-US" altLang="en-US" sz="1400" b="1">
                <a:solidFill>
                  <a:srgbClr val="000000"/>
                </a:solidFill>
                <a:latin typeface="Tahoma" pitchFamily="34" charset="0"/>
              </a:rPr>
              <a:t>Mesoscale EFS</a:t>
            </a:r>
          </a:p>
        </p:txBody>
      </p:sp>
      <p:sp>
        <p:nvSpPr>
          <p:cNvPr id="3080" name="Rectangle 23"/>
          <p:cNvSpPr>
            <a:spLocks noChangeArrowheads="1"/>
          </p:cNvSpPr>
          <p:nvPr/>
        </p:nvSpPr>
        <p:spPr bwMode="auto">
          <a:xfrm>
            <a:off x="3124200" y="1130300"/>
            <a:ext cx="2209800" cy="536575"/>
          </a:xfrm>
          <a:prstGeom prst="rect">
            <a:avLst/>
          </a:prstGeom>
          <a:solidFill>
            <a:srgbClr val="FFCC00"/>
          </a:solidFill>
          <a:ln w="28575">
            <a:solidFill>
              <a:schemeClr val="tx1"/>
            </a:solidFill>
            <a:miter lim="800000"/>
            <a:headEnd/>
            <a:tailEnd/>
          </a:ln>
          <a:effectLst>
            <a:outerShdw dist="107763" dir="2700000" algn="ctr" rotWithShape="0">
              <a:schemeClr val="bg2"/>
            </a:outerShdw>
          </a:effectLst>
        </p:spPr>
        <p:txBody>
          <a:bodyPr lIns="102591" tIns="51296" rIns="102591" bIns="51296">
            <a:spAutoFit/>
          </a:bodyPr>
          <a:lstStyle>
            <a:lvl1pPr marL="133350" indent="-133350" defTabSz="1019175" eaLnBrk="0" hangingPunct="0">
              <a:spcBef>
                <a:spcPct val="20000"/>
              </a:spcBef>
              <a:buChar char="•"/>
              <a:defRPr sz="3200">
                <a:solidFill>
                  <a:schemeClr val="tx1"/>
                </a:solidFill>
                <a:latin typeface="Arial" charset="0"/>
                <a:cs typeface="Arial" charset="0"/>
              </a:defRPr>
            </a:lvl1pPr>
            <a:lvl2pPr marL="742950" indent="-285750" defTabSz="1019175" eaLnBrk="0" hangingPunct="0">
              <a:spcBef>
                <a:spcPct val="20000"/>
              </a:spcBef>
              <a:buChar char="–"/>
              <a:defRPr sz="2800">
                <a:solidFill>
                  <a:schemeClr val="tx1"/>
                </a:solidFill>
                <a:latin typeface="Arial" charset="0"/>
                <a:cs typeface="Arial" charset="0"/>
              </a:defRPr>
            </a:lvl2pPr>
            <a:lvl3pPr marL="1143000" indent="-228600" defTabSz="1019175" eaLnBrk="0" hangingPunct="0">
              <a:spcBef>
                <a:spcPct val="20000"/>
              </a:spcBef>
              <a:buChar char="•"/>
              <a:defRPr sz="2400">
                <a:solidFill>
                  <a:schemeClr val="tx1"/>
                </a:solidFill>
                <a:latin typeface="Arial" charset="0"/>
                <a:cs typeface="Arial" charset="0"/>
              </a:defRPr>
            </a:lvl3pPr>
            <a:lvl4pPr marL="1600200" indent="-228600" defTabSz="1019175" eaLnBrk="0" hangingPunct="0">
              <a:spcBef>
                <a:spcPct val="20000"/>
              </a:spcBef>
              <a:buChar char="–"/>
              <a:defRPr sz="2000">
                <a:solidFill>
                  <a:schemeClr val="tx1"/>
                </a:solidFill>
                <a:latin typeface="Arial" charset="0"/>
                <a:cs typeface="Arial" charset="0"/>
              </a:defRPr>
            </a:lvl4pPr>
            <a:lvl5pPr marL="2057400" indent="-228600" defTabSz="1019175" eaLnBrk="0" hangingPunct="0">
              <a:spcBef>
                <a:spcPct val="20000"/>
              </a:spcBef>
              <a:buChar char="»"/>
              <a:defRPr sz="2000">
                <a:solidFill>
                  <a:schemeClr val="tx1"/>
                </a:solidFill>
                <a:latin typeface="Arial" charset="0"/>
                <a:cs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cs typeface="Arial" charset="0"/>
              </a:defRPr>
            </a:lvl9pPr>
          </a:lstStyle>
          <a:p>
            <a:pPr algn="ctr" fontAlgn="base">
              <a:spcBef>
                <a:spcPct val="0"/>
              </a:spcBef>
              <a:spcAft>
                <a:spcPct val="0"/>
              </a:spcAft>
              <a:buFontTx/>
              <a:buNone/>
            </a:pPr>
            <a:r>
              <a:rPr lang="en-US" altLang="en-US" sz="1400" b="1">
                <a:solidFill>
                  <a:srgbClr val="333399"/>
                </a:solidFill>
                <a:latin typeface="Tahoma" pitchFamily="34" charset="0"/>
              </a:rPr>
              <a:t>Observational Data</a:t>
            </a:r>
            <a:r>
              <a:rPr lang="en-US" altLang="en-US" sz="1400" b="1">
                <a:solidFill>
                  <a:srgbClr val="3333FF"/>
                </a:solidFill>
                <a:latin typeface="Tahoma" pitchFamily="34" charset="0"/>
              </a:rPr>
              <a:t> </a:t>
            </a:r>
          </a:p>
          <a:p>
            <a:pPr algn="ctr" fontAlgn="base">
              <a:spcBef>
                <a:spcPct val="0"/>
              </a:spcBef>
              <a:spcAft>
                <a:spcPct val="0"/>
              </a:spcAft>
              <a:buFontTx/>
              <a:buNone/>
            </a:pPr>
            <a:r>
              <a:rPr lang="en-US" altLang="en-US" sz="1400" b="1">
                <a:solidFill>
                  <a:srgbClr val="333399"/>
                </a:solidFill>
                <a:latin typeface="Tahoma" pitchFamily="34" charset="0"/>
              </a:rPr>
              <a:t>(FNMOC)</a:t>
            </a:r>
          </a:p>
        </p:txBody>
      </p:sp>
      <p:sp>
        <p:nvSpPr>
          <p:cNvPr id="3081" name="Rectangle 45"/>
          <p:cNvSpPr>
            <a:spLocks noChangeArrowheads="1"/>
          </p:cNvSpPr>
          <p:nvPr/>
        </p:nvSpPr>
        <p:spPr bwMode="auto">
          <a:xfrm>
            <a:off x="6553200" y="3638550"/>
            <a:ext cx="1066800" cy="323850"/>
          </a:xfrm>
          <a:prstGeom prst="rect">
            <a:avLst/>
          </a:prstGeom>
          <a:solidFill>
            <a:schemeClr val="accent1"/>
          </a:solidFill>
          <a:ln w="28575">
            <a:solidFill>
              <a:schemeClr val="tx1"/>
            </a:solidFill>
            <a:miter lim="800000"/>
            <a:headEnd/>
            <a:tailEnd/>
          </a:ln>
          <a:effectLst>
            <a:outerShdw dist="107763" dir="2700000" algn="ctr" rotWithShape="0">
              <a:schemeClr val="bg2"/>
            </a:outerShdw>
          </a:effectLst>
        </p:spPr>
        <p:txBody>
          <a:bodyPr lIns="102591" tIns="51296" rIns="102591" bIns="51296">
            <a:spAutoFit/>
          </a:bodyPr>
          <a:lstStyle>
            <a:lvl1pPr marL="133350" indent="-133350" defTabSz="1019175" eaLnBrk="0" hangingPunct="0">
              <a:spcBef>
                <a:spcPct val="20000"/>
              </a:spcBef>
              <a:buChar char="•"/>
              <a:defRPr sz="3200">
                <a:solidFill>
                  <a:schemeClr val="tx1"/>
                </a:solidFill>
                <a:latin typeface="Arial" charset="0"/>
                <a:cs typeface="Arial" charset="0"/>
              </a:defRPr>
            </a:lvl1pPr>
            <a:lvl2pPr marL="742950" indent="-285750" defTabSz="1019175" eaLnBrk="0" hangingPunct="0">
              <a:spcBef>
                <a:spcPct val="20000"/>
              </a:spcBef>
              <a:buChar char="–"/>
              <a:defRPr sz="2800">
                <a:solidFill>
                  <a:schemeClr val="tx1"/>
                </a:solidFill>
                <a:latin typeface="Arial" charset="0"/>
                <a:cs typeface="Arial" charset="0"/>
              </a:defRPr>
            </a:lvl2pPr>
            <a:lvl3pPr marL="1143000" indent="-228600" defTabSz="1019175" eaLnBrk="0" hangingPunct="0">
              <a:spcBef>
                <a:spcPct val="20000"/>
              </a:spcBef>
              <a:buChar char="•"/>
              <a:defRPr sz="2400">
                <a:solidFill>
                  <a:schemeClr val="tx1"/>
                </a:solidFill>
                <a:latin typeface="Arial" charset="0"/>
                <a:cs typeface="Arial" charset="0"/>
              </a:defRPr>
            </a:lvl3pPr>
            <a:lvl4pPr marL="1600200" indent="-228600" defTabSz="1019175" eaLnBrk="0" hangingPunct="0">
              <a:spcBef>
                <a:spcPct val="20000"/>
              </a:spcBef>
              <a:buChar char="–"/>
              <a:defRPr sz="2000">
                <a:solidFill>
                  <a:schemeClr val="tx1"/>
                </a:solidFill>
                <a:latin typeface="Arial" charset="0"/>
                <a:cs typeface="Arial" charset="0"/>
              </a:defRPr>
            </a:lvl4pPr>
            <a:lvl5pPr marL="2057400" indent="-228600" defTabSz="1019175" eaLnBrk="0" hangingPunct="0">
              <a:spcBef>
                <a:spcPct val="20000"/>
              </a:spcBef>
              <a:buChar char="»"/>
              <a:defRPr sz="2000">
                <a:solidFill>
                  <a:schemeClr val="tx1"/>
                </a:solidFill>
                <a:latin typeface="Arial" charset="0"/>
                <a:cs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cs typeface="Arial" charset="0"/>
              </a:defRPr>
            </a:lvl9pPr>
          </a:lstStyle>
          <a:p>
            <a:pPr algn="ctr" fontAlgn="base">
              <a:spcBef>
                <a:spcPct val="0"/>
              </a:spcBef>
              <a:spcAft>
                <a:spcPct val="0"/>
              </a:spcAft>
              <a:buFontTx/>
              <a:buNone/>
            </a:pPr>
            <a:r>
              <a:rPr lang="en-US" altLang="en-US" sz="1400" b="1">
                <a:solidFill>
                  <a:srgbClr val="A50021"/>
                </a:solidFill>
                <a:latin typeface="Tahoma" pitchFamily="34" charset="0"/>
              </a:rPr>
              <a:t>NUOPC</a:t>
            </a:r>
          </a:p>
        </p:txBody>
      </p:sp>
      <p:cxnSp>
        <p:nvCxnSpPr>
          <p:cNvPr id="3082" name="AutoShape 55"/>
          <p:cNvCxnSpPr>
            <a:cxnSpLocks noChangeShapeType="1"/>
            <a:stCxn id="3075" idx="3"/>
          </p:cNvCxnSpPr>
          <p:nvPr/>
        </p:nvCxnSpPr>
        <p:spPr bwMode="auto">
          <a:xfrm flipV="1">
            <a:off x="5600700" y="2944813"/>
            <a:ext cx="800100" cy="446087"/>
          </a:xfrm>
          <a:prstGeom prst="bentConnector3">
            <a:avLst>
              <a:gd name="adj1" fmla="val 50000"/>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83" name="AutoShape 61"/>
          <p:cNvCxnSpPr>
            <a:cxnSpLocks noChangeShapeType="1"/>
          </p:cNvCxnSpPr>
          <p:nvPr/>
        </p:nvCxnSpPr>
        <p:spPr bwMode="auto">
          <a:xfrm rot="10800000" flipV="1">
            <a:off x="3873500" y="4572000"/>
            <a:ext cx="609600" cy="798513"/>
          </a:xfrm>
          <a:prstGeom prst="bentConnector2">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84" name="Line 62"/>
          <p:cNvSpPr>
            <a:spLocks noChangeShapeType="1"/>
          </p:cNvSpPr>
          <p:nvPr/>
        </p:nvSpPr>
        <p:spPr bwMode="auto">
          <a:xfrm>
            <a:off x="4191000" y="1663700"/>
            <a:ext cx="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5" name="Line 65"/>
          <p:cNvSpPr>
            <a:spLocks noChangeShapeType="1"/>
          </p:cNvSpPr>
          <p:nvPr/>
        </p:nvSpPr>
        <p:spPr bwMode="auto">
          <a:xfrm>
            <a:off x="5105400" y="3733800"/>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6" name="Line 66"/>
          <p:cNvSpPr>
            <a:spLocks noChangeShapeType="1"/>
          </p:cNvSpPr>
          <p:nvPr/>
        </p:nvSpPr>
        <p:spPr bwMode="auto">
          <a:xfrm>
            <a:off x="4191000" y="2667000"/>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7" name="Line 68"/>
          <p:cNvSpPr>
            <a:spLocks noChangeShapeType="1"/>
          </p:cNvSpPr>
          <p:nvPr/>
        </p:nvSpPr>
        <p:spPr bwMode="auto">
          <a:xfrm flipH="1">
            <a:off x="3568700" y="4343400"/>
            <a:ext cx="1143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cxnSp>
        <p:nvCxnSpPr>
          <p:cNvPr id="3088" name="AutoShape 71"/>
          <p:cNvCxnSpPr>
            <a:cxnSpLocks noChangeShapeType="1"/>
          </p:cNvCxnSpPr>
          <p:nvPr/>
        </p:nvCxnSpPr>
        <p:spPr bwMode="auto">
          <a:xfrm>
            <a:off x="5791200" y="2308225"/>
            <a:ext cx="2362200" cy="2209800"/>
          </a:xfrm>
          <a:prstGeom prst="bentConnector3">
            <a:avLst>
              <a:gd name="adj1" fmla="val 109343"/>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89" name="AutoShape 72"/>
          <p:cNvCxnSpPr>
            <a:cxnSpLocks noChangeShapeType="1"/>
          </p:cNvCxnSpPr>
          <p:nvPr/>
        </p:nvCxnSpPr>
        <p:spPr bwMode="auto">
          <a:xfrm rot="5400000">
            <a:off x="2376488" y="3602037"/>
            <a:ext cx="615950" cy="422275"/>
          </a:xfrm>
          <a:prstGeom prst="bentConnector3">
            <a:avLst>
              <a:gd name="adj1" fmla="val -4644"/>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90" name="AutoShape 74"/>
          <p:cNvCxnSpPr>
            <a:cxnSpLocks noChangeShapeType="1"/>
          </p:cNvCxnSpPr>
          <p:nvPr/>
        </p:nvCxnSpPr>
        <p:spPr bwMode="auto">
          <a:xfrm rot="10800000" flipV="1">
            <a:off x="1435100" y="2286000"/>
            <a:ext cx="1054100" cy="2133600"/>
          </a:xfrm>
          <a:prstGeom prst="bentConnector3">
            <a:avLst>
              <a:gd name="adj1" fmla="val 171986"/>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91" name="AutoShape 77"/>
          <p:cNvCxnSpPr>
            <a:cxnSpLocks noChangeShapeType="1"/>
          </p:cNvCxnSpPr>
          <p:nvPr/>
        </p:nvCxnSpPr>
        <p:spPr bwMode="auto">
          <a:xfrm flipH="1">
            <a:off x="8153400" y="3657600"/>
            <a:ext cx="215900" cy="1935163"/>
          </a:xfrm>
          <a:prstGeom prst="bentConnector3">
            <a:avLst>
              <a:gd name="adj1" fmla="val -239708"/>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2" name="Rectangle 78"/>
          <p:cNvSpPr>
            <a:spLocks noChangeArrowheads="1"/>
          </p:cNvSpPr>
          <p:nvPr/>
        </p:nvSpPr>
        <p:spPr bwMode="auto">
          <a:xfrm>
            <a:off x="4940300" y="6324600"/>
            <a:ext cx="1371600" cy="323850"/>
          </a:xfrm>
          <a:prstGeom prst="rect">
            <a:avLst/>
          </a:prstGeom>
          <a:solidFill>
            <a:srgbClr val="99CC00"/>
          </a:solidFill>
          <a:ln w="28575">
            <a:solidFill>
              <a:schemeClr val="tx1"/>
            </a:solidFill>
            <a:miter lim="800000"/>
            <a:headEnd/>
            <a:tailEnd/>
          </a:ln>
          <a:effectLst>
            <a:outerShdw dist="107763" dir="2700000" algn="ctr" rotWithShape="0">
              <a:schemeClr val="bg2"/>
            </a:outerShdw>
          </a:effectLst>
        </p:spPr>
        <p:txBody>
          <a:bodyPr lIns="102591" tIns="51296" rIns="102591" bIns="51296">
            <a:spAutoFit/>
          </a:bodyPr>
          <a:lstStyle>
            <a:lvl1pPr marL="133350" indent="-133350" defTabSz="1019175" eaLnBrk="0" hangingPunct="0">
              <a:spcBef>
                <a:spcPct val="20000"/>
              </a:spcBef>
              <a:buChar char="•"/>
              <a:defRPr sz="3200">
                <a:solidFill>
                  <a:schemeClr val="tx1"/>
                </a:solidFill>
                <a:latin typeface="Arial" charset="0"/>
                <a:cs typeface="Arial" charset="0"/>
              </a:defRPr>
            </a:lvl1pPr>
            <a:lvl2pPr marL="742950" indent="-285750" defTabSz="1019175" eaLnBrk="0" hangingPunct="0">
              <a:spcBef>
                <a:spcPct val="20000"/>
              </a:spcBef>
              <a:buChar char="–"/>
              <a:defRPr sz="2800">
                <a:solidFill>
                  <a:schemeClr val="tx1"/>
                </a:solidFill>
                <a:latin typeface="Arial" charset="0"/>
                <a:cs typeface="Arial" charset="0"/>
              </a:defRPr>
            </a:lvl2pPr>
            <a:lvl3pPr marL="1143000" indent="-228600" defTabSz="1019175" eaLnBrk="0" hangingPunct="0">
              <a:spcBef>
                <a:spcPct val="20000"/>
              </a:spcBef>
              <a:buChar char="•"/>
              <a:defRPr sz="2400">
                <a:solidFill>
                  <a:schemeClr val="tx1"/>
                </a:solidFill>
                <a:latin typeface="Arial" charset="0"/>
                <a:cs typeface="Arial" charset="0"/>
              </a:defRPr>
            </a:lvl3pPr>
            <a:lvl4pPr marL="1600200" indent="-228600" defTabSz="1019175" eaLnBrk="0" hangingPunct="0">
              <a:spcBef>
                <a:spcPct val="20000"/>
              </a:spcBef>
              <a:buChar char="–"/>
              <a:defRPr sz="2000">
                <a:solidFill>
                  <a:schemeClr val="tx1"/>
                </a:solidFill>
                <a:latin typeface="Arial" charset="0"/>
                <a:cs typeface="Arial" charset="0"/>
              </a:defRPr>
            </a:lvl4pPr>
            <a:lvl5pPr marL="2057400" indent="-228600" defTabSz="1019175" eaLnBrk="0" hangingPunct="0">
              <a:spcBef>
                <a:spcPct val="20000"/>
              </a:spcBef>
              <a:buChar char="»"/>
              <a:defRPr sz="2000">
                <a:solidFill>
                  <a:schemeClr val="tx1"/>
                </a:solidFill>
                <a:latin typeface="Arial" charset="0"/>
                <a:cs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0"/>
              </a:spcBef>
              <a:spcAft>
                <a:spcPct val="0"/>
              </a:spcAft>
              <a:buFontTx/>
              <a:buNone/>
            </a:pPr>
            <a:r>
              <a:rPr lang="en-US" altLang="en-US" sz="1400" b="1">
                <a:solidFill>
                  <a:srgbClr val="000000"/>
                </a:solidFill>
                <a:latin typeface="Tahoma" pitchFamily="34" charset="0"/>
              </a:rPr>
              <a:t>COAMPS-OS</a:t>
            </a:r>
          </a:p>
        </p:txBody>
      </p:sp>
      <p:sp>
        <p:nvSpPr>
          <p:cNvPr id="3094" name="Rectangle 80"/>
          <p:cNvSpPr>
            <a:spLocks noChangeArrowheads="1"/>
          </p:cNvSpPr>
          <p:nvPr/>
        </p:nvSpPr>
        <p:spPr bwMode="auto">
          <a:xfrm>
            <a:off x="6921500" y="6324600"/>
            <a:ext cx="1524000" cy="323850"/>
          </a:xfrm>
          <a:prstGeom prst="rect">
            <a:avLst/>
          </a:prstGeom>
          <a:solidFill>
            <a:schemeClr val="accent6">
              <a:lumMod val="40000"/>
              <a:lumOff val="60000"/>
            </a:schemeClr>
          </a:solidFill>
          <a:ln w="28575">
            <a:solidFill>
              <a:schemeClr val="tx1"/>
            </a:solidFill>
            <a:miter lim="800000"/>
            <a:headEnd/>
            <a:tailEnd/>
          </a:ln>
          <a:effectLst>
            <a:outerShdw dist="107763" dir="2700000" algn="ctr" rotWithShape="0">
              <a:schemeClr val="bg2"/>
            </a:outerShdw>
          </a:effectLst>
        </p:spPr>
        <p:txBody>
          <a:bodyPr lIns="102591" tIns="51296" rIns="102591" bIns="51296">
            <a:spAutoFit/>
          </a:bodyPr>
          <a:lstStyle>
            <a:lvl1pPr marL="133350" indent="-133350" defTabSz="1019175" eaLnBrk="0" hangingPunct="0">
              <a:spcBef>
                <a:spcPct val="20000"/>
              </a:spcBef>
              <a:buChar char="•"/>
              <a:defRPr sz="3200">
                <a:solidFill>
                  <a:schemeClr val="tx1"/>
                </a:solidFill>
                <a:latin typeface="Arial" charset="0"/>
                <a:cs typeface="Arial" charset="0"/>
              </a:defRPr>
            </a:lvl1pPr>
            <a:lvl2pPr marL="742950" indent="-285750" defTabSz="1019175" eaLnBrk="0" hangingPunct="0">
              <a:spcBef>
                <a:spcPct val="20000"/>
              </a:spcBef>
              <a:buChar char="–"/>
              <a:defRPr sz="2800">
                <a:solidFill>
                  <a:schemeClr val="tx1"/>
                </a:solidFill>
                <a:latin typeface="Arial" charset="0"/>
                <a:cs typeface="Arial" charset="0"/>
              </a:defRPr>
            </a:lvl2pPr>
            <a:lvl3pPr marL="1143000" indent="-228600" defTabSz="1019175" eaLnBrk="0" hangingPunct="0">
              <a:spcBef>
                <a:spcPct val="20000"/>
              </a:spcBef>
              <a:buChar char="•"/>
              <a:defRPr sz="2400">
                <a:solidFill>
                  <a:schemeClr val="tx1"/>
                </a:solidFill>
                <a:latin typeface="Arial" charset="0"/>
                <a:cs typeface="Arial" charset="0"/>
              </a:defRPr>
            </a:lvl3pPr>
            <a:lvl4pPr marL="1600200" indent="-228600" defTabSz="1019175" eaLnBrk="0" hangingPunct="0">
              <a:spcBef>
                <a:spcPct val="20000"/>
              </a:spcBef>
              <a:buChar char="–"/>
              <a:defRPr sz="2000">
                <a:solidFill>
                  <a:schemeClr val="tx1"/>
                </a:solidFill>
                <a:latin typeface="Arial" charset="0"/>
                <a:cs typeface="Arial" charset="0"/>
              </a:defRPr>
            </a:lvl4pPr>
            <a:lvl5pPr marL="2057400" indent="-228600" defTabSz="1019175" eaLnBrk="0" hangingPunct="0">
              <a:spcBef>
                <a:spcPct val="20000"/>
              </a:spcBef>
              <a:buChar char="»"/>
              <a:defRPr sz="2000">
                <a:solidFill>
                  <a:schemeClr val="tx1"/>
                </a:solidFill>
                <a:latin typeface="Arial" charset="0"/>
                <a:cs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0"/>
              </a:spcBef>
              <a:spcAft>
                <a:spcPct val="0"/>
              </a:spcAft>
              <a:buFontTx/>
              <a:buNone/>
              <a:defRPr/>
            </a:pPr>
            <a:r>
              <a:rPr lang="en-US" altLang="en-US" sz="1400" b="1" dirty="0" smtClean="0">
                <a:solidFill>
                  <a:srgbClr val="000000"/>
                </a:solidFill>
                <a:latin typeface="Tahoma" pitchFamily="34" charset="0"/>
              </a:rPr>
              <a:t> TDA Systems</a:t>
            </a:r>
          </a:p>
        </p:txBody>
      </p:sp>
      <p:cxnSp>
        <p:nvCxnSpPr>
          <p:cNvPr id="2" name="AutoShape 81"/>
          <p:cNvCxnSpPr>
            <a:cxnSpLocks noChangeShapeType="1"/>
          </p:cNvCxnSpPr>
          <p:nvPr/>
        </p:nvCxnSpPr>
        <p:spPr bwMode="auto">
          <a:xfrm rot="10800000" flipH="1" flipV="1">
            <a:off x="4711700" y="4572000"/>
            <a:ext cx="228600" cy="1951038"/>
          </a:xfrm>
          <a:prstGeom prst="bentConnector3">
            <a:avLst>
              <a:gd name="adj1" fmla="val -100000"/>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5" name="Line 82"/>
          <p:cNvSpPr>
            <a:spLocks noChangeShapeType="1"/>
          </p:cNvSpPr>
          <p:nvPr/>
        </p:nvSpPr>
        <p:spPr bwMode="auto">
          <a:xfrm>
            <a:off x="6311900" y="64770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96" name="Line 83"/>
          <p:cNvSpPr>
            <a:spLocks noChangeShapeType="1"/>
          </p:cNvSpPr>
          <p:nvPr/>
        </p:nvSpPr>
        <p:spPr bwMode="auto">
          <a:xfrm>
            <a:off x="5778500" y="5867400"/>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cxnSp>
        <p:nvCxnSpPr>
          <p:cNvPr id="3097" name="AutoShape 85"/>
          <p:cNvCxnSpPr>
            <a:cxnSpLocks noChangeShapeType="1"/>
          </p:cNvCxnSpPr>
          <p:nvPr/>
        </p:nvCxnSpPr>
        <p:spPr bwMode="auto">
          <a:xfrm rot="10800000" flipV="1">
            <a:off x="3810000" y="5638800"/>
            <a:ext cx="1155700" cy="722313"/>
          </a:xfrm>
          <a:prstGeom prst="bentConnector3">
            <a:avLst>
              <a:gd name="adj1" fmla="val 50000"/>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8" name="Rectangle 114"/>
          <p:cNvSpPr>
            <a:spLocks noChangeArrowheads="1"/>
          </p:cNvSpPr>
          <p:nvPr/>
        </p:nvSpPr>
        <p:spPr bwMode="auto">
          <a:xfrm>
            <a:off x="2373313" y="6229350"/>
            <a:ext cx="1589087" cy="323850"/>
          </a:xfrm>
          <a:prstGeom prst="rect">
            <a:avLst/>
          </a:prstGeom>
          <a:solidFill>
            <a:srgbClr val="99CC00"/>
          </a:solidFill>
          <a:ln w="28575">
            <a:solidFill>
              <a:schemeClr val="tx1"/>
            </a:solidFill>
            <a:miter lim="800000"/>
            <a:headEnd/>
            <a:tailEnd/>
          </a:ln>
          <a:effectLst>
            <a:outerShdw dist="107763" dir="2700000" algn="ctr" rotWithShape="0">
              <a:schemeClr val="bg2"/>
            </a:outerShdw>
          </a:effectLst>
        </p:spPr>
        <p:txBody>
          <a:bodyPr lIns="102591" tIns="51296" rIns="102591" bIns="51296">
            <a:spAutoFit/>
          </a:bodyPr>
          <a:lstStyle>
            <a:lvl1pPr marL="133350" indent="-133350" defTabSz="1019175" eaLnBrk="0" hangingPunct="0">
              <a:spcBef>
                <a:spcPct val="20000"/>
              </a:spcBef>
              <a:buChar char="•"/>
              <a:defRPr sz="3200">
                <a:solidFill>
                  <a:schemeClr val="tx1"/>
                </a:solidFill>
                <a:latin typeface="Arial" charset="0"/>
                <a:cs typeface="Arial" charset="0"/>
              </a:defRPr>
            </a:lvl1pPr>
            <a:lvl2pPr marL="742950" indent="-285750" defTabSz="1019175" eaLnBrk="0" hangingPunct="0">
              <a:spcBef>
                <a:spcPct val="20000"/>
              </a:spcBef>
              <a:buChar char="–"/>
              <a:defRPr sz="2800">
                <a:solidFill>
                  <a:schemeClr val="tx1"/>
                </a:solidFill>
                <a:latin typeface="Arial" charset="0"/>
                <a:cs typeface="Arial" charset="0"/>
              </a:defRPr>
            </a:lvl2pPr>
            <a:lvl3pPr marL="1143000" indent="-228600" defTabSz="1019175" eaLnBrk="0" hangingPunct="0">
              <a:spcBef>
                <a:spcPct val="20000"/>
              </a:spcBef>
              <a:buChar char="•"/>
              <a:defRPr sz="2400">
                <a:solidFill>
                  <a:schemeClr val="tx1"/>
                </a:solidFill>
                <a:latin typeface="Arial" charset="0"/>
                <a:cs typeface="Arial" charset="0"/>
              </a:defRPr>
            </a:lvl3pPr>
            <a:lvl4pPr marL="1600200" indent="-228600" defTabSz="1019175" eaLnBrk="0" hangingPunct="0">
              <a:spcBef>
                <a:spcPct val="20000"/>
              </a:spcBef>
              <a:buChar char="–"/>
              <a:defRPr sz="2000">
                <a:solidFill>
                  <a:schemeClr val="tx1"/>
                </a:solidFill>
                <a:latin typeface="Arial" charset="0"/>
                <a:cs typeface="Arial" charset="0"/>
              </a:defRPr>
            </a:lvl4pPr>
            <a:lvl5pPr marL="2057400" indent="-228600" defTabSz="1019175" eaLnBrk="0" hangingPunct="0">
              <a:spcBef>
                <a:spcPct val="20000"/>
              </a:spcBef>
              <a:buChar char="»"/>
              <a:defRPr sz="2000">
                <a:solidFill>
                  <a:schemeClr val="tx1"/>
                </a:solidFill>
                <a:latin typeface="Arial" charset="0"/>
                <a:cs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0"/>
              </a:spcBef>
              <a:spcAft>
                <a:spcPct val="0"/>
              </a:spcAft>
              <a:buFontTx/>
              <a:buNone/>
            </a:pPr>
            <a:r>
              <a:rPr lang="en-US" altLang="en-US" sz="1400" b="1">
                <a:solidFill>
                  <a:srgbClr val="000000"/>
                </a:solidFill>
                <a:latin typeface="Tahoma" pitchFamily="34" charset="0"/>
              </a:rPr>
              <a:t>Coupled EFS</a:t>
            </a:r>
          </a:p>
        </p:txBody>
      </p:sp>
      <p:sp>
        <p:nvSpPr>
          <p:cNvPr id="3099" name="Line 115"/>
          <p:cNvSpPr>
            <a:spLocks noChangeShapeType="1"/>
          </p:cNvSpPr>
          <p:nvPr/>
        </p:nvSpPr>
        <p:spPr bwMode="auto">
          <a:xfrm>
            <a:off x="3048000" y="5700713"/>
            <a:ext cx="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cxnSp>
        <p:nvCxnSpPr>
          <p:cNvPr id="3100" name="AutoShape 116"/>
          <p:cNvCxnSpPr>
            <a:cxnSpLocks noChangeShapeType="1"/>
            <a:stCxn id="3098" idx="2"/>
            <a:endCxn id="3092" idx="2"/>
          </p:cNvCxnSpPr>
          <p:nvPr/>
        </p:nvCxnSpPr>
        <p:spPr bwMode="auto">
          <a:xfrm rot="16200000" flipH="1">
            <a:off x="4349750" y="5372100"/>
            <a:ext cx="95250" cy="2457450"/>
          </a:xfrm>
          <a:prstGeom prst="bentConnector3">
            <a:avLst>
              <a:gd name="adj1" fmla="val 251667"/>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01" name="Line 117"/>
          <p:cNvSpPr>
            <a:spLocks noChangeShapeType="1"/>
          </p:cNvSpPr>
          <p:nvPr/>
        </p:nvSpPr>
        <p:spPr bwMode="auto">
          <a:xfrm>
            <a:off x="7086600" y="3124200"/>
            <a:ext cx="0" cy="5207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cxnSp>
        <p:nvCxnSpPr>
          <p:cNvPr id="3102" name="AutoShape 118"/>
          <p:cNvCxnSpPr>
            <a:cxnSpLocks noChangeShapeType="1"/>
            <a:stCxn id="3075" idx="1"/>
          </p:cNvCxnSpPr>
          <p:nvPr/>
        </p:nvCxnSpPr>
        <p:spPr bwMode="auto">
          <a:xfrm rot="10800000">
            <a:off x="1746250" y="3067050"/>
            <a:ext cx="1149350" cy="323850"/>
          </a:xfrm>
          <a:prstGeom prst="bentConnector2">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03" name="AutoShape 119"/>
          <p:cNvCxnSpPr>
            <a:cxnSpLocks noChangeShapeType="1"/>
          </p:cNvCxnSpPr>
          <p:nvPr/>
        </p:nvCxnSpPr>
        <p:spPr bwMode="auto">
          <a:xfrm>
            <a:off x="5600700" y="3489325"/>
            <a:ext cx="952500" cy="396875"/>
          </a:xfrm>
          <a:prstGeom prst="bentConnector3">
            <a:avLst>
              <a:gd name="adj1" fmla="val 50000"/>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04" name="Rectangle 7"/>
          <p:cNvSpPr>
            <a:spLocks noChangeArrowheads="1"/>
          </p:cNvSpPr>
          <p:nvPr/>
        </p:nvSpPr>
        <p:spPr bwMode="auto">
          <a:xfrm>
            <a:off x="2460625" y="1930400"/>
            <a:ext cx="3575050" cy="965368"/>
          </a:xfrm>
          <a:prstGeom prst="rect">
            <a:avLst/>
          </a:prstGeom>
          <a:solidFill>
            <a:srgbClr val="FFCC00"/>
          </a:solidFill>
          <a:ln w="28575">
            <a:solidFill>
              <a:schemeClr val="tx1"/>
            </a:solidFill>
            <a:miter lim="800000"/>
            <a:headEnd/>
            <a:tailEnd/>
          </a:ln>
          <a:effectLst>
            <a:outerShdw dist="107763" dir="2700000" algn="ctr" rotWithShape="0">
              <a:schemeClr val="bg2"/>
            </a:outerShdw>
          </a:effectLst>
        </p:spPr>
        <p:txBody>
          <a:bodyPr lIns="102591" tIns="51296" rIns="102591" bIns="51296">
            <a:spAutoFit/>
          </a:bodyPr>
          <a:lstStyle>
            <a:lvl1pPr marL="133350" indent="-133350" defTabSz="1019175" eaLnBrk="0" hangingPunct="0">
              <a:spcBef>
                <a:spcPct val="20000"/>
              </a:spcBef>
              <a:buChar char="•"/>
              <a:defRPr sz="3200">
                <a:solidFill>
                  <a:schemeClr val="tx1"/>
                </a:solidFill>
                <a:latin typeface="Arial" charset="0"/>
                <a:cs typeface="Arial" charset="0"/>
              </a:defRPr>
            </a:lvl1pPr>
            <a:lvl2pPr marL="742950" indent="-285750" defTabSz="1019175" eaLnBrk="0" hangingPunct="0">
              <a:spcBef>
                <a:spcPct val="20000"/>
              </a:spcBef>
              <a:buChar char="–"/>
              <a:defRPr sz="2800">
                <a:solidFill>
                  <a:schemeClr val="tx1"/>
                </a:solidFill>
                <a:latin typeface="Arial" charset="0"/>
                <a:cs typeface="Arial" charset="0"/>
              </a:defRPr>
            </a:lvl2pPr>
            <a:lvl3pPr marL="1143000" indent="-228600" defTabSz="1019175" eaLnBrk="0" hangingPunct="0">
              <a:spcBef>
                <a:spcPct val="20000"/>
              </a:spcBef>
              <a:buChar char="•"/>
              <a:defRPr sz="2400">
                <a:solidFill>
                  <a:schemeClr val="tx1"/>
                </a:solidFill>
                <a:latin typeface="Arial" charset="0"/>
                <a:cs typeface="Arial" charset="0"/>
              </a:defRPr>
            </a:lvl3pPr>
            <a:lvl4pPr marL="1600200" indent="-228600" defTabSz="1019175" eaLnBrk="0" hangingPunct="0">
              <a:spcBef>
                <a:spcPct val="20000"/>
              </a:spcBef>
              <a:buChar char="–"/>
              <a:defRPr sz="2000">
                <a:solidFill>
                  <a:schemeClr val="tx1"/>
                </a:solidFill>
                <a:latin typeface="Arial" charset="0"/>
                <a:cs typeface="Arial" charset="0"/>
              </a:defRPr>
            </a:lvl4pPr>
            <a:lvl5pPr marL="2057400" indent="-228600" defTabSz="1019175" eaLnBrk="0" hangingPunct="0">
              <a:spcBef>
                <a:spcPct val="20000"/>
              </a:spcBef>
              <a:buChar char="»"/>
              <a:defRPr sz="2000">
                <a:solidFill>
                  <a:schemeClr val="tx1"/>
                </a:solidFill>
                <a:latin typeface="Arial" charset="0"/>
                <a:cs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cs typeface="Arial" charset="0"/>
              </a:defRPr>
            </a:lvl9pPr>
          </a:lstStyle>
          <a:p>
            <a:pPr algn="ctr" fontAlgn="base">
              <a:spcBef>
                <a:spcPct val="0"/>
              </a:spcBef>
              <a:spcAft>
                <a:spcPct val="0"/>
              </a:spcAft>
              <a:buFontTx/>
              <a:buNone/>
            </a:pPr>
            <a:r>
              <a:rPr lang="en-US" altLang="en-US" sz="1400" b="1" dirty="0">
                <a:solidFill>
                  <a:srgbClr val="333399"/>
                </a:solidFill>
                <a:latin typeface="Tahoma" pitchFamily="34" charset="0"/>
              </a:rPr>
              <a:t>Data Assimilation</a:t>
            </a:r>
          </a:p>
          <a:p>
            <a:pPr algn="ctr" fontAlgn="base">
              <a:spcBef>
                <a:spcPct val="0"/>
              </a:spcBef>
              <a:spcAft>
                <a:spcPct val="0"/>
              </a:spcAft>
              <a:buFontTx/>
              <a:buNone/>
            </a:pPr>
            <a:r>
              <a:rPr lang="en-US" altLang="en-US" sz="1400" b="1" dirty="0" smtClean="0">
                <a:solidFill>
                  <a:srgbClr val="333399"/>
                </a:solidFill>
                <a:latin typeface="Tahoma" pitchFamily="34" charset="0"/>
              </a:rPr>
              <a:t>Global (Hybrid) 4DVar</a:t>
            </a:r>
            <a:endParaRPr lang="en-US" altLang="en-US" sz="1400" b="1" dirty="0">
              <a:solidFill>
                <a:srgbClr val="333399"/>
              </a:solidFill>
              <a:latin typeface="Tahoma" pitchFamily="34" charset="0"/>
            </a:endParaRPr>
          </a:p>
          <a:p>
            <a:pPr algn="ctr" fontAlgn="base">
              <a:spcBef>
                <a:spcPct val="0"/>
              </a:spcBef>
              <a:spcAft>
                <a:spcPct val="0"/>
              </a:spcAft>
              <a:buFontTx/>
              <a:buNone/>
            </a:pPr>
            <a:r>
              <a:rPr lang="en-US" altLang="en-US" sz="1400" b="1" dirty="0" smtClean="0">
                <a:solidFill>
                  <a:srgbClr val="333399"/>
                </a:solidFill>
                <a:latin typeface="Tahoma" pitchFamily="34" charset="0"/>
              </a:rPr>
              <a:t>Mesoscale 4DVar/3DVar</a:t>
            </a:r>
          </a:p>
          <a:p>
            <a:pPr algn="ctr" fontAlgn="base">
              <a:spcBef>
                <a:spcPct val="0"/>
              </a:spcBef>
              <a:spcAft>
                <a:spcPct val="0"/>
              </a:spcAft>
              <a:buFontTx/>
              <a:buNone/>
            </a:pPr>
            <a:r>
              <a:rPr lang="en-US" altLang="en-US" sz="1400" b="1" dirty="0" smtClean="0">
                <a:solidFill>
                  <a:srgbClr val="333399"/>
                </a:solidFill>
                <a:latin typeface="Tahoma" pitchFamily="34" charset="0"/>
              </a:rPr>
              <a:t>NCODA</a:t>
            </a:r>
            <a:endParaRPr lang="en-US" altLang="en-US" sz="1400" b="1" dirty="0">
              <a:solidFill>
                <a:srgbClr val="3333FF"/>
              </a:solidFill>
              <a:latin typeface="Tahoma" pitchFamily="34" charset="0"/>
            </a:endParaRPr>
          </a:p>
        </p:txBody>
      </p:sp>
      <p:cxnSp>
        <p:nvCxnSpPr>
          <p:cNvPr id="5" name="Elbow Connector 4"/>
          <p:cNvCxnSpPr/>
          <p:nvPr/>
        </p:nvCxnSpPr>
        <p:spPr>
          <a:xfrm rot="10800000" flipV="1">
            <a:off x="1962150" y="3636963"/>
            <a:ext cx="933450" cy="163512"/>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06" name="Rectangle 44"/>
          <p:cNvSpPr>
            <a:spLocks noChangeArrowheads="1"/>
          </p:cNvSpPr>
          <p:nvPr/>
        </p:nvSpPr>
        <p:spPr bwMode="auto">
          <a:xfrm>
            <a:off x="76200" y="2946400"/>
            <a:ext cx="2044700" cy="965200"/>
          </a:xfrm>
          <a:prstGeom prst="rect">
            <a:avLst/>
          </a:prstGeom>
          <a:solidFill>
            <a:schemeClr val="accent1"/>
          </a:solidFill>
          <a:ln w="28575">
            <a:solidFill>
              <a:schemeClr val="tx1"/>
            </a:solidFill>
            <a:miter lim="800000"/>
            <a:headEnd/>
            <a:tailEnd/>
          </a:ln>
          <a:effectLst>
            <a:outerShdw dist="107763" dir="2700000" algn="ctr" rotWithShape="0">
              <a:schemeClr val="bg2"/>
            </a:outerShdw>
          </a:effectLst>
        </p:spPr>
        <p:txBody>
          <a:bodyPr lIns="102591" tIns="51296" rIns="102591" bIns="51296">
            <a:spAutoFit/>
          </a:bodyPr>
          <a:lstStyle>
            <a:lvl1pPr marL="133350" indent="-133350" defTabSz="1019175" eaLnBrk="0" hangingPunct="0">
              <a:spcBef>
                <a:spcPct val="20000"/>
              </a:spcBef>
              <a:buChar char="•"/>
              <a:defRPr sz="3200">
                <a:solidFill>
                  <a:schemeClr val="tx1"/>
                </a:solidFill>
                <a:latin typeface="Arial" charset="0"/>
                <a:cs typeface="Arial" charset="0"/>
              </a:defRPr>
            </a:lvl1pPr>
            <a:lvl2pPr marL="742950" indent="-285750" defTabSz="1019175" eaLnBrk="0" hangingPunct="0">
              <a:spcBef>
                <a:spcPct val="20000"/>
              </a:spcBef>
              <a:buChar char="–"/>
              <a:defRPr sz="2800">
                <a:solidFill>
                  <a:schemeClr val="tx1"/>
                </a:solidFill>
                <a:latin typeface="Arial" charset="0"/>
                <a:cs typeface="Arial" charset="0"/>
              </a:defRPr>
            </a:lvl2pPr>
            <a:lvl3pPr marL="1143000" indent="-228600" defTabSz="1019175" eaLnBrk="0" hangingPunct="0">
              <a:spcBef>
                <a:spcPct val="20000"/>
              </a:spcBef>
              <a:buChar char="•"/>
              <a:defRPr sz="2400">
                <a:solidFill>
                  <a:schemeClr val="tx1"/>
                </a:solidFill>
                <a:latin typeface="Arial" charset="0"/>
                <a:cs typeface="Arial" charset="0"/>
              </a:defRPr>
            </a:lvl3pPr>
            <a:lvl4pPr marL="1600200" indent="-228600" defTabSz="1019175" eaLnBrk="0" hangingPunct="0">
              <a:spcBef>
                <a:spcPct val="20000"/>
              </a:spcBef>
              <a:buChar char="–"/>
              <a:defRPr sz="2000">
                <a:solidFill>
                  <a:schemeClr val="tx1"/>
                </a:solidFill>
                <a:latin typeface="Arial" charset="0"/>
                <a:cs typeface="Arial" charset="0"/>
              </a:defRPr>
            </a:lvl4pPr>
            <a:lvl5pPr marL="2057400" indent="-228600" defTabSz="1019175" eaLnBrk="0" hangingPunct="0">
              <a:spcBef>
                <a:spcPct val="20000"/>
              </a:spcBef>
              <a:buChar char="»"/>
              <a:defRPr sz="2000">
                <a:solidFill>
                  <a:schemeClr val="tx1"/>
                </a:solidFill>
                <a:latin typeface="Arial" charset="0"/>
                <a:cs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cs typeface="Arial" charset="0"/>
              </a:defRPr>
            </a:lvl9pPr>
          </a:lstStyle>
          <a:p>
            <a:pPr algn="ctr" fontAlgn="base">
              <a:spcBef>
                <a:spcPct val="0"/>
              </a:spcBef>
              <a:spcAft>
                <a:spcPct val="0"/>
              </a:spcAft>
              <a:buFontTx/>
              <a:buNone/>
            </a:pPr>
            <a:r>
              <a:rPr lang="en-US" altLang="en-US" sz="1400" b="1">
                <a:solidFill>
                  <a:srgbClr val="A50021"/>
                </a:solidFill>
                <a:latin typeface="Tahoma" pitchFamily="34" charset="0"/>
              </a:rPr>
              <a:t>Coupled NAVGEM/HYCOM/CICE/WWIII</a:t>
            </a:r>
          </a:p>
          <a:p>
            <a:pPr algn="ctr" fontAlgn="base">
              <a:spcBef>
                <a:spcPct val="0"/>
              </a:spcBef>
              <a:spcAft>
                <a:spcPct val="0"/>
              </a:spcAft>
              <a:buFontTx/>
              <a:buNone/>
            </a:pPr>
            <a:r>
              <a:rPr lang="en-US" altLang="en-US" sz="1400" b="1">
                <a:solidFill>
                  <a:srgbClr val="A50021"/>
                </a:solidFill>
                <a:latin typeface="Tahoma" pitchFamily="34" charset="0"/>
              </a:rPr>
              <a:t>(ESPC)</a:t>
            </a:r>
          </a:p>
        </p:txBody>
      </p:sp>
      <p:sp>
        <p:nvSpPr>
          <p:cNvPr id="3107" name="Slide Number Placehold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DC1747C5-14F8-48B6-BADD-F0AE6EDA728A}" type="slidenum">
              <a:rPr lang="en-US" altLang="en-US" sz="1400" smtClean="0">
                <a:solidFill>
                  <a:srgbClr val="000000"/>
                </a:solidFill>
              </a:rPr>
              <a:pPr eaLnBrk="1" hangingPunct="1">
                <a:spcBef>
                  <a:spcPct val="0"/>
                </a:spcBef>
                <a:buFontTx/>
                <a:buNone/>
              </a:pPr>
              <a:t>3</a:t>
            </a:fld>
            <a:endParaRPr lang="en-US" altLang="en-US" sz="1400" smtClean="0">
              <a:solidFill>
                <a:srgbClr val="000000"/>
              </a:solidFill>
            </a:endParaRPr>
          </a:p>
        </p:txBody>
      </p:sp>
      <p:sp>
        <p:nvSpPr>
          <p:cNvPr id="3108" name="Rectangle 14"/>
          <p:cNvSpPr>
            <a:spLocks noChangeArrowheads="1"/>
          </p:cNvSpPr>
          <p:nvPr/>
        </p:nvSpPr>
        <p:spPr bwMode="auto">
          <a:xfrm>
            <a:off x="5029200" y="5408613"/>
            <a:ext cx="3416300" cy="534987"/>
          </a:xfrm>
          <a:prstGeom prst="rect">
            <a:avLst/>
          </a:prstGeom>
          <a:solidFill>
            <a:srgbClr val="99CC00"/>
          </a:solidFill>
          <a:ln w="28575">
            <a:solidFill>
              <a:schemeClr val="tx1"/>
            </a:solidFill>
            <a:miter lim="800000"/>
            <a:headEnd/>
            <a:tailEnd/>
          </a:ln>
          <a:effectLst>
            <a:outerShdw dist="107763" dir="2700000" algn="ctr" rotWithShape="0">
              <a:schemeClr val="bg2"/>
            </a:outerShdw>
          </a:effectLst>
        </p:spPr>
        <p:txBody>
          <a:bodyPr lIns="102591" tIns="51296" rIns="102591" bIns="51296">
            <a:spAutoFit/>
          </a:bodyPr>
          <a:lstStyle>
            <a:lvl1pPr marL="133350" indent="-133350" defTabSz="1019175" eaLnBrk="0" hangingPunct="0">
              <a:spcBef>
                <a:spcPct val="20000"/>
              </a:spcBef>
              <a:buChar char="•"/>
              <a:defRPr sz="3200">
                <a:solidFill>
                  <a:schemeClr val="tx1"/>
                </a:solidFill>
                <a:latin typeface="Arial" charset="0"/>
                <a:cs typeface="Arial" charset="0"/>
              </a:defRPr>
            </a:lvl1pPr>
            <a:lvl2pPr marL="742950" indent="-285750" defTabSz="1019175" eaLnBrk="0" hangingPunct="0">
              <a:spcBef>
                <a:spcPct val="20000"/>
              </a:spcBef>
              <a:buChar char="–"/>
              <a:defRPr sz="2800">
                <a:solidFill>
                  <a:schemeClr val="tx1"/>
                </a:solidFill>
                <a:latin typeface="Arial" charset="0"/>
                <a:cs typeface="Arial" charset="0"/>
              </a:defRPr>
            </a:lvl2pPr>
            <a:lvl3pPr marL="1143000" indent="-228600" defTabSz="1019175" eaLnBrk="0" hangingPunct="0">
              <a:spcBef>
                <a:spcPct val="20000"/>
              </a:spcBef>
              <a:buChar char="•"/>
              <a:defRPr sz="2400">
                <a:solidFill>
                  <a:schemeClr val="tx1"/>
                </a:solidFill>
                <a:latin typeface="Arial" charset="0"/>
                <a:cs typeface="Arial" charset="0"/>
              </a:defRPr>
            </a:lvl3pPr>
            <a:lvl4pPr marL="1600200" indent="-228600" defTabSz="1019175" eaLnBrk="0" hangingPunct="0">
              <a:spcBef>
                <a:spcPct val="20000"/>
              </a:spcBef>
              <a:buChar char="–"/>
              <a:defRPr sz="2000">
                <a:solidFill>
                  <a:schemeClr val="tx1"/>
                </a:solidFill>
                <a:latin typeface="Arial" charset="0"/>
                <a:cs typeface="Arial" charset="0"/>
              </a:defRPr>
            </a:lvl4pPr>
            <a:lvl5pPr marL="2057400" indent="-228600" defTabSz="1019175" eaLnBrk="0" hangingPunct="0">
              <a:spcBef>
                <a:spcPct val="20000"/>
              </a:spcBef>
              <a:buChar char="»"/>
              <a:defRPr sz="2000">
                <a:solidFill>
                  <a:schemeClr val="tx1"/>
                </a:solidFill>
                <a:latin typeface="Arial" charset="0"/>
                <a:cs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cs typeface="Arial" charset="0"/>
              </a:defRPr>
            </a:lvl9pPr>
          </a:lstStyle>
          <a:p>
            <a:pPr algn="ctr" fontAlgn="base">
              <a:spcBef>
                <a:spcPct val="0"/>
              </a:spcBef>
              <a:spcAft>
                <a:spcPct val="0"/>
              </a:spcAft>
              <a:buFontTx/>
              <a:buNone/>
            </a:pPr>
            <a:r>
              <a:rPr lang="en-US" altLang="en-US" sz="1400" b="1">
                <a:solidFill>
                  <a:srgbClr val="000000"/>
                </a:solidFill>
                <a:latin typeface="Tahoma" pitchFamily="34" charset="0"/>
              </a:rPr>
              <a:t>Ocean/Wave Forecast System</a:t>
            </a:r>
          </a:p>
          <a:p>
            <a:pPr algn="ctr" fontAlgn="base">
              <a:spcBef>
                <a:spcPct val="0"/>
              </a:spcBef>
              <a:spcAft>
                <a:spcPct val="0"/>
              </a:spcAft>
              <a:buFontTx/>
              <a:buNone/>
            </a:pPr>
            <a:r>
              <a:rPr lang="en-US" altLang="en-US" sz="1400" b="1">
                <a:solidFill>
                  <a:srgbClr val="000000"/>
                </a:solidFill>
                <a:latin typeface="Tahoma" pitchFamily="34" charset="0"/>
              </a:rPr>
              <a:t>(COAMPS/NCOM/SWAN/WWIII)</a:t>
            </a:r>
          </a:p>
        </p:txBody>
      </p:sp>
      <p:cxnSp>
        <p:nvCxnSpPr>
          <p:cNvPr id="3" name="Straight Connector 2"/>
          <p:cNvCxnSpPr/>
          <p:nvPr/>
        </p:nvCxnSpPr>
        <p:spPr>
          <a:xfrm>
            <a:off x="6642100" y="5156200"/>
            <a:ext cx="0" cy="2524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4524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30</a:t>
            </a:fld>
            <a:endParaRPr lang="en-US"/>
          </a:p>
        </p:txBody>
      </p:sp>
      <p:sp>
        <p:nvSpPr>
          <p:cNvPr id="5" name="TextBox 4"/>
          <p:cNvSpPr txBox="1"/>
          <p:nvPr/>
        </p:nvSpPr>
        <p:spPr>
          <a:xfrm>
            <a:off x="609600" y="4876800"/>
            <a:ext cx="8229600" cy="1200329"/>
          </a:xfrm>
          <a:prstGeom prst="rect">
            <a:avLst/>
          </a:prstGeom>
          <a:noFill/>
        </p:spPr>
        <p:txBody>
          <a:bodyPr wrap="square" rtlCol="0">
            <a:spAutoFit/>
          </a:bodyPr>
          <a:lstStyle/>
          <a:p>
            <a:r>
              <a:rPr lang="en-US" dirty="0" smtClean="0">
                <a:solidFill>
                  <a:srgbClr val="16103B"/>
                </a:solidFill>
                <a:latin typeface="+mj-lt"/>
              </a:rPr>
              <a:t>Extension </a:t>
            </a:r>
            <a:r>
              <a:rPr lang="en-US" dirty="0">
                <a:solidFill>
                  <a:srgbClr val="16103B"/>
                </a:solidFill>
                <a:latin typeface="+mj-lt"/>
              </a:rPr>
              <a:t>of </a:t>
            </a:r>
            <a:r>
              <a:rPr lang="en-US" dirty="0" smtClean="0">
                <a:solidFill>
                  <a:srgbClr val="16103B"/>
                </a:solidFill>
                <a:latin typeface="+mj-lt"/>
              </a:rPr>
              <a:t>NAVGEM model </a:t>
            </a:r>
            <a:r>
              <a:rPr lang="en-US" dirty="0">
                <a:solidFill>
                  <a:srgbClr val="16103B"/>
                </a:solidFill>
                <a:latin typeface="+mj-lt"/>
              </a:rPr>
              <a:t>vertical domain </a:t>
            </a:r>
            <a:r>
              <a:rPr lang="en-US" dirty="0" smtClean="0">
                <a:solidFill>
                  <a:srgbClr val="16103B"/>
                </a:solidFill>
                <a:latin typeface="+mj-lt"/>
              </a:rPr>
              <a:t>past 100 km (left, blue curve) fully resolves atmospheric region sampled by SSMIS UAS </a:t>
            </a:r>
            <a:r>
              <a:rPr lang="en-US" dirty="0">
                <a:solidFill>
                  <a:srgbClr val="16103B"/>
                </a:solidFill>
                <a:latin typeface="+mj-lt"/>
              </a:rPr>
              <a:t>channels </a:t>
            </a:r>
            <a:r>
              <a:rPr lang="en-US" dirty="0" smtClean="0">
                <a:solidFill>
                  <a:srgbClr val="16103B"/>
                </a:solidFill>
                <a:latin typeface="+mj-lt"/>
              </a:rPr>
              <a:t>on operational DMSP platforms (right).</a:t>
            </a:r>
          </a:p>
          <a:p>
            <a:endParaRPr lang="en-US" dirty="0">
              <a:solidFill>
                <a:srgbClr val="16103B"/>
              </a:solidFill>
              <a:latin typeface="+mj-lt"/>
            </a:endParaRPr>
          </a:p>
        </p:txBody>
      </p:sp>
      <p:sp>
        <p:nvSpPr>
          <p:cNvPr id="11" name="TextBox 10"/>
          <p:cNvSpPr txBox="1"/>
          <p:nvPr/>
        </p:nvSpPr>
        <p:spPr>
          <a:xfrm>
            <a:off x="1905000" y="391180"/>
            <a:ext cx="6477000" cy="523220"/>
          </a:xfrm>
          <a:prstGeom prst="rect">
            <a:avLst/>
          </a:prstGeom>
          <a:noFill/>
        </p:spPr>
        <p:txBody>
          <a:bodyPr wrap="square" rtlCol="0">
            <a:spAutoFit/>
          </a:bodyPr>
          <a:lstStyle/>
          <a:p>
            <a:r>
              <a:rPr lang="en-US" sz="2800" dirty="0" smtClean="0">
                <a:solidFill>
                  <a:srgbClr val="FFDB43"/>
                </a:solidFill>
              </a:rPr>
              <a:t>Extending Model Top Past 100 km</a:t>
            </a:r>
            <a:endParaRPr lang="en-US" sz="2800" dirty="0">
              <a:solidFill>
                <a:srgbClr val="FFDB43"/>
              </a:solidFill>
            </a:endParaRPr>
          </a:p>
        </p:txBody>
      </p:sp>
      <p:pic>
        <p:nvPicPr>
          <p:cNvPr id="3" name="Picture 2" descr="navgen_L74.ps"/>
          <p:cNvPicPr>
            <a:picLocks noChangeAspect="1"/>
          </p:cNvPicPr>
          <p:nvPr/>
        </p:nvPicPr>
        <p:blipFill rotWithShape="1">
          <a:blip r:embed="rId3">
            <a:extLst>
              <a:ext uri="{28A0092B-C50C-407E-A947-70E740481C1C}">
                <a14:useLocalDpi xmlns:a14="http://schemas.microsoft.com/office/drawing/2010/main" val="0"/>
              </a:ext>
            </a:extLst>
          </a:blip>
          <a:srcRect l="13630" t="34839" r="8806" b="11056"/>
          <a:stretch/>
        </p:blipFill>
        <p:spPr>
          <a:xfrm>
            <a:off x="4876800" y="1447800"/>
            <a:ext cx="3607313" cy="3397962"/>
          </a:xfrm>
          <a:prstGeom prst="rect">
            <a:avLst/>
          </a:prstGeom>
        </p:spPr>
      </p:pic>
      <p:pic>
        <p:nvPicPr>
          <p:cNvPr id="4" name="Picture 3" descr="levels_l74.png"/>
          <p:cNvPicPr>
            <a:picLocks noChangeAspect="1"/>
          </p:cNvPicPr>
          <p:nvPr/>
        </p:nvPicPr>
        <p:blipFill rotWithShape="1">
          <a:blip r:embed="rId4">
            <a:extLst>
              <a:ext uri="{28A0092B-C50C-407E-A947-70E740481C1C}">
                <a14:useLocalDpi xmlns:a14="http://schemas.microsoft.com/office/drawing/2010/main" val="0"/>
              </a:ext>
            </a:extLst>
          </a:blip>
          <a:srcRect l="8736" t="14578" b="21005"/>
          <a:stretch/>
        </p:blipFill>
        <p:spPr>
          <a:xfrm rot="16200000">
            <a:off x="451741" y="1148460"/>
            <a:ext cx="3881240" cy="3717921"/>
          </a:xfrm>
          <a:prstGeom prst="rect">
            <a:avLst/>
          </a:prstGeom>
        </p:spPr>
      </p:pic>
    </p:spTree>
    <p:extLst>
      <p:ext uri="{BB962C8B-B14F-4D97-AF65-F5344CB8AC3E}">
        <p14:creationId xmlns:p14="http://schemas.microsoft.com/office/powerpoint/2010/main" val="31525216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31</a:t>
            </a:fld>
            <a:endParaRPr lang="en-US"/>
          </a:p>
        </p:txBody>
      </p:sp>
      <p:sp>
        <p:nvSpPr>
          <p:cNvPr id="5" name="TextBox 4"/>
          <p:cNvSpPr txBox="1"/>
          <p:nvPr/>
        </p:nvSpPr>
        <p:spPr>
          <a:xfrm>
            <a:off x="609600" y="4876800"/>
            <a:ext cx="8229600" cy="1200329"/>
          </a:xfrm>
          <a:prstGeom prst="rect">
            <a:avLst/>
          </a:prstGeom>
          <a:noFill/>
        </p:spPr>
        <p:txBody>
          <a:bodyPr wrap="square" rtlCol="0">
            <a:spAutoFit/>
          </a:bodyPr>
          <a:lstStyle/>
          <a:p>
            <a:endParaRPr lang="en-US" dirty="0">
              <a:solidFill>
                <a:srgbClr val="16103B"/>
              </a:solidFill>
              <a:latin typeface="+mj-lt"/>
            </a:endParaRPr>
          </a:p>
          <a:p>
            <a:r>
              <a:rPr lang="en-US" dirty="0" smtClean="0">
                <a:solidFill>
                  <a:srgbClr val="16103B"/>
                </a:solidFill>
                <a:latin typeface="+mj-lt"/>
              </a:rPr>
              <a:t>UAS assimilation needs </a:t>
            </a:r>
            <a:r>
              <a:rPr lang="en-US" dirty="0">
                <a:solidFill>
                  <a:srgbClr val="16103B"/>
                </a:solidFill>
                <a:latin typeface="+mj-lt"/>
              </a:rPr>
              <a:t>Community </a:t>
            </a:r>
            <a:r>
              <a:rPr lang="en-US" dirty="0" err="1">
                <a:solidFill>
                  <a:srgbClr val="16103B"/>
                </a:solidFill>
                <a:latin typeface="+mj-lt"/>
              </a:rPr>
              <a:t>Radiative</a:t>
            </a:r>
            <a:r>
              <a:rPr lang="en-US" dirty="0">
                <a:solidFill>
                  <a:srgbClr val="16103B"/>
                </a:solidFill>
                <a:latin typeface="+mj-lt"/>
              </a:rPr>
              <a:t> Transfer Model (CRTM) containing Zeeman Splitting c</a:t>
            </a:r>
            <a:r>
              <a:rPr lang="en-US" dirty="0" smtClean="0">
                <a:solidFill>
                  <a:srgbClr val="16103B"/>
                </a:solidFill>
                <a:latin typeface="+mj-lt"/>
              </a:rPr>
              <a:t>orrections </a:t>
            </a:r>
            <a:r>
              <a:rPr lang="en-US" dirty="0">
                <a:solidFill>
                  <a:srgbClr val="16103B"/>
                </a:solidFill>
                <a:latin typeface="+mj-lt"/>
              </a:rPr>
              <a:t>(Han et al. 2010</a:t>
            </a:r>
            <a:r>
              <a:rPr lang="en-US" dirty="0" smtClean="0">
                <a:solidFill>
                  <a:srgbClr val="16103B"/>
                </a:solidFill>
                <a:latin typeface="+mj-lt"/>
              </a:rPr>
              <a:t>)</a:t>
            </a:r>
            <a:endParaRPr lang="en-US" dirty="0">
              <a:solidFill>
                <a:srgbClr val="16103B"/>
              </a:solidFill>
              <a:latin typeface="+mj-lt"/>
            </a:endParaRPr>
          </a:p>
          <a:p>
            <a:endParaRPr lang="en-US" dirty="0">
              <a:solidFill>
                <a:srgbClr val="16103B"/>
              </a:solidFill>
              <a:latin typeface="+mj-lt"/>
            </a:endParaRPr>
          </a:p>
        </p:txBody>
      </p:sp>
      <p:sp>
        <p:nvSpPr>
          <p:cNvPr id="11" name="TextBox 10"/>
          <p:cNvSpPr txBox="1"/>
          <p:nvPr/>
        </p:nvSpPr>
        <p:spPr>
          <a:xfrm>
            <a:off x="1905000" y="391180"/>
            <a:ext cx="6477000" cy="523220"/>
          </a:xfrm>
          <a:prstGeom prst="rect">
            <a:avLst/>
          </a:prstGeom>
          <a:noFill/>
        </p:spPr>
        <p:txBody>
          <a:bodyPr wrap="square" rtlCol="0">
            <a:spAutoFit/>
          </a:bodyPr>
          <a:lstStyle/>
          <a:p>
            <a:r>
              <a:rPr lang="en-US" sz="2800" dirty="0" smtClean="0">
                <a:solidFill>
                  <a:srgbClr val="FFDB43"/>
                </a:solidFill>
              </a:rPr>
              <a:t>Extending Model Top Past 100 km</a:t>
            </a:r>
            <a:endParaRPr lang="en-US" sz="2800" dirty="0">
              <a:solidFill>
                <a:srgbClr val="FFDB43"/>
              </a:solidFill>
            </a:endParaRPr>
          </a:p>
        </p:txBody>
      </p:sp>
      <p:pic>
        <p:nvPicPr>
          <p:cNvPr id="13" name="Picture 12" descr="Pages from mwr-d-13-00003.1.jpg"/>
          <p:cNvPicPr>
            <a:picLocks noChangeAspect="1"/>
          </p:cNvPicPr>
          <p:nvPr/>
        </p:nvPicPr>
        <p:blipFill>
          <a:blip r:embed="rId3" cstate="print"/>
          <a:stretch>
            <a:fillRect/>
          </a:stretch>
        </p:blipFill>
        <p:spPr>
          <a:xfrm>
            <a:off x="4267200" y="1521637"/>
            <a:ext cx="3886200" cy="3186684"/>
          </a:xfrm>
          <a:prstGeom prst="rect">
            <a:avLst/>
          </a:prstGeom>
        </p:spPr>
      </p:pic>
      <p:sp>
        <p:nvSpPr>
          <p:cNvPr id="8" name="TextBox 7"/>
          <p:cNvSpPr txBox="1"/>
          <p:nvPr/>
        </p:nvSpPr>
        <p:spPr>
          <a:xfrm>
            <a:off x="6096000" y="2362200"/>
            <a:ext cx="2209800" cy="338554"/>
          </a:xfrm>
          <a:prstGeom prst="rect">
            <a:avLst/>
          </a:prstGeom>
          <a:noFill/>
        </p:spPr>
        <p:txBody>
          <a:bodyPr wrap="square" rtlCol="0">
            <a:spAutoFit/>
          </a:bodyPr>
          <a:lstStyle/>
          <a:p>
            <a:r>
              <a:rPr lang="en-US" sz="1600" dirty="0" smtClean="0"/>
              <a:t>Zeeman splitting</a:t>
            </a:r>
            <a:endParaRPr lang="en-US" sz="1600" dirty="0"/>
          </a:p>
        </p:txBody>
      </p:sp>
      <p:cxnSp>
        <p:nvCxnSpPr>
          <p:cNvPr id="9" name="Straight Arrow Connector 8"/>
          <p:cNvCxnSpPr/>
          <p:nvPr/>
        </p:nvCxnSpPr>
        <p:spPr>
          <a:xfrm flipH="1" flipV="1">
            <a:off x="5715000" y="2438400"/>
            <a:ext cx="4572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715000" y="2590800"/>
            <a:ext cx="4572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4" name="Picture 13" descr="levels_l74.png"/>
          <p:cNvPicPr>
            <a:picLocks noChangeAspect="1"/>
          </p:cNvPicPr>
          <p:nvPr/>
        </p:nvPicPr>
        <p:blipFill rotWithShape="1">
          <a:blip r:embed="rId4">
            <a:extLst>
              <a:ext uri="{28A0092B-C50C-407E-A947-70E740481C1C}">
                <a14:useLocalDpi xmlns:a14="http://schemas.microsoft.com/office/drawing/2010/main" val="0"/>
              </a:ext>
            </a:extLst>
          </a:blip>
          <a:srcRect l="8736" t="14578" b="21005"/>
          <a:stretch/>
        </p:blipFill>
        <p:spPr>
          <a:xfrm rot="16200000">
            <a:off x="451741" y="1153419"/>
            <a:ext cx="3881240" cy="3717921"/>
          </a:xfrm>
          <a:prstGeom prst="rect">
            <a:avLst/>
          </a:prstGeom>
        </p:spPr>
      </p:pic>
    </p:spTree>
    <p:extLst>
      <p:ext uri="{BB962C8B-B14F-4D97-AF65-F5344CB8AC3E}">
        <p14:creationId xmlns:p14="http://schemas.microsoft.com/office/powerpoint/2010/main" val="20888172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32</a:t>
            </a:fld>
            <a:endParaRPr lang="en-US"/>
          </a:p>
        </p:txBody>
      </p:sp>
      <p:grpSp>
        <p:nvGrpSpPr>
          <p:cNvPr id="3" name="Group 2"/>
          <p:cNvGrpSpPr/>
          <p:nvPr/>
        </p:nvGrpSpPr>
        <p:grpSpPr>
          <a:xfrm>
            <a:off x="381000" y="1447800"/>
            <a:ext cx="8686800" cy="2286000"/>
            <a:chOff x="457200" y="666690"/>
            <a:chExt cx="8458200" cy="1736641"/>
          </a:xfrm>
        </p:grpSpPr>
        <p:pic>
          <p:nvPicPr>
            <p:cNvPr id="4" name="Picture 3" descr="o3maps.jpg"/>
            <p:cNvPicPr>
              <a:picLocks noChangeAspect="1"/>
            </p:cNvPicPr>
            <p:nvPr/>
          </p:nvPicPr>
          <p:blipFill rotWithShape="1">
            <a:blip r:embed="rId3" cstate="print"/>
            <a:srcRect b="48758"/>
            <a:stretch/>
          </p:blipFill>
          <p:spPr>
            <a:xfrm>
              <a:off x="457200" y="995285"/>
              <a:ext cx="8305800" cy="1408046"/>
            </a:xfrm>
            <a:prstGeom prst="rect">
              <a:avLst/>
            </a:prstGeom>
          </p:spPr>
        </p:pic>
        <p:sp>
          <p:nvSpPr>
            <p:cNvPr id="5" name="TextBox 4"/>
            <p:cNvSpPr txBox="1"/>
            <p:nvPr/>
          </p:nvSpPr>
          <p:spPr>
            <a:xfrm>
              <a:off x="609600" y="666690"/>
              <a:ext cx="8305800" cy="303958"/>
            </a:xfrm>
            <a:prstGeom prst="rect">
              <a:avLst/>
            </a:prstGeom>
            <a:noFill/>
          </p:spPr>
          <p:txBody>
            <a:bodyPr wrap="square" rtlCol="0">
              <a:spAutoFit/>
            </a:bodyPr>
            <a:lstStyle/>
            <a:p>
              <a:r>
                <a:rPr lang="en-US" sz="2000" dirty="0" smtClean="0">
                  <a:solidFill>
                    <a:schemeClr val="tx1"/>
                  </a:solidFill>
                  <a:latin typeface="+mn-lt"/>
                </a:rPr>
                <a:t>8.7 </a:t>
              </a:r>
              <a:r>
                <a:rPr lang="en-US" sz="2000" dirty="0" err="1" smtClean="0">
                  <a:solidFill>
                    <a:schemeClr val="tx1"/>
                  </a:solidFill>
                  <a:latin typeface="+mn-lt"/>
                </a:rPr>
                <a:t>hPa</a:t>
              </a:r>
              <a:r>
                <a:rPr lang="en-US" sz="2000" dirty="0" smtClean="0">
                  <a:solidFill>
                    <a:schemeClr val="tx1"/>
                  </a:solidFill>
                  <a:latin typeface="+mn-lt"/>
                </a:rPr>
                <a:t>      0.91 </a:t>
              </a:r>
              <a:r>
                <a:rPr lang="en-US" sz="2000" dirty="0" err="1" smtClean="0">
                  <a:solidFill>
                    <a:schemeClr val="tx1"/>
                  </a:solidFill>
                  <a:latin typeface="+mn-lt"/>
                </a:rPr>
                <a:t>hPa</a:t>
              </a:r>
              <a:r>
                <a:rPr lang="en-US" sz="2000" dirty="0" smtClean="0">
                  <a:solidFill>
                    <a:schemeClr val="tx1"/>
                  </a:solidFill>
                  <a:latin typeface="+mn-lt"/>
                </a:rPr>
                <a:t>     0.096 </a:t>
              </a:r>
              <a:r>
                <a:rPr lang="en-US" sz="2000" dirty="0" err="1" smtClean="0">
                  <a:solidFill>
                    <a:schemeClr val="tx1"/>
                  </a:solidFill>
                  <a:latin typeface="+mn-lt"/>
                </a:rPr>
                <a:t>hPa</a:t>
              </a:r>
              <a:r>
                <a:rPr lang="en-US" sz="2000" dirty="0" smtClean="0">
                  <a:solidFill>
                    <a:schemeClr val="tx1"/>
                  </a:solidFill>
                  <a:latin typeface="+mn-lt"/>
                </a:rPr>
                <a:t>     0.042 </a:t>
              </a:r>
              <a:r>
                <a:rPr lang="en-US" sz="2000" dirty="0" err="1" smtClean="0">
                  <a:solidFill>
                    <a:schemeClr val="tx1"/>
                  </a:solidFill>
                  <a:latin typeface="+mn-lt"/>
                </a:rPr>
                <a:t>hPa</a:t>
              </a:r>
              <a:r>
                <a:rPr lang="en-US" sz="2000" dirty="0" smtClean="0">
                  <a:solidFill>
                    <a:schemeClr val="tx1"/>
                  </a:solidFill>
                  <a:latin typeface="+mn-lt"/>
                </a:rPr>
                <a:t>   0.010 </a:t>
              </a:r>
              <a:r>
                <a:rPr lang="en-US" sz="2000" dirty="0" err="1" smtClean="0">
                  <a:solidFill>
                    <a:schemeClr val="tx1"/>
                  </a:solidFill>
                  <a:latin typeface="+mn-lt"/>
                </a:rPr>
                <a:t>hPa</a:t>
              </a:r>
              <a:r>
                <a:rPr lang="en-US" sz="2000" dirty="0" smtClean="0">
                  <a:solidFill>
                    <a:schemeClr val="tx1"/>
                  </a:solidFill>
                  <a:latin typeface="+mn-lt"/>
                </a:rPr>
                <a:t>    0.0033 </a:t>
              </a:r>
              <a:r>
                <a:rPr lang="en-US" sz="2000" dirty="0" err="1" smtClean="0">
                  <a:solidFill>
                    <a:schemeClr val="tx1"/>
                  </a:solidFill>
                  <a:latin typeface="+mn-lt"/>
                </a:rPr>
                <a:t>hPa</a:t>
              </a:r>
              <a:endParaRPr lang="en-US" sz="2000" dirty="0">
                <a:solidFill>
                  <a:schemeClr val="tx1"/>
                </a:solidFill>
                <a:latin typeface="+mn-lt"/>
              </a:endParaRPr>
            </a:p>
          </p:txBody>
        </p:sp>
      </p:grpSp>
      <p:sp>
        <p:nvSpPr>
          <p:cNvPr id="8" name="Title 1"/>
          <p:cNvSpPr txBox="1">
            <a:spLocks/>
          </p:cNvSpPr>
          <p:nvPr/>
        </p:nvSpPr>
        <p:spPr>
          <a:xfrm>
            <a:off x="228600" y="327025"/>
            <a:ext cx="8686800" cy="7397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FFDB43"/>
                </a:solidFill>
              </a:rPr>
              <a:t>Parameterized Ozone Photochemistry</a:t>
            </a:r>
            <a:endParaRPr lang="en-US" sz="3200" dirty="0">
              <a:solidFill>
                <a:srgbClr val="FFDB43"/>
              </a:solidFill>
            </a:endParaRPr>
          </a:p>
        </p:txBody>
      </p:sp>
      <p:sp>
        <p:nvSpPr>
          <p:cNvPr id="9" name="TextBox 8"/>
          <p:cNvSpPr txBox="1"/>
          <p:nvPr/>
        </p:nvSpPr>
        <p:spPr>
          <a:xfrm>
            <a:off x="457200" y="4114800"/>
            <a:ext cx="7848600" cy="1754327"/>
          </a:xfrm>
          <a:prstGeom prst="rect">
            <a:avLst/>
          </a:prstGeom>
          <a:noFill/>
        </p:spPr>
        <p:txBody>
          <a:bodyPr wrap="square" rtlCol="0">
            <a:spAutoFit/>
          </a:bodyPr>
          <a:lstStyle/>
          <a:p>
            <a:r>
              <a:rPr lang="en-US" dirty="0" smtClean="0"/>
              <a:t>NAVGEM currently uses a linearized ozone photochemistry parameterization based on diurnally averaged odd-oxygen (O</a:t>
            </a:r>
            <a:r>
              <a:rPr lang="en-US" sz="1400" dirty="0" smtClean="0"/>
              <a:t>3</a:t>
            </a:r>
            <a:r>
              <a:rPr lang="en-US" dirty="0" smtClean="0"/>
              <a:t>+O) production and loss rates in the stratosphere. It does not account for diurnal cycle in ozone present above 1 </a:t>
            </a:r>
            <a:r>
              <a:rPr lang="en-US" dirty="0" err="1" smtClean="0"/>
              <a:t>hPa</a:t>
            </a:r>
            <a:r>
              <a:rPr lang="en-US" dirty="0" smtClean="0"/>
              <a:t>.</a:t>
            </a:r>
          </a:p>
          <a:p>
            <a:endParaRPr lang="en-US" dirty="0"/>
          </a:p>
          <a:p>
            <a:r>
              <a:rPr lang="en-US" dirty="0" smtClean="0"/>
              <a:t>A new generalized ozone photochemistry parameterization has been tested in NOGAPS-ALPHA (above), and is slated for testing in L74 NAVGEM.</a:t>
            </a:r>
          </a:p>
        </p:txBody>
      </p:sp>
    </p:spTree>
    <p:extLst>
      <p:ext uri="{BB962C8B-B14F-4D97-AF65-F5344CB8AC3E}">
        <p14:creationId xmlns:p14="http://schemas.microsoft.com/office/powerpoint/2010/main" val="3686828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05966"/>
            <a:ext cx="8229600" cy="708434"/>
          </a:xfrm>
        </p:spPr>
        <p:txBody>
          <a:bodyPr/>
          <a:lstStyle/>
          <a:p>
            <a:r>
              <a:rPr lang="en-US" sz="3200" b="1" dirty="0" smtClean="0">
                <a:solidFill>
                  <a:srgbClr val="FFC000"/>
                </a:solidFill>
              </a:rPr>
              <a:t>NAVGEM 1.2.1</a:t>
            </a:r>
            <a:endParaRPr lang="en-US" sz="3200" b="1" dirty="0">
              <a:solidFill>
                <a:srgbClr val="FFC000"/>
              </a:solidFill>
            </a:endParaRPr>
          </a:p>
        </p:txBody>
      </p:sp>
      <p:sp>
        <p:nvSpPr>
          <p:cNvPr id="2" name="Slide Number Placeholder 1"/>
          <p:cNvSpPr>
            <a:spLocks noGrp="1"/>
          </p:cNvSpPr>
          <p:nvPr>
            <p:ph type="sldNum" sz="quarter" idx="12"/>
          </p:nvPr>
        </p:nvSpPr>
        <p:spPr/>
        <p:txBody>
          <a:bodyPr/>
          <a:lstStyle/>
          <a:p>
            <a:pPr>
              <a:defRPr/>
            </a:pPr>
            <a:fld id="{36D57AF5-6D1E-4715-A0C2-52A591ABDC0A}" type="slidenum">
              <a:rPr lang="en-US" smtClean="0">
                <a:solidFill>
                  <a:srgbClr val="000000"/>
                </a:solidFill>
              </a:rPr>
              <a:pPr>
                <a:defRPr/>
              </a:pPr>
              <a:t>4</a:t>
            </a:fld>
            <a:endParaRPr lang="en-US">
              <a:solidFill>
                <a:srgbClr val="000000"/>
              </a:solidFill>
            </a:endParaRPr>
          </a:p>
        </p:txBody>
      </p:sp>
      <p:sp>
        <p:nvSpPr>
          <p:cNvPr id="4" name="TextBox 3"/>
          <p:cNvSpPr txBox="1"/>
          <p:nvPr/>
        </p:nvSpPr>
        <p:spPr>
          <a:xfrm>
            <a:off x="347183" y="1006502"/>
            <a:ext cx="8415817" cy="5339923"/>
          </a:xfrm>
          <a:prstGeom prst="rect">
            <a:avLst/>
          </a:prstGeom>
          <a:noFill/>
        </p:spPr>
        <p:txBody>
          <a:bodyPr wrap="square" rtlCol="0">
            <a:spAutoFit/>
          </a:bodyPr>
          <a:lstStyle/>
          <a:p>
            <a:pPr algn="ctr">
              <a:spcBef>
                <a:spcPts val="300"/>
              </a:spcBef>
            </a:pPr>
            <a:r>
              <a:rPr lang="en-US" sz="2000" b="1" dirty="0">
                <a:solidFill>
                  <a:schemeClr val="accent2"/>
                </a:solidFill>
              </a:rPr>
              <a:t>NAVGEM 1.2.1 Operational </a:t>
            </a:r>
            <a:r>
              <a:rPr lang="en-US" sz="2000" b="1" dirty="0" smtClean="0">
                <a:solidFill>
                  <a:schemeClr val="accent2"/>
                </a:solidFill>
              </a:rPr>
              <a:t>08 Jul 2014 </a:t>
            </a:r>
            <a:r>
              <a:rPr lang="en-US" sz="2000" b="1" dirty="0">
                <a:solidFill>
                  <a:schemeClr val="accent2"/>
                </a:solidFill>
              </a:rPr>
              <a:t>at </a:t>
            </a:r>
            <a:r>
              <a:rPr lang="en-US" sz="2000" b="1" dirty="0" smtClean="0">
                <a:solidFill>
                  <a:schemeClr val="accent2"/>
                </a:solidFill>
              </a:rPr>
              <a:t>FNMOC</a:t>
            </a:r>
            <a:endParaRPr lang="en-US" sz="2000" b="1" dirty="0">
              <a:solidFill>
                <a:schemeClr val="accent2"/>
              </a:solidFill>
            </a:endParaRPr>
          </a:p>
          <a:p>
            <a:endParaRPr lang="en-US" sz="1100" b="1" dirty="0">
              <a:solidFill>
                <a:srgbClr val="000000"/>
              </a:solidFill>
              <a:cs typeface="Arial" panose="020B0604020202020204" pitchFamily="34" charset="0"/>
            </a:endParaRPr>
          </a:p>
          <a:p>
            <a:pPr marL="285750" indent="-285750">
              <a:buFont typeface="Arial" panose="020B0604020202020204" pitchFamily="34" charset="0"/>
              <a:buChar char="•"/>
            </a:pPr>
            <a:r>
              <a:rPr lang="en-US" b="1" dirty="0">
                <a:solidFill>
                  <a:srgbClr val="000000"/>
                </a:solidFill>
                <a:cs typeface="Arial" panose="020B0604020202020204" pitchFamily="34" charset="0"/>
              </a:rPr>
              <a:t>Added/refined assimilation of …</a:t>
            </a:r>
          </a:p>
          <a:p>
            <a:pPr lvl="1"/>
            <a:r>
              <a:rPr lang="en-US" sz="1600" dirty="0">
                <a:solidFill>
                  <a:srgbClr val="000000"/>
                </a:solidFill>
                <a:cs typeface="Arial" panose="020B0604020202020204" pitchFamily="34" charset="0"/>
              </a:rPr>
              <a:t>S</a:t>
            </a:r>
            <a:r>
              <a:rPr lang="en-US" sz="1600" dirty="0" smtClean="0">
                <a:solidFill>
                  <a:srgbClr val="000000"/>
                </a:solidFill>
                <a:cs typeface="Arial" panose="020B0604020202020204" pitchFamily="34" charset="0"/>
              </a:rPr>
              <a:t>urface </a:t>
            </a:r>
            <a:r>
              <a:rPr lang="en-US" sz="1600" dirty="0">
                <a:solidFill>
                  <a:srgbClr val="000000"/>
                </a:solidFill>
                <a:cs typeface="Arial" panose="020B0604020202020204" pitchFamily="34" charset="0"/>
              </a:rPr>
              <a:t>temperatures over land </a:t>
            </a:r>
          </a:p>
          <a:p>
            <a:pPr lvl="1"/>
            <a:r>
              <a:rPr lang="en-US" sz="1600" dirty="0">
                <a:solidFill>
                  <a:srgbClr val="000000"/>
                </a:solidFill>
                <a:cs typeface="Arial" panose="020B0604020202020204" pitchFamily="34" charset="0"/>
              </a:rPr>
              <a:t>IASI water vapor radiances</a:t>
            </a:r>
          </a:p>
          <a:p>
            <a:pPr lvl="1"/>
            <a:r>
              <a:rPr lang="en-US" sz="1600" dirty="0">
                <a:solidFill>
                  <a:srgbClr val="000000"/>
                </a:solidFill>
                <a:cs typeface="Arial" panose="020B0604020202020204" pitchFamily="34" charset="0"/>
              </a:rPr>
              <a:t>*Suomi-NPP OMPS, and NOAA SBUV/2 Ozone Profiles</a:t>
            </a:r>
          </a:p>
          <a:p>
            <a:pPr lvl="1"/>
            <a:r>
              <a:rPr lang="en-US" sz="1600" dirty="0" smtClean="0">
                <a:solidFill>
                  <a:srgbClr val="000000"/>
                </a:solidFill>
                <a:cs typeface="Arial" panose="020B0604020202020204" pitchFamily="34" charset="0"/>
              </a:rPr>
              <a:t>IASI </a:t>
            </a:r>
            <a:r>
              <a:rPr lang="en-US" sz="1600" dirty="0">
                <a:solidFill>
                  <a:srgbClr val="000000"/>
                </a:solidFill>
                <a:cs typeface="Arial" panose="020B0604020202020204" pitchFamily="34" charset="0"/>
              </a:rPr>
              <a:t>from </a:t>
            </a:r>
            <a:r>
              <a:rPr lang="en-US" sz="1600" dirty="0" err="1">
                <a:solidFill>
                  <a:srgbClr val="000000"/>
                </a:solidFill>
                <a:cs typeface="Arial" panose="020B0604020202020204" pitchFamily="34" charset="0"/>
              </a:rPr>
              <a:t>MetOp</a:t>
            </a:r>
            <a:r>
              <a:rPr lang="en-US" sz="1600" dirty="0">
                <a:solidFill>
                  <a:srgbClr val="000000"/>
                </a:solidFill>
                <a:cs typeface="Arial" panose="020B0604020202020204" pitchFamily="34" charset="0"/>
              </a:rPr>
              <a:t>-B</a:t>
            </a:r>
          </a:p>
          <a:p>
            <a:pPr lvl="1"/>
            <a:r>
              <a:rPr lang="en-US" sz="1600" dirty="0">
                <a:solidFill>
                  <a:srgbClr val="000000"/>
                </a:solidFill>
                <a:cs typeface="Arial" panose="020B0604020202020204" pitchFamily="34" charset="0"/>
              </a:rPr>
              <a:t>MDCRS humidity</a:t>
            </a:r>
          </a:p>
          <a:p>
            <a:pPr lvl="1"/>
            <a:r>
              <a:rPr lang="en-US" sz="1600" dirty="0" smtClean="0">
                <a:solidFill>
                  <a:srgbClr val="000000"/>
                </a:solidFill>
                <a:cs typeface="Arial" panose="020B0604020202020204" pitchFamily="34" charset="0"/>
              </a:rPr>
              <a:t>*HDOB </a:t>
            </a:r>
            <a:r>
              <a:rPr lang="en-US" sz="1600" dirty="0">
                <a:solidFill>
                  <a:srgbClr val="000000"/>
                </a:solidFill>
                <a:cs typeface="Arial" panose="020B0604020202020204" pitchFamily="34" charset="0"/>
              </a:rPr>
              <a:t>flight level obs (tropical and winter storm reconnaissance)</a:t>
            </a:r>
          </a:p>
          <a:p>
            <a:pPr lvl="1"/>
            <a:r>
              <a:rPr lang="en-US" sz="1600" dirty="0" smtClean="0">
                <a:solidFill>
                  <a:srgbClr val="000000"/>
                </a:solidFill>
                <a:cs typeface="Arial" panose="020B0604020202020204" pitchFamily="34" charset="0"/>
              </a:rPr>
              <a:t>*</a:t>
            </a:r>
            <a:r>
              <a:rPr lang="en-US" sz="1600" dirty="0" err="1" smtClean="0">
                <a:solidFill>
                  <a:srgbClr val="000000"/>
                </a:solidFill>
                <a:cs typeface="Arial" panose="020B0604020202020204" pitchFamily="34" charset="0"/>
              </a:rPr>
              <a:t>OceanSat</a:t>
            </a:r>
            <a:r>
              <a:rPr lang="en-US" sz="1600" dirty="0" smtClean="0">
                <a:solidFill>
                  <a:srgbClr val="000000"/>
                </a:solidFill>
                <a:cs typeface="Arial" panose="020B0604020202020204" pitchFamily="34" charset="0"/>
              </a:rPr>
              <a:t> </a:t>
            </a:r>
            <a:r>
              <a:rPr lang="en-US" sz="1600" dirty="0">
                <a:solidFill>
                  <a:srgbClr val="000000"/>
                </a:solidFill>
                <a:cs typeface="Arial" panose="020B0604020202020204" pitchFamily="34" charset="0"/>
              </a:rPr>
              <a:t>scatterometer “OSCAT” , sensor failed 4/2/2014, next launch 2015</a:t>
            </a:r>
          </a:p>
          <a:p>
            <a:pPr lvl="1"/>
            <a:r>
              <a:rPr lang="en-US" sz="1600" dirty="0" smtClean="0">
                <a:solidFill>
                  <a:srgbClr val="000000"/>
                </a:solidFill>
                <a:cs typeface="Arial" panose="020B0604020202020204" pitchFamily="34" charset="0"/>
              </a:rPr>
              <a:t>DMSP-F19 </a:t>
            </a:r>
            <a:r>
              <a:rPr lang="en-US" sz="1600" dirty="0">
                <a:solidFill>
                  <a:srgbClr val="000000"/>
                </a:solidFill>
                <a:cs typeface="Arial" panose="020B0604020202020204" pitchFamily="34" charset="0"/>
              </a:rPr>
              <a:t>SSMIS capability</a:t>
            </a:r>
          </a:p>
          <a:p>
            <a:pPr marL="285750" indent="-285750">
              <a:buFont typeface="Arial" panose="020B0604020202020204" pitchFamily="34" charset="0"/>
              <a:buChar char="•"/>
            </a:pPr>
            <a:r>
              <a:rPr lang="en-US" b="1" dirty="0">
                <a:solidFill>
                  <a:srgbClr val="000000"/>
                </a:solidFill>
                <a:cs typeface="Arial" panose="020B0604020202020204" pitchFamily="34" charset="0"/>
              </a:rPr>
              <a:t>Revised QC/code stability</a:t>
            </a:r>
          </a:p>
          <a:p>
            <a:pPr lvl="1"/>
            <a:r>
              <a:rPr lang="en-US" sz="1600" dirty="0">
                <a:solidFill>
                  <a:srgbClr val="000000"/>
                </a:solidFill>
                <a:cs typeface="Arial" panose="020B0604020202020204" pitchFamily="34" charset="0"/>
              </a:rPr>
              <a:t>Lunar intrusion flag for ATMS</a:t>
            </a:r>
          </a:p>
          <a:p>
            <a:pPr lvl="1"/>
            <a:r>
              <a:rPr lang="en-US" sz="1600" dirty="0">
                <a:solidFill>
                  <a:srgbClr val="000000"/>
                </a:solidFill>
                <a:cs typeface="Arial" panose="020B0604020202020204" pitchFamily="34" charset="0"/>
              </a:rPr>
              <a:t>GPS-RO tropospheric error update</a:t>
            </a:r>
          </a:p>
          <a:p>
            <a:pPr lvl="1"/>
            <a:r>
              <a:rPr lang="en-US" sz="1600" dirty="0">
                <a:solidFill>
                  <a:srgbClr val="000000"/>
                </a:solidFill>
                <a:cs typeface="Arial" panose="020B0604020202020204" pitchFamily="34" charset="0"/>
              </a:rPr>
              <a:t>Additional QC check for GNSS (background </a:t>
            </a:r>
            <a:r>
              <a:rPr lang="en-US" sz="1600" dirty="0" smtClean="0">
                <a:solidFill>
                  <a:srgbClr val="000000"/>
                </a:solidFill>
                <a:cs typeface="Arial" panose="020B0604020202020204" pitchFamily="34" charset="0"/>
              </a:rPr>
              <a:t>pseudo-RH sanity </a:t>
            </a:r>
            <a:r>
              <a:rPr lang="en-US" sz="1600" dirty="0">
                <a:solidFill>
                  <a:srgbClr val="000000"/>
                </a:solidFill>
                <a:cs typeface="Arial" panose="020B0604020202020204" pitchFamily="34" charset="0"/>
              </a:rPr>
              <a:t>check)</a:t>
            </a:r>
          </a:p>
          <a:p>
            <a:pPr lvl="1"/>
            <a:r>
              <a:rPr lang="en-US" sz="1600" dirty="0">
                <a:solidFill>
                  <a:srgbClr val="000000"/>
                </a:solidFill>
              </a:rPr>
              <a:t>Various code changes for error trapping, remove obsolete code, improve stability…</a:t>
            </a:r>
            <a:endParaRPr lang="en-US" sz="1600" dirty="0">
              <a:solidFill>
                <a:srgbClr val="000000"/>
              </a:solidFill>
              <a:cs typeface="Arial" panose="020B0604020202020204" pitchFamily="34" charset="0"/>
            </a:endParaRPr>
          </a:p>
          <a:p>
            <a:pPr marL="285750" indent="-285750">
              <a:buFont typeface="Arial" panose="020B0604020202020204" pitchFamily="34" charset="0"/>
              <a:buChar char="•"/>
            </a:pPr>
            <a:r>
              <a:rPr lang="en-US" b="1" dirty="0">
                <a:solidFill>
                  <a:srgbClr val="000000"/>
                </a:solidFill>
                <a:cs typeface="Arial" panose="020B0604020202020204" pitchFamily="34" charset="0"/>
              </a:rPr>
              <a:t>Additional diagnostics</a:t>
            </a:r>
          </a:p>
          <a:p>
            <a:pPr lvl="1"/>
            <a:r>
              <a:rPr lang="en-US" sz="1600" dirty="0">
                <a:solidFill>
                  <a:srgbClr val="000000"/>
                </a:solidFill>
                <a:cs typeface="Arial" panose="020B0604020202020204" pitchFamily="34" charset="0"/>
              </a:rPr>
              <a:t>Verification against ECMWF</a:t>
            </a:r>
          </a:p>
          <a:p>
            <a:pPr lvl="1"/>
            <a:r>
              <a:rPr lang="en-US" sz="1600" dirty="0">
                <a:solidFill>
                  <a:srgbClr val="000000"/>
                </a:solidFill>
                <a:cs typeface="Arial" panose="020B0604020202020204" pitchFamily="34" charset="0"/>
              </a:rPr>
              <a:t>Full column error norm for ob impact (except top two levels)</a:t>
            </a:r>
          </a:p>
          <a:p>
            <a:pPr lvl="1"/>
            <a:r>
              <a:rPr lang="en-US" sz="1600" dirty="0">
                <a:solidFill>
                  <a:srgbClr val="000000"/>
                </a:solidFill>
                <a:cs typeface="Arial" panose="020B0604020202020204" pitchFamily="34" charset="0"/>
              </a:rPr>
              <a:t>Verification against all good quality assimilated and </a:t>
            </a:r>
            <a:r>
              <a:rPr lang="en-US" sz="1600" dirty="0" smtClean="0">
                <a:solidFill>
                  <a:srgbClr val="000000"/>
                </a:solidFill>
                <a:cs typeface="Arial" panose="020B0604020202020204" pitchFamily="34" charset="0"/>
              </a:rPr>
              <a:t>non-assimilated obs</a:t>
            </a:r>
            <a:endParaRPr lang="en-US" sz="1600" dirty="0">
              <a:solidFill>
                <a:srgbClr val="000000"/>
              </a:solidFill>
              <a:cs typeface="Arial" panose="020B0604020202020204" pitchFamily="34" charset="0"/>
            </a:endParaRPr>
          </a:p>
          <a:p>
            <a:pPr lvl="1"/>
            <a:r>
              <a:rPr lang="en-US" sz="1600" dirty="0">
                <a:solidFill>
                  <a:srgbClr val="000000"/>
                </a:solidFill>
                <a:cs typeface="Arial" panose="020B0604020202020204" pitchFamily="34" charset="0"/>
              </a:rPr>
              <a:t>Aerosol source region verification</a:t>
            </a:r>
          </a:p>
        </p:txBody>
      </p:sp>
      <p:sp>
        <p:nvSpPr>
          <p:cNvPr id="6" name="TextBox 5"/>
          <p:cNvSpPr txBox="1"/>
          <p:nvPr/>
        </p:nvSpPr>
        <p:spPr>
          <a:xfrm>
            <a:off x="152400" y="6267062"/>
            <a:ext cx="8915400" cy="584775"/>
          </a:xfrm>
          <a:prstGeom prst="rect">
            <a:avLst/>
          </a:prstGeom>
          <a:solidFill>
            <a:schemeClr val="accent2"/>
          </a:solidFill>
        </p:spPr>
        <p:txBody>
          <a:bodyPr wrap="square" rtlCol="0">
            <a:spAutoFit/>
          </a:bodyPr>
          <a:lstStyle/>
          <a:p>
            <a:pPr algn="ctr"/>
            <a:r>
              <a:rPr lang="en-US" sz="1600" dirty="0" smtClean="0">
                <a:solidFill>
                  <a:schemeClr val="bg1"/>
                </a:solidFill>
              </a:rPr>
              <a:t>Ben Ruston, Pat Pauley, Nancy Baker, Tanya Maurer, Steve </a:t>
            </a:r>
            <a:r>
              <a:rPr lang="en-US" sz="1600" dirty="0" err="1" smtClean="0">
                <a:solidFill>
                  <a:schemeClr val="bg1"/>
                </a:solidFill>
              </a:rPr>
              <a:t>Swadley</a:t>
            </a:r>
            <a:r>
              <a:rPr lang="en-US" sz="1600" dirty="0" smtClean="0">
                <a:solidFill>
                  <a:schemeClr val="bg1"/>
                </a:solidFill>
              </a:rPr>
              <a:t>, </a:t>
            </a:r>
          </a:p>
          <a:p>
            <a:pPr algn="ctr"/>
            <a:r>
              <a:rPr lang="en-US" sz="1600" dirty="0" smtClean="0">
                <a:solidFill>
                  <a:schemeClr val="bg1"/>
                </a:solidFill>
              </a:rPr>
              <a:t>Rebecca Stone, Rolf Langland, Jim </a:t>
            </a:r>
            <a:r>
              <a:rPr lang="en-US" sz="1600" dirty="0" err="1" smtClean="0">
                <a:solidFill>
                  <a:schemeClr val="bg1"/>
                </a:solidFill>
              </a:rPr>
              <a:t>Goerss</a:t>
            </a:r>
            <a:endParaRPr lang="en-US" sz="1600" dirty="0">
              <a:solidFill>
                <a:schemeClr val="bg1"/>
              </a:solidFill>
            </a:endParaRPr>
          </a:p>
        </p:txBody>
      </p:sp>
    </p:spTree>
    <p:extLst>
      <p:ext uri="{BB962C8B-B14F-4D97-AF65-F5344CB8AC3E}">
        <p14:creationId xmlns:p14="http://schemas.microsoft.com/office/powerpoint/2010/main" val="569467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05966"/>
            <a:ext cx="8229600" cy="708434"/>
          </a:xfrm>
        </p:spPr>
        <p:txBody>
          <a:bodyPr/>
          <a:lstStyle/>
          <a:p>
            <a:r>
              <a:rPr lang="en-US" sz="3200" b="1" dirty="0" smtClean="0">
                <a:solidFill>
                  <a:srgbClr val="FFC000"/>
                </a:solidFill>
              </a:rPr>
              <a:t>NAVGEM 1.2.1</a:t>
            </a:r>
            <a:endParaRPr lang="en-US" sz="3200" b="1" dirty="0">
              <a:solidFill>
                <a:srgbClr val="FFC000"/>
              </a:solidFill>
            </a:endParaRPr>
          </a:p>
        </p:txBody>
      </p:sp>
      <p:sp>
        <p:nvSpPr>
          <p:cNvPr id="2" name="Slide Number Placeholder 1"/>
          <p:cNvSpPr>
            <a:spLocks noGrp="1"/>
          </p:cNvSpPr>
          <p:nvPr>
            <p:ph type="sldNum" sz="quarter" idx="12"/>
          </p:nvPr>
        </p:nvSpPr>
        <p:spPr/>
        <p:txBody>
          <a:bodyPr/>
          <a:lstStyle/>
          <a:p>
            <a:pPr>
              <a:defRPr/>
            </a:pPr>
            <a:fld id="{36D57AF5-6D1E-4715-A0C2-52A591ABDC0A}" type="slidenum">
              <a:rPr lang="en-US" smtClean="0">
                <a:solidFill>
                  <a:srgbClr val="000000"/>
                </a:solidFill>
              </a:rPr>
              <a:pPr>
                <a:defRPr/>
              </a:pPr>
              <a:t>5</a:t>
            </a:fld>
            <a:endParaRPr lang="en-US">
              <a:solidFill>
                <a:srgbClr val="000000"/>
              </a:solidFill>
            </a:endParaRPr>
          </a:p>
        </p:txBody>
      </p:sp>
      <p:sp>
        <p:nvSpPr>
          <p:cNvPr id="7" name="TextBox 6"/>
          <p:cNvSpPr txBox="1"/>
          <p:nvPr/>
        </p:nvSpPr>
        <p:spPr>
          <a:xfrm>
            <a:off x="457201" y="990600"/>
            <a:ext cx="2848088" cy="5155257"/>
          </a:xfrm>
          <a:prstGeom prst="rect">
            <a:avLst/>
          </a:prstGeom>
          <a:noFill/>
        </p:spPr>
        <p:txBody>
          <a:bodyPr wrap="square" rtlCol="0">
            <a:spAutoFit/>
          </a:bodyPr>
          <a:lstStyle/>
          <a:p>
            <a:pPr fontAlgn="base">
              <a:spcBef>
                <a:spcPct val="0"/>
              </a:spcBef>
              <a:spcAft>
                <a:spcPct val="0"/>
              </a:spcAft>
            </a:pPr>
            <a:r>
              <a:rPr lang="en-US" dirty="0">
                <a:solidFill>
                  <a:srgbClr val="000000"/>
                </a:solidFill>
              </a:rPr>
              <a:t>Polar Orbiting Radiances</a:t>
            </a:r>
          </a:p>
          <a:p>
            <a:pPr fontAlgn="base">
              <a:spcBef>
                <a:spcPct val="0"/>
              </a:spcBef>
              <a:spcAft>
                <a:spcPct val="0"/>
              </a:spcAft>
            </a:pPr>
            <a:r>
              <a:rPr lang="en-US" dirty="0">
                <a:solidFill>
                  <a:srgbClr val="000000"/>
                </a:solidFill>
              </a:rPr>
              <a:t>Imagers/Sounders</a:t>
            </a:r>
          </a:p>
          <a:p>
            <a:pPr fontAlgn="base">
              <a:spcBef>
                <a:spcPct val="0"/>
              </a:spcBef>
              <a:spcAft>
                <a:spcPct val="0"/>
              </a:spcAft>
            </a:pPr>
            <a:endParaRPr lang="en-US" dirty="0">
              <a:solidFill>
                <a:srgbClr val="000000"/>
              </a:solidFill>
            </a:endParaRPr>
          </a:p>
          <a:p>
            <a:pPr fontAlgn="base">
              <a:spcBef>
                <a:spcPct val="0"/>
              </a:spcBef>
              <a:spcAft>
                <a:spcPct val="0"/>
              </a:spcAft>
            </a:pPr>
            <a:r>
              <a:rPr lang="en-US" sz="1200" dirty="0">
                <a:solidFill>
                  <a:srgbClr val="000000"/>
                </a:solidFill>
              </a:rPr>
              <a:t>DMSP F16 SSMIS LAS, </a:t>
            </a:r>
            <a:r>
              <a:rPr lang="en-US" sz="1200" dirty="0">
                <a:solidFill>
                  <a:srgbClr val="00B050"/>
                </a:solidFill>
              </a:rPr>
              <a:t>UAS, Imager </a:t>
            </a:r>
          </a:p>
          <a:p>
            <a:pPr fontAlgn="base">
              <a:spcBef>
                <a:spcPct val="0"/>
              </a:spcBef>
              <a:spcAft>
                <a:spcPct val="0"/>
              </a:spcAft>
            </a:pPr>
            <a:r>
              <a:rPr lang="en-US" sz="1200" dirty="0">
                <a:solidFill>
                  <a:srgbClr val="000000"/>
                </a:solidFill>
              </a:rPr>
              <a:t>DMSP F17 SSMIS LAS, </a:t>
            </a:r>
            <a:r>
              <a:rPr lang="en-US" sz="1200" dirty="0">
                <a:solidFill>
                  <a:srgbClr val="00B050"/>
                </a:solidFill>
              </a:rPr>
              <a:t>UAS, Imager </a:t>
            </a:r>
          </a:p>
          <a:p>
            <a:pPr fontAlgn="base">
              <a:spcBef>
                <a:spcPct val="0"/>
              </a:spcBef>
              <a:spcAft>
                <a:spcPct val="0"/>
              </a:spcAft>
            </a:pPr>
            <a:r>
              <a:rPr lang="en-US" sz="1200" dirty="0">
                <a:solidFill>
                  <a:srgbClr val="000000"/>
                </a:solidFill>
              </a:rPr>
              <a:t>DMSP F18 SSMIS LAS, </a:t>
            </a:r>
            <a:r>
              <a:rPr lang="en-US" sz="1200" dirty="0">
                <a:solidFill>
                  <a:srgbClr val="00B050"/>
                </a:solidFill>
              </a:rPr>
              <a:t>UAS, </a:t>
            </a:r>
            <a:r>
              <a:rPr lang="en-US" sz="1200" dirty="0" smtClean="0">
                <a:solidFill>
                  <a:srgbClr val="00B050"/>
                </a:solidFill>
              </a:rPr>
              <a:t>Imager</a:t>
            </a:r>
          </a:p>
          <a:p>
            <a:pPr fontAlgn="base">
              <a:spcBef>
                <a:spcPct val="0"/>
              </a:spcBef>
              <a:spcAft>
                <a:spcPct val="0"/>
              </a:spcAft>
            </a:pPr>
            <a:r>
              <a:rPr lang="en-US" sz="1200" dirty="0">
                <a:solidFill>
                  <a:srgbClr val="000000"/>
                </a:solidFill>
              </a:rPr>
              <a:t>DMSP </a:t>
            </a:r>
            <a:r>
              <a:rPr lang="en-US" sz="1200" dirty="0" smtClean="0">
                <a:solidFill>
                  <a:srgbClr val="000000"/>
                </a:solidFill>
              </a:rPr>
              <a:t>F19 </a:t>
            </a:r>
            <a:r>
              <a:rPr lang="en-US" sz="1200" dirty="0">
                <a:solidFill>
                  <a:srgbClr val="000000"/>
                </a:solidFill>
              </a:rPr>
              <a:t>SSMIS LAS, </a:t>
            </a:r>
            <a:r>
              <a:rPr lang="en-US" sz="1200" dirty="0">
                <a:solidFill>
                  <a:srgbClr val="00B050"/>
                </a:solidFill>
              </a:rPr>
              <a:t>UAS, Imager </a:t>
            </a:r>
          </a:p>
          <a:p>
            <a:pPr fontAlgn="base">
              <a:spcBef>
                <a:spcPct val="0"/>
              </a:spcBef>
              <a:spcAft>
                <a:spcPct val="0"/>
              </a:spcAft>
            </a:pPr>
            <a:r>
              <a:rPr lang="en-US" sz="1200" dirty="0">
                <a:solidFill>
                  <a:srgbClr val="000000"/>
                </a:solidFill>
              </a:rPr>
              <a:t>METOP-A AMSU-A, IASI, MHS</a:t>
            </a:r>
          </a:p>
          <a:p>
            <a:pPr fontAlgn="base">
              <a:spcBef>
                <a:spcPct val="0"/>
              </a:spcBef>
              <a:spcAft>
                <a:spcPct val="0"/>
              </a:spcAft>
            </a:pPr>
            <a:r>
              <a:rPr lang="en-US" sz="1200" dirty="0">
                <a:solidFill>
                  <a:srgbClr val="000000"/>
                </a:solidFill>
              </a:rPr>
              <a:t>METOP-B AMSU-A, </a:t>
            </a:r>
            <a:r>
              <a:rPr lang="en-US" sz="1200" dirty="0"/>
              <a:t>IASI, MHS</a:t>
            </a:r>
          </a:p>
          <a:p>
            <a:pPr fontAlgn="base">
              <a:spcBef>
                <a:spcPct val="0"/>
              </a:spcBef>
              <a:spcAft>
                <a:spcPct val="0"/>
              </a:spcAft>
            </a:pPr>
            <a:r>
              <a:rPr lang="en-US" sz="1200" dirty="0">
                <a:solidFill>
                  <a:srgbClr val="000000"/>
                </a:solidFill>
              </a:rPr>
              <a:t>NASA EOS Aqua AIRS, AMSU-A</a:t>
            </a:r>
          </a:p>
          <a:p>
            <a:pPr fontAlgn="base">
              <a:spcBef>
                <a:spcPct val="0"/>
              </a:spcBef>
              <a:spcAft>
                <a:spcPct val="0"/>
              </a:spcAft>
            </a:pPr>
            <a:r>
              <a:rPr lang="en-US" sz="1200" dirty="0">
                <a:solidFill>
                  <a:srgbClr val="000000"/>
                </a:solidFill>
              </a:rPr>
              <a:t>NOAA 15 AMSU-A</a:t>
            </a:r>
          </a:p>
          <a:p>
            <a:pPr fontAlgn="base">
              <a:spcBef>
                <a:spcPct val="0"/>
              </a:spcBef>
              <a:spcAft>
                <a:spcPct val="0"/>
              </a:spcAft>
            </a:pPr>
            <a:r>
              <a:rPr lang="en-US" sz="1200" dirty="0">
                <a:solidFill>
                  <a:srgbClr val="000000"/>
                </a:solidFill>
              </a:rPr>
              <a:t>NOAA 16 AMSU-A</a:t>
            </a:r>
          </a:p>
          <a:p>
            <a:pPr fontAlgn="base">
              <a:spcBef>
                <a:spcPct val="0"/>
              </a:spcBef>
              <a:spcAft>
                <a:spcPct val="0"/>
              </a:spcAft>
            </a:pPr>
            <a:r>
              <a:rPr lang="en-US" sz="1200" dirty="0">
                <a:solidFill>
                  <a:srgbClr val="000000"/>
                </a:solidFill>
              </a:rPr>
              <a:t>NOAA 18 AMSU-A, MHS</a:t>
            </a:r>
          </a:p>
          <a:p>
            <a:pPr fontAlgn="base">
              <a:spcBef>
                <a:spcPct val="0"/>
              </a:spcBef>
              <a:spcAft>
                <a:spcPct val="0"/>
              </a:spcAft>
            </a:pPr>
            <a:r>
              <a:rPr lang="en-US" sz="1200" dirty="0">
                <a:solidFill>
                  <a:srgbClr val="000000"/>
                </a:solidFill>
              </a:rPr>
              <a:t>NOAA 19 AMSU-A, MHS</a:t>
            </a:r>
          </a:p>
          <a:p>
            <a:pPr fontAlgn="base">
              <a:spcBef>
                <a:spcPct val="0"/>
              </a:spcBef>
              <a:spcAft>
                <a:spcPct val="0"/>
              </a:spcAft>
            </a:pPr>
            <a:r>
              <a:rPr lang="en-US" sz="1200" dirty="0">
                <a:solidFill>
                  <a:srgbClr val="000000"/>
                </a:solidFill>
              </a:rPr>
              <a:t>NOAA NPP </a:t>
            </a:r>
            <a:r>
              <a:rPr lang="en-US" sz="1200" dirty="0"/>
              <a:t>ATMS,</a:t>
            </a:r>
            <a:r>
              <a:rPr lang="en-US" sz="1200" dirty="0">
                <a:solidFill>
                  <a:srgbClr val="00B050"/>
                </a:solidFill>
              </a:rPr>
              <a:t> CrIS, VIIRS</a:t>
            </a:r>
          </a:p>
          <a:p>
            <a:pPr fontAlgn="base">
              <a:spcBef>
                <a:spcPct val="0"/>
              </a:spcBef>
              <a:spcAft>
                <a:spcPct val="0"/>
              </a:spcAft>
            </a:pPr>
            <a:r>
              <a:rPr lang="en-US" sz="1200" dirty="0">
                <a:solidFill>
                  <a:srgbClr val="000000"/>
                </a:solidFill>
              </a:rPr>
              <a:t>GCOM-W1 </a:t>
            </a:r>
            <a:r>
              <a:rPr lang="en-US" sz="1200" dirty="0" smtClean="0">
                <a:solidFill>
                  <a:srgbClr val="00B050"/>
                </a:solidFill>
              </a:rPr>
              <a:t>AMSR-2</a:t>
            </a:r>
          </a:p>
          <a:p>
            <a:pPr fontAlgn="base">
              <a:spcBef>
                <a:spcPct val="0"/>
              </a:spcBef>
              <a:spcAft>
                <a:spcPct val="0"/>
              </a:spcAft>
            </a:pPr>
            <a:r>
              <a:rPr lang="en-US" sz="1200" dirty="0" smtClean="0">
                <a:solidFill>
                  <a:srgbClr val="00B050"/>
                </a:solidFill>
              </a:rPr>
              <a:t>GPM GMI</a:t>
            </a:r>
            <a:endParaRPr lang="en-US" sz="1200" dirty="0">
              <a:solidFill>
                <a:srgbClr val="00B050"/>
              </a:solidFill>
            </a:endParaRPr>
          </a:p>
          <a:p>
            <a:pPr fontAlgn="base">
              <a:spcBef>
                <a:spcPct val="0"/>
              </a:spcBef>
              <a:spcAft>
                <a:spcPct val="0"/>
              </a:spcAft>
            </a:pPr>
            <a:r>
              <a:rPr lang="en-US" sz="1200" dirty="0" err="1">
                <a:solidFill>
                  <a:srgbClr val="000000"/>
                </a:solidFill>
              </a:rPr>
              <a:t>Megha-Tropiques</a:t>
            </a:r>
            <a:r>
              <a:rPr lang="en-US" sz="1200" dirty="0">
                <a:solidFill>
                  <a:srgbClr val="000000"/>
                </a:solidFill>
              </a:rPr>
              <a:t> </a:t>
            </a:r>
            <a:r>
              <a:rPr lang="en-US" sz="1200" dirty="0">
                <a:solidFill>
                  <a:srgbClr val="00B050"/>
                </a:solidFill>
              </a:rPr>
              <a:t>MADRAS, SAPHIR</a:t>
            </a:r>
          </a:p>
          <a:p>
            <a:pPr fontAlgn="base">
              <a:spcBef>
                <a:spcPct val="0"/>
              </a:spcBef>
              <a:spcAft>
                <a:spcPct val="0"/>
              </a:spcAft>
            </a:pPr>
            <a:r>
              <a:rPr lang="en-US" sz="1200" dirty="0" smtClean="0">
                <a:solidFill>
                  <a:srgbClr val="00B050"/>
                </a:solidFill>
              </a:rPr>
              <a:t>OceanSat-2</a:t>
            </a:r>
          </a:p>
          <a:p>
            <a:pPr marL="227013" indent="-227013" fontAlgn="base">
              <a:spcBef>
                <a:spcPct val="0"/>
              </a:spcBef>
              <a:spcAft>
                <a:spcPct val="0"/>
              </a:spcAft>
            </a:pPr>
            <a:r>
              <a:rPr lang="en-US" sz="1200" dirty="0" err="1" smtClean="0"/>
              <a:t>GeoCSR</a:t>
            </a:r>
            <a:r>
              <a:rPr lang="en-US" sz="1200" dirty="0" smtClean="0"/>
              <a:t> (</a:t>
            </a:r>
            <a:r>
              <a:rPr lang="en-US" sz="1100" dirty="0" smtClean="0">
                <a:solidFill>
                  <a:srgbClr val="00B050"/>
                </a:solidFill>
              </a:rPr>
              <a:t>GOES -13, -15; MTP-MVIRI; MSG SEVIRI; MTSAT2; COMS1-MI</a:t>
            </a:r>
            <a:r>
              <a:rPr lang="en-US" sz="1100" dirty="0" smtClean="0"/>
              <a:t>)</a:t>
            </a:r>
            <a:endParaRPr lang="en-US" sz="1100" dirty="0"/>
          </a:p>
          <a:p>
            <a:pPr fontAlgn="base">
              <a:spcBef>
                <a:spcPct val="0"/>
              </a:spcBef>
              <a:spcAft>
                <a:spcPct val="0"/>
              </a:spcAft>
            </a:pPr>
            <a:endParaRPr lang="en-US" sz="1200" dirty="0" smtClean="0">
              <a:solidFill>
                <a:srgbClr val="00B050"/>
              </a:solidFill>
            </a:endParaRPr>
          </a:p>
          <a:p>
            <a:pPr fontAlgn="base">
              <a:spcBef>
                <a:spcPct val="0"/>
              </a:spcBef>
              <a:spcAft>
                <a:spcPct val="0"/>
              </a:spcAft>
            </a:pPr>
            <a:r>
              <a:rPr lang="en-US" sz="1200" dirty="0">
                <a:solidFill>
                  <a:srgbClr val="FF0000"/>
                </a:solidFill>
              </a:rPr>
              <a:t>FY-3A,B,C,D,E,F  MWTS,MWHS,MAIRS,MERSI</a:t>
            </a:r>
          </a:p>
          <a:p>
            <a:pPr fontAlgn="base">
              <a:spcBef>
                <a:spcPct val="0"/>
              </a:spcBef>
              <a:spcAft>
                <a:spcPct val="0"/>
              </a:spcAft>
            </a:pPr>
            <a:r>
              <a:rPr lang="en-US" sz="1200" dirty="0">
                <a:solidFill>
                  <a:srgbClr val="FF0000"/>
                </a:solidFill>
              </a:rPr>
              <a:t>FY-RM 1,2</a:t>
            </a:r>
          </a:p>
          <a:p>
            <a:pPr fontAlgn="base">
              <a:spcBef>
                <a:spcPct val="0"/>
              </a:spcBef>
              <a:spcAft>
                <a:spcPct val="0"/>
              </a:spcAft>
            </a:pPr>
            <a:r>
              <a:rPr lang="en-US" sz="1200" dirty="0">
                <a:solidFill>
                  <a:srgbClr val="FF0000"/>
                </a:solidFill>
              </a:rPr>
              <a:t>Meteor 3M </a:t>
            </a:r>
            <a:r>
              <a:rPr lang="en-US" sz="1200" dirty="0" smtClean="0">
                <a:solidFill>
                  <a:srgbClr val="FF0000"/>
                </a:solidFill>
              </a:rPr>
              <a:t>MTVZA</a:t>
            </a:r>
            <a:endParaRPr lang="en-US" sz="1200" dirty="0">
              <a:solidFill>
                <a:srgbClr val="FF0000"/>
              </a:solidFill>
            </a:endParaRPr>
          </a:p>
        </p:txBody>
      </p:sp>
      <p:sp>
        <p:nvSpPr>
          <p:cNvPr id="8" name="TextBox 7"/>
          <p:cNvSpPr txBox="1"/>
          <p:nvPr/>
        </p:nvSpPr>
        <p:spPr>
          <a:xfrm>
            <a:off x="3305288" y="990600"/>
            <a:ext cx="2804422" cy="5170646"/>
          </a:xfrm>
          <a:prstGeom prst="rect">
            <a:avLst/>
          </a:prstGeom>
          <a:noFill/>
        </p:spPr>
        <p:txBody>
          <a:bodyPr wrap="none" rtlCol="0">
            <a:spAutoFit/>
          </a:bodyPr>
          <a:lstStyle/>
          <a:p>
            <a:pPr fontAlgn="base">
              <a:spcBef>
                <a:spcPct val="0"/>
              </a:spcBef>
              <a:spcAft>
                <a:spcPct val="0"/>
              </a:spcAft>
            </a:pPr>
            <a:r>
              <a:rPr lang="en-US" dirty="0">
                <a:solidFill>
                  <a:srgbClr val="000000"/>
                </a:solidFill>
              </a:rPr>
              <a:t>Satellite Derived Polar</a:t>
            </a:r>
          </a:p>
          <a:p>
            <a:pPr fontAlgn="base">
              <a:spcBef>
                <a:spcPct val="0"/>
              </a:spcBef>
              <a:spcAft>
                <a:spcPct val="0"/>
              </a:spcAft>
            </a:pPr>
            <a:r>
              <a:rPr lang="en-US" dirty="0">
                <a:solidFill>
                  <a:srgbClr val="000000"/>
                </a:solidFill>
              </a:rPr>
              <a:t>and Geostationary Winds</a:t>
            </a:r>
          </a:p>
          <a:p>
            <a:pPr fontAlgn="base">
              <a:spcBef>
                <a:spcPct val="0"/>
              </a:spcBef>
              <a:spcAft>
                <a:spcPct val="0"/>
              </a:spcAft>
            </a:pPr>
            <a:endParaRPr lang="en-US" dirty="0">
              <a:solidFill>
                <a:srgbClr val="000000"/>
              </a:solidFill>
            </a:endParaRPr>
          </a:p>
          <a:p>
            <a:pPr fontAlgn="base">
              <a:spcBef>
                <a:spcPct val="0"/>
              </a:spcBef>
              <a:spcAft>
                <a:spcPct val="0"/>
              </a:spcAft>
            </a:pPr>
            <a:r>
              <a:rPr lang="en-US" sz="1200" dirty="0" err="1">
                <a:solidFill>
                  <a:srgbClr val="000000"/>
                </a:solidFill>
              </a:rPr>
              <a:t>Coriolis</a:t>
            </a:r>
            <a:r>
              <a:rPr lang="en-US" sz="1200" dirty="0">
                <a:solidFill>
                  <a:srgbClr val="000000"/>
                </a:solidFill>
              </a:rPr>
              <a:t> WindSat Ocean Wind Vector</a:t>
            </a:r>
          </a:p>
          <a:p>
            <a:pPr fontAlgn="base">
              <a:spcBef>
                <a:spcPct val="0"/>
              </a:spcBef>
              <a:spcAft>
                <a:spcPct val="0"/>
              </a:spcAft>
            </a:pPr>
            <a:r>
              <a:rPr lang="en-US" sz="1200" dirty="0">
                <a:solidFill>
                  <a:srgbClr val="000000"/>
                </a:solidFill>
              </a:rPr>
              <a:t>DMSP F16 SSMIS Ocean Wind speed</a:t>
            </a:r>
          </a:p>
          <a:p>
            <a:pPr fontAlgn="base">
              <a:spcBef>
                <a:spcPct val="0"/>
              </a:spcBef>
              <a:spcAft>
                <a:spcPct val="0"/>
              </a:spcAft>
            </a:pPr>
            <a:r>
              <a:rPr lang="en-US" sz="1200" dirty="0">
                <a:solidFill>
                  <a:srgbClr val="000000"/>
                </a:solidFill>
              </a:rPr>
              <a:t>DMSP F17 SSMIS Ocean Wind speed</a:t>
            </a:r>
          </a:p>
          <a:p>
            <a:pPr fontAlgn="base">
              <a:spcBef>
                <a:spcPct val="0"/>
              </a:spcBef>
              <a:spcAft>
                <a:spcPct val="0"/>
              </a:spcAft>
            </a:pPr>
            <a:r>
              <a:rPr lang="en-US" sz="1200" dirty="0">
                <a:solidFill>
                  <a:srgbClr val="000000"/>
                </a:solidFill>
              </a:rPr>
              <a:t>DMSP F18 SSMIS Ocean Wind speed</a:t>
            </a:r>
          </a:p>
          <a:p>
            <a:pPr fontAlgn="base">
              <a:spcBef>
                <a:spcPct val="0"/>
              </a:spcBef>
              <a:spcAft>
                <a:spcPct val="0"/>
              </a:spcAft>
            </a:pPr>
            <a:r>
              <a:rPr lang="en-US" sz="1200" dirty="0">
                <a:solidFill>
                  <a:srgbClr val="000000"/>
                </a:solidFill>
              </a:rPr>
              <a:t>METOP-A AVHRR, ASCAT</a:t>
            </a:r>
          </a:p>
          <a:p>
            <a:pPr fontAlgn="base">
              <a:spcBef>
                <a:spcPct val="0"/>
              </a:spcBef>
              <a:spcAft>
                <a:spcPct val="0"/>
              </a:spcAft>
            </a:pPr>
            <a:r>
              <a:rPr lang="en-US" sz="1200" dirty="0">
                <a:solidFill>
                  <a:srgbClr val="000000"/>
                </a:solidFill>
              </a:rPr>
              <a:t>METOP-B AVHRR, ASCAT</a:t>
            </a:r>
          </a:p>
          <a:p>
            <a:pPr fontAlgn="base">
              <a:spcBef>
                <a:spcPct val="0"/>
              </a:spcBef>
              <a:spcAft>
                <a:spcPct val="0"/>
              </a:spcAft>
            </a:pPr>
            <a:r>
              <a:rPr lang="en-US" sz="1200" dirty="0">
                <a:solidFill>
                  <a:srgbClr val="000000"/>
                </a:solidFill>
              </a:rPr>
              <a:t>NASA EOS Aqua MODIS</a:t>
            </a:r>
          </a:p>
          <a:p>
            <a:pPr fontAlgn="base">
              <a:spcBef>
                <a:spcPct val="0"/>
              </a:spcBef>
              <a:spcAft>
                <a:spcPct val="0"/>
              </a:spcAft>
            </a:pPr>
            <a:r>
              <a:rPr lang="en-US" sz="1200" dirty="0">
                <a:solidFill>
                  <a:srgbClr val="000000"/>
                </a:solidFill>
              </a:rPr>
              <a:t>NASA EOS Terra MODIS, MISR</a:t>
            </a:r>
          </a:p>
          <a:p>
            <a:pPr fontAlgn="base">
              <a:spcBef>
                <a:spcPct val="0"/>
              </a:spcBef>
              <a:spcAft>
                <a:spcPct val="0"/>
              </a:spcAft>
            </a:pPr>
            <a:r>
              <a:rPr lang="en-US" sz="1200" dirty="0">
                <a:solidFill>
                  <a:srgbClr val="000000"/>
                </a:solidFill>
              </a:rPr>
              <a:t>NOAA NPP VIIRS</a:t>
            </a:r>
          </a:p>
          <a:p>
            <a:pPr fontAlgn="base">
              <a:spcBef>
                <a:spcPct val="0"/>
              </a:spcBef>
              <a:spcAft>
                <a:spcPct val="0"/>
              </a:spcAft>
            </a:pPr>
            <a:endParaRPr lang="en-US" sz="1200" dirty="0">
              <a:solidFill>
                <a:srgbClr val="000000"/>
              </a:solidFill>
            </a:endParaRPr>
          </a:p>
          <a:p>
            <a:pPr fontAlgn="base">
              <a:spcBef>
                <a:spcPct val="0"/>
              </a:spcBef>
              <a:spcAft>
                <a:spcPct val="0"/>
              </a:spcAft>
            </a:pPr>
            <a:r>
              <a:rPr lang="en-US" sz="1200" dirty="0" smtClean="0">
                <a:solidFill>
                  <a:srgbClr val="000000"/>
                </a:solidFill>
              </a:rPr>
              <a:t>MSG-09</a:t>
            </a:r>
            <a:endParaRPr lang="en-US" sz="1200" dirty="0">
              <a:solidFill>
                <a:srgbClr val="000000"/>
              </a:solidFill>
            </a:endParaRPr>
          </a:p>
          <a:p>
            <a:pPr fontAlgn="base">
              <a:spcBef>
                <a:spcPct val="0"/>
              </a:spcBef>
              <a:spcAft>
                <a:spcPct val="0"/>
              </a:spcAft>
            </a:pPr>
            <a:r>
              <a:rPr lang="en-US" sz="1200" dirty="0" smtClean="0">
                <a:solidFill>
                  <a:srgbClr val="000000"/>
                </a:solidFill>
              </a:rPr>
              <a:t>MSG-10</a:t>
            </a:r>
            <a:endParaRPr lang="en-US" sz="1200" dirty="0">
              <a:solidFill>
                <a:srgbClr val="000000"/>
              </a:solidFill>
            </a:endParaRPr>
          </a:p>
          <a:p>
            <a:pPr fontAlgn="base">
              <a:spcBef>
                <a:spcPct val="0"/>
              </a:spcBef>
              <a:spcAft>
                <a:spcPct val="0"/>
              </a:spcAft>
            </a:pPr>
            <a:r>
              <a:rPr lang="en-US" sz="1200" dirty="0" smtClean="0">
                <a:solidFill>
                  <a:srgbClr val="000000"/>
                </a:solidFill>
              </a:rPr>
              <a:t>MTSAT2, -1R, </a:t>
            </a:r>
            <a:r>
              <a:rPr lang="en-US" sz="1200" dirty="0" smtClean="0">
                <a:solidFill>
                  <a:srgbClr val="00B050"/>
                </a:solidFill>
              </a:rPr>
              <a:t>Himiwari-8</a:t>
            </a:r>
            <a:endParaRPr lang="en-US" sz="1200" dirty="0">
              <a:solidFill>
                <a:srgbClr val="00B050"/>
              </a:solidFill>
            </a:endParaRPr>
          </a:p>
          <a:p>
            <a:pPr fontAlgn="base">
              <a:spcBef>
                <a:spcPct val="0"/>
              </a:spcBef>
              <a:spcAft>
                <a:spcPct val="0"/>
              </a:spcAft>
            </a:pPr>
            <a:r>
              <a:rPr lang="en-US" sz="1200" dirty="0">
                <a:solidFill>
                  <a:srgbClr val="000000"/>
                </a:solidFill>
              </a:rPr>
              <a:t>NOAA GOES E</a:t>
            </a:r>
          </a:p>
          <a:p>
            <a:pPr fontAlgn="base">
              <a:spcBef>
                <a:spcPct val="0"/>
              </a:spcBef>
              <a:spcAft>
                <a:spcPct val="0"/>
              </a:spcAft>
            </a:pPr>
            <a:r>
              <a:rPr lang="en-US" sz="1200" dirty="0">
                <a:solidFill>
                  <a:srgbClr val="000000"/>
                </a:solidFill>
              </a:rPr>
              <a:t>NOAA GOES W</a:t>
            </a:r>
          </a:p>
          <a:p>
            <a:pPr fontAlgn="base">
              <a:spcBef>
                <a:spcPct val="0"/>
              </a:spcBef>
              <a:spcAft>
                <a:spcPct val="0"/>
              </a:spcAft>
            </a:pPr>
            <a:r>
              <a:rPr lang="en-US" sz="1200" dirty="0">
                <a:solidFill>
                  <a:srgbClr val="000000"/>
                </a:solidFill>
              </a:rPr>
              <a:t>NOAA </a:t>
            </a:r>
            <a:r>
              <a:rPr lang="en-US" sz="1200" dirty="0">
                <a:solidFill>
                  <a:srgbClr val="00B050"/>
                </a:solidFill>
              </a:rPr>
              <a:t>GOES-R</a:t>
            </a:r>
          </a:p>
          <a:p>
            <a:pPr fontAlgn="base">
              <a:spcBef>
                <a:spcPct val="0"/>
              </a:spcBef>
              <a:spcAft>
                <a:spcPct val="0"/>
              </a:spcAft>
            </a:pPr>
            <a:r>
              <a:rPr lang="en-US" sz="1200" dirty="0" smtClean="0"/>
              <a:t>KMA COMS1</a:t>
            </a:r>
            <a:endParaRPr lang="en-US" sz="1200" dirty="0"/>
          </a:p>
          <a:p>
            <a:pPr fontAlgn="base">
              <a:spcBef>
                <a:spcPct val="0"/>
              </a:spcBef>
              <a:spcAft>
                <a:spcPct val="0"/>
              </a:spcAft>
            </a:pPr>
            <a:endParaRPr lang="en-US" sz="1200" dirty="0">
              <a:solidFill>
                <a:srgbClr val="00B050"/>
              </a:solidFill>
            </a:endParaRPr>
          </a:p>
          <a:p>
            <a:pPr fontAlgn="base">
              <a:spcBef>
                <a:spcPct val="0"/>
              </a:spcBef>
              <a:spcAft>
                <a:spcPct val="0"/>
              </a:spcAft>
            </a:pPr>
            <a:r>
              <a:rPr lang="en-US" sz="1200" dirty="0">
                <a:solidFill>
                  <a:srgbClr val="FF0000"/>
                </a:solidFill>
              </a:rPr>
              <a:t>FY-2E,F,G,H  (Geo Winds)</a:t>
            </a:r>
          </a:p>
          <a:p>
            <a:pPr fontAlgn="base">
              <a:spcBef>
                <a:spcPct val="0"/>
              </a:spcBef>
              <a:spcAft>
                <a:spcPct val="0"/>
              </a:spcAft>
            </a:pPr>
            <a:r>
              <a:rPr lang="en-US" sz="1200" dirty="0">
                <a:solidFill>
                  <a:srgbClr val="FF0000"/>
                </a:solidFill>
              </a:rPr>
              <a:t>FY-4A,B,C (Geo Winds)</a:t>
            </a:r>
          </a:p>
          <a:p>
            <a:pPr fontAlgn="base">
              <a:spcBef>
                <a:spcPct val="0"/>
              </a:spcBef>
              <a:spcAft>
                <a:spcPct val="0"/>
              </a:spcAft>
            </a:pPr>
            <a:r>
              <a:rPr lang="en-US" sz="1200" dirty="0">
                <a:solidFill>
                  <a:srgbClr val="FF0000"/>
                </a:solidFill>
              </a:rPr>
              <a:t>FY-4A,B,C  IR Spectrometer, MW</a:t>
            </a:r>
            <a:r>
              <a:rPr lang="en-US" sz="1200" dirty="0" smtClean="0">
                <a:solidFill>
                  <a:srgbClr val="FF0000"/>
                </a:solidFill>
              </a:rPr>
              <a:t>??</a:t>
            </a:r>
            <a:endParaRPr lang="en-US" sz="1200" dirty="0">
              <a:solidFill>
                <a:srgbClr val="00B050"/>
              </a:solidFill>
            </a:endParaRPr>
          </a:p>
          <a:p>
            <a:pPr fontAlgn="base">
              <a:spcBef>
                <a:spcPct val="0"/>
              </a:spcBef>
              <a:spcAft>
                <a:spcPct val="0"/>
              </a:spcAft>
            </a:pPr>
            <a:endParaRPr lang="en-US" sz="1200" dirty="0">
              <a:solidFill>
                <a:srgbClr val="FF0000"/>
              </a:solidFill>
            </a:endParaRPr>
          </a:p>
        </p:txBody>
      </p:sp>
      <p:sp>
        <p:nvSpPr>
          <p:cNvPr id="9" name="TextBox 8"/>
          <p:cNvSpPr txBox="1"/>
          <p:nvPr/>
        </p:nvSpPr>
        <p:spPr>
          <a:xfrm>
            <a:off x="6296112" y="990600"/>
            <a:ext cx="2665217" cy="5355312"/>
          </a:xfrm>
          <a:prstGeom prst="rect">
            <a:avLst/>
          </a:prstGeom>
          <a:noFill/>
        </p:spPr>
        <p:txBody>
          <a:bodyPr wrap="none" rtlCol="0">
            <a:spAutoFit/>
          </a:bodyPr>
          <a:lstStyle/>
          <a:p>
            <a:pPr fontAlgn="base">
              <a:spcBef>
                <a:spcPct val="0"/>
              </a:spcBef>
              <a:spcAft>
                <a:spcPct val="0"/>
              </a:spcAft>
            </a:pPr>
            <a:r>
              <a:rPr lang="en-US" dirty="0">
                <a:solidFill>
                  <a:srgbClr val="000000"/>
                </a:solidFill>
              </a:rPr>
              <a:t>GPS Radio Occultation</a:t>
            </a:r>
          </a:p>
          <a:p>
            <a:pPr fontAlgn="base">
              <a:spcBef>
                <a:spcPct val="0"/>
              </a:spcBef>
              <a:spcAft>
                <a:spcPct val="0"/>
              </a:spcAft>
            </a:pPr>
            <a:endParaRPr lang="en-US" sz="1200" dirty="0">
              <a:solidFill>
                <a:srgbClr val="000000"/>
              </a:solidFill>
            </a:endParaRPr>
          </a:p>
          <a:p>
            <a:pPr fontAlgn="base">
              <a:spcBef>
                <a:spcPct val="0"/>
              </a:spcBef>
              <a:spcAft>
                <a:spcPct val="0"/>
              </a:spcAft>
            </a:pPr>
            <a:r>
              <a:rPr lang="en-US" sz="1200" dirty="0">
                <a:solidFill>
                  <a:srgbClr val="000000"/>
                </a:solidFill>
              </a:rPr>
              <a:t>C/NOFS CORISS</a:t>
            </a:r>
          </a:p>
          <a:p>
            <a:pPr fontAlgn="base">
              <a:spcBef>
                <a:spcPct val="0"/>
              </a:spcBef>
              <a:spcAft>
                <a:spcPct val="0"/>
              </a:spcAft>
            </a:pPr>
            <a:r>
              <a:rPr lang="en-US" sz="1200" dirty="0">
                <a:solidFill>
                  <a:srgbClr val="000000"/>
                </a:solidFill>
              </a:rPr>
              <a:t>COSMIC FM1-6</a:t>
            </a:r>
          </a:p>
          <a:p>
            <a:pPr fontAlgn="base">
              <a:spcBef>
                <a:spcPct val="0"/>
              </a:spcBef>
              <a:spcAft>
                <a:spcPct val="0"/>
              </a:spcAft>
            </a:pPr>
            <a:r>
              <a:rPr lang="en-US" sz="1200" dirty="0" smtClean="0">
                <a:solidFill>
                  <a:srgbClr val="000000"/>
                </a:solidFill>
              </a:rPr>
              <a:t>GRACE-A, -B</a:t>
            </a:r>
            <a:endParaRPr lang="en-US" sz="1200" dirty="0">
              <a:solidFill>
                <a:srgbClr val="000000"/>
              </a:solidFill>
            </a:endParaRPr>
          </a:p>
          <a:p>
            <a:pPr fontAlgn="base">
              <a:spcBef>
                <a:spcPct val="0"/>
              </a:spcBef>
              <a:spcAft>
                <a:spcPct val="0"/>
              </a:spcAft>
            </a:pPr>
            <a:r>
              <a:rPr lang="en-US" sz="1200" dirty="0" err="1">
                <a:solidFill>
                  <a:srgbClr val="000000"/>
                </a:solidFill>
              </a:rPr>
              <a:t>MetOp</a:t>
            </a:r>
            <a:r>
              <a:rPr lang="en-US" sz="1200" dirty="0">
                <a:solidFill>
                  <a:srgbClr val="000000"/>
                </a:solidFill>
              </a:rPr>
              <a:t>-A GRAS</a:t>
            </a:r>
          </a:p>
          <a:p>
            <a:pPr fontAlgn="base">
              <a:spcBef>
                <a:spcPct val="0"/>
              </a:spcBef>
              <a:spcAft>
                <a:spcPct val="0"/>
              </a:spcAft>
            </a:pPr>
            <a:r>
              <a:rPr lang="en-US" sz="1200" dirty="0" err="1">
                <a:solidFill>
                  <a:srgbClr val="000000"/>
                </a:solidFill>
              </a:rPr>
              <a:t>MetOp</a:t>
            </a:r>
            <a:r>
              <a:rPr lang="en-US" sz="1200" dirty="0">
                <a:solidFill>
                  <a:srgbClr val="000000"/>
                </a:solidFill>
              </a:rPr>
              <a:t>-B GRAS</a:t>
            </a:r>
          </a:p>
          <a:p>
            <a:pPr fontAlgn="base">
              <a:spcBef>
                <a:spcPct val="0"/>
              </a:spcBef>
              <a:spcAft>
                <a:spcPct val="0"/>
              </a:spcAft>
            </a:pPr>
            <a:r>
              <a:rPr lang="en-US" sz="1200" dirty="0">
                <a:solidFill>
                  <a:srgbClr val="000000"/>
                </a:solidFill>
              </a:rPr>
              <a:t>SAC-C</a:t>
            </a:r>
          </a:p>
          <a:p>
            <a:pPr fontAlgn="base">
              <a:spcBef>
                <a:spcPct val="0"/>
              </a:spcBef>
              <a:spcAft>
                <a:spcPct val="0"/>
              </a:spcAft>
            </a:pPr>
            <a:r>
              <a:rPr lang="en-US" sz="1200" dirty="0" err="1">
                <a:solidFill>
                  <a:srgbClr val="000000"/>
                </a:solidFill>
              </a:rPr>
              <a:t>TerraSAR</a:t>
            </a:r>
            <a:r>
              <a:rPr lang="en-US" sz="1200" dirty="0">
                <a:solidFill>
                  <a:srgbClr val="000000"/>
                </a:solidFill>
              </a:rPr>
              <a:t>-X</a:t>
            </a:r>
          </a:p>
          <a:p>
            <a:pPr fontAlgn="base">
              <a:spcBef>
                <a:spcPct val="0"/>
              </a:spcBef>
              <a:spcAft>
                <a:spcPct val="0"/>
              </a:spcAft>
            </a:pPr>
            <a:r>
              <a:rPr lang="en-US" sz="1200" dirty="0" err="1">
                <a:solidFill>
                  <a:srgbClr val="000000"/>
                </a:solidFill>
              </a:rPr>
              <a:t>TanDEM</a:t>
            </a:r>
            <a:r>
              <a:rPr lang="en-US" sz="1200" dirty="0">
                <a:solidFill>
                  <a:srgbClr val="000000"/>
                </a:solidFill>
              </a:rPr>
              <a:t>-X </a:t>
            </a:r>
          </a:p>
          <a:p>
            <a:pPr fontAlgn="base">
              <a:spcBef>
                <a:spcPct val="0"/>
              </a:spcBef>
              <a:spcAft>
                <a:spcPct val="0"/>
              </a:spcAft>
            </a:pPr>
            <a:r>
              <a:rPr lang="en-US" sz="1200" dirty="0" smtClean="0">
                <a:solidFill>
                  <a:srgbClr val="00B050"/>
                </a:solidFill>
              </a:rPr>
              <a:t>KOMPSAT-5 AOPOD</a:t>
            </a:r>
            <a:endParaRPr lang="en-US" sz="1200" dirty="0">
              <a:solidFill>
                <a:srgbClr val="00B050"/>
              </a:solidFill>
            </a:endParaRPr>
          </a:p>
          <a:p>
            <a:pPr fontAlgn="base">
              <a:spcBef>
                <a:spcPct val="0"/>
              </a:spcBef>
              <a:spcAft>
                <a:spcPct val="0"/>
              </a:spcAft>
            </a:pPr>
            <a:endParaRPr lang="en-US" sz="900" dirty="0">
              <a:solidFill>
                <a:srgbClr val="000000"/>
              </a:solidFill>
            </a:endParaRPr>
          </a:p>
          <a:p>
            <a:pPr fontAlgn="base">
              <a:spcBef>
                <a:spcPct val="0"/>
              </a:spcBef>
              <a:spcAft>
                <a:spcPct val="0"/>
              </a:spcAft>
            </a:pPr>
            <a:r>
              <a:rPr lang="en-US" dirty="0">
                <a:solidFill>
                  <a:srgbClr val="000000"/>
                </a:solidFill>
              </a:rPr>
              <a:t>Other Satellite Products</a:t>
            </a:r>
          </a:p>
          <a:p>
            <a:pPr fontAlgn="base">
              <a:spcBef>
                <a:spcPct val="0"/>
              </a:spcBef>
              <a:spcAft>
                <a:spcPct val="0"/>
              </a:spcAft>
            </a:pPr>
            <a:endParaRPr lang="en-US" sz="900" dirty="0">
              <a:solidFill>
                <a:srgbClr val="000000"/>
              </a:solidFill>
            </a:endParaRPr>
          </a:p>
          <a:p>
            <a:pPr fontAlgn="base">
              <a:spcBef>
                <a:spcPct val="0"/>
              </a:spcBef>
              <a:spcAft>
                <a:spcPct val="0"/>
              </a:spcAft>
            </a:pPr>
            <a:r>
              <a:rPr lang="en-US" sz="1200" dirty="0">
                <a:solidFill>
                  <a:srgbClr val="000000"/>
                </a:solidFill>
              </a:rPr>
              <a:t>NASA EOS Aura </a:t>
            </a:r>
            <a:r>
              <a:rPr lang="en-US" sz="1200" dirty="0">
                <a:solidFill>
                  <a:srgbClr val="0000CC"/>
                </a:solidFill>
              </a:rPr>
              <a:t>MLS, HRDLS, OMI</a:t>
            </a:r>
          </a:p>
          <a:p>
            <a:pPr fontAlgn="base">
              <a:spcBef>
                <a:spcPct val="0"/>
              </a:spcBef>
              <a:spcAft>
                <a:spcPct val="0"/>
              </a:spcAft>
            </a:pPr>
            <a:r>
              <a:rPr lang="en-US" sz="1200" dirty="0">
                <a:solidFill>
                  <a:srgbClr val="000000"/>
                </a:solidFill>
              </a:rPr>
              <a:t>NASA TIMED </a:t>
            </a:r>
            <a:r>
              <a:rPr lang="en-US" sz="1200" dirty="0">
                <a:solidFill>
                  <a:srgbClr val="0000CC"/>
                </a:solidFill>
              </a:rPr>
              <a:t>SABER</a:t>
            </a:r>
          </a:p>
          <a:p>
            <a:pPr fontAlgn="base">
              <a:spcBef>
                <a:spcPct val="0"/>
              </a:spcBef>
              <a:spcAft>
                <a:spcPct val="0"/>
              </a:spcAft>
            </a:pPr>
            <a:r>
              <a:rPr lang="en-US" sz="1200" dirty="0">
                <a:solidFill>
                  <a:srgbClr val="000000"/>
                </a:solidFill>
              </a:rPr>
              <a:t>NOAA SBUV</a:t>
            </a:r>
          </a:p>
          <a:p>
            <a:pPr fontAlgn="base">
              <a:spcBef>
                <a:spcPct val="0"/>
              </a:spcBef>
              <a:spcAft>
                <a:spcPct val="0"/>
              </a:spcAft>
            </a:pPr>
            <a:r>
              <a:rPr lang="en-US" sz="1200" dirty="0">
                <a:solidFill>
                  <a:srgbClr val="000000"/>
                </a:solidFill>
              </a:rPr>
              <a:t>JPSS NPP </a:t>
            </a:r>
            <a:r>
              <a:rPr lang="en-US" sz="1200" dirty="0">
                <a:solidFill>
                  <a:srgbClr val="00B050"/>
                </a:solidFill>
              </a:rPr>
              <a:t>OMPS</a:t>
            </a:r>
          </a:p>
          <a:p>
            <a:pPr fontAlgn="base">
              <a:spcBef>
                <a:spcPct val="0"/>
              </a:spcBef>
              <a:spcAft>
                <a:spcPct val="0"/>
              </a:spcAft>
            </a:pPr>
            <a:r>
              <a:rPr lang="en-US" sz="1200" dirty="0">
                <a:solidFill>
                  <a:srgbClr val="00B050"/>
                </a:solidFill>
              </a:rPr>
              <a:t>SMOS</a:t>
            </a:r>
          </a:p>
          <a:p>
            <a:pPr fontAlgn="base">
              <a:spcBef>
                <a:spcPct val="0"/>
              </a:spcBef>
              <a:spcAft>
                <a:spcPct val="0"/>
              </a:spcAft>
            </a:pPr>
            <a:r>
              <a:rPr lang="en-US" sz="1200" dirty="0">
                <a:solidFill>
                  <a:srgbClr val="00B050"/>
                </a:solidFill>
              </a:rPr>
              <a:t>SMAP</a:t>
            </a:r>
          </a:p>
          <a:p>
            <a:pPr fontAlgn="base">
              <a:spcBef>
                <a:spcPct val="0"/>
              </a:spcBef>
              <a:spcAft>
                <a:spcPct val="0"/>
              </a:spcAft>
            </a:pPr>
            <a:r>
              <a:rPr lang="en-US" sz="1200" dirty="0">
                <a:solidFill>
                  <a:srgbClr val="FF0000"/>
                </a:solidFill>
              </a:rPr>
              <a:t>FY-3A,B,C,D,E,F TOU</a:t>
            </a:r>
            <a:endParaRPr lang="en-US" sz="1200" dirty="0">
              <a:solidFill>
                <a:srgbClr val="00B050"/>
              </a:solidFill>
            </a:endParaRPr>
          </a:p>
          <a:p>
            <a:pPr fontAlgn="base">
              <a:spcBef>
                <a:spcPct val="0"/>
              </a:spcBef>
              <a:spcAft>
                <a:spcPct val="0"/>
              </a:spcAft>
            </a:pPr>
            <a:endParaRPr lang="en-US" sz="1200" dirty="0">
              <a:solidFill>
                <a:srgbClr val="000000"/>
              </a:solidFill>
            </a:endParaRPr>
          </a:p>
          <a:p>
            <a:pPr fontAlgn="base">
              <a:spcBef>
                <a:spcPct val="0"/>
              </a:spcBef>
              <a:spcAft>
                <a:spcPct val="0"/>
              </a:spcAft>
            </a:pPr>
            <a:r>
              <a:rPr lang="en-US" sz="1200" dirty="0" err="1">
                <a:solidFill>
                  <a:srgbClr val="000000"/>
                </a:solidFill>
              </a:rPr>
              <a:t>Coriolis</a:t>
            </a:r>
            <a:r>
              <a:rPr lang="en-US" sz="1200" dirty="0">
                <a:solidFill>
                  <a:srgbClr val="000000"/>
                </a:solidFill>
              </a:rPr>
              <a:t> WindSat TPW</a:t>
            </a:r>
          </a:p>
          <a:p>
            <a:pPr fontAlgn="base">
              <a:spcBef>
                <a:spcPct val="0"/>
              </a:spcBef>
              <a:spcAft>
                <a:spcPct val="0"/>
              </a:spcAft>
            </a:pPr>
            <a:r>
              <a:rPr lang="en-US" sz="1200" dirty="0">
                <a:solidFill>
                  <a:srgbClr val="000000"/>
                </a:solidFill>
              </a:rPr>
              <a:t>DMSP </a:t>
            </a:r>
            <a:r>
              <a:rPr lang="en-US" sz="1200" dirty="0" smtClean="0">
                <a:solidFill>
                  <a:srgbClr val="000000"/>
                </a:solidFill>
              </a:rPr>
              <a:t>F1[6-9] </a:t>
            </a:r>
            <a:r>
              <a:rPr lang="en-US" sz="1200" dirty="0">
                <a:solidFill>
                  <a:srgbClr val="000000"/>
                </a:solidFill>
              </a:rPr>
              <a:t>SSMIS </a:t>
            </a:r>
            <a:r>
              <a:rPr lang="en-US" sz="1200" dirty="0" smtClean="0">
                <a:solidFill>
                  <a:srgbClr val="000000"/>
                </a:solidFill>
              </a:rPr>
              <a:t>TPW</a:t>
            </a:r>
          </a:p>
          <a:p>
            <a:pPr fontAlgn="base">
              <a:spcBef>
                <a:spcPct val="0"/>
              </a:spcBef>
              <a:spcAft>
                <a:spcPct val="0"/>
              </a:spcAft>
            </a:pPr>
            <a:r>
              <a:rPr lang="en-US" sz="1200" dirty="0">
                <a:solidFill>
                  <a:srgbClr val="000000"/>
                </a:solidFill>
              </a:rPr>
              <a:t>Jason-1 (SSH, SWH)</a:t>
            </a:r>
          </a:p>
          <a:p>
            <a:pPr fontAlgn="base">
              <a:spcBef>
                <a:spcPct val="0"/>
              </a:spcBef>
              <a:spcAft>
                <a:spcPct val="0"/>
              </a:spcAft>
            </a:pPr>
            <a:r>
              <a:rPr lang="en-US" sz="1200" dirty="0">
                <a:solidFill>
                  <a:srgbClr val="000000"/>
                </a:solidFill>
              </a:rPr>
              <a:t>Jason-2 (SSH, SWH)</a:t>
            </a:r>
          </a:p>
          <a:p>
            <a:pPr fontAlgn="base">
              <a:spcBef>
                <a:spcPct val="0"/>
              </a:spcBef>
              <a:spcAft>
                <a:spcPct val="0"/>
              </a:spcAft>
            </a:pPr>
            <a:r>
              <a:rPr lang="en-US" sz="1200" dirty="0">
                <a:solidFill>
                  <a:srgbClr val="000000"/>
                </a:solidFill>
              </a:rPr>
              <a:t>Cryosat2 (SSH, SWH)</a:t>
            </a:r>
          </a:p>
          <a:p>
            <a:pPr fontAlgn="base">
              <a:spcBef>
                <a:spcPct val="0"/>
              </a:spcBef>
              <a:spcAft>
                <a:spcPct val="0"/>
              </a:spcAft>
            </a:pPr>
            <a:r>
              <a:rPr lang="en-US" sz="1200" dirty="0">
                <a:solidFill>
                  <a:srgbClr val="00B050"/>
                </a:solidFill>
              </a:rPr>
              <a:t>Aquarius (Salinity</a:t>
            </a:r>
            <a:r>
              <a:rPr lang="en-US" sz="1200" dirty="0" smtClean="0">
                <a:solidFill>
                  <a:srgbClr val="00B050"/>
                </a:solidFill>
              </a:rPr>
              <a:t>)</a:t>
            </a:r>
            <a:endParaRPr lang="en-US" sz="1200" dirty="0">
              <a:solidFill>
                <a:srgbClr val="00B050"/>
              </a:solidFill>
            </a:endParaRPr>
          </a:p>
        </p:txBody>
      </p:sp>
      <p:sp>
        <p:nvSpPr>
          <p:cNvPr id="10" name="TextBox 9"/>
          <p:cNvSpPr txBox="1"/>
          <p:nvPr/>
        </p:nvSpPr>
        <p:spPr>
          <a:xfrm>
            <a:off x="152400" y="6324600"/>
            <a:ext cx="8919942" cy="369332"/>
          </a:xfrm>
          <a:prstGeom prst="rect">
            <a:avLst/>
          </a:prstGeom>
          <a:noFill/>
        </p:spPr>
        <p:txBody>
          <a:bodyPr wrap="none" rtlCol="0">
            <a:spAutoFit/>
          </a:bodyPr>
          <a:lstStyle/>
          <a:p>
            <a:pPr fontAlgn="base">
              <a:spcBef>
                <a:spcPct val="0"/>
              </a:spcBef>
              <a:spcAft>
                <a:spcPct val="0"/>
              </a:spcAft>
            </a:pPr>
            <a:r>
              <a:rPr lang="en-US" dirty="0">
                <a:solidFill>
                  <a:srgbClr val="000000"/>
                </a:solidFill>
              </a:rPr>
              <a:t>Operational		</a:t>
            </a:r>
            <a:r>
              <a:rPr lang="en-US" dirty="0">
                <a:solidFill>
                  <a:srgbClr val="0000CC"/>
                </a:solidFill>
              </a:rPr>
              <a:t>Research Only	</a:t>
            </a:r>
            <a:r>
              <a:rPr lang="en-US" dirty="0">
                <a:solidFill>
                  <a:srgbClr val="000000"/>
                </a:solidFill>
              </a:rPr>
              <a:t>	</a:t>
            </a:r>
            <a:r>
              <a:rPr lang="en-US" dirty="0">
                <a:solidFill>
                  <a:srgbClr val="00B050"/>
                </a:solidFill>
              </a:rPr>
              <a:t>Planned</a:t>
            </a:r>
            <a:r>
              <a:rPr lang="en-US" dirty="0">
                <a:solidFill>
                  <a:srgbClr val="000000"/>
                </a:solidFill>
              </a:rPr>
              <a:t>		</a:t>
            </a:r>
            <a:r>
              <a:rPr lang="en-US" dirty="0">
                <a:solidFill>
                  <a:srgbClr val="FF0000"/>
                </a:solidFill>
              </a:rPr>
              <a:t>Restricted Use</a:t>
            </a:r>
          </a:p>
        </p:txBody>
      </p:sp>
    </p:spTree>
    <p:extLst>
      <p:ext uri="{BB962C8B-B14F-4D97-AF65-F5344CB8AC3E}">
        <p14:creationId xmlns:p14="http://schemas.microsoft.com/office/powerpoint/2010/main" val="208527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xEl>
                                              <p:pRg st="22" end="22"/>
                                            </p:txEl>
                                          </p:spTgt>
                                        </p:tgtEl>
                                      </p:cBhvr>
                                    </p:animEffect>
                                    <p:set>
                                      <p:cBhvr>
                                        <p:cTn id="10" dur="1" fill="hold">
                                          <p:stCondLst>
                                            <p:cond delay="499"/>
                                          </p:stCondLst>
                                        </p:cTn>
                                        <p:tgtEl>
                                          <p:spTgt spid="9">
                                            <p:txEl>
                                              <p:pRg st="22" end="22"/>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9">
                                            <p:txEl>
                                              <p:pRg st="23" end="23"/>
                                            </p:txEl>
                                          </p:spTgt>
                                        </p:tgtEl>
                                      </p:cBhvr>
                                    </p:animEffect>
                                    <p:set>
                                      <p:cBhvr>
                                        <p:cTn id="13" dur="1" fill="hold">
                                          <p:stCondLst>
                                            <p:cond delay="499"/>
                                          </p:stCondLst>
                                        </p:cTn>
                                        <p:tgtEl>
                                          <p:spTgt spid="9">
                                            <p:txEl>
                                              <p:pRg st="23" end="23"/>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9">
                                            <p:txEl>
                                              <p:pRg st="24" end="24"/>
                                            </p:txEl>
                                          </p:spTgt>
                                        </p:tgtEl>
                                      </p:cBhvr>
                                    </p:animEffect>
                                    <p:set>
                                      <p:cBhvr>
                                        <p:cTn id="16" dur="1" fill="hold">
                                          <p:stCondLst>
                                            <p:cond delay="499"/>
                                          </p:stCondLst>
                                        </p:cTn>
                                        <p:tgtEl>
                                          <p:spTgt spid="9">
                                            <p:txEl>
                                              <p:pRg st="24" end="24"/>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9">
                                            <p:txEl>
                                              <p:pRg st="25" end="25"/>
                                            </p:txEl>
                                          </p:spTgt>
                                        </p:tgtEl>
                                      </p:cBhvr>
                                    </p:animEffect>
                                    <p:set>
                                      <p:cBhvr>
                                        <p:cTn id="19" dur="1" fill="hold">
                                          <p:stCondLst>
                                            <p:cond delay="499"/>
                                          </p:stCondLst>
                                        </p:cTn>
                                        <p:tgtEl>
                                          <p:spTgt spid="9">
                                            <p:txEl>
                                              <p:pRg st="25" end="25"/>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9">
                                            <p:txEl>
                                              <p:pRg st="26" end="26"/>
                                            </p:txEl>
                                          </p:spTgt>
                                        </p:tgtEl>
                                      </p:cBhvr>
                                    </p:animEffect>
                                    <p:set>
                                      <p:cBhvr>
                                        <p:cTn id="22" dur="1" fill="hold">
                                          <p:stCondLst>
                                            <p:cond delay="499"/>
                                          </p:stCondLst>
                                        </p:cTn>
                                        <p:tgtEl>
                                          <p:spTgt spid="9">
                                            <p:txEl>
                                              <p:pRg st="26" end="26"/>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9">
                                            <p:txEl>
                                              <p:pRg st="27" end="27"/>
                                            </p:txEl>
                                          </p:spTgt>
                                        </p:tgtEl>
                                      </p:cBhvr>
                                    </p:animEffect>
                                    <p:set>
                                      <p:cBhvr>
                                        <p:cTn id="25" dur="1" fill="hold">
                                          <p:stCondLst>
                                            <p:cond delay="499"/>
                                          </p:stCondLst>
                                        </p:cTn>
                                        <p:tgtEl>
                                          <p:spTgt spid="9">
                                            <p:txEl>
                                              <p:pRg st="27" end="2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1415632" y="76200"/>
            <a:ext cx="6813968" cy="830997"/>
          </a:xfrm>
          <a:prstGeom prst="rect">
            <a:avLst/>
          </a:prstGeom>
          <a:noFill/>
        </p:spPr>
        <p:txBody>
          <a:bodyPr wrap="square" rtlCol="0">
            <a:spAutoFit/>
          </a:bodyPr>
          <a:lstStyle/>
          <a:p>
            <a:pPr algn="ctr" fontAlgn="base">
              <a:spcBef>
                <a:spcPct val="0"/>
              </a:spcBef>
              <a:spcAft>
                <a:spcPct val="0"/>
              </a:spcAft>
            </a:pPr>
            <a:r>
              <a:rPr lang="en-US" sz="2400" dirty="0">
                <a:solidFill>
                  <a:srgbClr val="FFDB43"/>
                </a:solidFill>
              </a:rPr>
              <a:t>Improved background humidity enables IR (IASI) water vapor radiance </a:t>
            </a:r>
            <a:r>
              <a:rPr lang="en-US" sz="2400" dirty="0" smtClean="0">
                <a:solidFill>
                  <a:srgbClr val="FFDB43"/>
                </a:solidFill>
              </a:rPr>
              <a:t>assimilation</a:t>
            </a:r>
            <a:endParaRPr lang="en-US" sz="2400" dirty="0">
              <a:solidFill>
                <a:srgbClr val="FFDB43"/>
              </a:solidFill>
            </a:endParaRPr>
          </a:p>
        </p:txBody>
      </p:sp>
      <p:sp>
        <p:nvSpPr>
          <p:cNvPr id="5" name="Slide Number Placeholder 4"/>
          <p:cNvSpPr>
            <a:spLocks noGrp="1"/>
          </p:cNvSpPr>
          <p:nvPr>
            <p:ph type="sldNum" sz="quarter" idx="10"/>
          </p:nvPr>
        </p:nvSpPr>
        <p:spPr/>
        <p:txBody>
          <a:bodyPr/>
          <a:lstStyle/>
          <a:p>
            <a:fld id="{B6F15528-21DE-4FAA-801E-634DDDAF4B2B}" type="slidenum">
              <a:rPr lang="en-US" smtClean="0"/>
              <a:pPr/>
              <a:t>6</a:t>
            </a:fld>
            <a:endParaRPr lang="en-US"/>
          </a:p>
        </p:txBody>
      </p:sp>
      <p:grpSp>
        <p:nvGrpSpPr>
          <p:cNvPr id="24" name="Group 23"/>
          <p:cNvGrpSpPr/>
          <p:nvPr/>
        </p:nvGrpSpPr>
        <p:grpSpPr>
          <a:xfrm>
            <a:off x="3382017" y="1258321"/>
            <a:ext cx="2743206" cy="2743206"/>
            <a:chOff x="3091453" y="1591615"/>
            <a:chExt cx="2743206" cy="2743206"/>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1453" y="1591615"/>
              <a:ext cx="2743206" cy="2743206"/>
            </a:xfrm>
            <a:prstGeom prst="rect">
              <a:avLst/>
            </a:prstGeom>
          </p:spPr>
        </p:pic>
        <p:sp>
          <p:nvSpPr>
            <p:cNvPr id="26" name="TextBox 25"/>
            <p:cNvSpPr txBox="1"/>
            <p:nvPr/>
          </p:nvSpPr>
          <p:spPr>
            <a:xfrm>
              <a:off x="3500409" y="2081429"/>
              <a:ext cx="1669796" cy="461665"/>
            </a:xfrm>
            <a:prstGeom prst="rect">
              <a:avLst/>
            </a:prstGeom>
            <a:solidFill>
              <a:schemeClr val="accent5"/>
            </a:solidFill>
            <a:ln>
              <a:solidFill>
                <a:schemeClr val="tx1"/>
              </a:solidFill>
            </a:ln>
          </p:spPr>
          <p:txBody>
            <a:bodyPr wrap="square" rtlCol="0">
              <a:spAutoFit/>
            </a:bodyPr>
            <a:lstStyle/>
            <a:p>
              <a:r>
                <a:rPr lang="en-US" sz="1200" b="1" dirty="0" smtClean="0"/>
                <a:t>With IR-WV</a:t>
              </a:r>
            </a:p>
            <a:p>
              <a:r>
                <a:rPr lang="en-US" sz="1200" b="1" dirty="0" smtClean="0"/>
                <a:t>01Jan-01Feb,2014</a:t>
              </a:r>
              <a:endParaRPr lang="en-US" sz="1200" b="1" dirty="0"/>
            </a:p>
          </p:txBody>
        </p:sp>
      </p:grpSp>
      <p:grpSp>
        <p:nvGrpSpPr>
          <p:cNvPr id="27" name="Group 26"/>
          <p:cNvGrpSpPr/>
          <p:nvPr/>
        </p:nvGrpSpPr>
        <p:grpSpPr>
          <a:xfrm>
            <a:off x="6289734" y="1258321"/>
            <a:ext cx="2743206" cy="2743206"/>
            <a:chOff x="6127360" y="1591615"/>
            <a:chExt cx="2743206" cy="2743206"/>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7360" y="1591615"/>
              <a:ext cx="2743206" cy="2743206"/>
            </a:xfrm>
            <a:prstGeom prst="rect">
              <a:avLst/>
            </a:prstGeom>
          </p:spPr>
        </p:pic>
        <p:sp>
          <p:nvSpPr>
            <p:cNvPr id="33" name="TextBox 32"/>
            <p:cNvSpPr txBox="1"/>
            <p:nvPr/>
          </p:nvSpPr>
          <p:spPr>
            <a:xfrm>
              <a:off x="6549834" y="1936375"/>
              <a:ext cx="1807953" cy="461665"/>
            </a:xfrm>
            <a:prstGeom prst="rect">
              <a:avLst/>
            </a:prstGeom>
            <a:noFill/>
          </p:spPr>
          <p:txBody>
            <a:bodyPr wrap="square" rtlCol="0">
              <a:spAutoFit/>
            </a:bodyPr>
            <a:lstStyle/>
            <a:p>
              <a:r>
                <a:rPr lang="en-US" sz="1200" b="1" dirty="0" smtClean="0"/>
                <a:t>NRL-Alpha</a:t>
              </a:r>
            </a:p>
            <a:p>
              <a:r>
                <a:rPr lang="en-US" sz="1200" b="1" dirty="0"/>
                <a:t>01Jan-01Feb,2014</a:t>
              </a:r>
            </a:p>
          </p:txBody>
        </p:sp>
      </p:grpSp>
      <p:grpSp>
        <p:nvGrpSpPr>
          <p:cNvPr id="40" name="Group 39"/>
          <p:cNvGrpSpPr/>
          <p:nvPr/>
        </p:nvGrpSpPr>
        <p:grpSpPr>
          <a:xfrm>
            <a:off x="6281150" y="1222060"/>
            <a:ext cx="2743206" cy="2743206"/>
            <a:chOff x="5960715" y="4001557"/>
            <a:chExt cx="2743206" cy="2743206"/>
          </a:xfrm>
        </p:grpSpPr>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0715" y="4001557"/>
              <a:ext cx="2743206" cy="2743206"/>
            </a:xfrm>
            <a:prstGeom prst="rect">
              <a:avLst/>
            </a:prstGeom>
          </p:spPr>
        </p:pic>
        <p:sp>
          <p:nvSpPr>
            <p:cNvPr id="42" name="TextBox 41"/>
            <p:cNvSpPr txBox="1"/>
            <p:nvPr/>
          </p:nvSpPr>
          <p:spPr>
            <a:xfrm>
              <a:off x="6385001" y="4545050"/>
              <a:ext cx="1659146" cy="461665"/>
            </a:xfrm>
            <a:prstGeom prst="rect">
              <a:avLst/>
            </a:prstGeom>
            <a:solidFill>
              <a:schemeClr val="accent5"/>
            </a:solidFill>
            <a:ln>
              <a:solidFill>
                <a:schemeClr val="tx1"/>
              </a:solidFill>
            </a:ln>
          </p:spPr>
          <p:txBody>
            <a:bodyPr wrap="square" rtlCol="0">
              <a:spAutoFit/>
            </a:bodyPr>
            <a:lstStyle/>
            <a:p>
              <a:r>
                <a:rPr lang="en-US" sz="1200" b="1" dirty="0" smtClean="0"/>
                <a:t>FNMOC-OPS</a:t>
              </a:r>
            </a:p>
            <a:p>
              <a:r>
                <a:rPr lang="en-US" sz="1200" b="1" dirty="0" smtClean="0"/>
                <a:t>01Jan-01Feb,2014</a:t>
              </a:r>
              <a:endParaRPr lang="en-US" sz="1200" b="1" dirty="0"/>
            </a:p>
          </p:txBody>
        </p:sp>
      </p:grpSp>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0" y="3962400"/>
            <a:ext cx="1783084" cy="1371603"/>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6400" y="3962400"/>
            <a:ext cx="1783084" cy="1371603"/>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5200" y="3962400"/>
            <a:ext cx="1783084" cy="1371603"/>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7600" y="5410200"/>
            <a:ext cx="1783084" cy="1371603"/>
          </a:xfrm>
          <a:prstGeom prst="rect">
            <a:avLst/>
          </a:prstGeom>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86400" y="5410200"/>
            <a:ext cx="1783084" cy="1371603"/>
          </a:xfrm>
          <a:prstGeom prst="rect">
            <a:avLst/>
          </a:prstGeom>
        </p:spPr>
      </p:pic>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5200" y="5410200"/>
            <a:ext cx="1783084" cy="1371603"/>
          </a:xfrm>
          <a:prstGeom prst="rect">
            <a:avLst/>
          </a:prstGeom>
        </p:spPr>
      </p:pic>
      <p:sp>
        <p:nvSpPr>
          <p:cNvPr id="49" name="TextBox 48"/>
          <p:cNvSpPr txBox="1"/>
          <p:nvPr/>
        </p:nvSpPr>
        <p:spPr>
          <a:xfrm>
            <a:off x="3657600" y="5212093"/>
            <a:ext cx="609600" cy="307777"/>
          </a:xfrm>
          <a:prstGeom prst="rect">
            <a:avLst/>
          </a:prstGeom>
          <a:noFill/>
        </p:spPr>
        <p:txBody>
          <a:bodyPr wrap="square" rtlCol="0">
            <a:spAutoFit/>
          </a:bodyPr>
          <a:lstStyle/>
          <a:p>
            <a:r>
              <a:rPr lang="en-US" sz="1400" b="1" dirty="0" smtClean="0">
                <a:latin typeface="Calibri" panose="020F0502020204030204" pitchFamily="34" charset="0"/>
              </a:rPr>
              <a:t>Jan</a:t>
            </a:r>
            <a:endParaRPr lang="en-US" sz="1400" b="1" dirty="0">
              <a:latin typeface="Calibri" panose="020F0502020204030204" pitchFamily="34" charset="0"/>
            </a:endParaRPr>
          </a:p>
        </p:txBody>
      </p:sp>
      <p:sp>
        <p:nvSpPr>
          <p:cNvPr id="50" name="TextBox 49"/>
          <p:cNvSpPr txBox="1"/>
          <p:nvPr/>
        </p:nvSpPr>
        <p:spPr>
          <a:xfrm>
            <a:off x="5131038" y="5221353"/>
            <a:ext cx="609600" cy="307777"/>
          </a:xfrm>
          <a:prstGeom prst="rect">
            <a:avLst/>
          </a:prstGeom>
          <a:noFill/>
        </p:spPr>
        <p:txBody>
          <a:bodyPr wrap="square" rtlCol="0">
            <a:spAutoFit/>
          </a:bodyPr>
          <a:lstStyle/>
          <a:p>
            <a:r>
              <a:rPr lang="en-US" sz="1400" b="1" dirty="0" smtClean="0">
                <a:latin typeface="Calibri" panose="020F0502020204030204" pitchFamily="34" charset="0"/>
              </a:rPr>
              <a:t>Feb</a:t>
            </a:r>
            <a:endParaRPr lang="en-US" sz="1400" b="1" dirty="0">
              <a:latin typeface="Calibri" panose="020F0502020204030204" pitchFamily="34" charset="0"/>
            </a:endParaRPr>
          </a:p>
        </p:txBody>
      </p:sp>
      <p:sp>
        <p:nvSpPr>
          <p:cNvPr id="51" name="TextBox 50"/>
          <p:cNvSpPr txBox="1"/>
          <p:nvPr/>
        </p:nvSpPr>
        <p:spPr>
          <a:xfrm>
            <a:off x="3962400" y="4181495"/>
            <a:ext cx="1168638" cy="307777"/>
          </a:xfrm>
          <a:prstGeom prst="rect">
            <a:avLst/>
          </a:prstGeom>
          <a:solidFill>
            <a:schemeClr val="accent5"/>
          </a:solidFill>
          <a:ln>
            <a:solidFill>
              <a:schemeClr val="tx1"/>
            </a:solidFill>
          </a:ln>
        </p:spPr>
        <p:txBody>
          <a:bodyPr wrap="square" rtlCol="0">
            <a:spAutoFit/>
          </a:bodyPr>
          <a:lstStyle/>
          <a:p>
            <a:r>
              <a:rPr lang="en-US" sz="1400" b="1" dirty="0" smtClean="0">
                <a:latin typeface="Calibri" panose="020F0502020204030204" pitchFamily="34" charset="0"/>
              </a:rPr>
              <a:t>With IR-WV</a:t>
            </a:r>
            <a:endParaRPr lang="en-US" sz="1400" b="1" dirty="0">
              <a:latin typeface="Calibri" panose="020F0502020204030204" pitchFamily="34" charset="0"/>
            </a:endParaRPr>
          </a:p>
        </p:txBody>
      </p:sp>
      <p:sp>
        <p:nvSpPr>
          <p:cNvPr id="52" name="TextBox 51"/>
          <p:cNvSpPr txBox="1"/>
          <p:nvPr/>
        </p:nvSpPr>
        <p:spPr>
          <a:xfrm>
            <a:off x="3936762" y="5638800"/>
            <a:ext cx="1168638" cy="307777"/>
          </a:xfrm>
          <a:prstGeom prst="rect">
            <a:avLst/>
          </a:prstGeom>
          <a:solidFill>
            <a:schemeClr val="accent5"/>
          </a:solidFill>
          <a:ln>
            <a:solidFill>
              <a:schemeClr val="tx1"/>
            </a:solidFill>
          </a:ln>
        </p:spPr>
        <p:txBody>
          <a:bodyPr wrap="square" rtlCol="0">
            <a:spAutoFit/>
          </a:bodyPr>
          <a:lstStyle/>
          <a:p>
            <a:r>
              <a:rPr lang="en-US" sz="1400" b="1" dirty="0" smtClean="0">
                <a:latin typeface="Calibri" panose="020F0502020204030204" pitchFamily="34" charset="0"/>
              </a:rPr>
              <a:t>FNMOC OPS</a:t>
            </a:r>
            <a:endParaRPr lang="en-US" sz="1400" b="1" dirty="0">
              <a:latin typeface="Calibri" panose="020F0502020204030204" pitchFamily="34" charset="0"/>
            </a:endParaRPr>
          </a:p>
        </p:txBody>
      </p:sp>
      <p:sp>
        <p:nvSpPr>
          <p:cNvPr id="54" name="TextBox 53"/>
          <p:cNvSpPr txBox="1"/>
          <p:nvPr/>
        </p:nvSpPr>
        <p:spPr>
          <a:xfrm>
            <a:off x="76199" y="2278559"/>
            <a:ext cx="3505201" cy="769441"/>
          </a:xfrm>
          <a:prstGeom prst="rect">
            <a:avLst/>
          </a:prstGeom>
          <a:solidFill>
            <a:schemeClr val="accent1"/>
          </a:solidFill>
          <a:ln>
            <a:solidFill>
              <a:schemeClr val="tx1"/>
            </a:solidFill>
          </a:ln>
        </p:spPr>
        <p:txBody>
          <a:bodyPr wrap="square" rtlCol="0">
            <a:spAutoFit/>
          </a:bodyPr>
          <a:lstStyle/>
          <a:p>
            <a:pPr marL="227013" lvl="1" indent="-227013">
              <a:buFontTx/>
              <a:buChar char="-"/>
            </a:pPr>
            <a:r>
              <a:rPr lang="en-US" sz="1600" b="1" dirty="0" smtClean="0"/>
              <a:t>reduced </a:t>
            </a:r>
            <a:r>
              <a:rPr lang="en-US" sz="1600" b="1" dirty="0" err="1" smtClean="0"/>
              <a:t>radiosonde</a:t>
            </a:r>
            <a:r>
              <a:rPr lang="en-US" sz="1600" b="1" dirty="0" smtClean="0"/>
              <a:t> humidity bias </a:t>
            </a:r>
            <a:r>
              <a:rPr lang="en-US" sz="1600" dirty="0" smtClean="0"/>
              <a:t>at upper levels</a:t>
            </a:r>
          </a:p>
          <a:p>
            <a:pPr marL="514350" lvl="1"/>
            <a:r>
              <a:rPr lang="en-US" sz="1200" dirty="0" smtClean="0"/>
              <a:t>(red and black dashed lines)</a:t>
            </a:r>
            <a:endParaRPr lang="en-US" sz="1600" dirty="0"/>
          </a:p>
        </p:txBody>
      </p:sp>
      <p:sp>
        <p:nvSpPr>
          <p:cNvPr id="55" name="TextBox 54"/>
          <p:cNvSpPr txBox="1"/>
          <p:nvPr/>
        </p:nvSpPr>
        <p:spPr>
          <a:xfrm>
            <a:off x="76199" y="4183559"/>
            <a:ext cx="3419767" cy="769441"/>
          </a:xfrm>
          <a:prstGeom prst="rect">
            <a:avLst/>
          </a:prstGeom>
          <a:solidFill>
            <a:schemeClr val="accent1"/>
          </a:solidFill>
          <a:ln>
            <a:solidFill>
              <a:schemeClr val="tx1"/>
            </a:solidFill>
          </a:ln>
        </p:spPr>
        <p:txBody>
          <a:bodyPr wrap="square" rtlCol="0">
            <a:spAutoFit/>
          </a:bodyPr>
          <a:lstStyle/>
          <a:p>
            <a:pPr marL="227013" lvl="1" indent="-227013">
              <a:buFontTx/>
              <a:buChar char="-"/>
            </a:pPr>
            <a:r>
              <a:rPr lang="en-US" sz="1600" b="1" dirty="0" smtClean="0"/>
              <a:t>reduced MW radiance bias </a:t>
            </a:r>
            <a:r>
              <a:rPr lang="en-US" sz="1600" dirty="0" smtClean="0"/>
              <a:t>in water vapor channels</a:t>
            </a:r>
          </a:p>
          <a:p>
            <a:pPr marL="514350" lvl="2"/>
            <a:r>
              <a:rPr lang="en-US" sz="1200" dirty="0" smtClean="0"/>
              <a:t>(blue lines in top three images)</a:t>
            </a:r>
          </a:p>
        </p:txBody>
      </p:sp>
      <p:sp>
        <p:nvSpPr>
          <p:cNvPr id="6" name="Round Diagonal Corner Rectangle 5"/>
          <p:cNvSpPr/>
          <p:nvPr/>
        </p:nvSpPr>
        <p:spPr>
          <a:xfrm>
            <a:off x="76200" y="5181600"/>
            <a:ext cx="3419767" cy="1112507"/>
          </a:xfrm>
          <a:prstGeom prst="round2DiagRect">
            <a:avLst/>
          </a:prstGeom>
          <a:solidFill>
            <a:srgbClr val="0502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CC00"/>
                </a:solidFill>
              </a:rPr>
              <a:t>Adding IR water vapor radiances improves fit to both Radiosonde and MW </a:t>
            </a:r>
            <a:r>
              <a:rPr lang="en-US" sz="1600" dirty="0" smtClean="0">
                <a:solidFill>
                  <a:srgbClr val="FFCC00"/>
                </a:solidFill>
              </a:rPr>
              <a:t>radiances</a:t>
            </a:r>
            <a:endParaRPr lang="en-US" sz="1600" dirty="0">
              <a:solidFill>
                <a:srgbClr val="FFCC00"/>
              </a:solidFill>
            </a:endParaRPr>
          </a:p>
        </p:txBody>
      </p:sp>
    </p:spTree>
    <p:extLst>
      <p:ext uri="{BB962C8B-B14F-4D97-AF65-F5344CB8AC3E}">
        <p14:creationId xmlns:p14="http://schemas.microsoft.com/office/powerpoint/2010/main" val="17539364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6629400" cy="639762"/>
          </a:xfrm>
        </p:spPr>
        <p:txBody>
          <a:bodyPr/>
          <a:lstStyle/>
          <a:p>
            <a:r>
              <a:rPr lang="en-US" sz="3200" b="1" dirty="0" smtClean="0">
                <a:solidFill>
                  <a:srgbClr val="FFC000"/>
                </a:solidFill>
              </a:rPr>
              <a:t>NAVGEM v1.3</a:t>
            </a:r>
            <a:endParaRPr lang="en-US" sz="2000" b="1" i="1" dirty="0">
              <a:solidFill>
                <a:srgbClr val="FFC000"/>
              </a:solidFill>
            </a:endParaRPr>
          </a:p>
        </p:txBody>
      </p:sp>
      <p:sp>
        <p:nvSpPr>
          <p:cNvPr id="3" name="Slide Number Placeholder 2"/>
          <p:cNvSpPr>
            <a:spLocks noGrp="1"/>
          </p:cNvSpPr>
          <p:nvPr>
            <p:ph type="sldNum" sz="quarter" idx="12"/>
          </p:nvPr>
        </p:nvSpPr>
        <p:spPr/>
        <p:txBody>
          <a:bodyPr/>
          <a:lstStyle/>
          <a:p>
            <a:pPr>
              <a:defRPr/>
            </a:pPr>
            <a:fld id="{5442DD88-5332-4014-8E44-F023B07C8509}" type="slidenum">
              <a:rPr lang="en-US" smtClean="0">
                <a:solidFill>
                  <a:srgbClr val="000000"/>
                </a:solidFill>
              </a:rPr>
              <a:pPr>
                <a:defRPr/>
              </a:pPr>
              <a:t>7</a:t>
            </a:fld>
            <a:endParaRPr lang="en-US">
              <a:solidFill>
                <a:srgbClr val="000000"/>
              </a:solidFill>
            </a:endParaRPr>
          </a:p>
        </p:txBody>
      </p:sp>
      <p:sp>
        <p:nvSpPr>
          <p:cNvPr id="4" name="TextBox 3"/>
          <p:cNvSpPr txBox="1"/>
          <p:nvPr/>
        </p:nvSpPr>
        <p:spPr>
          <a:xfrm>
            <a:off x="309441" y="1037100"/>
            <a:ext cx="8534400" cy="5592300"/>
          </a:xfrm>
          <a:prstGeom prst="rect">
            <a:avLst/>
          </a:prstGeom>
          <a:noFill/>
          <a:ln w="28575">
            <a:noFill/>
          </a:ln>
        </p:spPr>
        <p:txBody>
          <a:bodyPr wrap="square">
            <a:spAutoFit/>
          </a:bodyPr>
          <a:lstStyle/>
          <a:p>
            <a:pPr marL="0" lvl="1" algn="ctr" eaLnBrk="0" hangingPunct="0">
              <a:spcAft>
                <a:spcPts val="600"/>
              </a:spcAft>
              <a:defRPr/>
            </a:pPr>
            <a:r>
              <a:rPr lang="en-US" sz="2000" b="1" dirty="0">
                <a:solidFill>
                  <a:schemeClr val="accent2"/>
                </a:solidFill>
              </a:rPr>
              <a:t>NAVGEM </a:t>
            </a:r>
            <a:r>
              <a:rPr lang="en-US" sz="2000" b="1" dirty="0" smtClean="0">
                <a:solidFill>
                  <a:schemeClr val="accent2"/>
                </a:solidFill>
              </a:rPr>
              <a:t>1.3 </a:t>
            </a:r>
            <a:r>
              <a:rPr lang="en-US" sz="2000" b="1" dirty="0" smtClean="0">
                <a:solidFill>
                  <a:schemeClr val="accent2"/>
                </a:solidFill>
              </a:rPr>
              <a:t>Operational </a:t>
            </a:r>
            <a:r>
              <a:rPr lang="en-US" sz="2000" b="1" dirty="0" smtClean="0">
                <a:solidFill>
                  <a:schemeClr val="accent2"/>
                </a:solidFill>
              </a:rPr>
              <a:t>Promotion </a:t>
            </a:r>
            <a:r>
              <a:rPr lang="en-US" sz="2000" b="1" dirty="0" smtClean="0">
                <a:solidFill>
                  <a:schemeClr val="accent2"/>
                </a:solidFill>
              </a:rPr>
              <a:t>Scheduled June </a:t>
            </a:r>
            <a:r>
              <a:rPr lang="en-US" sz="2000" b="1" dirty="0" smtClean="0">
                <a:solidFill>
                  <a:schemeClr val="accent2"/>
                </a:solidFill>
              </a:rPr>
              <a:t>2015 </a:t>
            </a:r>
            <a:r>
              <a:rPr lang="en-US" sz="2000" b="1" dirty="0">
                <a:solidFill>
                  <a:schemeClr val="accent2"/>
                </a:solidFill>
              </a:rPr>
              <a:t>at FNMOC</a:t>
            </a:r>
          </a:p>
          <a:p>
            <a:pPr marL="0" lvl="1" algn="ctr" eaLnBrk="0" hangingPunct="0">
              <a:spcBef>
                <a:spcPts val="0"/>
              </a:spcBef>
              <a:spcAft>
                <a:spcPts val="600"/>
              </a:spcAft>
              <a:defRPr/>
            </a:pPr>
            <a:r>
              <a:rPr lang="en-US" b="1" kern="0" dirty="0" smtClean="0">
                <a:solidFill>
                  <a:srgbClr val="C00000"/>
                </a:solidFill>
                <a:latin typeface="Arial"/>
              </a:rPr>
              <a:t>Data Assimilation</a:t>
            </a:r>
          </a:p>
          <a:p>
            <a:pPr marL="342900" lvl="1" indent="-342900" eaLnBrk="0" hangingPunct="0">
              <a:spcBef>
                <a:spcPts val="0"/>
              </a:spcBef>
              <a:buFontTx/>
              <a:buChar char="•"/>
              <a:defRPr/>
            </a:pPr>
            <a:r>
              <a:rPr lang="en-US" kern="0" dirty="0" smtClean="0">
                <a:solidFill>
                  <a:schemeClr val="accent2"/>
                </a:solidFill>
                <a:latin typeface="Arial"/>
              </a:rPr>
              <a:t>SSMIS </a:t>
            </a:r>
            <a:r>
              <a:rPr lang="en-US" kern="0" dirty="0">
                <a:solidFill>
                  <a:schemeClr val="accent2"/>
                </a:solidFill>
                <a:latin typeface="Arial"/>
              </a:rPr>
              <a:t>Upper Atmosphere Sounding (UAS) </a:t>
            </a:r>
            <a:r>
              <a:rPr lang="en-US" kern="0" dirty="0" smtClean="0">
                <a:solidFill>
                  <a:schemeClr val="accent2"/>
                </a:solidFill>
                <a:latin typeface="Arial"/>
              </a:rPr>
              <a:t>data </a:t>
            </a:r>
            <a:r>
              <a:rPr lang="en-US" kern="0" dirty="0">
                <a:solidFill>
                  <a:schemeClr val="accent2"/>
                </a:solidFill>
                <a:latin typeface="Arial"/>
              </a:rPr>
              <a:t>assimilation</a:t>
            </a:r>
          </a:p>
          <a:p>
            <a:pPr marL="342900" lvl="1" indent="-342900" eaLnBrk="0" hangingPunct="0">
              <a:spcBef>
                <a:spcPts val="0"/>
              </a:spcBef>
              <a:buFontTx/>
              <a:buChar char="•"/>
              <a:defRPr/>
            </a:pPr>
            <a:r>
              <a:rPr lang="en-US" kern="0" dirty="0">
                <a:solidFill>
                  <a:schemeClr val="accent2"/>
                </a:solidFill>
                <a:latin typeface="Arial"/>
              </a:rPr>
              <a:t>GPS-RO addition </a:t>
            </a:r>
            <a:r>
              <a:rPr lang="en-US" kern="0" dirty="0" smtClean="0">
                <a:solidFill>
                  <a:schemeClr val="accent2"/>
                </a:solidFill>
                <a:latin typeface="Arial"/>
              </a:rPr>
              <a:t>of GRACE-B </a:t>
            </a:r>
            <a:r>
              <a:rPr lang="en-US" kern="0" dirty="0">
                <a:solidFill>
                  <a:schemeClr val="accent2"/>
                </a:solidFill>
                <a:latin typeface="Arial"/>
              </a:rPr>
              <a:t>and </a:t>
            </a:r>
            <a:r>
              <a:rPr lang="en-US" kern="0" dirty="0" err="1">
                <a:solidFill>
                  <a:schemeClr val="accent2"/>
                </a:solidFill>
                <a:latin typeface="Arial"/>
              </a:rPr>
              <a:t>TanDEM</a:t>
            </a:r>
            <a:r>
              <a:rPr lang="en-US" kern="0" dirty="0">
                <a:solidFill>
                  <a:schemeClr val="accent2"/>
                </a:solidFill>
                <a:latin typeface="Arial"/>
              </a:rPr>
              <a:t>-X </a:t>
            </a:r>
          </a:p>
          <a:p>
            <a:pPr marL="342900" lvl="1" indent="-342900" eaLnBrk="0" hangingPunct="0">
              <a:spcBef>
                <a:spcPts val="0"/>
              </a:spcBef>
              <a:buFontTx/>
              <a:buChar char="•"/>
              <a:defRPr/>
            </a:pPr>
            <a:r>
              <a:rPr lang="en-US" kern="0" dirty="0">
                <a:solidFill>
                  <a:schemeClr val="accent2"/>
                </a:solidFill>
                <a:latin typeface="Arial"/>
              </a:rPr>
              <a:t>SNPP VIIRS Atmospheric Motion </a:t>
            </a:r>
            <a:r>
              <a:rPr lang="en-US" kern="0" dirty="0" smtClean="0">
                <a:solidFill>
                  <a:schemeClr val="accent2"/>
                </a:solidFill>
                <a:latin typeface="Arial"/>
              </a:rPr>
              <a:t>Vectors</a:t>
            </a:r>
          </a:p>
          <a:p>
            <a:pPr marL="0" lvl="1" eaLnBrk="0" hangingPunct="0">
              <a:spcBef>
                <a:spcPts val="0"/>
              </a:spcBef>
              <a:defRPr/>
            </a:pPr>
            <a:endParaRPr lang="en-US" kern="0" dirty="0">
              <a:solidFill>
                <a:schemeClr val="accent2"/>
              </a:solidFill>
              <a:latin typeface="Arial"/>
            </a:endParaRPr>
          </a:p>
          <a:p>
            <a:pPr algn="ctr">
              <a:spcAft>
                <a:spcPts val="600"/>
              </a:spcAft>
              <a:defRPr/>
            </a:pPr>
            <a:endParaRPr lang="en-US" b="1" dirty="0" smtClean="0">
              <a:solidFill>
                <a:srgbClr val="C00000"/>
              </a:solidFill>
              <a:latin typeface="Arial" charset="0"/>
              <a:cs typeface="Arial" pitchFamily="34" charset="0"/>
            </a:endParaRPr>
          </a:p>
          <a:p>
            <a:pPr algn="ctr">
              <a:spcAft>
                <a:spcPts val="600"/>
              </a:spcAft>
              <a:defRPr/>
            </a:pPr>
            <a:r>
              <a:rPr lang="en-US" b="1" dirty="0" smtClean="0">
                <a:solidFill>
                  <a:srgbClr val="C00000"/>
                </a:solidFill>
                <a:latin typeface="Arial" charset="0"/>
                <a:cs typeface="Arial" pitchFamily="34" charset="0"/>
              </a:rPr>
              <a:t>Forecast Model</a:t>
            </a:r>
          </a:p>
          <a:p>
            <a:pPr marL="342900" indent="-342900">
              <a:spcAft>
                <a:spcPts val="300"/>
              </a:spcAft>
              <a:buFont typeface="Arial" pitchFamily="34" charset="0"/>
              <a:buChar char="•"/>
              <a:defRPr/>
            </a:pPr>
            <a:r>
              <a:rPr lang="en-US" dirty="0" smtClean="0">
                <a:latin typeface="Arial" charset="0"/>
                <a:cs typeface="Arial" pitchFamily="34" charset="0"/>
              </a:rPr>
              <a:t>T425L60 resolution (31km, top at 0.04 hPa or ~70km) Reduced Gaussian grids</a:t>
            </a:r>
          </a:p>
          <a:p>
            <a:pPr marL="342900" indent="-342900">
              <a:spcBef>
                <a:spcPct val="20000"/>
              </a:spcBef>
              <a:spcAft>
                <a:spcPts val="300"/>
              </a:spcAft>
              <a:buFont typeface="Arial" pitchFamily="34" charset="0"/>
              <a:buChar char="•"/>
              <a:defRPr/>
            </a:pPr>
            <a:r>
              <a:rPr lang="en-US" dirty="0">
                <a:latin typeface="Arial" charset="0"/>
                <a:cs typeface="Arial" pitchFamily="34" charset="0"/>
              </a:rPr>
              <a:t>New stratospheric physics for water vapor photo chemistry, sub-grid-scale non-orographic gravity wave drag, and stratospheric humidity quality control</a:t>
            </a:r>
          </a:p>
          <a:p>
            <a:pPr marL="342900" indent="-342900">
              <a:spcBef>
                <a:spcPct val="20000"/>
              </a:spcBef>
              <a:spcAft>
                <a:spcPts val="300"/>
              </a:spcAft>
              <a:buFont typeface="Arial" pitchFamily="34" charset="0"/>
              <a:buChar char="•"/>
              <a:defRPr/>
            </a:pPr>
            <a:r>
              <a:rPr lang="en-US" dirty="0">
                <a:latin typeface="Arial" charset="0"/>
                <a:cs typeface="Arial" pitchFamily="34" charset="0"/>
              </a:rPr>
              <a:t>New dynamics formulation utilizing perturbation virtual potential temperature to improve numerical stability and reduce semi-implicit decentering</a:t>
            </a:r>
          </a:p>
          <a:p>
            <a:pPr marL="342900" indent="-342900">
              <a:spcBef>
                <a:spcPct val="20000"/>
              </a:spcBef>
              <a:spcAft>
                <a:spcPts val="300"/>
              </a:spcAft>
              <a:buFont typeface="Arial" pitchFamily="34" charset="0"/>
              <a:buChar char="•"/>
              <a:defRPr/>
            </a:pPr>
            <a:r>
              <a:rPr lang="en-US" dirty="0">
                <a:latin typeface="Arial" charset="0"/>
                <a:cs typeface="Arial" pitchFamily="34" charset="0"/>
              </a:rPr>
              <a:t>Convective cloud fraction predicted based on Xu-Randall</a:t>
            </a:r>
          </a:p>
          <a:p>
            <a:pPr marL="342900" indent="-342900">
              <a:spcBef>
                <a:spcPct val="20000"/>
              </a:spcBef>
              <a:spcAft>
                <a:spcPts val="300"/>
              </a:spcAft>
              <a:buFont typeface="Arial" pitchFamily="34" charset="0"/>
              <a:buChar char="•"/>
              <a:defRPr/>
            </a:pPr>
            <a:r>
              <a:rPr lang="en-US" dirty="0">
                <a:latin typeface="Arial" charset="0"/>
                <a:cs typeface="Arial" pitchFamily="34" charset="0"/>
              </a:rPr>
              <a:t>Improved initialization of ground wetness and ground temperature</a:t>
            </a:r>
          </a:p>
          <a:p>
            <a:pPr marL="342900" indent="-342900">
              <a:spcAft>
                <a:spcPts val="300"/>
              </a:spcAft>
              <a:buFont typeface="Arial" pitchFamily="34" charset="0"/>
              <a:buChar char="•"/>
              <a:defRPr/>
            </a:pPr>
            <a:r>
              <a:rPr lang="en-US" dirty="0" smtClean="0">
                <a:latin typeface="Arial" charset="0"/>
                <a:cs typeface="Arial" pitchFamily="34" charset="0"/>
              </a:rPr>
              <a:t>LIS soil moisture initialization</a:t>
            </a:r>
          </a:p>
          <a:p>
            <a:pPr marL="342900" indent="-342900">
              <a:spcAft>
                <a:spcPts val="300"/>
              </a:spcAft>
              <a:buFont typeface="Arial" pitchFamily="34" charset="0"/>
              <a:buChar char="•"/>
              <a:defRPr/>
            </a:pPr>
            <a:r>
              <a:rPr lang="en-US" dirty="0" smtClean="0">
                <a:latin typeface="Arial" charset="0"/>
                <a:cs typeface="Arial" pitchFamily="34" charset="0"/>
              </a:rPr>
              <a:t>New snow albedo</a:t>
            </a:r>
          </a:p>
        </p:txBody>
      </p:sp>
      <p:sp>
        <p:nvSpPr>
          <p:cNvPr id="5" name="TextBox 4"/>
          <p:cNvSpPr txBox="1"/>
          <p:nvPr/>
        </p:nvSpPr>
        <p:spPr>
          <a:xfrm>
            <a:off x="162025" y="2752825"/>
            <a:ext cx="8915400" cy="338554"/>
          </a:xfrm>
          <a:prstGeom prst="rect">
            <a:avLst/>
          </a:prstGeom>
          <a:solidFill>
            <a:schemeClr val="accent2"/>
          </a:solidFill>
        </p:spPr>
        <p:txBody>
          <a:bodyPr wrap="square" rtlCol="0">
            <a:spAutoFit/>
          </a:bodyPr>
          <a:lstStyle/>
          <a:p>
            <a:pPr algn="ctr"/>
            <a:r>
              <a:rPr lang="en-US" sz="1600" dirty="0" smtClean="0">
                <a:solidFill>
                  <a:schemeClr val="bg1"/>
                </a:solidFill>
              </a:rPr>
              <a:t>Karl </a:t>
            </a:r>
            <a:r>
              <a:rPr lang="en-US" sz="1600" dirty="0" err="1" smtClean="0">
                <a:solidFill>
                  <a:schemeClr val="bg1"/>
                </a:solidFill>
              </a:rPr>
              <a:t>Hoppel</a:t>
            </a:r>
            <a:r>
              <a:rPr lang="en-US" sz="1600" dirty="0" smtClean="0">
                <a:solidFill>
                  <a:schemeClr val="bg1"/>
                </a:solidFill>
              </a:rPr>
              <a:t>, Ben Ruston, Nancy Baker, Tanya Maurer, Steve </a:t>
            </a:r>
            <a:r>
              <a:rPr lang="en-US" sz="1600" dirty="0" err="1" smtClean="0">
                <a:solidFill>
                  <a:schemeClr val="bg1"/>
                </a:solidFill>
              </a:rPr>
              <a:t>Swadley</a:t>
            </a:r>
            <a:r>
              <a:rPr lang="en-US" sz="1600" dirty="0" smtClean="0">
                <a:solidFill>
                  <a:schemeClr val="bg1"/>
                </a:solidFill>
              </a:rPr>
              <a:t> </a:t>
            </a:r>
          </a:p>
        </p:txBody>
      </p:sp>
    </p:spTree>
    <p:extLst>
      <p:ext uri="{BB962C8B-B14F-4D97-AF65-F5344CB8AC3E}">
        <p14:creationId xmlns:p14="http://schemas.microsoft.com/office/powerpoint/2010/main" val="32315510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28627" y="1150203"/>
            <a:ext cx="2519994" cy="830997"/>
          </a:xfrm>
          <a:prstGeom prst="rect">
            <a:avLst/>
          </a:prstGeom>
          <a:noFill/>
          <a:ln w="12700">
            <a:solidFill>
              <a:schemeClr val="tx1"/>
            </a:solidFill>
          </a:ln>
        </p:spPr>
        <p:txBody>
          <a:bodyPr wrap="square" rtlCol="0">
            <a:spAutoFit/>
          </a:bodyPr>
          <a:lstStyle/>
          <a:p>
            <a:pPr algn="ctr" fontAlgn="base">
              <a:spcBef>
                <a:spcPct val="0"/>
              </a:spcBef>
              <a:spcAft>
                <a:spcPct val="0"/>
              </a:spcAft>
            </a:pPr>
            <a:r>
              <a:rPr lang="en-US" sz="2400" b="1" dirty="0" smtClean="0">
                <a:solidFill>
                  <a:srgbClr val="000000"/>
                </a:solidFill>
                <a:latin typeface="Calibri" panose="020F0502020204030204" pitchFamily="34" charset="0"/>
              </a:rPr>
              <a:t>High cloud cover:    DJF 2013/2014</a:t>
            </a:r>
            <a:endParaRPr lang="en-US" sz="2400" b="1" dirty="0">
              <a:solidFill>
                <a:srgbClr val="000000"/>
              </a:solidFill>
              <a:latin typeface="Calibri" panose="020F0502020204030204" pitchFamily="34" charset="0"/>
            </a:endParaRPr>
          </a:p>
        </p:txBody>
      </p:sp>
      <p:sp>
        <p:nvSpPr>
          <p:cNvPr id="6" name="TextBox 5"/>
          <p:cNvSpPr txBox="1"/>
          <p:nvPr/>
        </p:nvSpPr>
        <p:spPr>
          <a:xfrm>
            <a:off x="1192880" y="3212453"/>
            <a:ext cx="1360181" cy="307777"/>
          </a:xfrm>
          <a:prstGeom prst="rect">
            <a:avLst/>
          </a:prstGeom>
          <a:solidFill>
            <a:schemeClr val="bg1">
              <a:lumMod val="85000"/>
            </a:schemeClr>
          </a:solidFill>
          <a:ln>
            <a:solidFill>
              <a:schemeClr val="tx1"/>
            </a:solidFill>
          </a:ln>
        </p:spPr>
        <p:txBody>
          <a:bodyPr wrap="none" rtlCol="0">
            <a:spAutoFit/>
          </a:bodyPr>
          <a:lstStyle/>
          <a:p>
            <a:pPr fontAlgn="base">
              <a:spcBef>
                <a:spcPct val="0"/>
              </a:spcBef>
              <a:spcAft>
                <a:spcPct val="0"/>
              </a:spcAft>
            </a:pPr>
            <a:r>
              <a:rPr lang="en-US" sz="1400" b="1" dirty="0" smtClean="0">
                <a:solidFill>
                  <a:srgbClr val="000000"/>
                </a:solidFill>
                <a:latin typeface="Calibri" panose="020F0502020204030204" pitchFamily="34" charset="0"/>
              </a:rPr>
              <a:t>NAVGEM v1.2.1</a:t>
            </a:r>
            <a:endParaRPr lang="en-US" sz="1400" b="1" dirty="0">
              <a:solidFill>
                <a:srgbClr val="000000"/>
              </a:solidFill>
              <a:latin typeface="Calibri" panose="020F0502020204030204" pitchFamily="34" charset="0"/>
            </a:endParaRPr>
          </a:p>
        </p:txBody>
      </p:sp>
      <p:sp>
        <p:nvSpPr>
          <p:cNvPr id="8" name="TextBox 7"/>
          <p:cNvSpPr txBox="1"/>
          <p:nvPr/>
        </p:nvSpPr>
        <p:spPr>
          <a:xfrm>
            <a:off x="3961694" y="4606373"/>
            <a:ext cx="1295400" cy="523220"/>
          </a:xfrm>
          <a:prstGeom prst="rect">
            <a:avLst/>
          </a:prstGeom>
          <a:solidFill>
            <a:schemeClr val="bg2">
              <a:lumMod val="40000"/>
              <a:lumOff val="60000"/>
            </a:schemeClr>
          </a:solidFill>
          <a:ln>
            <a:solidFill>
              <a:schemeClr val="tx1"/>
            </a:solidFill>
          </a:ln>
        </p:spPr>
        <p:txBody>
          <a:bodyPr wrap="square" rtlCol="0">
            <a:spAutoFit/>
          </a:bodyPr>
          <a:lstStyle/>
          <a:p>
            <a:pPr fontAlgn="base">
              <a:spcBef>
                <a:spcPct val="0"/>
              </a:spcBef>
              <a:spcAft>
                <a:spcPct val="0"/>
              </a:spcAft>
            </a:pPr>
            <a:r>
              <a:rPr lang="en-US" sz="1400" b="1" dirty="0" smtClean="0">
                <a:solidFill>
                  <a:srgbClr val="000000"/>
                </a:solidFill>
                <a:latin typeface="Calibri" panose="020F0502020204030204" pitchFamily="34" charset="0"/>
              </a:rPr>
              <a:t>ERA-interim analysis</a:t>
            </a:r>
            <a:endParaRPr lang="en-US" sz="1400" b="1" dirty="0">
              <a:solidFill>
                <a:srgbClr val="000000"/>
              </a:solidFill>
              <a:latin typeface="Calibri" panose="020F0502020204030204" pitchFamily="34" charset="0"/>
            </a:endParaRPr>
          </a:p>
        </p:txBody>
      </p:sp>
      <p:sp>
        <p:nvSpPr>
          <p:cNvPr id="9" name="TextBox 8"/>
          <p:cNvSpPr txBox="1"/>
          <p:nvPr/>
        </p:nvSpPr>
        <p:spPr>
          <a:xfrm>
            <a:off x="1382579" y="3536075"/>
            <a:ext cx="1127232" cy="276999"/>
          </a:xfrm>
          <a:prstGeom prst="rect">
            <a:avLst/>
          </a:prstGeom>
          <a:noFill/>
        </p:spPr>
        <p:txBody>
          <a:bodyPr wrap="none" rtlCol="0">
            <a:spAutoFit/>
          </a:bodyPr>
          <a:lstStyle/>
          <a:p>
            <a:pPr fontAlgn="base">
              <a:spcBef>
                <a:spcPct val="0"/>
              </a:spcBef>
              <a:spcAft>
                <a:spcPct val="0"/>
              </a:spcAft>
            </a:pPr>
            <a:r>
              <a:rPr lang="en-US" sz="1200" b="1" dirty="0" smtClean="0">
                <a:solidFill>
                  <a:srgbClr val="000000"/>
                </a:solidFill>
                <a:latin typeface="Calibri" panose="020F0502020204030204" pitchFamily="34" charset="0"/>
              </a:rPr>
              <a:t>Mean = 20.1% </a:t>
            </a:r>
            <a:endParaRPr lang="en-US" sz="1200" b="1" dirty="0">
              <a:solidFill>
                <a:srgbClr val="000000"/>
              </a:solidFill>
              <a:latin typeface="Calibri" panose="020F0502020204030204" pitchFamily="34" charset="0"/>
            </a:endParaRPr>
          </a:p>
        </p:txBody>
      </p:sp>
      <p:sp>
        <p:nvSpPr>
          <p:cNvPr id="11" name="TextBox 10"/>
          <p:cNvSpPr txBox="1"/>
          <p:nvPr/>
        </p:nvSpPr>
        <p:spPr>
          <a:xfrm>
            <a:off x="5270949" y="4617044"/>
            <a:ext cx="1162498" cy="276999"/>
          </a:xfrm>
          <a:prstGeom prst="rect">
            <a:avLst/>
          </a:prstGeom>
          <a:noFill/>
        </p:spPr>
        <p:txBody>
          <a:bodyPr wrap="none" rtlCol="0">
            <a:spAutoFit/>
          </a:bodyPr>
          <a:lstStyle/>
          <a:p>
            <a:pPr fontAlgn="base">
              <a:spcBef>
                <a:spcPct val="0"/>
              </a:spcBef>
              <a:spcAft>
                <a:spcPct val="0"/>
              </a:spcAft>
            </a:pPr>
            <a:r>
              <a:rPr lang="en-US" sz="1200" b="1" dirty="0" smtClean="0">
                <a:solidFill>
                  <a:srgbClr val="000000"/>
                </a:solidFill>
                <a:latin typeface="Calibri" panose="020F0502020204030204" pitchFamily="34" charset="0"/>
              </a:rPr>
              <a:t>Mean = 31.7 % </a:t>
            </a:r>
            <a:endParaRPr lang="en-US" sz="1200" b="1" dirty="0">
              <a:solidFill>
                <a:srgbClr val="000000"/>
              </a:solidFill>
              <a:latin typeface="Calibri" panose="020F0502020204030204" pitchFamily="34" charset="0"/>
            </a:endParaRPr>
          </a:p>
        </p:txBody>
      </p:sp>
      <p:sp>
        <p:nvSpPr>
          <p:cNvPr id="17" name="TextBox 16"/>
          <p:cNvSpPr txBox="1"/>
          <p:nvPr/>
        </p:nvSpPr>
        <p:spPr>
          <a:xfrm>
            <a:off x="7060324" y="3589528"/>
            <a:ext cx="1127232" cy="276999"/>
          </a:xfrm>
          <a:prstGeom prst="rect">
            <a:avLst/>
          </a:prstGeom>
          <a:noFill/>
        </p:spPr>
        <p:txBody>
          <a:bodyPr wrap="none" rtlCol="0">
            <a:spAutoFit/>
          </a:bodyPr>
          <a:lstStyle/>
          <a:p>
            <a:pPr fontAlgn="base">
              <a:spcBef>
                <a:spcPct val="0"/>
              </a:spcBef>
              <a:spcAft>
                <a:spcPct val="0"/>
              </a:spcAft>
            </a:pPr>
            <a:r>
              <a:rPr lang="en-US" sz="1200" b="1" dirty="0" smtClean="0">
                <a:solidFill>
                  <a:srgbClr val="000000"/>
                </a:solidFill>
                <a:latin typeface="Calibri" panose="020F0502020204030204" pitchFamily="34" charset="0"/>
              </a:rPr>
              <a:t>Mean = 37.5 %</a:t>
            </a:r>
            <a:endParaRPr lang="en-US" sz="1200" b="1" dirty="0">
              <a:solidFill>
                <a:srgbClr val="000000"/>
              </a:solidFill>
              <a:latin typeface="Calibri" panose="020F0502020204030204" pitchFamily="34" charset="0"/>
            </a:endParaRPr>
          </a:p>
        </p:txBody>
      </p:sp>
      <p:sp>
        <p:nvSpPr>
          <p:cNvPr id="16" name="TextBox 15"/>
          <p:cNvSpPr txBox="1"/>
          <p:nvPr/>
        </p:nvSpPr>
        <p:spPr>
          <a:xfrm>
            <a:off x="6934200" y="3220451"/>
            <a:ext cx="1220719" cy="307777"/>
          </a:xfrm>
          <a:prstGeom prst="rect">
            <a:avLst/>
          </a:prstGeom>
          <a:solidFill>
            <a:schemeClr val="bg1">
              <a:lumMod val="85000"/>
            </a:schemeClr>
          </a:solidFill>
          <a:ln>
            <a:solidFill>
              <a:schemeClr val="tx1"/>
            </a:solidFill>
          </a:ln>
        </p:spPr>
        <p:txBody>
          <a:bodyPr wrap="none" rtlCol="0">
            <a:spAutoFit/>
          </a:bodyPr>
          <a:lstStyle/>
          <a:p>
            <a:pPr fontAlgn="base">
              <a:spcBef>
                <a:spcPct val="0"/>
              </a:spcBef>
              <a:spcAft>
                <a:spcPct val="0"/>
              </a:spcAft>
            </a:pPr>
            <a:r>
              <a:rPr lang="en-US" sz="1400" b="1" dirty="0" smtClean="0">
                <a:solidFill>
                  <a:srgbClr val="000000"/>
                </a:solidFill>
                <a:latin typeface="Calibri" panose="020F0502020204030204" pitchFamily="34" charset="0"/>
              </a:rPr>
              <a:t>NAVGEM v1.3</a:t>
            </a:r>
            <a:endParaRPr lang="en-US" sz="1400" b="1" dirty="0">
              <a:solidFill>
                <a:srgbClr val="000000"/>
              </a:solidFill>
              <a:latin typeface="Calibri" panose="020F0502020204030204" pitchFamily="34" charset="0"/>
            </a:endParaRPr>
          </a:p>
        </p:txBody>
      </p:sp>
      <p:sp>
        <p:nvSpPr>
          <p:cNvPr id="15" name="TextBox 14"/>
          <p:cNvSpPr txBox="1"/>
          <p:nvPr/>
        </p:nvSpPr>
        <p:spPr>
          <a:xfrm>
            <a:off x="304183" y="5543490"/>
            <a:ext cx="8671022" cy="1015663"/>
          </a:xfrm>
          <a:prstGeom prst="rect">
            <a:avLst/>
          </a:prstGeom>
          <a:solidFill>
            <a:srgbClr val="FFC000"/>
          </a:solidFill>
          <a:ln>
            <a:solidFill>
              <a:schemeClr val="tx1"/>
            </a:solidFill>
          </a:ln>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sz="2000" b="1" dirty="0" smtClean="0">
                <a:solidFill>
                  <a:srgbClr val="000000"/>
                </a:solidFill>
                <a:latin typeface="Calibri" panose="020F0502020204030204" pitchFamily="34" charset="0"/>
              </a:rPr>
              <a:t>The high cloud cover shows perhaps the most notable improvement, particularly in tropical convective regions.  </a:t>
            </a:r>
          </a:p>
          <a:p>
            <a:pPr marL="285750" indent="-285750" fontAlgn="base">
              <a:spcBef>
                <a:spcPct val="0"/>
              </a:spcBef>
              <a:spcAft>
                <a:spcPct val="0"/>
              </a:spcAft>
              <a:buFont typeface="Arial" panose="020B0604020202020204" pitchFamily="34" charset="0"/>
              <a:buChar char="•"/>
            </a:pPr>
            <a:r>
              <a:rPr lang="en-US" sz="2000" b="1" dirty="0">
                <a:solidFill>
                  <a:srgbClr val="000000"/>
                </a:solidFill>
                <a:latin typeface="Calibri" panose="020F0502020204030204" pitchFamily="34" charset="0"/>
              </a:rPr>
              <a:t>Significant improvement in the surface solar radiation budget.  </a:t>
            </a:r>
            <a:endParaRPr lang="en-US" sz="2000" b="1" dirty="0" smtClean="0">
              <a:solidFill>
                <a:srgbClr val="000000"/>
              </a:solidFill>
              <a:latin typeface="Calibri" panose="020F0502020204030204" pitchFamily="34" charset="0"/>
            </a:endParaRPr>
          </a:p>
        </p:txBody>
      </p:sp>
      <p:pic>
        <p:nvPicPr>
          <p:cNvPr id="18" name="Picture 4" descr="C:\Users\moskaitis\work\figs_ERA_multi\2013120100to2014022800\averages\totcls_average.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91670" t="16112" r="-1" b="19712"/>
          <a:stretch/>
        </p:blipFill>
        <p:spPr bwMode="auto">
          <a:xfrm rot="16200000">
            <a:off x="4429439" y="1442302"/>
            <a:ext cx="318370" cy="189528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214346" y="0"/>
            <a:ext cx="6934200" cy="954107"/>
          </a:xfrm>
          <a:prstGeom prst="rect">
            <a:avLst/>
          </a:prstGeom>
          <a:noFill/>
        </p:spPr>
        <p:txBody>
          <a:bodyPr wrap="square" rtlCol="0">
            <a:spAutoFit/>
          </a:bodyPr>
          <a:lstStyle/>
          <a:p>
            <a:pPr algn="ctr" fontAlgn="base">
              <a:spcBef>
                <a:spcPct val="0"/>
              </a:spcBef>
              <a:spcAft>
                <a:spcPct val="0"/>
              </a:spcAft>
            </a:pPr>
            <a:r>
              <a:rPr lang="en-US" sz="2800" b="1" dirty="0" smtClean="0">
                <a:solidFill>
                  <a:srgbClr val="FFCC00"/>
                </a:solidFill>
                <a:latin typeface="+mj-lt"/>
              </a:rPr>
              <a:t>Improved Cloud Fractions</a:t>
            </a:r>
          </a:p>
          <a:p>
            <a:pPr algn="ctr" fontAlgn="base">
              <a:spcBef>
                <a:spcPct val="0"/>
              </a:spcBef>
              <a:spcAft>
                <a:spcPct val="0"/>
              </a:spcAft>
            </a:pPr>
            <a:r>
              <a:rPr lang="en-US" sz="2800" b="1" dirty="0" smtClean="0">
                <a:solidFill>
                  <a:srgbClr val="FFCC00"/>
                </a:solidFill>
                <a:latin typeface="+mj-lt"/>
              </a:rPr>
              <a:t>Xu-Randall</a:t>
            </a:r>
            <a:endParaRPr lang="en-US" sz="2800" b="1" dirty="0">
              <a:solidFill>
                <a:srgbClr val="FFCC00"/>
              </a:solidFill>
              <a:latin typeface="+mj-lt"/>
            </a:endParaRPr>
          </a:p>
        </p:txBody>
      </p:sp>
      <p:pic>
        <p:nvPicPr>
          <p:cNvPr id="20" name="Picture 2" descr="C:\Users\moskaitis\work\figs_NAVGEM_multi\NAVGEM_v1.2.1_ruston_t359l50_control\2013120100to2014022800\averages\hghcld_average_Page_2.pn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3518" t="18434" r="7852" b="19893"/>
          <a:stretch/>
        </p:blipFill>
        <p:spPr bwMode="auto">
          <a:xfrm>
            <a:off x="-58703" y="1282706"/>
            <a:ext cx="3387329" cy="18213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moskaitis\work\figs_NAVGEM_multi\NAVGEM_v1.3_jridout_ccapXRhc2\2013120100to2014022800\averages\hghcld_average_Page_2.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l="3517" t="16640" r="7500" b="19572"/>
          <a:stretch/>
        </p:blipFill>
        <p:spPr bwMode="auto">
          <a:xfrm>
            <a:off x="5743180" y="1288845"/>
            <a:ext cx="3400820" cy="18838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moskaitis\work\figs_ERA_multi\2013120100to2014022800\averages\hghcld_average.pn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l="3634" t="15865" r="7406" b="16316"/>
          <a:stretch/>
        </p:blipFill>
        <p:spPr bwMode="auto">
          <a:xfrm>
            <a:off x="2909454" y="2726574"/>
            <a:ext cx="3399881" cy="200290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rot="5400000">
            <a:off x="8229942" y="4629433"/>
            <a:ext cx="1489561" cy="338554"/>
          </a:xfrm>
          <a:prstGeom prst="rect">
            <a:avLst/>
          </a:prstGeom>
          <a:noFill/>
        </p:spPr>
        <p:txBody>
          <a:bodyPr wrap="square" rtlCol="0">
            <a:spAutoFit/>
          </a:bodyPr>
          <a:lstStyle/>
          <a:p>
            <a:r>
              <a:rPr lang="en-US" sz="800" dirty="0" smtClean="0"/>
              <a:t>Distribution Statement A:</a:t>
            </a:r>
          </a:p>
          <a:p>
            <a:r>
              <a:rPr lang="en-US" sz="800" dirty="0" smtClean="0"/>
              <a:t>Approved for Public Release</a:t>
            </a:r>
            <a:endParaRPr lang="en-US" sz="800" dirty="0"/>
          </a:p>
        </p:txBody>
      </p:sp>
    </p:spTree>
    <p:extLst>
      <p:ext uri="{BB962C8B-B14F-4D97-AF65-F5344CB8AC3E}">
        <p14:creationId xmlns:p14="http://schemas.microsoft.com/office/powerpoint/2010/main" val="25517949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lstStyle/>
          <a:p>
            <a:r>
              <a:rPr lang="en-US" sz="3200" b="1" dirty="0" smtClean="0">
                <a:solidFill>
                  <a:srgbClr val="FFC000"/>
                </a:solidFill>
              </a:rPr>
              <a:t>NAVGEM v1.3.1</a:t>
            </a:r>
            <a:endParaRPr lang="en-US" sz="3200" b="1" dirty="0">
              <a:solidFill>
                <a:srgbClr val="FFC000"/>
              </a:solidFill>
            </a:endParaRPr>
          </a:p>
        </p:txBody>
      </p:sp>
      <p:sp>
        <p:nvSpPr>
          <p:cNvPr id="7" name="Content Placeholder 6"/>
          <p:cNvSpPr>
            <a:spLocks noGrp="1"/>
          </p:cNvSpPr>
          <p:nvPr>
            <p:ph idx="1"/>
          </p:nvPr>
        </p:nvSpPr>
        <p:spPr>
          <a:xfrm>
            <a:off x="442629" y="1104886"/>
            <a:ext cx="8229600" cy="4525963"/>
          </a:xfrm>
        </p:spPr>
        <p:txBody>
          <a:bodyPr/>
          <a:lstStyle/>
          <a:p>
            <a:pPr marL="0" lvl="1" indent="0" algn="ctr">
              <a:spcBef>
                <a:spcPts val="0"/>
              </a:spcBef>
              <a:buNone/>
              <a:defRPr/>
            </a:pPr>
            <a:r>
              <a:rPr lang="en-US" sz="2000" b="1" dirty="0">
                <a:solidFill>
                  <a:schemeClr val="accent2"/>
                </a:solidFill>
              </a:rPr>
              <a:t>NAVGEM </a:t>
            </a:r>
            <a:r>
              <a:rPr lang="en-US" sz="2000" b="1" dirty="0" smtClean="0">
                <a:solidFill>
                  <a:schemeClr val="accent2"/>
                </a:solidFill>
              </a:rPr>
              <a:t>1.3.1 Planned October, </a:t>
            </a:r>
            <a:r>
              <a:rPr lang="en-US" sz="2000" b="1" dirty="0">
                <a:solidFill>
                  <a:schemeClr val="accent2"/>
                </a:solidFill>
              </a:rPr>
              <a:t>2015 at FNMOC</a:t>
            </a:r>
          </a:p>
          <a:p>
            <a:pPr marL="342900" lvl="1" indent="-342900">
              <a:spcBef>
                <a:spcPts val="0"/>
              </a:spcBef>
              <a:buFontTx/>
              <a:buChar char="•"/>
              <a:defRPr/>
            </a:pPr>
            <a:endParaRPr lang="en-US" sz="2400" dirty="0" smtClean="0">
              <a:solidFill>
                <a:srgbClr val="000000"/>
              </a:solidFill>
            </a:endParaRPr>
          </a:p>
          <a:p>
            <a:pPr marL="342900" lvl="1" indent="-342900">
              <a:spcBef>
                <a:spcPts val="0"/>
              </a:spcBef>
              <a:spcAft>
                <a:spcPts val="300"/>
              </a:spcAft>
              <a:buFontTx/>
              <a:buChar char="•"/>
              <a:defRPr/>
            </a:pPr>
            <a:r>
              <a:rPr lang="en-US" sz="2000" dirty="0" smtClean="0">
                <a:solidFill>
                  <a:srgbClr val="000000"/>
                </a:solidFill>
              </a:rPr>
              <a:t>SNPP </a:t>
            </a:r>
            <a:r>
              <a:rPr lang="en-US" sz="2000" dirty="0" err="1">
                <a:solidFill>
                  <a:srgbClr val="000000"/>
                </a:solidFill>
              </a:rPr>
              <a:t>CrIS</a:t>
            </a:r>
            <a:r>
              <a:rPr lang="en-US" sz="2000" dirty="0">
                <a:solidFill>
                  <a:srgbClr val="000000"/>
                </a:solidFill>
              </a:rPr>
              <a:t> temperature and water vapor </a:t>
            </a:r>
            <a:r>
              <a:rPr lang="en-US" sz="2000" dirty="0" smtClean="0">
                <a:solidFill>
                  <a:srgbClr val="000000"/>
                </a:solidFill>
              </a:rPr>
              <a:t>radiances</a:t>
            </a:r>
          </a:p>
          <a:p>
            <a:pPr marL="342900" lvl="1" indent="-342900">
              <a:spcBef>
                <a:spcPts val="0"/>
              </a:spcBef>
              <a:spcAft>
                <a:spcPts val="300"/>
              </a:spcAft>
              <a:buFontTx/>
              <a:buChar char="•"/>
              <a:defRPr/>
            </a:pPr>
            <a:r>
              <a:rPr lang="en-US" sz="2000" dirty="0" smtClean="0">
                <a:solidFill>
                  <a:srgbClr val="000000"/>
                </a:solidFill>
              </a:rPr>
              <a:t>AQUA </a:t>
            </a:r>
            <a:r>
              <a:rPr lang="en-US" sz="2000" dirty="0">
                <a:solidFill>
                  <a:srgbClr val="000000"/>
                </a:solidFill>
              </a:rPr>
              <a:t>AIRS water vapor </a:t>
            </a:r>
            <a:r>
              <a:rPr lang="en-US" sz="2000" dirty="0" smtClean="0">
                <a:solidFill>
                  <a:srgbClr val="000000"/>
                </a:solidFill>
              </a:rPr>
              <a:t>radiances</a:t>
            </a:r>
          </a:p>
          <a:p>
            <a:pPr marL="342900" lvl="1" indent="-342900">
              <a:spcBef>
                <a:spcPts val="0"/>
              </a:spcBef>
              <a:spcAft>
                <a:spcPts val="300"/>
              </a:spcAft>
              <a:buFontTx/>
              <a:buChar char="•"/>
              <a:defRPr/>
            </a:pPr>
            <a:r>
              <a:rPr lang="en-US" sz="2000" dirty="0" smtClean="0">
                <a:solidFill>
                  <a:srgbClr val="000000"/>
                </a:solidFill>
              </a:rPr>
              <a:t>Geostationary </a:t>
            </a:r>
            <a:r>
              <a:rPr lang="en-US" sz="2000" dirty="0">
                <a:solidFill>
                  <a:srgbClr val="000000"/>
                </a:solidFill>
              </a:rPr>
              <a:t>Clear Sky </a:t>
            </a:r>
            <a:r>
              <a:rPr lang="en-US" sz="2000" dirty="0" smtClean="0">
                <a:solidFill>
                  <a:srgbClr val="000000"/>
                </a:solidFill>
              </a:rPr>
              <a:t>Radiance </a:t>
            </a:r>
          </a:p>
          <a:p>
            <a:pPr marL="342900" lvl="1" indent="-342900">
              <a:spcBef>
                <a:spcPts val="0"/>
              </a:spcBef>
              <a:spcAft>
                <a:spcPts val="300"/>
              </a:spcAft>
              <a:buFontTx/>
              <a:buChar char="•"/>
              <a:defRPr/>
            </a:pPr>
            <a:r>
              <a:rPr lang="en-US" sz="2000" dirty="0" smtClean="0">
                <a:solidFill>
                  <a:srgbClr val="000000"/>
                </a:solidFill>
              </a:rPr>
              <a:t>Terra MISR Cloud </a:t>
            </a:r>
            <a:r>
              <a:rPr lang="en-US" sz="2000" dirty="0">
                <a:solidFill>
                  <a:srgbClr val="000000"/>
                </a:solidFill>
              </a:rPr>
              <a:t>Motion </a:t>
            </a:r>
            <a:r>
              <a:rPr lang="en-US" sz="2000" dirty="0" smtClean="0">
                <a:solidFill>
                  <a:srgbClr val="000000"/>
                </a:solidFill>
              </a:rPr>
              <a:t>Vectors</a:t>
            </a:r>
            <a:endParaRPr lang="en-US" sz="2000" dirty="0">
              <a:solidFill>
                <a:srgbClr val="000000"/>
              </a:solidFill>
            </a:endParaRPr>
          </a:p>
          <a:p>
            <a:pPr marL="342900" lvl="1" indent="-342900">
              <a:spcBef>
                <a:spcPts val="0"/>
              </a:spcBef>
              <a:spcAft>
                <a:spcPts val="300"/>
              </a:spcAft>
              <a:buFontTx/>
              <a:buChar char="•"/>
              <a:defRPr/>
            </a:pPr>
            <a:r>
              <a:rPr lang="en-US" sz="2000" dirty="0" err="1" smtClean="0">
                <a:solidFill>
                  <a:srgbClr val="000000"/>
                </a:solidFill>
              </a:rPr>
              <a:t>MetOp</a:t>
            </a:r>
            <a:r>
              <a:rPr lang="en-US" sz="2000" dirty="0" smtClean="0">
                <a:solidFill>
                  <a:srgbClr val="000000"/>
                </a:solidFill>
              </a:rPr>
              <a:t> A/B Global AVHRR AMVs</a:t>
            </a:r>
          </a:p>
          <a:p>
            <a:pPr marL="342900" lvl="1" indent="-342900">
              <a:spcBef>
                <a:spcPts val="0"/>
              </a:spcBef>
              <a:spcAft>
                <a:spcPts val="300"/>
              </a:spcAft>
              <a:buFontTx/>
              <a:buChar char="•"/>
              <a:defRPr/>
            </a:pPr>
            <a:r>
              <a:rPr lang="en-US" sz="2000" dirty="0" smtClean="0">
                <a:solidFill>
                  <a:srgbClr val="000000"/>
                </a:solidFill>
              </a:rPr>
              <a:t>Anchor </a:t>
            </a:r>
            <a:r>
              <a:rPr lang="en-US" sz="2000" dirty="0">
                <a:solidFill>
                  <a:srgbClr val="000000"/>
                </a:solidFill>
              </a:rPr>
              <a:t>channel ability in </a:t>
            </a:r>
            <a:r>
              <a:rPr lang="en-US" sz="2000" dirty="0" err="1">
                <a:solidFill>
                  <a:srgbClr val="000000"/>
                </a:solidFill>
              </a:rPr>
              <a:t>varBC</a:t>
            </a:r>
            <a:r>
              <a:rPr lang="en-US" sz="2000" dirty="0">
                <a:solidFill>
                  <a:srgbClr val="000000"/>
                </a:solidFill>
              </a:rPr>
              <a:t> (capability only)</a:t>
            </a:r>
          </a:p>
          <a:p>
            <a:pPr marL="342900" lvl="1" indent="-342900">
              <a:spcBef>
                <a:spcPts val="0"/>
              </a:spcBef>
              <a:spcAft>
                <a:spcPts val="300"/>
              </a:spcAft>
              <a:buFont typeface="Arial" panose="020B0604020202020204" pitchFamily="34" charset="0"/>
              <a:buChar char="•"/>
              <a:defRPr/>
            </a:pPr>
            <a:r>
              <a:rPr lang="en-US" sz="2000" dirty="0">
                <a:solidFill>
                  <a:srgbClr val="000000"/>
                </a:solidFill>
              </a:rPr>
              <a:t>Stratospheric humidity scaling - paves way for </a:t>
            </a:r>
            <a:r>
              <a:rPr lang="en-US" sz="2000" dirty="0" err="1">
                <a:solidFill>
                  <a:srgbClr val="000000"/>
                </a:solidFill>
              </a:rPr>
              <a:t>Hölm</a:t>
            </a:r>
            <a:r>
              <a:rPr lang="en-US" sz="2000" dirty="0">
                <a:solidFill>
                  <a:srgbClr val="000000"/>
                </a:solidFill>
              </a:rPr>
              <a:t> transform</a:t>
            </a:r>
          </a:p>
          <a:p>
            <a:pPr marL="342900" lvl="1" indent="-342900">
              <a:spcBef>
                <a:spcPts val="0"/>
              </a:spcBef>
              <a:spcAft>
                <a:spcPts val="300"/>
              </a:spcAft>
              <a:buFont typeface="Arial" panose="020B0604020202020204" pitchFamily="34" charset="0"/>
              <a:buChar char="•"/>
              <a:defRPr/>
            </a:pPr>
            <a:r>
              <a:rPr lang="en-US" sz="2000" dirty="0">
                <a:solidFill>
                  <a:srgbClr val="000000"/>
                </a:solidFill>
              </a:rPr>
              <a:t>TAC =&gt; BUFR transition </a:t>
            </a:r>
            <a:r>
              <a:rPr lang="en-US" sz="2000" dirty="0" smtClean="0">
                <a:solidFill>
                  <a:srgbClr val="000000"/>
                </a:solidFill>
              </a:rPr>
              <a:t>for </a:t>
            </a:r>
            <a:r>
              <a:rPr lang="en-US" sz="2000" dirty="0" err="1" smtClean="0">
                <a:solidFill>
                  <a:srgbClr val="000000"/>
                </a:solidFill>
              </a:rPr>
              <a:t>radisosonde</a:t>
            </a:r>
            <a:r>
              <a:rPr lang="en-US" sz="2000" dirty="0" smtClean="0">
                <a:solidFill>
                  <a:srgbClr val="000000"/>
                </a:solidFill>
              </a:rPr>
              <a:t> and surface obs</a:t>
            </a:r>
          </a:p>
          <a:p>
            <a:pPr marL="342900" lvl="1" indent="-342900">
              <a:spcBef>
                <a:spcPts val="0"/>
              </a:spcBef>
              <a:spcAft>
                <a:spcPts val="300"/>
              </a:spcAft>
              <a:buFont typeface="Arial" panose="020B0604020202020204" pitchFamily="34" charset="0"/>
              <a:buChar char="•"/>
              <a:defRPr/>
            </a:pPr>
            <a:r>
              <a:rPr lang="en-US" sz="2000" dirty="0">
                <a:solidFill>
                  <a:srgbClr val="000000"/>
                </a:solidFill>
              </a:rPr>
              <a:t>Winter Storm Reconnaissance and TC Obs (HDOB)</a:t>
            </a:r>
          </a:p>
          <a:p>
            <a:pPr marL="342900" lvl="1" indent="-342900">
              <a:spcBef>
                <a:spcPts val="0"/>
              </a:spcBef>
              <a:spcAft>
                <a:spcPts val="300"/>
              </a:spcAft>
              <a:buFont typeface="Arial" panose="020B0604020202020204" pitchFamily="34" charset="0"/>
              <a:buChar char="•"/>
              <a:defRPr/>
            </a:pPr>
            <a:r>
              <a:rPr lang="en-US" sz="2000" dirty="0" smtClean="0">
                <a:solidFill>
                  <a:srgbClr val="000000"/>
                </a:solidFill>
              </a:rPr>
              <a:t>Revised </a:t>
            </a:r>
            <a:r>
              <a:rPr lang="en-US" sz="2000" dirty="0">
                <a:solidFill>
                  <a:srgbClr val="000000"/>
                </a:solidFill>
              </a:rPr>
              <a:t>external digital </a:t>
            </a:r>
            <a:r>
              <a:rPr lang="en-US" sz="2000" dirty="0" smtClean="0">
                <a:solidFill>
                  <a:srgbClr val="000000"/>
                </a:solidFill>
              </a:rPr>
              <a:t>filter</a:t>
            </a:r>
            <a:endParaRPr lang="en-US" sz="2000" dirty="0">
              <a:solidFill>
                <a:srgbClr val="000000"/>
              </a:solidFill>
            </a:endParaRPr>
          </a:p>
        </p:txBody>
      </p:sp>
      <p:sp>
        <p:nvSpPr>
          <p:cNvPr id="3" name="Slide Number Placeholder 2"/>
          <p:cNvSpPr>
            <a:spLocks noGrp="1"/>
          </p:cNvSpPr>
          <p:nvPr>
            <p:ph type="sldNum" sz="quarter" idx="12"/>
          </p:nvPr>
        </p:nvSpPr>
        <p:spPr/>
        <p:txBody>
          <a:bodyPr/>
          <a:lstStyle/>
          <a:p>
            <a:pPr>
              <a:defRPr/>
            </a:pPr>
            <a:fld id="{5442DD88-5332-4014-8E44-F023B07C8509}" type="slidenum">
              <a:rPr lang="en-US" smtClean="0">
                <a:solidFill>
                  <a:srgbClr val="000000"/>
                </a:solidFill>
              </a:rPr>
              <a:pPr>
                <a:defRPr/>
              </a:pPr>
              <a:t>9</a:t>
            </a:fld>
            <a:endParaRPr lang="en-US">
              <a:solidFill>
                <a:srgbClr val="000000"/>
              </a:solidFill>
            </a:endParaRPr>
          </a:p>
        </p:txBody>
      </p:sp>
      <p:sp>
        <p:nvSpPr>
          <p:cNvPr id="6" name="TextBox 5"/>
          <p:cNvSpPr txBox="1"/>
          <p:nvPr/>
        </p:nvSpPr>
        <p:spPr>
          <a:xfrm>
            <a:off x="304800" y="6172200"/>
            <a:ext cx="8077200" cy="369332"/>
          </a:xfrm>
          <a:prstGeom prst="rect">
            <a:avLst/>
          </a:prstGeom>
          <a:solidFill>
            <a:schemeClr val="accent2"/>
          </a:solidFill>
        </p:spPr>
        <p:txBody>
          <a:bodyPr wrap="square" rtlCol="0">
            <a:spAutoFit/>
          </a:bodyPr>
          <a:lstStyle/>
          <a:p>
            <a:r>
              <a:rPr lang="en-US" dirty="0" smtClean="0">
                <a:solidFill>
                  <a:schemeClr val="bg1"/>
                </a:solidFill>
              </a:rPr>
              <a:t>Ben Ruston, Pat Pauley, Nancy Baker, Karl </a:t>
            </a:r>
            <a:r>
              <a:rPr lang="en-US" dirty="0">
                <a:solidFill>
                  <a:schemeClr val="bg1"/>
                </a:solidFill>
              </a:rPr>
              <a:t>Hoppel, Rebecca Stone, Liang </a:t>
            </a:r>
            <a:r>
              <a:rPr lang="en-US" dirty="0" smtClean="0">
                <a:solidFill>
                  <a:schemeClr val="bg1"/>
                </a:solidFill>
              </a:rPr>
              <a:t>Xu</a:t>
            </a:r>
            <a:endParaRPr lang="en-US" dirty="0">
              <a:solidFill>
                <a:schemeClr val="bg1"/>
              </a:solidFill>
            </a:endParaRPr>
          </a:p>
        </p:txBody>
      </p:sp>
    </p:spTree>
    <p:extLst>
      <p:ext uri="{BB962C8B-B14F-4D97-AF65-F5344CB8AC3E}">
        <p14:creationId xmlns:p14="http://schemas.microsoft.com/office/powerpoint/2010/main" val="4287204261"/>
      </p:ext>
    </p:extLst>
  </p:cSld>
  <p:clrMapOvr>
    <a:masterClrMapping/>
  </p:clrMapOvr>
  <p:timing>
    <p:tnLst>
      <p:par>
        <p:cTn id="1" dur="indefinite" restart="never" nodeType="tmRoot"/>
      </p:par>
    </p:tnLst>
  </p:timing>
</p:sld>
</file>

<file path=ppt/theme/theme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B0F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3842</TotalTime>
  <Words>2247</Words>
  <Application>Microsoft Office PowerPoint</Application>
  <PresentationFormat>On-screen Show (4:3)</PresentationFormat>
  <Paragraphs>431</Paragraphs>
  <Slides>32</Slides>
  <Notes>16</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35" baseType="lpstr">
      <vt:lpstr>5_Default Design</vt:lpstr>
      <vt:lpstr>3_Default Design</vt:lpstr>
      <vt:lpstr>Equation</vt:lpstr>
      <vt:lpstr>An Updated Overview of NRL NWP and Data Assimilation</vt:lpstr>
      <vt:lpstr>PowerPoint Presentation</vt:lpstr>
      <vt:lpstr>PowerPoint Presentation</vt:lpstr>
      <vt:lpstr>NAVGEM 1.2.1</vt:lpstr>
      <vt:lpstr>NAVGEM 1.2.1</vt:lpstr>
      <vt:lpstr>PowerPoint Presentation</vt:lpstr>
      <vt:lpstr>NAVGEM v1.3</vt:lpstr>
      <vt:lpstr>PowerPoint Presentation</vt:lpstr>
      <vt:lpstr>NAVGEM v1.3.1</vt:lpstr>
      <vt:lpstr>Geostationary Clear Sky Radiance Assimilation</vt:lpstr>
      <vt:lpstr>Geostationary Clear Sky Radiance Assimilation</vt:lpstr>
      <vt:lpstr>PowerPoint Presentation</vt:lpstr>
      <vt:lpstr>PowerPoint Presentation</vt:lpstr>
      <vt:lpstr>PowerPoint Presentation</vt:lpstr>
      <vt:lpstr>Plans for 2016</vt:lpstr>
      <vt:lpstr>Global Hybrid 4DVar</vt:lpstr>
      <vt:lpstr>NAVGEM Stratosphere Development</vt:lpstr>
      <vt:lpstr>PowerPoint Presentation</vt:lpstr>
      <vt:lpstr>PowerPoint Presentation</vt:lpstr>
      <vt:lpstr>NAVGEM Future Plans</vt:lpstr>
      <vt:lpstr>PowerPoint Presentation</vt:lpstr>
      <vt:lpstr>PowerPoint Presentation</vt:lpstr>
      <vt:lpstr>ESPC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Naval Research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Baker, Dr. Nancy</dc:creator>
  <cp:lastModifiedBy>Ruston, Dr. Ben</cp:lastModifiedBy>
  <cp:revision>76</cp:revision>
  <dcterms:created xsi:type="dcterms:W3CDTF">2015-03-27T16:37:33Z</dcterms:created>
  <dcterms:modified xsi:type="dcterms:W3CDTF">2015-06-05T22:08:56Z</dcterms:modified>
</cp:coreProperties>
</file>