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8" r:id="rId2"/>
    <p:sldId id="262" r:id="rId3"/>
    <p:sldId id="263" r:id="rId4"/>
    <p:sldId id="264" r:id="rId5"/>
    <p:sldId id="261" r:id="rId6"/>
    <p:sldId id="260"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p:cViewPr varScale="1">
        <p:scale>
          <a:sx n="88" d="100"/>
          <a:sy n="88"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0A006-9D81-4C5B-B388-AA8E97A236EE}" type="datetimeFigureOut">
              <a:rPr lang="en-US" smtClean="0"/>
              <a:t>6/8/2015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1D711-BDE1-4264-9A0B-23C1286EF113}" type="slidenum">
              <a:rPr lang="en-US" smtClean="0"/>
              <a:t>‹#›</a:t>
            </a:fld>
            <a:endParaRPr lang="en-US"/>
          </a:p>
        </p:txBody>
      </p:sp>
    </p:spTree>
    <p:extLst>
      <p:ext uri="{BB962C8B-B14F-4D97-AF65-F5344CB8AC3E}">
        <p14:creationId xmlns:p14="http://schemas.microsoft.com/office/powerpoint/2010/main" val="374256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D2999E-8163-4180-98AE-514304443E99}" type="slidenum">
              <a:rPr lang="en-US" smtClean="0"/>
              <a:pPr/>
              <a:t>1</a:t>
            </a:fld>
            <a:endParaRPr lang="en-US"/>
          </a:p>
        </p:txBody>
      </p:sp>
    </p:spTree>
    <p:extLst>
      <p:ext uri="{BB962C8B-B14F-4D97-AF65-F5344CB8AC3E}">
        <p14:creationId xmlns:p14="http://schemas.microsoft.com/office/powerpoint/2010/main" val="388246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NASA</a:t>
            </a:r>
            <a:r>
              <a:rPr lang="en-US" baseline="0" dirty="0" smtClean="0"/>
              <a:t> Short-term Prediction Research and Transition (</a:t>
            </a:r>
            <a:r>
              <a:rPr lang="en-US" baseline="0" dirty="0" err="1" smtClean="0"/>
              <a:t>SPoRT</a:t>
            </a:r>
            <a:r>
              <a:rPr lang="en-US" baseline="0" dirty="0" smtClean="0"/>
              <a:t>) Center at Marshall Space Flight Center has been obtaining and processing L1 and L2 observations from the GPM Core and available Constellation satellites since last summer.  We obtain the data from servers at Goddard, which serve the </a:t>
            </a:r>
            <a:r>
              <a:rPr lang="en-US" baseline="0" dirty="0" err="1" smtClean="0"/>
              <a:t>intercalibrated</a:t>
            </a:r>
            <a:r>
              <a:rPr lang="en-US" baseline="0" dirty="0" smtClean="0"/>
              <a:t> data products in near-real-time.  </a:t>
            </a:r>
            <a:r>
              <a:rPr lang="en-US" baseline="0" dirty="0" err="1" smtClean="0"/>
              <a:t>SPoRT</a:t>
            </a:r>
            <a:r>
              <a:rPr lang="en-US" baseline="0" dirty="0" smtClean="0"/>
              <a:t> uses the L1 data to product multi-spectral composite imagery, which combines different channels to provide enhanced visualization of the imagery.  In this example here, 3 channels are combined to form a composite that delineates the coldest cloud tops (in red) from other clouds (cyan).  This imagery has been transitioned to the NOAA National Hurricane Center and Weather Prediction Center and is available for viewing by forecasters in their operational N-AWIPS decision support system (the image on this slide shows what the data looks like in N-AWIPS for Hurricane </a:t>
            </a:r>
            <a:r>
              <a:rPr lang="en-US" baseline="0" dirty="0" err="1" smtClean="0"/>
              <a:t>Iselle</a:t>
            </a:r>
            <a:r>
              <a:rPr lang="en-US" baseline="0" dirty="0" smtClean="0"/>
              <a:t> in August 2014).  Forecasters have provided feedback on the product that this visualization and these data allow for easier pinpointing of the center of tropical systems and locating the areas of most </a:t>
            </a:r>
            <a:r>
              <a:rPr lang="en-US" baseline="0" smtClean="0"/>
              <a:t>intense convection.</a:t>
            </a:r>
            <a:endParaRPr lang="en-US" dirty="0"/>
          </a:p>
        </p:txBody>
      </p:sp>
      <p:sp>
        <p:nvSpPr>
          <p:cNvPr id="4" name="Slide Number Placeholder 3"/>
          <p:cNvSpPr>
            <a:spLocks noGrp="1"/>
          </p:cNvSpPr>
          <p:nvPr>
            <p:ph type="sldNum" sz="quarter" idx="10"/>
          </p:nvPr>
        </p:nvSpPr>
        <p:spPr/>
        <p:txBody>
          <a:bodyPr/>
          <a:lstStyle/>
          <a:p>
            <a:fld id="{D6548553-3A6C-4B89-8900-76FE30AFE078}" type="slidenum">
              <a:rPr lang="en-US" smtClean="0"/>
              <a:t>2</a:t>
            </a:fld>
            <a:endParaRPr lang="en-US"/>
          </a:p>
        </p:txBody>
      </p:sp>
    </p:spTree>
    <p:extLst>
      <p:ext uri="{BB962C8B-B14F-4D97-AF65-F5344CB8AC3E}">
        <p14:creationId xmlns:p14="http://schemas.microsoft.com/office/powerpoint/2010/main" val="5105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NASA</a:t>
            </a:r>
            <a:r>
              <a:rPr lang="en-US" baseline="0" dirty="0" smtClean="0"/>
              <a:t> Short-term Prediction Research and Transition (</a:t>
            </a:r>
            <a:r>
              <a:rPr lang="en-US" baseline="0" dirty="0" err="1" smtClean="0"/>
              <a:t>SPoRT</a:t>
            </a:r>
            <a:r>
              <a:rPr lang="en-US" baseline="0" dirty="0" smtClean="0"/>
              <a:t>) Center at Marshall Space Flight Center has been obtaining and processing L1 and L2 observations from the GPM Core and available Constellation satellites since last summer.  We obtain the data from servers at Goddard, which serve the </a:t>
            </a:r>
            <a:r>
              <a:rPr lang="en-US" baseline="0" dirty="0" err="1" smtClean="0"/>
              <a:t>intercalibrated</a:t>
            </a:r>
            <a:r>
              <a:rPr lang="en-US" baseline="0" dirty="0" smtClean="0"/>
              <a:t> data products in near-real-time.  </a:t>
            </a:r>
            <a:r>
              <a:rPr lang="en-US" baseline="0" dirty="0" err="1" smtClean="0"/>
              <a:t>SPoRT</a:t>
            </a:r>
            <a:r>
              <a:rPr lang="en-US" baseline="0" dirty="0" smtClean="0"/>
              <a:t> uses the L1 data to product multi-spectral composite imagery, which combines different channels to provide enhanced visualization of the imagery.  In this example here, 3 channels are combined to form a composite that delineates the coldest cloud tops (in red) from other clouds (cyan).  This imagery has been transitioned to the NOAA National Hurricane Center and Weather Prediction Center and is available for viewing by forecasters in their operational N-AWIPS decision support system (the image on this slide shows what the data looks like in N-AWIPS for Hurricane </a:t>
            </a:r>
            <a:r>
              <a:rPr lang="en-US" baseline="0" dirty="0" err="1" smtClean="0"/>
              <a:t>Iselle</a:t>
            </a:r>
            <a:r>
              <a:rPr lang="en-US" baseline="0" dirty="0" smtClean="0"/>
              <a:t> in August 2014).  Forecasters have provided feedback on the product that this visualization and these data allow for easier pinpointing of the center of tropical systems and locating the areas of most </a:t>
            </a:r>
            <a:r>
              <a:rPr lang="en-US" baseline="0" smtClean="0"/>
              <a:t>intense convection.</a:t>
            </a:r>
            <a:endParaRPr lang="en-US" dirty="0"/>
          </a:p>
        </p:txBody>
      </p:sp>
      <p:sp>
        <p:nvSpPr>
          <p:cNvPr id="4" name="Slide Number Placeholder 3"/>
          <p:cNvSpPr>
            <a:spLocks noGrp="1"/>
          </p:cNvSpPr>
          <p:nvPr>
            <p:ph type="sldNum" sz="quarter" idx="10"/>
          </p:nvPr>
        </p:nvSpPr>
        <p:spPr/>
        <p:txBody>
          <a:bodyPr/>
          <a:lstStyle/>
          <a:p>
            <a:fld id="{D6548553-3A6C-4B89-8900-76FE30AFE078}" type="slidenum">
              <a:rPr lang="en-US" smtClean="0"/>
              <a:t>3</a:t>
            </a:fld>
            <a:endParaRPr lang="en-US"/>
          </a:p>
        </p:txBody>
      </p:sp>
    </p:spTree>
    <p:extLst>
      <p:ext uri="{BB962C8B-B14F-4D97-AF65-F5344CB8AC3E}">
        <p14:creationId xmlns:p14="http://schemas.microsoft.com/office/powerpoint/2010/main" val="358520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NASA</a:t>
            </a:r>
            <a:r>
              <a:rPr lang="en-US" baseline="0" dirty="0" smtClean="0"/>
              <a:t> Short-term Prediction Research and Transition (</a:t>
            </a:r>
            <a:r>
              <a:rPr lang="en-US" baseline="0" dirty="0" err="1" smtClean="0"/>
              <a:t>SPoRT</a:t>
            </a:r>
            <a:r>
              <a:rPr lang="en-US" baseline="0" dirty="0" smtClean="0"/>
              <a:t>) Center at Marshall Space Flight Center has been obtaining and processing L1 and L2 observations from the GPM Core and available Constellation satellites since last summer.  We obtain the data from servers at Goddard, which serve the </a:t>
            </a:r>
            <a:r>
              <a:rPr lang="en-US" baseline="0" dirty="0" err="1" smtClean="0"/>
              <a:t>intercalibrated</a:t>
            </a:r>
            <a:r>
              <a:rPr lang="en-US" baseline="0" dirty="0" smtClean="0"/>
              <a:t> data products in near-real-time.  </a:t>
            </a:r>
            <a:r>
              <a:rPr lang="en-US" baseline="0" dirty="0" err="1" smtClean="0"/>
              <a:t>SPoRT</a:t>
            </a:r>
            <a:r>
              <a:rPr lang="en-US" baseline="0" dirty="0" smtClean="0"/>
              <a:t> uses the L1 data to product multi-spectral composite imagery, which combines different channels to provide enhanced visualization of the imagery.  In this example here, 3 channels are combined to form a composite that delineates the coldest cloud tops (in red) from other clouds (cyan).  This imagery has been transitioned to the NOAA National Hurricane Center and Weather Prediction Center and is available for viewing by forecasters in their operational N-AWIPS decision support system (the image on this slide shows what the data looks like in N-AWIPS for Hurricane </a:t>
            </a:r>
            <a:r>
              <a:rPr lang="en-US" baseline="0" dirty="0" err="1" smtClean="0"/>
              <a:t>Iselle</a:t>
            </a:r>
            <a:r>
              <a:rPr lang="en-US" baseline="0" dirty="0" smtClean="0"/>
              <a:t> in August 2014).  Forecasters have provided feedback on the product that this visualization and these data allow for easier pinpointing of the center of tropical systems and locating the areas of most </a:t>
            </a:r>
            <a:r>
              <a:rPr lang="en-US" baseline="0" smtClean="0"/>
              <a:t>intense convection.</a:t>
            </a:r>
            <a:endParaRPr lang="en-US" dirty="0"/>
          </a:p>
        </p:txBody>
      </p:sp>
      <p:sp>
        <p:nvSpPr>
          <p:cNvPr id="4" name="Slide Number Placeholder 3"/>
          <p:cNvSpPr>
            <a:spLocks noGrp="1"/>
          </p:cNvSpPr>
          <p:nvPr>
            <p:ph type="sldNum" sz="quarter" idx="10"/>
          </p:nvPr>
        </p:nvSpPr>
        <p:spPr/>
        <p:txBody>
          <a:bodyPr/>
          <a:lstStyle/>
          <a:p>
            <a:fld id="{D6548553-3A6C-4B89-8900-76FE30AFE078}" type="slidenum">
              <a:rPr lang="en-US" smtClean="0"/>
              <a:t>4</a:t>
            </a:fld>
            <a:endParaRPr lang="en-US"/>
          </a:p>
        </p:txBody>
      </p:sp>
    </p:spTree>
    <p:extLst>
      <p:ext uri="{BB962C8B-B14F-4D97-AF65-F5344CB8AC3E}">
        <p14:creationId xmlns:p14="http://schemas.microsoft.com/office/powerpoint/2010/main" val="1283912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48553-3A6C-4B89-8900-76FE30AFE078}" type="slidenum">
              <a:rPr lang="en-US" smtClean="0"/>
              <a:t>5</a:t>
            </a:fld>
            <a:endParaRPr lang="en-US"/>
          </a:p>
        </p:txBody>
      </p:sp>
    </p:spTree>
    <p:extLst>
      <p:ext uri="{BB962C8B-B14F-4D97-AF65-F5344CB8AC3E}">
        <p14:creationId xmlns:p14="http://schemas.microsoft.com/office/powerpoint/2010/main" val="26926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795CF8-ABB8-456B-977D-01DD6AEC9DE4}"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957EE-AA73-406C-9BB0-4FE4B0872ECD}" type="slidenum">
              <a:rPr lang="en-US" smtClean="0"/>
              <a:t>‹#›</a:t>
            </a:fld>
            <a:endParaRPr lang="en-US"/>
          </a:p>
        </p:txBody>
      </p:sp>
    </p:spTree>
    <p:extLst>
      <p:ext uri="{BB962C8B-B14F-4D97-AF65-F5344CB8AC3E}">
        <p14:creationId xmlns:p14="http://schemas.microsoft.com/office/powerpoint/2010/main" val="233341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795CF8-ABB8-456B-977D-01DD6AEC9DE4}"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957EE-AA73-406C-9BB0-4FE4B0872ECD}" type="slidenum">
              <a:rPr lang="en-US" smtClean="0"/>
              <a:t>‹#›</a:t>
            </a:fld>
            <a:endParaRPr lang="en-US"/>
          </a:p>
        </p:txBody>
      </p:sp>
    </p:spTree>
    <p:extLst>
      <p:ext uri="{BB962C8B-B14F-4D97-AF65-F5344CB8AC3E}">
        <p14:creationId xmlns:p14="http://schemas.microsoft.com/office/powerpoint/2010/main" val="104919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795CF8-ABB8-456B-977D-01DD6AEC9DE4}"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957EE-AA73-406C-9BB0-4FE4B0872ECD}" type="slidenum">
              <a:rPr lang="en-US" smtClean="0"/>
              <a:t>‹#›</a:t>
            </a:fld>
            <a:endParaRPr lang="en-US"/>
          </a:p>
        </p:txBody>
      </p:sp>
    </p:spTree>
    <p:extLst>
      <p:ext uri="{BB962C8B-B14F-4D97-AF65-F5344CB8AC3E}">
        <p14:creationId xmlns:p14="http://schemas.microsoft.com/office/powerpoint/2010/main" val="254482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795CF8-ABB8-456B-977D-01DD6AEC9DE4}"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957EE-AA73-406C-9BB0-4FE4B0872ECD}" type="slidenum">
              <a:rPr lang="en-US" smtClean="0"/>
              <a:t>‹#›</a:t>
            </a:fld>
            <a:endParaRPr lang="en-US"/>
          </a:p>
        </p:txBody>
      </p:sp>
    </p:spTree>
    <p:extLst>
      <p:ext uri="{BB962C8B-B14F-4D97-AF65-F5344CB8AC3E}">
        <p14:creationId xmlns:p14="http://schemas.microsoft.com/office/powerpoint/2010/main" val="139698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95CF8-ABB8-456B-977D-01DD6AEC9DE4}"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957EE-AA73-406C-9BB0-4FE4B0872ECD}" type="slidenum">
              <a:rPr lang="en-US" smtClean="0"/>
              <a:t>‹#›</a:t>
            </a:fld>
            <a:endParaRPr lang="en-US"/>
          </a:p>
        </p:txBody>
      </p:sp>
    </p:spTree>
    <p:extLst>
      <p:ext uri="{BB962C8B-B14F-4D97-AF65-F5344CB8AC3E}">
        <p14:creationId xmlns:p14="http://schemas.microsoft.com/office/powerpoint/2010/main" val="35958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795CF8-ABB8-456B-977D-01DD6AEC9DE4}"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957EE-AA73-406C-9BB0-4FE4B0872ECD}" type="slidenum">
              <a:rPr lang="en-US" smtClean="0"/>
              <a:t>‹#›</a:t>
            </a:fld>
            <a:endParaRPr lang="en-US"/>
          </a:p>
        </p:txBody>
      </p:sp>
    </p:spTree>
    <p:extLst>
      <p:ext uri="{BB962C8B-B14F-4D97-AF65-F5344CB8AC3E}">
        <p14:creationId xmlns:p14="http://schemas.microsoft.com/office/powerpoint/2010/main" val="335362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795CF8-ABB8-456B-977D-01DD6AEC9DE4}" type="datetimeFigureOut">
              <a:rPr lang="en-US" smtClean="0"/>
              <a:t>6/8/2015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957EE-AA73-406C-9BB0-4FE4B0872ECD}" type="slidenum">
              <a:rPr lang="en-US" smtClean="0"/>
              <a:t>‹#›</a:t>
            </a:fld>
            <a:endParaRPr lang="en-US"/>
          </a:p>
        </p:txBody>
      </p:sp>
    </p:spTree>
    <p:extLst>
      <p:ext uri="{BB962C8B-B14F-4D97-AF65-F5344CB8AC3E}">
        <p14:creationId xmlns:p14="http://schemas.microsoft.com/office/powerpoint/2010/main" val="4295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795CF8-ABB8-456B-977D-01DD6AEC9DE4}" type="datetimeFigureOut">
              <a:rPr lang="en-US" smtClean="0"/>
              <a:t>6/8/2015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957EE-AA73-406C-9BB0-4FE4B0872ECD}" type="slidenum">
              <a:rPr lang="en-US" smtClean="0"/>
              <a:t>‹#›</a:t>
            </a:fld>
            <a:endParaRPr lang="en-US"/>
          </a:p>
        </p:txBody>
      </p:sp>
    </p:spTree>
    <p:extLst>
      <p:ext uri="{BB962C8B-B14F-4D97-AF65-F5344CB8AC3E}">
        <p14:creationId xmlns:p14="http://schemas.microsoft.com/office/powerpoint/2010/main" val="109002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95CF8-ABB8-456B-977D-01DD6AEC9DE4}" type="datetimeFigureOut">
              <a:rPr lang="en-US" smtClean="0"/>
              <a:t>6/8/2015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957EE-AA73-406C-9BB0-4FE4B0872ECD}" type="slidenum">
              <a:rPr lang="en-US" smtClean="0"/>
              <a:t>‹#›</a:t>
            </a:fld>
            <a:endParaRPr lang="en-US"/>
          </a:p>
        </p:txBody>
      </p:sp>
    </p:spTree>
    <p:extLst>
      <p:ext uri="{BB962C8B-B14F-4D97-AF65-F5344CB8AC3E}">
        <p14:creationId xmlns:p14="http://schemas.microsoft.com/office/powerpoint/2010/main" val="223281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95CF8-ABB8-456B-977D-01DD6AEC9DE4}"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957EE-AA73-406C-9BB0-4FE4B0872ECD}" type="slidenum">
              <a:rPr lang="en-US" smtClean="0"/>
              <a:t>‹#›</a:t>
            </a:fld>
            <a:endParaRPr lang="en-US"/>
          </a:p>
        </p:txBody>
      </p:sp>
    </p:spTree>
    <p:extLst>
      <p:ext uri="{BB962C8B-B14F-4D97-AF65-F5344CB8AC3E}">
        <p14:creationId xmlns:p14="http://schemas.microsoft.com/office/powerpoint/2010/main" val="246037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95CF8-ABB8-456B-977D-01DD6AEC9DE4}"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957EE-AA73-406C-9BB0-4FE4B0872ECD}" type="slidenum">
              <a:rPr lang="en-US" smtClean="0"/>
              <a:t>‹#›</a:t>
            </a:fld>
            <a:endParaRPr lang="en-US"/>
          </a:p>
        </p:txBody>
      </p:sp>
    </p:spTree>
    <p:extLst>
      <p:ext uri="{BB962C8B-B14F-4D97-AF65-F5344CB8AC3E}">
        <p14:creationId xmlns:p14="http://schemas.microsoft.com/office/powerpoint/2010/main" val="283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95CF8-ABB8-456B-977D-01DD6AEC9DE4}" type="datetimeFigureOut">
              <a:rPr lang="en-US" smtClean="0"/>
              <a:t>6/8/2015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957EE-AA73-406C-9BB0-4FE4B0872ECD}" type="slidenum">
              <a:rPr lang="en-US" smtClean="0"/>
              <a:t>‹#›</a:t>
            </a:fld>
            <a:endParaRPr lang="en-US"/>
          </a:p>
        </p:txBody>
      </p:sp>
    </p:spTree>
    <p:extLst>
      <p:ext uri="{BB962C8B-B14F-4D97-AF65-F5344CB8AC3E}">
        <p14:creationId xmlns:p14="http://schemas.microsoft.com/office/powerpoint/2010/main" val="1554721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239" y="1568876"/>
            <a:ext cx="4234796" cy="4753343"/>
          </a:xfrm>
          <a:prstGeom prst="rect">
            <a:avLst/>
          </a:prstGeom>
        </p:spPr>
      </p:pic>
      <p:sp>
        <p:nvSpPr>
          <p:cNvPr id="2" name="Rectangle 1"/>
          <p:cNvSpPr/>
          <p:nvPr/>
        </p:nvSpPr>
        <p:spPr>
          <a:xfrm>
            <a:off x="191294" y="967162"/>
            <a:ext cx="8758238" cy="5250668"/>
          </a:xfrm>
          <a:prstGeom prst="rect">
            <a:avLst/>
          </a:prstGeom>
        </p:spPr>
        <p:txBody>
          <a:bodyPr wrap="square">
            <a:spAutoFit/>
          </a:bodyPr>
          <a:lstStyle/>
          <a:p>
            <a:pPr eaLnBrk="1" hangingPunct="1">
              <a:lnSpc>
                <a:spcPct val="85000"/>
              </a:lnSpc>
              <a:spcAft>
                <a:spcPts val="600"/>
              </a:spcAft>
            </a:pPr>
            <a:r>
              <a:rPr lang="en-US" sz="2000" b="1" u="sng" dirty="0" smtClean="0">
                <a:solidFill>
                  <a:srgbClr val="D20000"/>
                </a:solidFill>
                <a:latin typeface="+mn-lt"/>
                <a:cs typeface="Tahoma" pitchFamily="34" charset="0"/>
              </a:rPr>
              <a:t>Mission</a:t>
            </a:r>
            <a:r>
              <a:rPr lang="en-US" sz="2000" b="1" dirty="0" smtClean="0">
                <a:solidFill>
                  <a:srgbClr val="D20000"/>
                </a:solidFill>
                <a:latin typeface="+mn-lt"/>
                <a:cs typeface="Tahoma" pitchFamily="34" charset="0"/>
              </a:rPr>
              <a:t>:  Transition </a:t>
            </a:r>
            <a:r>
              <a:rPr lang="en-US" sz="2000" b="1" dirty="0">
                <a:solidFill>
                  <a:srgbClr val="D20000"/>
                </a:solidFill>
                <a:latin typeface="+mn-lt"/>
                <a:cs typeface="Tahoma" pitchFamily="34" charset="0"/>
              </a:rPr>
              <a:t>unique NASA and NOAA observations and research capabilities to the operational weather community to </a:t>
            </a:r>
            <a:r>
              <a:rPr lang="en-US" sz="2000" b="1" dirty="0" smtClean="0">
                <a:solidFill>
                  <a:srgbClr val="D20000"/>
                </a:solidFill>
                <a:latin typeface="+mn-lt"/>
                <a:cs typeface="Tahoma" pitchFamily="34" charset="0"/>
              </a:rPr>
              <a:t>improve </a:t>
            </a:r>
            <a:r>
              <a:rPr lang="en-US" sz="2000" b="1" dirty="0">
                <a:solidFill>
                  <a:srgbClr val="D20000"/>
                </a:solidFill>
                <a:latin typeface="+mn-lt"/>
                <a:cs typeface="Tahoma" pitchFamily="34" charset="0"/>
              </a:rPr>
              <a:t>short-term weather forecasts on a regional and local scale</a:t>
            </a:r>
            <a:r>
              <a:rPr lang="en-US" sz="2000" b="1" dirty="0" smtClean="0">
                <a:solidFill>
                  <a:srgbClr val="D20000"/>
                </a:solidFill>
                <a:latin typeface="+mn-lt"/>
                <a:cs typeface="Tahoma" pitchFamily="34" charset="0"/>
              </a:rPr>
              <a:t>.</a:t>
            </a:r>
          </a:p>
          <a:p>
            <a:pPr eaLnBrk="1" hangingPunct="1">
              <a:lnSpc>
                <a:spcPct val="85000"/>
              </a:lnSpc>
              <a:spcAft>
                <a:spcPts val="600"/>
              </a:spcAft>
            </a:pPr>
            <a:endParaRPr lang="en-US" sz="2000" dirty="0" smtClean="0">
              <a:solidFill>
                <a:srgbClr val="D20000"/>
              </a:solidFill>
              <a:latin typeface="+mn-lt"/>
              <a:cs typeface="Tahoma" pitchFamily="34" charset="0"/>
            </a:endParaRPr>
          </a:p>
          <a:p>
            <a:pPr marL="231775" indent="-231775">
              <a:lnSpc>
                <a:spcPct val="85000"/>
              </a:lnSpc>
              <a:spcAft>
                <a:spcPts val="600"/>
              </a:spcAft>
              <a:buFont typeface="Arial" panose="020B0604020202020204" pitchFamily="34" charset="0"/>
              <a:buChar char="•"/>
            </a:pPr>
            <a:r>
              <a:rPr lang="en-US" dirty="0" smtClean="0">
                <a:latin typeface="+mn-lt"/>
                <a:cs typeface="Tahoma" pitchFamily="34" charset="0"/>
              </a:rPr>
              <a:t>Close </a:t>
            </a:r>
            <a:r>
              <a:rPr lang="en-US" dirty="0">
                <a:latin typeface="+mn-lt"/>
                <a:cs typeface="Tahoma" pitchFamily="34" charset="0"/>
              </a:rPr>
              <a:t>collaboration with numerous WFOs </a:t>
            </a:r>
            <a:r>
              <a:rPr lang="en-US" dirty="0" smtClean="0">
                <a:latin typeface="+mn-lt"/>
                <a:cs typeface="Tahoma" pitchFamily="34" charset="0"/>
              </a:rPr>
              <a:t>                                                                                     and </a:t>
            </a:r>
            <a:r>
              <a:rPr lang="en-US" dirty="0">
                <a:latin typeface="+mn-lt"/>
                <a:cs typeface="Tahoma" pitchFamily="34" charset="0"/>
              </a:rPr>
              <a:t>National Centers across </a:t>
            </a:r>
            <a:r>
              <a:rPr lang="en-US" dirty="0" smtClean="0">
                <a:latin typeface="+mn-lt"/>
                <a:cs typeface="Tahoma" pitchFamily="34" charset="0"/>
              </a:rPr>
              <a:t>the country</a:t>
            </a:r>
            <a:endParaRPr lang="en-US" dirty="0">
              <a:latin typeface="+mn-lt"/>
              <a:cs typeface="Tahoma" pitchFamily="34" charset="0"/>
            </a:endParaRPr>
          </a:p>
          <a:p>
            <a:pPr marL="231775" indent="-231775">
              <a:lnSpc>
                <a:spcPct val="85000"/>
              </a:lnSpc>
              <a:spcAft>
                <a:spcPts val="600"/>
              </a:spcAft>
              <a:buFont typeface="Arial" panose="020B0604020202020204" pitchFamily="34" charset="0"/>
              <a:buChar char="•"/>
            </a:pPr>
            <a:r>
              <a:rPr lang="en-US" dirty="0" err="1">
                <a:latin typeface="+mn-lt"/>
                <a:cs typeface="Tahoma" pitchFamily="34" charset="0"/>
              </a:rPr>
              <a:t>SPoRT</a:t>
            </a:r>
            <a:r>
              <a:rPr lang="en-US" dirty="0">
                <a:latin typeface="+mn-lt"/>
                <a:cs typeface="Tahoma" pitchFamily="34" charset="0"/>
              </a:rPr>
              <a:t> </a:t>
            </a:r>
            <a:r>
              <a:rPr lang="en-US" dirty="0" smtClean="0">
                <a:latin typeface="+mn-lt"/>
                <a:cs typeface="Tahoma" pitchFamily="34" charset="0"/>
              </a:rPr>
              <a:t>activities </a:t>
            </a:r>
            <a:r>
              <a:rPr lang="en-US" dirty="0">
                <a:latin typeface="+mn-lt"/>
                <a:cs typeface="Tahoma" pitchFamily="34" charset="0"/>
              </a:rPr>
              <a:t>began in 2002, first </a:t>
            </a:r>
            <a:r>
              <a:rPr lang="en-US" dirty="0" smtClean="0">
                <a:latin typeface="+mn-lt"/>
                <a:cs typeface="Tahoma" pitchFamily="34" charset="0"/>
              </a:rPr>
              <a:t>                                                                                                products to </a:t>
            </a:r>
            <a:r>
              <a:rPr lang="en-US" dirty="0">
                <a:latin typeface="+mn-lt"/>
                <a:cs typeface="Tahoma" pitchFamily="34" charset="0"/>
              </a:rPr>
              <a:t>AWIPS in 2003</a:t>
            </a:r>
          </a:p>
          <a:p>
            <a:pPr marL="231775" indent="-231775">
              <a:lnSpc>
                <a:spcPct val="85000"/>
              </a:lnSpc>
              <a:spcAft>
                <a:spcPts val="600"/>
              </a:spcAft>
              <a:buFont typeface="Arial" panose="020B0604020202020204" pitchFamily="34" charset="0"/>
              <a:buChar char="•"/>
            </a:pPr>
            <a:r>
              <a:rPr lang="en-US" dirty="0" smtClean="0">
                <a:latin typeface="+mn-lt"/>
                <a:cs typeface="Tahoma" pitchFamily="34" charset="0"/>
              </a:rPr>
              <a:t>Co-funded </a:t>
            </a:r>
            <a:r>
              <a:rPr lang="en-US" dirty="0">
                <a:latin typeface="+mn-lt"/>
                <a:cs typeface="Tahoma" pitchFamily="34" charset="0"/>
              </a:rPr>
              <a:t>by NOAA since 2009 through </a:t>
            </a:r>
            <a:r>
              <a:rPr lang="en-US" dirty="0" smtClean="0">
                <a:latin typeface="+mn-lt"/>
                <a:cs typeface="Tahoma" pitchFamily="34" charset="0"/>
              </a:rPr>
              <a:t>                                                                                   “proving </a:t>
            </a:r>
            <a:r>
              <a:rPr lang="en-US" dirty="0">
                <a:latin typeface="+mn-lt"/>
                <a:cs typeface="Tahoma" pitchFamily="34" charset="0"/>
              </a:rPr>
              <a:t>ground” </a:t>
            </a:r>
            <a:r>
              <a:rPr lang="en-US" dirty="0" smtClean="0">
                <a:latin typeface="+mn-lt"/>
                <a:cs typeface="Tahoma" pitchFamily="34" charset="0"/>
              </a:rPr>
              <a:t>activities</a:t>
            </a:r>
          </a:p>
          <a:p>
            <a:pPr marL="231775" indent="-231775">
              <a:lnSpc>
                <a:spcPct val="85000"/>
              </a:lnSpc>
              <a:spcAft>
                <a:spcPts val="600"/>
              </a:spcAft>
              <a:buFont typeface="Arial" panose="020B0604020202020204" pitchFamily="34" charset="0"/>
              <a:buChar char="•"/>
            </a:pPr>
            <a:r>
              <a:rPr lang="en-US" dirty="0" smtClean="0">
                <a:latin typeface="+mn-lt"/>
                <a:cs typeface="Tahoma" pitchFamily="34" charset="0"/>
              </a:rPr>
              <a:t>Proven </a:t>
            </a:r>
            <a:r>
              <a:rPr lang="en-US" dirty="0">
                <a:latin typeface="+mn-lt"/>
                <a:cs typeface="Tahoma" pitchFamily="34" charset="0"/>
              </a:rPr>
              <a:t>paradigm for transition of research </a:t>
            </a:r>
            <a:r>
              <a:rPr lang="en-US" dirty="0" smtClean="0">
                <a:latin typeface="+mn-lt"/>
                <a:cs typeface="Tahoma" pitchFamily="34" charset="0"/>
              </a:rPr>
              <a:t>and                                                                          experimental </a:t>
            </a:r>
            <a:r>
              <a:rPr lang="en-US" dirty="0">
                <a:latin typeface="+mn-lt"/>
                <a:cs typeface="Tahoma" pitchFamily="34" charset="0"/>
              </a:rPr>
              <a:t>data to “operations”</a:t>
            </a:r>
            <a:endParaRPr lang="en-US" dirty="0">
              <a:latin typeface="+mn-lt"/>
            </a:endParaRPr>
          </a:p>
          <a:p>
            <a:pPr eaLnBrk="1" hangingPunct="1"/>
            <a:r>
              <a:rPr lang="en-US" b="1" u="sng" dirty="0" smtClean="0">
                <a:latin typeface="+mn-lt"/>
              </a:rPr>
              <a:t>Benefit:</a:t>
            </a:r>
            <a:endParaRPr lang="en-US" b="1" u="sng" dirty="0">
              <a:latin typeface="+mn-lt"/>
            </a:endParaRPr>
          </a:p>
          <a:p>
            <a:pPr marL="231775" indent="-231775">
              <a:lnSpc>
                <a:spcPct val="85000"/>
              </a:lnSpc>
              <a:spcBef>
                <a:spcPts val="300"/>
              </a:spcBef>
              <a:buFont typeface="Arial" panose="020B0604020202020204" pitchFamily="34" charset="0"/>
              <a:buChar char="•"/>
            </a:pPr>
            <a:r>
              <a:rPr lang="en-US" dirty="0" smtClean="0"/>
              <a:t>Demonstrate </a:t>
            </a:r>
            <a:r>
              <a:rPr lang="en-US" dirty="0"/>
              <a:t>capability of NASA and </a:t>
            </a:r>
            <a:r>
              <a:rPr lang="en-US" dirty="0" smtClean="0"/>
              <a:t>NOAA                                                                                       experimental </a:t>
            </a:r>
            <a:r>
              <a:rPr lang="en-US" dirty="0"/>
              <a:t>products to weather applications </a:t>
            </a:r>
            <a:r>
              <a:rPr lang="en-US" dirty="0" smtClean="0"/>
              <a:t>                                                                                                 and societal benefit</a:t>
            </a:r>
          </a:p>
          <a:p>
            <a:pPr marL="231775" indent="-231775">
              <a:lnSpc>
                <a:spcPct val="85000"/>
              </a:lnSpc>
              <a:spcBef>
                <a:spcPts val="300"/>
              </a:spcBef>
              <a:buFont typeface="Arial" panose="020B0604020202020204" pitchFamily="34" charset="0"/>
              <a:buChar char="•"/>
            </a:pPr>
            <a:r>
              <a:rPr lang="en-US" dirty="0" smtClean="0">
                <a:cs typeface="BrowalliaUPC" panose="020B0604020202020204" pitchFamily="34" charset="-34"/>
              </a:rPr>
              <a:t>Prepare </a:t>
            </a:r>
            <a:r>
              <a:rPr lang="en-US" dirty="0">
                <a:cs typeface="BrowalliaUPC" panose="020B0604020202020204" pitchFamily="34" charset="-34"/>
              </a:rPr>
              <a:t>forecasters for use of data from next </a:t>
            </a:r>
            <a:r>
              <a:rPr lang="en-US" dirty="0" smtClean="0">
                <a:cs typeface="BrowalliaUPC" panose="020B0604020202020204" pitchFamily="34" charset="-34"/>
              </a:rPr>
              <a:t>                                                                          generation </a:t>
            </a:r>
            <a:r>
              <a:rPr lang="en-US" dirty="0">
                <a:cs typeface="BrowalliaUPC" panose="020B0604020202020204" pitchFamily="34" charset="-34"/>
              </a:rPr>
              <a:t>operational </a:t>
            </a:r>
            <a:r>
              <a:rPr lang="en-US" dirty="0" smtClean="0">
                <a:cs typeface="BrowalliaUPC" panose="020B0604020202020204" pitchFamily="34" charset="-34"/>
              </a:rPr>
              <a:t>weather and climate                                                                                satellites</a:t>
            </a:r>
            <a:endParaRPr lang="en-US" sz="1600" b="1" u="sng" dirty="0">
              <a:cs typeface="Tahoma" pitchFamily="34" charset="0"/>
            </a:endParaRPr>
          </a:p>
        </p:txBody>
      </p:sp>
      <p:sp>
        <p:nvSpPr>
          <p:cNvPr id="34834" name="Rectangle 18"/>
          <p:cNvSpPr>
            <a:spLocks noChangeArrowheads="1"/>
          </p:cNvSpPr>
          <p:nvPr/>
        </p:nvSpPr>
        <p:spPr bwMode="auto">
          <a:xfrm>
            <a:off x="1317172" y="-2585"/>
            <a:ext cx="6542313" cy="457200"/>
          </a:xfrm>
          <a:prstGeom prst="rect">
            <a:avLst/>
          </a:prstGeom>
          <a:noFill/>
          <a:ln w="9525">
            <a:noFill/>
            <a:miter lim="800000"/>
            <a:headEnd/>
            <a:tailEnd/>
          </a:ln>
          <a:effectLst/>
        </p:spPr>
        <p:txBody>
          <a:bodyPr anchor="t" anchorCtr="0"/>
          <a:lstStyle/>
          <a:p>
            <a:pPr marL="342900" indent="-342900" algn="ctr" eaLnBrk="0" hangingPunct="0">
              <a:lnSpc>
                <a:spcPct val="85000"/>
              </a:lnSpc>
              <a:buFont typeface="Arial" charset="0"/>
              <a:buNone/>
              <a:defRPr/>
            </a:pPr>
            <a:r>
              <a:rPr lang="en-US" sz="2900" dirty="0" smtClean="0">
                <a:latin typeface="+mj-lt"/>
              </a:rPr>
              <a:t>Overview of Short-term </a:t>
            </a:r>
            <a:r>
              <a:rPr lang="en-US" sz="2900" dirty="0">
                <a:latin typeface="+mj-lt"/>
              </a:rPr>
              <a:t>Prediction Research </a:t>
            </a:r>
            <a:r>
              <a:rPr lang="en-US" sz="2900" dirty="0" smtClean="0">
                <a:latin typeface="+mj-lt"/>
              </a:rPr>
              <a:t>and Transition  </a:t>
            </a:r>
            <a:r>
              <a:rPr lang="en-US" sz="2900" dirty="0">
                <a:latin typeface="+mj-lt"/>
              </a:rPr>
              <a:t>(SPoRT</a:t>
            </a:r>
            <a:r>
              <a:rPr lang="en-US" sz="2900" dirty="0" smtClean="0">
                <a:latin typeface="+mj-lt"/>
              </a:rPr>
              <a:t>) Center</a:t>
            </a:r>
            <a:endParaRPr lang="en-US" sz="2900" dirty="0">
              <a:latin typeface="+mj-lt"/>
            </a:endParaRPr>
          </a:p>
        </p:txBody>
      </p:sp>
      <p:sp>
        <p:nvSpPr>
          <p:cNvPr id="25" name="Rounded Rectangle 24"/>
          <p:cNvSpPr/>
          <p:nvPr/>
        </p:nvSpPr>
        <p:spPr>
          <a:xfrm>
            <a:off x="4335806" y="5947468"/>
            <a:ext cx="1955390" cy="7952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Schematic of </a:t>
            </a:r>
            <a:r>
              <a:rPr lang="en-US" sz="1400" dirty="0" err="1" smtClean="0">
                <a:solidFill>
                  <a:schemeClr val="tx1"/>
                </a:solidFill>
              </a:rPr>
              <a:t>SPoRT</a:t>
            </a:r>
            <a:r>
              <a:rPr lang="en-US" sz="1400" dirty="0" smtClean="0">
                <a:solidFill>
                  <a:schemeClr val="tx1"/>
                </a:solidFill>
              </a:rPr>
              <a:t> R2O/O2R paradigm </a:t>
            </a:r>
            <a:r>
              <a:rPr lang="en-US" sz="1400" smtClean="0">
                <a:solidFill>
                  <a:schemeClr val="tx1"/>
                </a:solidFill>
              </a:rPr>
              <a:t>in test-bed environment</a:t>
            </a:r>
            <a:endParaRPr lang="en-US" sz="1400" dirty="0">
              <a:solidFill>
                <a:schemeClr val="tx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43" y="750"/>
            <a:ext cx="534386" cy="42750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874" y="445699"/>
            <a:ext cx="1034144" cy="277649"/>
          </a:xfrm>
          <a:prstGeom prst="rect">
            <a:avLst/>
          </a:prstGeom>
        </p:spPr>
      </p:pic>
    </p:spTree>
    <p:extLst>
      <p:ext uri="{BB962C8B-B14F-4D97-AF65-F5344CB8AC3E}">
        <p14:creationId xmlns:p14="http://schemas.microsoft.com/office/powerpoint/2010/main" val="38326261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280513" y="152875"/>
            <a:ext cx="6591068" cy="457200"/>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Transition of L1 GMI Data to Forecasters</a:t>
            </a:r>
            <a:endParaRPr lang="en-US"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32" y="857693"/>
            <a:ext cx="8377714" cy="4555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0" y="5450965"/>
            <a:ext cx="9143999" cy="1200329"/>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SPoRT</a:t>
            </a:r>
            <a:r>
              <a:rPr lang="en-US" dirty="0" smtClean="0"/>
              <a:t> has transitioned unique, real-time GPM products to NOAA’s National Hurricane Center (NHC) and Weather Prediction Center (WPC)</a:t>
            </a:r>
          </a:p>
          <a:p>
            <a:pPr marL="285750" indent="-285750">
              <a:buFont typeface="Arial" panose="020B0604020202020204" pitchFamily="34" charset="0"/>
              <a:buChar char="•"/>
            </a:pPr>
            <a:r>
              <a:rPr lang="en-US" dirty="0" smtClean="0"/>
              <a:t>Image above shows combination of 3 channels (89 GHz) to from an RGB composite</a:t>
            </a:r>
            <a:r>
              <a:rPr lang="en-US" dirty="0"/>
              <a:t> </a:t>
            </a:r>
            <a:r>
              <a:rPr lang="en-US" dirty="0" smtClean="0"/>
              <a:t>used by forecasters to locate the center and strongest convection of tropical systems</a:t>
            </a:r>
          </a:p>
        </p:txBody>
      </p:sp>
      <p:sp>
        <p:nvSpPr>
          <p:cNvPr id="18" name="TextBox 17"/>
          <p:cNvSpPr txBox="1"/>
          <p:nvPr/>
        </p:nvSpPr>
        <p:spPr>
          <a:xfrm>
            <a:off x="6039287" y="864784"/>
            <a:ext cx="2799908" cy="830997"/>
          </a:xfrm>
          <a:prstGeom prst="rect">
            <a:avLst/>
          </a:prstGeom>
          <a:noFill/>
        </p:spPr>
        <p:txBody>
          <a:bodyPr wrap="square" rtlCol="0">
            <a:spAutoFit/>
          </a:bodyPr>
          <a:lstStyle/>
          <a:p>
            <a:pPr algn="r"/>
            <a:r>
              <a:rPr lang="en-US" sz="1200" dirty="0" smtClean="0">
                <a:solidFill>
                  <a:schemeClr val="bg1"/>
                </a:solidFill>
              </a:rPr>
              <a:t>Real-time processing and image by:</a:t>
            </a:r>
          </a:p>
          <a:p>
            <a:pPr algn="r"/>
            <a:r>
              <a:rPr lang="en-US" sz="1200" dirty="0" smtClean="0">
                <a:solidFill>
                  <a:schemeClr val="bg1"/>
                </a:solidFill>
              </a:rPr>
              <a:t>Frank LaFontaine (Raytheon)</a:t>
            </a:r>
          </a:p>
          <a:p>
            <a:pPr algn="r"/>
            <a:r>
              <a:rPr lang="en-US" sz="1200" dirty="0" smtClean="0">
                <a:solidFill>
                  <a:schemeClr val="bg1"/>
                </a:solidFill>
              </a:rPr>
              <a:t>Dr. Robert Atkinson (USRA)</a:t>
            </a:r>
          </a:p>
          <a:p>
            <a:pPr algn="r"/>
            <a:r>
              <a:rPr lang="en-US" sz="1200" dirty="0" smtClean="0">
                <a:solidFill>
                  <a:schemeClr val="bg1"/>
                </a:solidFill>
              </a:rPr>
              <a:t>Kevin McGrath (Jacobs)</a:t>
            </a:r>
            <a:endParaRPr lang="en-US" sz="1200" dirty="0">
              <a:solidFill>
                <a:schemeClr val="bg1"/>
              </a:solidFill>
            </a:endParaRPr>
          </a:p>
        </p:txBody>
      </p:sp>
      <p:cxnSp>
        <p:nvCxnSpPr>
          <p:cNvPr id="20" name="Straight Arrow Connector 19"/>
          <p:cNvCxnSpPr/>
          <p:nvPr/>
        </p:nvCxnSpPr>
        <p:spPr bwMode="auto">
          <a:xfrm>
            <a:off x="3035300" y="2782789"/>
            <a:ext cx="1397000" cy="62011"/>
          </a:xfrm>
          <a:prstGeom prst="straightConnector1">
            <a:avLst/>
          </a:prstGeom>
          <a:noFill/>
          <a:ln w="19050" cap="flat" cmpd="sng" algn="ctr">
            <a:solidFill>
              <a:schemeClr val="bg1"/>
            </a:solidFill>
            <a:prstDash val="solid"/>
            <a:round/>
            <a:headEnd type="none" w="med" len="med"/>
            <a:tailEnd type="triangle"/>
          </a:ln>
          <a:effectLst/>
        </p:spPr>
      </p:cxnSp>
      <p:cxnSp>
        <p:nvCxnSpPr>
          <p:cNvPr id="22" name="Straight Arrow Connector 21"/>
          <p:cNvCxnSpPr/>
          <p:nvPr/>
        </p:nvCxnSpPr>
        <p:spPr bwMode="auto">
          <a:xfrm flipH="1">
            <a:off x="5356441" y="2225046"/>
            <a:ext cx="1054100" cy="82011"/>
          </a:xfrm>
          <a:prstGeom prst="straightConnector1">
            <a:avLst/>
          </a:prstGeom>
          <a:noFill/>
          <a:ln w="19050" cap="flat" cmpd="sng" algn="ctr">
            <a:solidFill>
              <a:schemeClr val="bg1"/>
            </a:solidFill>
            <a:prstDash val="solid"/>
            <a:round/>
            <a:headEnd type="none" w="med" len="med"/>
            <a:tailEnd type="triangle"/>
          </a:ln>
          <a:effectLst/>
        </p:spPr>
      </p:cxnSp>
      <p:cxnSp>
        <p:nvCxnSpPr>
          <p:cNvPr id="24" name="Straight Arrow Connector 23"/>
          <p:cNvCxnSpPr/>
          <p:nvPr/>
        </p:nvCxnSpPr>
        <p:spPr bwMode="auto">
          <a:xfrm flipH="1" flipV="1">
            <a:off x="4394201" y="3076064"/>
            <a:ext cx="2197098" cy="200993"/>
          </a:xfrm>
          <a:prstGeom prst="straightConnector1">
            <a:avLst/>
          </a:prstGeom>
          <a:noFill/>
          <a:ln w="19050" cap="flat" cmpd="sng" algn="ctr">
            <a:solidFill>
              <a:schemeClr val="bg1"/>
            </a:solidFill>
            <a:prstDash val="solid"/>
            <a:round/>
            <a:headEnd type="none" w="med" len="med"/>
            <a:tailEnd type="triangle"/>
          </a:ln>
          <a:effectLst/>
        </p:spPr>
      </p:cxnSp>
      <p:sp>
        <p:nvSpPr>
          <p:cNvPr id="25" name="TextBox 24"/>
          <p:cNvSpPr txBox="1"/>
          <p:nvPr/>
        </p:nvSpPr>
        <p:spPr>
          <a:xfrm>
            <a:off x="592931" y="4243834"/>
            <a:ext cx="3221832" cy="1169551"/>
          </a:xfrm>
          <a:prstGeom prst="rect">
            <a:avLst/>
          </a:prstGeom>
          <a:noFill/>
        </p:spPr>
        <p:txBody>
          <a:bodyPr wrap="square" rtlCol="0">
            <a:spAutoFit/>
          </a:bodyPr>
          <a:lstStyle/>
          <a:p>
            <a:r>
              <a:rPr lang="en-US" sz="1400" dirty="0">
                <a:solidFill>
                  <a:schemeClr val="bg1"/>
                </a:solidFill>
              </a:rPr>
              <a:t>Hurricane </a:t>
            </a:r>
            <a:r>
              <a:rPr lang="en-US" sz="1400" dirty="0" err="1">
                <a:solidFill>
                  <a:schemeClr val="bg1"/>
                </a:solidFill>
              </a:rPr>
              <a:t>Iselle</a:t>
            </a:r>
            <a:r>
              <a:rPr lang="en-US" sz="1400" dirty="0">
                <a:solidFill>
                  <a:schemeClr val="bg1"/>
                </a:solidFill>
              </a:rPr>
              <a:t> as observed by the GPM Microwave </a:t>
            </a:r>
            <a:r>
              <a:rPr lang="en-US" sz="1400" dirty="0" smtClean="0">
                <a:solidFill>
                  <a:schemeClr val="bg1"/>
                </a:solidFill>
              </a:rPr>
              <a:t>Imager; screen capture from N-AWIPS </a:t>
            </a:r>
            <a:r>
              <a:rPr lang="en-US" sz="1400" dirty="0">
                <a:solidFill>
                  <a:schemeClr val="bg1"/>
                </a:solidFill>
              </a:rPr>
              <a:t>Decision Support System used </a:t>
            </a:r>
            <a:r>
              <a:rPr lang="en-US" sz="1400" dirty="0" smtClean="0">
                <a:solidFill>
                  <a:schemeClr val="bg1"/>
                </a:solidFill>
              </a:rPr>
              <a:t>at NOAA NHC and WPC</a:t>
            </a:r>
            <a:endParaRPr lang="en-US" sz="1400" dirty="0">
              <a:solidFill>
                <a:schemeClr val="bg1"/>
              </a:solidFill>
            </a:endParaRPr>
          </a:p>
          <a:p>
            <a:endParaRPr lang="en-US" sz="1400" dirty="0">
              <a:solidFill>
                <a:schemeClr val="bg1"/>
              </a:solidFill>
            </a:endParaRPr>
          </a:p>
        </p:txBody>
      </p:sp>
      <p:sp>
        <p:nvSpPr>
          <p:cNvPr id="13" name="Rounded Rectangle 12"/>
          <p:cNvSpPr/>
          <p:nvPr/>
        </p:nvSpPr>
        <p:spPr>
          <a:xfrm>
            <a:off x="1007533" y="2307057"/>
            <a:ext cx="2043267" cy="9043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b="1" dirty="0">
                <a:solidFill>
                  <a:srgbClr val="FF0000"/>
                </a:solidFill>
              </a:rPr>
              <a:t>Red:  Colder cloud tops associated with intense convection and precipitation</a:t>
            </a:r>
          </a:p>
        </p:txBody>
      </p:sp>
      <p:sp>
        <p:nvSpPr>
          <p:cNvPr id="26" name="Rounded Rectangle 25"/>
          <p:cNvSpPr/>
          <p:nvPr/>
        </p:nvSpPr>
        <p:spPr>
          <a:xfrm>
            <a:off x="6306447" y="1961667"/>
            <a:ext cx="2043267" cy="52675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b="1">
                <a:solidFill>
                  <a:schemeClr val="accent1">
                    <a:lumMod val="50000"/>
                  </a:schemeClr>
                </a:solidFill>
              </a:rPr>
              <a:t>Cyan:  Non-convective clouds</a:t>
            </a:r>
            <a:endParaRPr lang="en-US" sz="1400" b="1" dirty="0">
              <a:solidFill>
                <a:schemeClr val="accent1">
                  <a:lumMod val="50000"/>
                </a:schemeClr>
              </a:solidFill>
            </a:endParaRPr>
          </a:p>
        </p:txBody>
      </p:sp>
      <p:sp>
        <p:nvSpPr>
          <p:cNvPr id="27" name="Rounded Rectangle 26"/>
          <p:cNvSpPr/>
          <p:nvPr/>
        </p:nvSpPr>
        <p:spPr>
          <a:xfrm>
            <a:off x="6591299" y="2844800"/>
            <a:ext cx="2043267" cy="9043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b="1" dirty="0">
                <a:solidFill>
                  <a:schemeClr val="tx1"/>
                </a:solidFill>
              </a:rPr>
              <a:t>Used by forecasters to get a fix on the center of a tropical system</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43" y="750"/>
            <a:ext cx="534386" cy="427509"/>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874" y="445699"/>
            <a:ext cx="1034144" cy="277649"/>
          </a:xfrm>
          <a:prstGeom prst="rect">
            <a:avLst/>
          </a:prstGeom>
        </p:spPr>
      </p:pic>
    </p:spTree>
    <p:extLst>
      <p:ext uri="{BB962C8B-B14F-4D97-AF65-F5344CB8AC3E}">
        <p14:creationId xmlns:p14="http://schemas.microsoft.com/office/powerpoint/2010/main" val="104310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5450965"/>
            <a:ext cx="9143999" cy="1477328"/>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SPoRT</a:t>
            </a:r>
            <a:r>
              <a:rPr lang="en-US" dirty="0" smtClean="0"/>
              <a:t> obtains real-time L2 rain rate data from the GPM Processing System, formats for AWIPS II, and disseminates to forecasters via LDM</a:t>
            </a:r>
          </a:p>
          <a:p>
            <a:pPr marL="285750" indent="-285750">
              <a:buFont typeface="Arial" panose="020B0604020202020204" pitchFamily="34" charset="0"/>
              <a:buChar char="•"/>
            </a:pPr>
            <a:r>
              <a:rPr lang="en-US" dirty="0" smtClean="0"/>
              <a:t>Can </a:t>
            </a:r>
            <a:r>
              <a:rPr lang="en-US" dirty="0" smtClean="0"/>
              <a:t>supplement radar information in data</a:t>
            </a:r>
            <a:r>
              <a:rPr lang="en-US" dirty="0" smtClean="0"/>
              <a:t>-void </a:t>
            </a:r>
            <a:r>
              <a:rPr lang="en-US" dirty="0" smtClean="0"/>
              <a:t>regions over water and parts of western U.S.</a:t>
            </a:r>
          </a:p>
          <a:p>
            <a:pPr marL="285750" indent="-285750">
              <a:buFont typeface="Arial" panose="020B0604020202020204" pitchFamily="34" charset="0"/>
              <a:buChar char="•"/>
            </a:pPr>
            <a:r>
              <a:rPr lang="en-US" dirty="0" smtClean="0"/>
              <a:t>Evaluation planned for July/August with NWS WFOs to investigate operational impact of L2 observations in detecting and aiding in forecast of monsoon events</a:t>
            </a:r>
          </a:p>
        </p:txBody>
      </p:sp>
      <p:sp>
        <p:nvSpPr>
          <p:cNvPr id="26" name="Title 1"/>
          <p:cNvSpPr txBox="1">
            <a:spLocks/>
          </p:cNvSpPr>
          <p:nvPr/>
        </p:nvSpPr>
        <p:spPr>
          <a:xfrm>
            <a:off x="1709058" y="97744"/>
            <a:ext cx="5758543" cy="7976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a:t>Transition of L2 Rain Rate Data to </a:t>
            </a:r>
            <a:r>
              <a:rPr lang="en-US" sz="3000" dirty="0" smtClean="0"/>
              <a:t>Forecasters</a:t>
            </a:r>
            <a:endParaRPr lang="en-US" sz="3000" dirty="0"/>
          </a:p>
        </p:txBody>
      </p:sp>
      <p:grpSp>
        <p:nvGrpSpPr>
          <p:cNvPr id="5" name="Group 4"/>
          <p:cNvGrpSpPr/>
          <p:nvPr/>
        </p:nvGrpSpPr>
        <p:grpSpPr>
          <a:xfrm>
            <a:off x="500470" y="932788"/>
            <a:ext cx="3842930" cy="4400852"/>
            <a:chOff x="500470" y="1477076"/>
            <a:chExt cx="3842930" cy="4400852"/>
          </a:xfrm>
        </p:grpSpPr>
        <p:pic>
          <p:nvPicPr>
            <p:cNvPr id="6" name="Picture 5"/>
            <p:cNvPicPr>
              <a:picLocks noChangeAspect="1"/>
            </p:cNvPicPr>
            <p:nvPr/>
          </p:nvPicPr>
          <p:blipFill>
            <a:blip r:embed="rId3"/>
            <a:stretch>
              <a:fillRect/>
            </a:stretch>
          </p:blipFill>
          <p:spPr>
            <a:xfrm>
              <a:off x="500470" y="1477076"/>
              <a:ext cx="3842930" cy="4400852"/>
            </a:xfrm>
            <a:prstGeom prst="rect">
              <a:avLst/>
            </a:prstGeom>
          </p:spPr>
        </p:pic>
        <p:sp>
          <p:nvSpPr>
            <p:cNvPr id="7" name="Rectangle 6"/>
            <p:cNvSpPr/>
            <p:nvPr/>
          </p:nvSpPr>
          <p:spPr>
            <a:xfrm>
              <a:off x="809112" y="1828800"/>
              <a:ext cx="1677062" cy="307777"/>
            </a:xfrm>
            <a:prstGeom prst="rect">
              <a:avLst/>
            </a:prstGeom>
          </p:spPr>
          <p:txBody>
            <a:bodyPr wrap="none">
              <a:spAutoFit/>
            </a:bodyPr>
            <a:lstStyle/>
            <a:p>
              <a:r>
                <a:rPr lang="en-US" sz="1400" dirty="0" smtClean="0">
                  <a:solidFill>
                    <a:schemeClr val="bg1">
                      <a:lumMod val="95000"/>
                    </a:schemeClr>
                  </a:solidFill>
                </a:rPr>
                <a:t>Default color curve</a:t>
              </a:r>
              <a:endParaRPr lang="en-US" sz="1400" dirty="0">
                <a:solidFill>
                  <a:schemeClr val="bg1">
                    <a:lumMod val="95000"/>
                  </a:schemeClr>
                </a:solidFill>
              </a:endParaRPr>
            </a:p>
          </p:txBody>
        </p:sp>
        <p:sp>
          <p:nvSpPr>
            <p:cNvPr id="8" name="Rectangle 7"/>
            <p:cNvSpPr/>
            <p:nvPr/>
          </p:nvSpPr>
          <p:spPr>
            <a:xfrm>
              <a:off x="2003445" y="5257800"/>
              <a:ext cx="2339955" cy="523220"/>
            </a:xfrm>
            <a:prstGeom prst="rect">
              <a:avLst/>
            </a:prstGeom>
          </p:spPr>
          <p:txBody>
            <a:bodyPr wrap="square">
              <a:spAutoFit/>
            </a:bodyPr>
            <a:lstStyle/>
            <a:p>
              <a:r>
                <a:rPr lang="en-US" sz="1400" dirty="0" smtClean="0">
                  <a:solidFill>
                    <a:schemeClr val="bg1">
                      <a:lumMod val="95000"/>
                    </a:schemeClr>
                  </a:solidFill>
                </a:rPr>
                <a:t>Identifies very low rates and overall structure</a:t>
              </a:r>
              <a:endParaRPr lang="en-US" sz="1400" dirty="0">
                <a:solidFill>
                  <a:schemeClr val="bg1">
                    <a:lumMod val="95000"/>
                  </a:schemeClr>
                </a:solidFill>
              </a:endParaRPr>
            </a:p>
          </p:txBody>
        </p:sp>
        <p:cxnSp>
          <p:nvCxnSpPr>
            <p:cNvPr id="9" name="Straight Arrow Connector 8"/>
            <p:cNvCxnSpPr/>
            <p:nvPr/>
          </p:nvCxnSpPr>
          <p:spPr>
            <a:xfrm flipH="1" flipV="1">
              <a:off x="1470376" y="4343400"/>
              <a:ext cx="609600" cy="83820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764051" y="935374"/>
            <a:ext cx="3974857" cy="4398264"/>
            <a:chOff x="4764051" y="1479664"/>
            <a:chExt cx="3974857" cy="4398264"/>
          </a:xfrm>
        </p:grpSpPr>
        <p:pic>
          <p:nvPicPr>
            <p:cNvPr id="12" name="Picture 11"/>
            <p:cNvPicPr>
              <a:picLocks/>
            </p:cNvPicPr>
            <p:nvPr/>
          </p:nvPicPr>
          <p:blipFill>
            <a:blip r:embed="rId4"/>
            <a:stretch>
              <a:fillRect/>
            </a:stretch>
          </p:blipFill>
          <p:spPr>
            <a:xfrm>
              <a:off x="4764051" y="1479664"/>
              <a:ext cx="3840480" cy="4398264"/>
            </a:xfrm>
            <a:prstGeom prst="rect">
              <a:avLst/>
            </a:prstGeom>
          </p:spPr>
        </p:pic>
        <p:sp>
          <p:nvSpPr>
            <p:cNvPr id="13" name="Rectangle 12"/>
            <p:cNvSpPr/>
            <p:nvPr/>
          </p:nvSpPr>
          <p:spPr>
            <a:xfrm>
              <a:off x="4959434" y="1828799"/>
              <a:ext cx="2609497" cy="307777"/>
            </a:xfrm>
            <a:prstGeom prst="rect">
              <a:avLst/>
            </a:prstGeom>
          </p:spPr>
          <p:txBody>
            <a:bodyPr wrap="none">
              <a:spAutoFit/>
            </a:bodyPr>
            <a:lstStyle/>
            <a:p>
              <a:r>
                <a:rPr lang="en-US" sz="1400" dirty="0" smtClean="0">
                  <a:solidFill>
                    <a:schemeClr val="bg1">
                      <a:lumMod val="95000"/>
                    </a:schemeClr>
                  </a:solidFill>
                </a:rPr>
                <a:t>MRMS color curve in AWIPS II</a:t>
              </a:r>
              <a:endParaRPr lang="en-US" sz="1400" dirty="0">
                <a:solidFill>
                  <a:schemeClr val="bg1">
                    <a:lumMod val="95000"/>
                  </a:schemeClr>
                </a:solidFill>
              </a:endParaRPr>
            </a:p>
          </p:txBody>
        </p:sp>
        <p:sp>
          <p:nvSpPr>
            <p:cNvPr id="14" name="Rectangle 13"/>
            <p:cNvSpPr/>
            <p:nvPr/>
          </p:nvSpPr>
          <p:spPr>
            <a:xfrm>
              <a:off x="6398953" y="5251801"/>
              <a:ext cx="2339955" cy="523220"/>
            </a:xfrm>
            <a:prstGeom prst="rect">
              <a:avLst/>
            </a:prstGeom>
          </p:spPr>
          <p:txBody>
            <a:bodyPr wrap="square">
              <a:spAutoFit/>
            </a:bodyPr>
            <a:lstStyle/>
            <a:p>
              <a:r>
                <a:rPr lang="en-US" sz="1400" dirty="0" smtClean="0">
                  <a:solidFill>
                    <a:schemeClr val="bg1">
                      <a:lumMod val="95000"/>
                    </a:schemeClr>
                  </a:solidFill>
                </a:rPr>
                <a:t>Identifies strongest precipitation clearly</a:t>
              </a:r>
              <a:endParaRPr lang="en-US" sz="1400" dirty="0">
                <a:solidFill>
                  <a:schemeClr val="bg1">
                    <a:lumMod val="95000"/>
                  </a:schemeClr>
                </a:solidFill>
              </a:endParaRPr>
            </a:p>
          </p:txBody>
        </p:sp>
        <p:cxnSp>
          <p:nvCxnSpPr>
            <p:cNvPr id="15" name="Straight Arrow Connector 14"/>
            <p:cNvCxnSpPr/>
            <p:nvPr/>
          </p:nvCxnSpPr>
          <p:spPr>
            <a:xfrm flipH="1" flipV="1">
              <a:off x="6477000" y="4267200"/>
              <a:ext cx="866197" cy="91440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4256312" y="4753893"/>
            <a:ext cx="1921176" cy="600164"/>
          </a:xfrm>
          <a:prstGeom prst="rect">
            <a:avLst/>
          </a:prstGeom>
          <a:solidFill>
            <a:schemeClr val="bg1"/>
          </a:solidFill>
        </p:spPr>
        <p:txBody>
          <a:bodyPr wrap="square" rtlCol="0">
            <a:spAutoFit/>
          </a:bodyPr>
          <a:lstStyle/>
          <a:p>
            <a:r>
              <a:rPr lang="en-US" sz="1100" b="1" dirty="0" smtClean="0"/>
              <a:t>Images by:</a:t>
            </a:r>
          </a:p>
          <a:p>
            <a:r>
              <a:rPr lang="en-US" sz="1100" b="1" dirty="0" smtClean="0"/>
              <a:t>Frank LaFontaine (Jacobs)</a:t>
            </a:r>
          </a:p>
          <a:p>
            <a:r>
              <a:rPr lang="en-US" sz="1100" b="1" dirty="0" smtClean="0"/>
              <a:t>Geoffrey Stano (ENSCO, Inc.)</a:t>
            </a:r>
            <a:endParaRPr lang="en-US" sz="1100" b="1"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43" y="750"/>
            <a:ext cx="534386" cy="427509"/>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874" y="445699"/>
            <a:ext cx="1034144" cy="277649"/>
          </a:xfrm>
          <a:prstGeom prst="rect">
            <a:avLst/>
          </a:prstGeom>
        </p:spPr>
      </p:pic>
    </p:spTree>
    <p:extLst>
      <p:ext uri="{BB962C8B-B14F-4D97-AF65-F5344CB8AC3E}">
        <p14:creationId xmlns:p14="http://schemas.microsoft.com/office/powerpoint/2010/main" val="377710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374018" y="402548"/>
            <a:ext cx="6409267" cy="457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smtClean="0"/>
              <a:t>Transition of L3 IMERG Data to Forecasters</a:t>
            </a:r>
            <a:endParaRPr lang="en-US" sz="3000" dirty="0"/>
          </a:p>
        </p:txBody>
      </p:sp>
      <p:sp>
        <p:nvSpPr>
          <p:cNvPr id="17" name="TextBox 16"/>
          <p:cNvSpPr txBox="1"/>
          <p:nvPr/>
        </p:nvSpPr>
        <p:spPr>
          <a:xfrm>
            <a:off x="0" y="5396535"/>
            <a:ext cx="9143999" cy="1477328"/>
          </a:xfrm>
          <a:prstGeom prst="rect">
            <a:avLst/>
          </a:prstGeom>
          <a:noFill/>
        </p:spPr>
        <p:txBody>
          <a:bodyPr wrap="square" rtlCol="0">
            <a:spAutoFit/>
          </a:bodyPr>
          <a:lstStyle/>
          <a:p>
            <a:pPr marL="285750" indent="-285750">
              <a:buFont typeface="Arial" panose="020B0604020202020204" pitchFamily="34" charset="0"/>
              <a:buChar char="•"/>
            </a:pPr>
            <a:r>
              <a:rPr lang="en-US" dirty="0" err="1"/>
              <a:t>SPoRT</a:t>
            </a:r>
            <a:r>
              <a:rPr lang="en-US" dirty="0"/>
              <a:t> obtains real-time </a:t>
            </a:r>
            <a:r>
              <a:rPr lang="en-US" dirty="0" smtClean="0"/>
              <a:t>IMERG </a:t>
            </a:r>
            <a:r>
              <a:rPr lang="en-US" dirty="0"/>
              <a:t>data from the GPM Processing System, formats for AWIPS II, and disseminates to forecasters via LDM</a:t>
            </a:r>
          </a:p>
          <a:p>
            <a:pPr marL="285750" indent="-285750">
              <a:buFont typeface="Arial" panose="020B0604020202020204" pitchFamily="34" charset="0"/>
              <a:buChar char="•"/>
            </a:pPr>
            <a:r>
              <a:rPr lang="en-US" dirty="0" smtClean="0"/>
              <a:t>Due to latency, most useful for hydrologic applications to pinpoint areas of heaviest rainfall outside of radar coverage</a:t>
            </a:r>
          </a:p>
          <a:p>
            <a:pPr marL="285750" indent="-285750">
              <a:buFont typeface="Arial" panose="020B0604020202020204" pitchFamily="34" charset="0"/>
              <a:buChar char="•"/>
            </a:pPr>
            <a:r>
              <a:rPr lang="en-US" dirty="0" smtClean="0"/>
              <a:t>Evaluation planned for this fall with River Forecast Center forecasters in Southern Alaska</a:t>
            </a:r>
          </a:p>
        </p:txBody>
      </p:sp>
      <p:grpSp>
        <p:nvGrpSpPr>
          <p:cNvPr id="5" name="Group 4"/>
          <p:cNvGrpSpPr/>
          <p:nvPr/>
        </p:nvGrpSpPr>
        <p:grpSpPr>
          <a:xfrm>
            <a:off x="0" y="826435"/>
            <a:ext cx="9144000" cy="4486671"/>
            <a:chOff x="0" y="826435"/>
            <a:chExt cx="9144000" cy="4486671"/>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435"/>
              <a:ext cx="9144000" cy="448667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6435"/>
              <a:ext cx="4572000" cy="132106"/>
            </a:xfrm>
            <a:prstGeom prst="rect">
              <a:avLst/>
            </a:prstGeom>
          </p:spPr>
        </p:pic>
      </p:grpSp>
      <p:sp>
        <p:nvSpPr>
          <p:cNvPr id="6" name="TextBox 5"/>
          <p:cNvSpPr txBox="1"/>
          <p:nvPr/>
        </p:nvSpPr>
        <p:spPr>
          <a:xfrm>
            <a:off x="0" y="4408714"/>
            <a:ext cx="2394857" cy="646331"/>
          </a:xfrm>
          <a:prstGeom prst="rect">
            <a:avLst/>
          </a:prstGeom>
          <a:noFill/>
        </p:spPr>
        <p:txBody>
          <a:bodyPr wrap="square" rtlCol="0">
            <a:spAutoFit/>
          </a:bodyPr>
          <a:lstStyle/>
          <a:p>
            <a:r>
              <a:rPr lang="en-US" dirty="0" smtClean="0">
                <a:solidFill>
                  <a:schemeClr val="bg1"/>
                </a:solidFill>
              </a:rPr>
              <a:t>Hurricane Blanca</a:t>
            </a:r>
          </a:p>
          <a:p>
            <a:r>
              <a:rPr lang="en-US" dirty="0" smtClean="0">
                <a:solidFill>
                  <a:schemeClr val="bg1"/>
                </a:solidFill>
              </a:rPr>
              <a:t>2100 UTC 4 June 2015</a:t>
            </a:r>
            <a:endParaRPr lang="en-US" dirty="0">
              <a:solidFill>
                <a:schemeClr val="bg1"/>
              </a:solidFill>
            </a:endParaRPr>
          </a:p>
        </p:txBody>
      </p:sp>
      <p:sp>
        <p:nvSpPr>
          <p:cNvPr id="9" name="TextBox 8"/>
          <p:cNvSpPr txBox="1"/>
          <p:nvPr/>
        </p:nvSpPr>
        <p:spPr>
          <a:xfrm>
            <a:off x="0" y="2468184"/>
            <a:ext cx="1363133" cy="430887"/>
          </a:xfrm>
          <a:prstGeom prst="rect">
            <a:avLst/>
          </a:prstGeom>
          <a:solidFill>
            <a:schemeClr val="bg1"/>
          </a:solidFill>
        </p:spPr>
        <p:txBody>
          <a:bodyPr wrap="square" rtlCol="0">
            <a:spAutoFit/>
          </a:bodyPr>
          <a:lstStyle/>
          <a:p>
            <a:r>
              <a:rPr lang="en-US" sz="1100" b="1" dirty="0" smtClean="0"/>
              <a:t>Image by:  Matt Smith (UAH)</a:t>
            </a:r>
            <a:endParaRPr lang="en-US" sz="1100" b="1"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43" y="750"/>
            <a:ext cx="534386" cy="42750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874" y="445699"/>
            <a:ext cx="1034144" cy="277649"/>
          </a:xfrm>
          <a:prstGeom prst="rect">
            <a:avLst/>
          </a:prstGeom>
        </p:spPr>
      </p:pic>
    </p:spTree>
    <p:extLst>
      <p:ext uri="{BB962C8B-B14F-4D97-AF65-F5344CB8AC3E}">
        <p14:creationId xmlns:p14="http://schemas.microsoft.com/office/powerpoint/2010/main" val="367297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469571" y="0"/>
            <a:ext cx="6237516" cy="987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smtClean="0"/>
              <a:t>Integration of IMERG Product into Real-Time Land Surface Model</a:t>
            </a:r>
            <a:endParaRPr lang="en-US" sz="3000" dirty="0"/>
          </a:p>
        </p:txBody>
      </p:sp>
      <p:sp>
        <p:nvSpPr>
          <p:cNvPr id="17" name="TextBox 16"/>
          <p:cNvSpPr txBox="1"/>
          <p:nvPr/>
        </p:nvSpPr>
        <p:spPr>
          <a:xfrm>
            <a:off x="20635" y="4887378"/>
            <a:ext cx="9143999" cy="1754326"/>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SPoRT</a:t>
            </a:r>
            <a:r>
              <a:rPr lang="en-US" dirty="0" smtClean="0"/>
              <a:t> has completed work to integrate the GPM L3 IMERG product into a real-time, high-resolution version of the NASA Land Information System (LIS) used by SERVIR partners in East Africa for soil moisture diagnostics and local NWP model initialization</a:t>
            </a:r>
          </a:p>
          <a:p>
            <a:pPr marL="285750" indent="-285750">
              <a:buFont typeface="Arial" panose="020B0604020202020204" pitchFamily="34" charset="0"/>
              <a:buChar char="•"/>
            </a:pPr>
            <a:r>
              <a:rPr lang="en-US" dirty="0" smtClean="0"/>
              <a:t>IMERG (right) replaces legacy CMORPH (left) as the precipitation forcing dataset for OCONUS </a:t>
            </a:r>
            <a:r>
              <a:rPr lang="en-US" dirty="0" smtClean="0"/>
              <a:t>SPoRT-LIS</a:t>
            </a:r>
            <a:endParaRPr lang="en-US" dirty="0" smtClean="0"/>
          </a:p>
          <a:p>
            <a:pPr marL="285750" lvl="6" indent="-285750">
              <a:buFont typeface="Arial" panose="020B0604020202020204" pitchFamily="34" charset="0"/>
              <a:buChar char="•"/>
            </a:pPr>
            <a:r>
              <a:rPr lang="en-US" dirty="0"/>
              <a:t>IMERG will also be used by forecasters to validate regional model forecasts of </a:t>
            </a:r>
            <a:r>
              <a:rPr lang="en-US" dirty="0" smtClean="0"/>
              <a:t>precipitation</a:t>
            </a:r>
            <a:endParaRPr lang="en-US" dirty="0"/>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2554"/>
            <a:ext cx="4572000" cy="377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62554"/>
            <a:ext cx="4572000" cy="377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43867" y="4120762"/>
            <a:ext cx="1363133" cy="600164"/>
          </a:xfrm>
          <a:prstGeom prst="rect">
            <a:avLst/>
          </a:prstGeom>
          <a:solidFill>
            <a:schemeClr val="bg1"/>
          </a:solidFill>
        </p:spPr>
        <p:txBody>
          <a:bodyPr wrap="square" rtlCol="0">
            <a:spAutoFit/>
          </a:bodyPr>
          <a:lstStyle/>
          <a:p>
            <a:r>
              <a:rPr lang="en-US" sz="1100" b="1" dirty="0" smtClean="0"/>
              <a:t>Images by:  Jonathan Case (ENSCO, Inc.)</a:t>
            </a:r>
            <a:endParaRPr lang="en-US" sz="1100" b="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43" y="750"/>
            <a:ext cx="534386" cy="42750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874" y="445699"/>
            <a:ext cx="1034144" cy="277649"/>
          </a:xfrm>
          <a:prstGeom prst="rect">
            <a:avLst/>
          </a:prstGeom>
        </p:spPr>
      </p:pic>
    </p:spTree>
    <p:extLst>
      <p:ext uri="{BB962C8B-B14F-4D97-AF65-F5344CB8AC3E}">
        <p14:creationId xmlns:p14="http://schemas.microsoft.com/office/powerpoint/2010/main" val="267139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702633" y="913328"/>
            <a:ext cx="4103910" cy="3303712"/>
            <a:chOff x="5837511" y="4254504"/>
            <a:chExt cx="3199764" cy="2271138"/>
          </a:xfrm>
        </p:grpSpPr>
        <p:pic>
          <p:nvPicPr>
            <p:cNvPr id="23" name="Picture 22"/>
            <p:cNvPicPr>
              <a:picLocks noChangeAspect="1" noChangeArrowheads="1"/>
            </p:cNvPicPr>
            <p:nvPr/>
          </p:nvPicPr>
          <p:blipFill>
            <a:blip r:embed="rId2" cstate="print"/>
            <a:srcRect/>
            <a:stretch>
              <a:fillRect/>
            </a:stretch>
          </p:blipFill>
          <p:spPr bwMode="auto">
            <a:xfrm>
              <a:off x="5837511" y="4259259"/>
              <a:ext cx="3199764" cy="2266383"/>
            </a:xfrm>
            <a:prstGeom prst="rect">
              <a:avLst/>
            </a:prstGeom>
            <a:noFill/>
            <a:ln w="9525">
              <a:noFill/>
              <a:round/>
              <a:headEnd/>
              <a:tailEnd/>
            </a:ln>
            <a:effectLst/>
          </p:spPr>
        </p:pic>
        <p:sp>
          <p:nvSpPr>
            <p:cNvPr id="7" name="Rectangle 6"/>
            <p:cNvSpPr/>
            <p:nvPr/>
          </p:nvSpPr>
          <p:spPr>
            <a:xfrm>
              <a:off x="7385436" y="4254504"/>
              <a:ext cx="1072764" cy="117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noChangeArrowheads="1"/>
          </p:cNvPicPr>
          <p:nvPr/>
        </p:nvPicPr>
        <p:blipFill>
          <a:blip r:embed="rId3" cstate="print"/>
          <a:srcRect/>
          <a:stretch>
            <a:fillRect/>
          </a:stretch>
        </p:blipFill>
        <p:spPr bwMode="auto">
          <a:xfrm>
            <a:off x="23188" y="877883"/>
            <a:ext cx="4540759" cy="3339157"/>
          </a:xfrm>
          <a:prstGeom prst="rect">
            <a:avLst/>
          </a:prstGeom>
          <a:noFill/>
          <a:ln w="9525">
            <a:noFill/>
            <a:round/>
            <a:headEnd/>
            <a:tailEnd/>
          </a:ln>
          <a:effectLst/>
        </p:spPr>
      </p:pic>
      <p:sp>
        <p:nvSpPr>
          <p:cNvPr id="4099" name="Title 15"/>
          <p:cNvSpPr>
            <a:spLocks noGrp="1"/>
          </p:cNvSpPr>
          <p:nvPr>
            <p:ph type="title"/>
          </p:nvPr>
        </p:nvSpPr>
        <p:spPr>
          <a:xfrm>
            <a:off x="917021" y="235277"/>
            <a:ext cx="7345234" cy="457200"/>
          </a:xfrm>
        </p:spPr>
        <p:txBody>
          <a:bodyPr>
            <a:noAutofit/>
          </a:bodyPr>
          <a:lstStyle/>
          <a:p>
            <a:pPr algn="ctr"/>
            <a:r>
              <a:rPr lang="en-US" sz="3000" dirty="0" smtClean="0"/>
              <a:t>Assimilation of GPM Products into Regional NWP</a:t>
            </a:r>
          </a:p>
        </p:txBody>
      </p:sp>
      <p:sp>
        <p:nvSpPr>
          <p:cNvPr id="15" name="Content Placeholder 27"/>
          <p:cNvSpPr txBox="1">
            <a:spLocks/>
          </p:cNvSpPr>
          <p:nvPr/>
        </p:nvSpPr>
        <p:spPr>
          <a:xfrm>
            <a:off x="-11" y="4415119"/>
            <a:ext cx="9120812" cy="213433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2575" indent="-282575"/>
            <a:r>
              <a:rPr lang="en-US" sz="1800" dirty="0" smtClean="0"/>
              <a:t>SPoRT-funded project to integrate L2 GPM observations into the </a:t>
            </a:r>
            <a:r>
              <a:rPr lang="en-US" sz="1800" dirty="0" err="1" smtClean="0"/>
              <a:t>Gridpoint</a:t>
            </a:r>
            <a:r>
              <a:rPr lang="en-US" sz="1800" dirty="0" smtClean="0"/>
              <a:t> Statistical Interpolation (GSI) data assimilation system for regional NWP applications</a:t>
            </a:r>
          </a:p>
          <a:p>
            <a:pPr marL="282575" indent="-282575" fontAlgn="auto">
              <a:spcBef>
                <a:spcPct val="0"/>
              </a:spcBef>
              <a:spcAft>
                <a:spcPts val="0"/>
              </a:spcAft>
            </a:pPr>
            <a:r>
              <a:rPr lang="en-US" sz="1800" dirty="0" smtClean="0">
                <a:solidFill>
                  <a:srgbClr val="000000"/>
                </a:solidFill>
              </a:rPr>
              <a:t>Generate packages </a:t>
            </a:r>
            <a:r>
              <a:rPr lang="en-US" sz="1800" dirty="0">
                <a:solidFill>
                  <a:srgbClr val="000000"/>
                </a:solidFill>
              </a:rPr>
              <a:t>in community GSI to assimilate </a:t>
            </a:r>
            <a:r>
              <a:rPr lang="en-US" sz="1800" dirty="0" smtClean="0">
                <a:solidFill>
                  <a:srgbClr val="000000"/>
                </a:solidFill>
              </a:rPr>
              <a:t>GPM data (L2 GMI rainfall and DPR reflectivity)</a:t>
            </a:r>
            <a:endParaRPr lang="en-US" sz="1800" dirty="0">
              <a:solidFill>
                <a:srgbClr val="000000"/>
              </a:solidFill>
            </a:endParaRPr>
          </a:p>
          <a:p>
            <a:pPr marL="282575" indent="-282575" fontAlgn="auto">
              <a:spcBef>
                <a:spcPct val="0"/>
              </a:spcBef>
              <a:spcAft>
                <a:spcPts val="0"/>
              </a:spcAft>
            </a:pPr>
            <a:r>
              <a:rPr lang="en-US" sz="1800" dirty="0" smtClean="0">
                <a:solidFill>
                  <a:srgbClr val="000000"/>
                </a:solidFill>
              </a:rPr>
              <a:t>Will work</a:t>
            </a:r>
            <a:r>
              <a:rPr lang="en-US" sz="1800" dirty="0" smtClean="0">
                <a:solidFill>
                  <a:srgbClr val="000000"/>
                </a:solidFill>
              </a:rPr>
              <a:t> </a:t>
            </a:r>
            <a:r>
              <a:rPr lang="en-US" sz="1800" dirty="0" smtClean="0">
                <a:solidFill>
                  <a:srgbClr val="000000"/>
                </a:solidFill>
              </a:rPr>
              <a:t>with Developmental </a:t>
            </a:r>
            <a:r>
              <a:rPr lang="en-US" sz="1800" dirty="0" err="1" smtClean="0">
                <a:solidFill>
                  <a:srgbClr val="000000"/>
                </a:solidFill>
              </a:rPr>
              <a:t>Testbed</a:t>
            </a:r>
            <a:r>
              <a:rPr lang="en-US" sz="1800" dirty="0" smtClean="0">
                <a:solidFill>
                  <a:srgbClr val="000000"/>
                </a:solidFill>
              </a:rPr>
              <a:t> Center (DTC) to transition new assimilation modules into the community GSI for use by the weather community and potential integration into operational systems</a:t>
            </a:r>
            <a:endParaRPr lang="en-US" sz="1800" dirty="0">
              <a:solidFill>
                <a:srgbClr val="000000"/>
              </a:solidFill>
            </a:endParaRPr>
          </a:p>
        </p:txBody>
      </p:sp>
      <p:sp>
        <p:nvSpPr>
          <p:cNvPr id="19" name="Rounded Rectangle 18"/>
          <p:cNvSpPr/>
          <p:nvPr/>
        </p:nvSpPr>
        <p:spPr>
          <a:xfrm>
            <a:off x="4822360" y="1293425"/>
            <a:ext cx="1507817" cy="466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GMI L2 rain rates</a:t>
            </a:r>
            <a:endParaRPr lang="en-US" sz="1400" dirty="0">
              <a:solidFill>
                <a:schemeClr val="tx1"/>
              </a:solidFill>
            </a:endParaRPr>
          </a:p>
        </p:txBody>
      </p:sp>
      <p:sp>
        <p:nvSpPr>
          <p:cNvPr id="20" name="Rounded Rectangle 19"/>
          <p:cNvSpPr/>
          <p:nvPr/>
        </p:nvSpPr>
        <p:spPr>
          <a:xfrm>
            <a:off x="282536" y="1190883"/>
            <a:ext cx="1384584" cy="45253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Control Model Simulation</a:t>
            </a:r>
            <a:endParaRPr lang="en-US" sz="1400" dirty="0">
              <a:solidFill>
                <a:schemeClr val="tx1"/>
              </a:solidFill>
            </a:endParaRPr>
          </a:p>
        </p:txBody>
      </p:sp>
      <p:sp>
        <p:nvSpPr>
          <p:cNvPr id="3" name="TextBox 2"/>
          <p:cNvSpPr txBox="1"/>
          <p:nvPr/>
        </p:nvSpPr>
        <p:spPr>
          <a:xfrm>
            <a:off x="618464" y="2993671"/>
            <a:ext cx="1213095" cy="646331"/>
          </a:xfrm>
          <a:prstGeom prst="rect">
            <a:avLst/>
          </a:prstGeom>
          <a:solidFill>
            <a:schemeClr val="bg1">
              <a:alpha val="67000"/>
            </a:schemeClr>
          </a:solidFill>
        </p:spPr>
        <p:txBody>
          <a:bodyPr wrap="square" rtlCol="0">
            <a:spAutoFit/>
          </a:bodyPr>
          <a:lstStyle/>
          <a:p>
            <a:r>
              <a:rPr lang="en-US" sz="1200" i="1" dirty="0" err="1" smtClean="0">
                <a:solidFill>
                  <a:srgbClr val="FF0000"/>
                </a:solidFill>
              </a:rPr>
              <a:t>Oversimulation</a:t>
            </a:r>
            <a:r>
              <a:rPr lang="en-US" sz="1200" i="1" dirty="0" smtClean="0">
                <a:solidFill>
                  <a:srgbClr val="FF0000"/>
                </a:solidFill>
              </a:rPr>
              <a:t> of </a:t>
            </a:r>
            <a:r>
              <a:rPr lang="en-US" sz="1200" i="1" dirty="0" err="1" smtClean="0">
                <a:solidFill>
                  <a:srgbClr val="FF0000"/>
                </a:solidFill>
              </a:rPr>
              <a:t>stratiform</a:t>
            </a:r>
            <a:r>
              <a:rPr lang="en-US" sz="1200" i="1" dirty="0" smtClean="0">
                <a:solidFill>
                  <a:srgbClr val="FF0000"/>
                </a:solidFill>
              </a:rPr>
              <a:t> rain over IL/IN</a:t>
            </a:r>
            <a:endParaRPr lang="en-US" sz="1200" i="1" dirty="0">
              <a:solidFill>
                <a:srgbClr val="FF0000"/>
              </a:solidFill>
            </a:endParaRPr>
          </a:p>
        </p:txBody>
      </p:sp>
      <p:cxnSp>
        <p:nvCxnSpPr>
          <p:cNvPr id="5" name="Straight Arrow Connector 4"/>
          <p:cNvCxnSpPr/>
          <p:nvPr/>
        </p:nvCxnSpPr>
        <p:spPr>
          <a:xfrm flipV="1">
            <a:off x="1418037" y="2666883"/>
            <a:ext cx="499267" cy="35598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02633" y="3786153"/>
            <a:ext cx="1363133" cy="430887"/>
          </a:xfrm>
          <a:prstGeom prst="rect">
            <a:avLst/>
          </a:prstGeom>
          <a:solidFill>
            <a:schemeClr val="bg1"/>
          </a:solidFill>
        </p:spPr>
        <p:txBody>
          <a:bodyPr wrap="square" rtlCol="0">
            <a:spAutoFit/>
          </a:bodyPr>
          <a:lstStyle/>
          <a:p>
            <a:r>
              <a:rPr lang="en-US" sz="1100" b="1" dirty="0" smtClean="0"/>
              <a:t>Images by:  Xuanli Li (UAH)</a:t>
            </a:r>
            <a:endParaRPr lang="en-US" sz="1100" b="1"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43" y="750"/>
            <a:ext cx="534386" cy="427509"/>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874" y="445699"/>
            <a:ext cx="1034144" cy="277649"/>
          </a:xfrm>
          <a:prstGeom prst="rect">
            <a:avLst/>
          </a:prstGeom>
        </p:spPr>
      </p:pic>
    </p:spTree>
    <p:extLst>
      <p:ext uri="{BB962C8B-B14F-4D97-AF65-F5344CB8AC3E}">
        <p14:creationId xmlns:p14="http://schemas.microsoft.com/office/powerpoint/2010/main" val="220795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5"/>
          <p:cNvSpPr>
            <a:spLocks noGrp="1"/>
          </p:cNvSpPr>
          <p:nvPr>
            <p:ph type="title"/>
          </p:nvPr>
        </p:nvSpPr>
        <p:spPr>
          <a:xfrm>
            <a:off x="252995" y="266148"/>
            <a:ext cx="8784280" cy="457200"/>
          </a:xfrm>
        </p:spPr>
        <p:txBody>
          <a:bodyPr>
            <a:noAutofit/>
          </a:bodyPr>
          <a:lstStyle/>
          <a:p>
            <a:pPr algn="ctr"/>
            <a:r>
              <a:rPr lang="en-US" sz="3000" dirty="0" smtClean="0">
                <a:effectLst>
                  <a:outerShdw blurRad="38100" dist="38100" dir="2700000" algn="tl">
                    <a:srgbClr val="000000">
                      <a:alpha val="43137"/>
                    </a:srgbClr>
                  </a:outerShdw>
                </a:effectLst>
              </a:rPr>
              <a:t>Summary</a:t>
            </a:r>
          </a:p>
        </p:txBody>
      </p:sp>
      <p:sp>
        <p:nvSpPr>
          <p:cNvPr id="5" name="Content Placeholder 27"/>
          <p:cNvSpPr txBox="1">
            <a:spLocks/>
          </p:cNvSpPr>
          <p:nvPr/>
        </p:nvSpPr>
        <p:spPr>
          <a:xfrm>
            <a:off x="152399" y="1136728"/>
            <a:ext cx="8884876" cy="57761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As part of </a:t>
            </a:r>
            <a:r>
              <a:rPr lang="en-US" sz="2400" dirty="0" err="1" smtClean="0"/>
              <a:t>SPoRT’s</a:t>
            </a:r>
            <a:r>
              <a:rPr lang="en-US" sz="2400" dirty="0" smtClean="0"/>
              <a:t> Early Adopter Efforts, GPM observations have been transitioned to operational forecasters to address specific forecast challenges</a:t>
            </a:r>
          </a:p>
          <a:p>
            <a:r>
              <a:rPr lang="en-US" sz="2400" dirty="0" smtClean="0"/>
              <a:t>Forecast challenges addressed:</a:t>
            </a:r>
          </a:p>
          <a:p>
            <a:pPr lvl="1"/>
            <a:r>
              <a:rPr lang="en-US" sz="1800" dirty="0"/>
              <a:t>P</a:t>
            </a:r>
            <a:r>
              <a:rPr lang="en-US" sz="1800" dirty="0" smtClean="0"/>
              <a:t>inpoint the center of tropical cyclones (NHC, WPC/OPC)</a:t>
            </a:r>
          </a:p>
          <a:p>
            <a:pPr lvl="1"/>
            <a:r>
              <a:rPr lang="en-US" sz="1800" dirty="0" smtClean="0"/>
              <a:t>Supplement radar data for </a:t>
            </a:r>
            <a:r>
              <a:rPr lang="en-US" sz="1800" dirty="0" err="1" smtClean="0"/>
              <a:t>nowcasting</a:t>
            </a:r>
            <a:r>
              <a:rPr lang="en-US" sz="1800" dirty="0" smtClean="0"/>
              <a:t> precipitation in data void regions (WFOs)</a:t>
            </a:r>
          </a:p>
          <a:p>
            <a:pPr lvl="1"/>
            <a:r>
              <a:rPr lang="en-US" sz="1800" dirty="0" smtClean="0"/>
              <a:t>More accurate accumulated precipitation observations in radar void regions for hydrologic applications (RFCs)</a:t>
            </a:r>
          </a:p>
          <a:p>
            <a:pPr lvl="1"/>
            <a:r>
              <a:rPr lang="en-US" sz="1800" dirty="0" smtClean="0"/>
              <a:t>Forcing for international land surface models</a:t>
            </a:r>
          </a:p>
          <a:p>
            <a:pPr lvl="1"/>
            <a:r>
              <a:rPr lang="en-US" sz="1800" dirty="0" smtClean="0"/>
              <a:t>Assimilation into regional forecast models to improve precipitation NWP forecasts</a:t>
            </a:r>
          </a:p>
          <a:p>
            <a:r>
              <a:rPr lang="en-US" sz="2200" dirty="0" smtClean="0"/>
              <a:t>As assessments unfold, SPoRT will share feedback on the operational utility of GPM products with the Science Team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43" y="750"/>
            <a:ext cx="534386" cy="42750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74" y="445699"/>
            <a:ext cx="1034144" cy="277649"/>
          </a:xfrm>
          <a:prstGeom prst="rect">
            <a:avLst/>
          </a:prstGeom>
        </p:spPr>
      </p:pic>
    </p:spTree>
    <p:extLst>
      <p:ext uri="{BB962C8B-B14F-4D97-AF65-F5344CB8AC3E}">
        <p14:creationId xmlns:p14="http://schemas.microsoft.com/office/powerpoint/2010/main" val="23465406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TotalTime>
  <Words>1301</Words>
  <Application>Microsoft Office PowerPoint</Application>
  <PresentationFormat>On-screen Show (4:3)</PresentationFormat>
  <Paragraphs>70</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BrowalliaUPC</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Assimilation of GPM Products into Regional NWP</vt:lpstr>
      <vt:lpstr>Summary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Zavodsky, Bradley T. (MSFC-ZP11)</dc:creator>
  <cp:lastModifiedBy>Zavodsky, Bradley T. (MSFC-ZP11)</cp:lastModifiedBy>
  <cp:revision>32</cp:revision>
  <dcterms:created xsi:type="dcterms:W3CDTF">2014-10-20T15:50:05Z</dcterms:created>
  <dcterms:modified xsi:type="dcterms:W3CDTF">2015-06-08T21:34:33Z</dcterms:modified>
</cp:coreProperties>
</file>