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15"/>
  </p:notesMasterIdLst>
  <p:handoutMasterIdLst>
    <p:handoutMasterId r:id="rId16"/>
  </p:handoutMasterIdLst>
  <p:sldIdLst>
    <p:sldId id="313" r:id="rId2"/>
    <p:sldId id="418" r:id="rId3"/>
    <p:sldId id="427" r:id="rId4"/>
    <p:sldId id="383" r:id="rId5"/>
    <p:sldId id="394" r:id="rId6"/>
    <p:sldId id="329" r:id="rId7"/>
    <p:sldId id="384" r:id="rId8"/>
    <p:sldId id="429" r:id="rId9"/>
    <p:sldId id="428" r:id="rId10"/>
    <p:sldId id="431" r:id="rId11"/>
    <p:sldId id="432" r:id="rId12"/>
    <p:sldId id="420" r:id="rId13"/>
    <p:sldId id="387" r:id="rId14"/>
  </p:sldIdLst>
  <p:sldSz cx="9144000" cy="6858000" type="letter"/>
  <p:notesSz cx="7035800" cy="91948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bg1"/>
        </a:solidFill>
        <a:latin typeface="Book Antiqua" charset="0"/>
        <a:ea typeface="ＭＳ Ｐゴシック" charset="-128"/>
        <a:cs typeface="+mn-cs"/>
      </a:defRPr>
    </a:lvl1pPr>
    <a:lvl2pPr marL="457200" algn="l" rtl="0" eaLnBrk="0" fontAlgn="base" hangingPunct="0">
      <a:spcBef>
        <a:spcPct val="0"/>
      </a:spcBef>
      <a:spcAft>
        <a:spcPct val="0"/>
      </a:spcAft>
      <a:defRPr sz="2400" kern="1200">
        <a:solidFill>
          <a:schemeClr val="bg1"/>
        </a:solidFill>
        <a:latin typeface="Book Antiqua" charset="0"/>
        <a:ea typeface="ＭＳ Ｐゴシック" charset="-128"/>
        <a:cs typeface="+mn-cs"/>
      </a:defRPr>
    </a:lvl2pPr>
    <a:lvl3pPr marL="914400" algn="l" rtl="0" eaLnBrk="0" fontAlgn="base" hangingPunct="0">
      <a:spcBef>
        <a:spcPct val="0"/>
      </a:spcBef>
      <a:spcAft>
        <a:spcPct val="0"/>
      </a:spcAft>
      <a:defRPr sz="2400" kern="1200">
        <a:solidFill>
          <a:schemeClr val="bg1"/>
        </a:solidFill>
        <a:latin typeface="Book Antiqua" charset="0"/>
        <a:ea typeface="ＭＳ Ｐゴシック" charset="-128"/>
        <a:cs typeface="+mn-cs"/>
      </a:defRPr>
    </a:lvl3pPr>
    <a:lvl4pPr marL="1371600" algn="l" rtl="0" eaLnBrk="0" fontAlgn="base" hangingPunct="0">
      <a:spcBef>
        <a:spcPct val="0"/>
      </a:spcBef>
      <a:spcAft>
        <a:spcPct val="0"/>
      </a:spcAft>
      <a:defRPr sz="2400" kern="1200">
        <a:solidFill>
          <a:schemeClr val="bg1"/>
        </a:solidFill>
        <a:latin typeface="Book Antiqua" charset="0"/>
        <a:ea typeface="ＭＳ Ｐゴシック" charset="-128"/>
        <a:cs typeface="+mn-cs"/>
      </a:defRPr>
    </a:lvl4pPr>
    <a:lvl5pPr marL="1828800" algn="l" rtl="0" eaLnBrk="0" fontAlgn="base" hangingPunct="0">
      <a:spcBef>
        <a:spcPct val="0"/>
      </a:spcBef>
      <a:spcAft>
        <a:spcPct val="0"/>
      </a:spcAft>
      <a:defRPr sz="2400" kern="1200">
        <a:solidFill>
          <a:schemeClr val="bg1"/>
        </a:solidFill>
        <a:latin typeface="Book Antiqua" charset="0"/>
        <a:ea typeface="ＭＳ Ｐゴシック" charset="-128"/>
        <a:cs typeface="+mn-cs"/>
      </a:defRPr>
    </a:lvl5pPr>
    <a:lvl6pPr marL="2286000" algn="l" defTabSz="914400" rtl="0" eaLnBrk="1" latinLnBrk="0" hangingPunct="1">
      <a:defRPr sz="2400" kern="1200">
        <a:solidFill>
          <a:schemeClr val="bg1"/>
        </a:solidFill>
        <a:latin typeface="Book Antiqua" charset="0"/>
        <a:ea typeface="ＭＳ Ｐゴシック" charset="-128"/>
        <a:cs typeface="+mn-cs"/>
      </a:defRPr>
    </a:lvl6pPr>
    <a:lvl7pPr marL="2743200" algn="l" defTabSz="914400" rtl="0" eaLnBrk="1" latinLnBrk="0" hangingPunct="1">
      <a:defRPr sz="2400" kern="1200">
        <a:solidFill>
          <a:schemeClr val="bg1"/>
        </a:solidFill>
        <a:latin typeface="Book Antiqua" charset="0"/>
        <a:ea typeface="ＭＳ Ｐゴシック" charset="-128"/>
        <a:cs typeface="+mn-cs"/>
      </a:defRPr>
    </a:lvl7pPr>
    <a:lvl8pPr marL="3200400" algn="l" defTabSz="914400" rtl="0" eaLnBrk="1" latinLnBrk="0" hangingPunct="1">
      <a:defRPr sz="2400" kern="1200">
        <a:solidFill>
          <a:schemeClr val="bg1"/>
        </a:solidFill>
        <a:latin typeface="Book Antiqua" charset="0"/>
        <a:ea typeface="ＭＳ Ｐゴシック" charset="-128"/>
        <a:cs typeface="+mn-cs"/>
      </a:defRPr>
    </a:lvl8pPr>
    <a:lvl9pPr marL="3657600" algn="l" defTabSz="914400" rtl="0" eaLnBrk="1" latinLnBrk="0" hangingPunct="1">
      <a:defRPr sz="2400" kern="1200">
        <a:solidFill>
          <a:schemeClr val="bg1"/>
        </a:solidFill>
        <a:latin typeface="Book Antiqua"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96">
          <p15:clr>
            <a:srgbClr val="A4A3A4"/>
          </p15:clr>
        </p15:guide>
        <p15:guide id="2" pos="221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3399"/>
    <a:srgbClr val="A2D2FC"/>
    <a:srgbClr val="000000"/>
    <a:srgbClr val="EF1F1D"/>
    <a:srgbClr val="49A7F9"/>
    <a:srgbClr val="7FC1FB"/>
    <a:srgbClr val="B7E2BF"/>
    <a:srgbClr val="262B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549" autoAdjust="0"/>
  </p:normalViewPr>
  <p:slideViewPr>
    <p:cSldViewPr snapToGrid="0">
      <p:cViewPr varScale="1">
        <p:scale>
          <a:sx n="125" d="100"/>
          <a:sy n="125" d="100"/>
        </p:scale>
        <p:origin x="119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6" d="100"/>
        <a:sy n="76" d="100"/>
      </p:scale>
      <p:origin x="0" y="0"/>
    </p:cViewPr>
  </p:sorterViewPr>
  <p:notesViewPr>
    <p:cSldViewPr snapToGrid="0">
      <p:cViewPr varScale="1">
        <p:scale>
          <a:sx n="61" d="100"/>
          <a:sy n="61" d="100"/>
        </p:scale>
        <p:origin x="-1680" y="-78"/>
      </p:cViewPr>
      <p:guideLst>
        <p:guide orient="horz" pos="2896"/>
        <p:guide pos="2216"/>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6074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38213" y="4367213"/>
            <a:ext cx="5159375" cy="4138612"/>
          </a:xfrm>
          <a:prstGeom prst="rect">
            <a:avLst/>
          </a:prstGeom>
          <a:noFill/>
          <a:ln w="12700">
            <a:noFill/>
            <a:miter lim="800000"/>
            <a:headEnd/>
            <a:tailEnd/>
          </a:ln>
          <a:effectLst/>
        </p:spPr>
        <p:txBody>
          <a:bodyPr vert="horz" wrap="square" lIns="91654" tIns="45023" rIns="91654" bIns="4502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3" name="Rectangle 3"/>
          <p:cNvSpPr>
            <a:spLocks noGrp="1" noRot="1" noChangeAspect="1" noChangeArrowheads="1" noTextEdit="1"/>
          </p:cNvSpPr>
          <p:nvPr>
            <p:ph type="sldImg" idx="2"/>
          </p:nvPr>
        </p:nvSpPr>
        <p:spPr bwMode="auto">
          <a:xfrm>
            <a:off x="1228725" y="695325"/>
            <a:ext cx="4579938" cy="343535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192771475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pitchFamily="1" charset="-128"/>
      </a:defRPr>
    </a:lvl3pPr>
    <a:lvl4pPr marL="13716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pitchFamily="1" charset="-128"/>
      </a:defRPr>
    </a:lvl4pPr>
    <a:lvl5pPr marL="18288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pitchFamily="1"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Tree>
    <p:extLst>
      <p:ext uri="{BB962C8B-B14F-4D97-AF65-F5344CB8AC3E}">
        <p14:creationId xmlns:p14="http://schemas.microsoft.com/office/powerpoint/2010/main" val="3373811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Gail</a:t>
            </a:r>
          </a:p>
        </p:txBody>
      </p:sp>
      <p:sp>
        <p:nvSpPr>
          <p:cNvPr id="44036" name="Slide Number Placeholder 3"/>
          <p:cNvSpPr>
            <a:spLocks noGrp="1"/>
          </p:cNvSpPr>
          <p:nvPr>
            <p:ph type="sldNum" sz="quarter" idx="5"/>
          </p:nvPr>
        </p:nvSpPr>
        <p:spPr bwMode="auto">
          <a:xfrm>
            <a:off x="3985325" y="8733464"/>
            <a:ext cx="3048847" cy="459740"/>
          </a:xfrm>
          <a:prstGeom prst="rect">
            <a:avLst/>
          </a:prstGeom>
          <a:noFill/>
          <a:ln>
            <a:miter lim="800000"/>
            <a:headEnd/>
            <a:tailEnd/>
          </a:ln>
        </p:spPr>
        <p:txBody>
          <a:bodyPr lIns="92738" tIns="46369" rIns="92738" bIns="46369"/>
          <a:lstStyle/>
          <a:p>
            <a:fld id="{64D87FC1-4E21-C04D-AC00-9DDFCBD54BF4}" type="slidenum">
              <a:rPr lang="en-US"/>
              <a:pPr/>
              <a:t>3</a:t>
            </a:fld>
            <a:endParaRPr lang="en-US"/>
          </a:p>
        </p:txBody>
      </p:sp>
    </p:spTree>
    <p:extLst>
      <p:ext uri="{BB962C8B-B14F-4D97-AF65-F5344CB8AC3E}">
        <p14:creationId xmlns:p14="http://schemas.microsoft.com/office/powerpoint/2010/main" val="436750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74756" name="Slide Number Placeholder 3"/>
          <p:cNvSpPr>
            <a:spLocks noGrp="1"/>
          </p:cNvSpPr>
          <p:nvPr>
            <p:ph type="sldNum" sz="quarter" idx="5"/>
          </p:nvPr>
        </p:nvSpPr>
        <p:spPr bwMode="auto">
          <a:xfrm>
            <a:off x="3984724" y="8733176"/>
            <a:ext cx="3049484" cy="460055"/>
          </a:xfrm>
          <a:prstGeom prst="rect">
            <a:avLst/>
          </a:prstGeom>
          <a:noFill/>
          <a:ln>
            <a:miter lim="800000"/>
            <a:headEnd/>
            <a:tailEnd/>
          </a:ln>
        </p:spPr>
        <p:txBody>
          <a:bodyPr/>
          <a:lstStyle/>
          <a:p>
            <a:fld id="{78EF1F70-CE37-C041-95BB-4F56F060B416}" type="slidenum">
              <a:rPr lang="en-US"/>
              <a:pPr/>
              <a:t>4</a:t>
            </a:fld>
            <a:endParaRPr lang="en-US"/>
          </a:p>
        </p:txBody>
      </p:sp>
    </p:spTree>
    <p:extLst>
      <p:ext uri="{BB962C8B-B14F-4D97-AF65-F5344CB8AC3E}">
        <p14:creationId xmlns:p14="http://schemas.microsoft.com/office/powerpoint/2010/main" val="1607963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visualization starts over the United States as the viewer watches a weather event form over the east coast. We then freeze on April 1, 2017 as GPM flies overhead collecting data over this weather system. Zooming down to the Northeast, GPM's DPR (3D volumetric precipitation data) is slowly cut away to reveal the inner precipitation structure of the snow storm. Looking closely, one can see a thin band of liquid precipitation that formed in the northern section of the storm eventually tapering into frozen precipitation in the far north. The visualization wraps with the camera pulling back to a bird's eye view of the snow storm.</a:t>
            </a:r>
            <a:endParaRPr lang="en-US" dirty="0"/>
          </a:p>
        </p:txBody>
      </p:sp>
    </p:spTree>
    <p:extLst>
      <p:ext uri="{BB962C8B-B14F-4D97-AF65-F5344CB8AC3E}">
        <p14:creationId xmlns:p14="http://schemas.microsoft.com/office/powerpoint/2010/main" val="2328448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Constellation members are passive microwave radiometers</a:t>
            </a:r>
            <a:endParaRPr lang="en-US" dirty="0"/>
          </a:p>
        </p:txBody>
      </p:sp>
    </p:spTree>
    <p:extLst>
      <p:ext uri="{BB962C8B-B14F-4D97-AF65-F5344CB8AC3E}">
        <p14:creationId xmlns:p14="http://schemas.microsoft.com/office/powerpoint/2010/main" val="3910853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Gridpoint</a:t>
            </a:r>
            <a:r>
              <a:rPr lang="en-US" dirty="0" smtClean="0"/>
              <a:t> Statistical Interpolation (GSI), </a:t>
            </a:r>
            <a:r>
              <a:rPr lang="en-US" sz="1200" dirty="0" smtClean="0">
                <a:latin typeface="Calibri" panose="020F0502020204030204" pitchFamily="34" charset="0"/>
              </a:rPr>
              <a:t>NASA’s Land Information System (LIS) runs operationally at MSFC. </a:t>
            </a:r>
            <a:r>
              <a:rPr lang="en-US" sz="1200" b="1" dirty="0" smtClean="0">
                <a:latin typeface="Calibri" panose="020F0502020204030204" pitchFamily="34" charset="0"/>
              </a:rPr>
              <a:t>GPM </a:t>
            </a:r>
            <a:r>
              <a:rPr lang="en-US" sz="1200" dirty="0" smtClean="0">
                <a:latin typeface="Calibri" panose="020F0502020204030204" pitchFamily="34" charset="0"/>
              </a:rPr>
              <a:t>and </a:t>
            </a:r>
            <a:r>
              <a:rPr lang="en-US" sz="1200" b="1" dirty="0" smtClean="0">
                <a:latin typeface="Calibri" panose="020F0502020204030204" pitchFamily="34" charset="0"/>
              </a:rPr>
              <a:t>SMAP </a:t>
            </a:r>
            <a:r>
              <a:rPr lang="en-US" sz="1200" dirty="0" smtClean="0">
                <a:latin typeface="Calibri" panose="020F0502020204030204" pitchFamily="34" charset="0"/>
              </a:rPr>
              <a:t>data </a:t>
            </a:r>
            <a:r>
              <a:rPr lang="en-US" sz="1200" b="1" dirty="0" smtClean="0">
                <a:latin typeface="Calibri" panose="020F0502020204030204" pitchFamily="34" charset="0"/>
              </a:rPr>
              <a:t>are being integrated into this system</a:t>
            </a:r>
            <a:r>
              <a:rPr lang="en-US" sz="1200" dirty="0" smtClean="0">
                <a:latin typeface="Calibri" panose="020F0502020204030204" pitchFamily="34" charset="0"/>
              </a:rPr>
              <a:t>. </a:t>
            </a:r>
          </a:p>
          <a:p>
            <a:endParaRPr lang="en-US" sz="1200" dirty="0" smtClean="0">
              <a:latin typeface="Calibri" panose="020F050202020403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smtClean="0">
                <a:latin typeface="Calibri" panose="020F0502020204030204" pitchFamily="34" charset="0"/>
              </a:rPr>
              <a:t>Extreme “relative” soil moisture maximums in the areas of heavy rain. Forecasters are provided this data in near real-time by </a:t>
            </a:r>
            <a:r>
              <a:rPr lang="en-US" sz="1200" dirty="0" err="1" smtClean="0">
                <a:latin typeface="Calibri" panose="020F0502020204030204" pitchFamily="34" charset="0"/>
              </a:rPr>
              <a:t>SPoRT</a:t>
            </a:r>
            <a:r>
              <a:rPr lang="en-US" sz="1200" dirty="0" smtClean="0">
                <a:latin typeface="Calibri" panose="020F0502020204030204" pitchFamily="34" charset="0"/>
              </a:rPr>
              <a:t> at MSFC and the data are actively being assessed with feedback provided by partners in Raleigh, among other Eastern Region NWS forecast offices.  </a:t>
            </a:r>
            <a:r>
              <a:rPr lang="en-US" sz="1200" dirty="0" smtClean="0"/>
              <a:t>In the graphic, dark blues and purples suggest that these soils are holding 70-95+% of their water capacity, hence significant and immediate runoff that contributes to flash flooding.</a:t>
            </a:r>
          </a:p>
          <a:p>
            <a:endParaRPr lang="en-US" sz="1200" dirty="0" smtClean="0">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72183C91-D75F-5F44-A6DC-57BD86227E50}" type="slidenum">
              <a:rPr lang="en-US" smtClean="0"/>
              <a:pPr>
                <a:defRPr/>
              </a:pPr>
              <a:t>8</a:t>
            </a:fld>
            <a:endParaRPr lang="en-US"/>
          </a:p>
        </p:txBody>
      </p:sp>
    </p:spTree>
    <p:extLst>
      <p:ext uri="{BB962C8B-B14F-4D97-AF65-F5344CB8AC3E}">
        <p14:creationId xmlns:p14="http://schemas.microsoft.com/office/powerpoint/2010/main" val="3972429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P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effectLst/>
        </p:spPr>
        <p:txBody>
          <a:bodyPr anchor="t"/>
          <a:lstStyle>
            <a:lvl1pPr algn="l">
              <a:defRPr sz="2400" b="0" cap="none" baseline="0">
                <a:solidFill>
                  <a:srgbClr val="262B62"/>
                </a:solidFill>
                <a:effectLst/>
                <a:latin typeface="Arial"/>
                <a:cs typeface="Arial"/>
              </a:defRPr>
            </a:lvl1pPr>
          </a:lstStyle>
          <a:p>
            <a:r>
              <a:rPr lang="en-US" dirty="0" smtClean="0"/>
              <a:t>Click to edit Name, Position</a:t>
            </a:r>
            <a:endParaRPr lang="en-US" dirty="0"/>
          </a:p>
        </p:txBody>
      </p:sp>
      <p:sp>
        <p:nvSpPr>
          <p:cNvPr id="3" name="Text Placeholder 2"/>
          <p:cNvSpPr>
            <a:spLocks noGrp="1"/>
          </p:cNvSpPr>
          <p:nvPr>
            <p:ph type="body" idx="1" hasCustomPrompt="1"/>
          </p:nvPr>
        </p:nvSpPr>
        <p:spPr>
          <a:xfrm>
            <a:off x="722313" y="1881218"/>
            <a:ext cx="7772400" cy="1500187"/>
          </a:xfrm>
        </p:spPr>
        <p:txBody>
          <a:bodyPr anchor="b"/>
          <a:lstStyle>
            <a:lvl1pPr marL="0" indent="0">
              <a:buNone/>
              <a:defRPr sz="32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Title of Presentation</a:t>
            </a:r>
          </a:p>
        </p:txBody>
      </p:sp>
    </p:spTree>
  </p:cSld>
  <p:clrMapOvr>
    <a:masterClrMapping/>
  </p:clrMapOvr>
  <p:transition spd="med"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969A29B-585B-4FA6-9240-42EE09CB6ABD}" type="datetimeFigureOut">
              <a:rPr lang="en-US" smtClean="0"/>
              <a:t>7/31/2017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8ADE4CC-00F6-400F-AB49-DDFF2AE4893D}" type="slidenum">
              <a:rPr lang="en-US" smtClean="0"/>
              <a:t>‹#›</a:t>
            </a:fld>
            <a:endParaRPr lang="en-US"/>
          </a:p>
        </p:txBody>
      </p:sp>
    </p:spTree>
    <p:extLst>
      <p:ext uri="{BB962C8B-B14F-4D97-AF65-F5344CB8AC3E}">
        <p14:creationId xmlns:p14="http://schemas.microsoft.com/office/powerpoint/2010/main" val="2116845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Pag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22313" y="1881218"/>
            <a:ext cx="7772400" cy="1500187"/>
          </a:xfrm>
        </p:spPr>
        <p:txBody>
          <a:bodyPr anchor="b"/>
          <a:lstStyle>
            <a:lvl1pPr marL="0" indent="0">
              <a:buNone/>
              <a:defRPr sz="32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Backup</a:t>
            </a:r>
          </a:p>
        </p:txBody>
      </p:sp>
    </p:spTree>
    <p:extLst>
      <p:ext uri="{BB962C8B-B14F-4D97-AF65-F5344CB8AC3E}">
        <p14:creationId xmlns:p14="http://schemas.microsoft.com/office/powerpoint/2010/main" val="4128959922"/>
      </p:ext>
    </p:extLst>
  </p:cSld>
  <p:clrMapOvr>
    <a:masterClrMapping/>
  </p:clrMapOvr>
  <p:transition spd="med"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effectLst/>
        </p:spPr>
        <p:txBody>
          <a:bodyPr/>
          <a:lstStyle/>
          <a:p>
            <a:r>
              <a:rPr lang="en-US" dirty="0" smtClean="0"/>
              <a:t>Click to edit title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spd="med"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Content Placeholder 2"/>
          <p:cNvSpPr>
            <a:spLocks noGrp="1"/>
          </p:cNvSpPr>
          <p:nvPr>
            <p:ph sz="half" idx="1"/>
          </p:nvPr>
        </p:nvSpPr>
        <p:spPr>
          <a:xfrm>
            <a:off x="573088" y="812800"/>
            <a:ext cx="4103687" cy="5653088"/>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29175" y="812800"/>
            <a:ext cx="4103688" cy="5653088"/>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spd="med"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4070" y="164202"/>
            <a:ext cx="7648713" cy="443188"/>
          </a:xfrm>
        </p:spPr>
        <p:txBody>
          <a:bodyPr/>
          <a:lstStyle>
            <a:lvl1pPr>
              <a:defRPr/>
            </a:lvl1pPr>
          </a:lstStyle>
          <a:p>
            <a:r>
              <a:rPr lang="en-US" dirty="0" smtClean="0"/>
              <a:t>Click to edit title</a:t>
            </a:r>
            <a:endParaRPr lang="en-US" dirty="0"/>
          </a:p>
        </p:txBody>
      </p:sp>
      <p:sp>
        <p:nvSpPr>
          <p:cNvPr id="3" name="Text Placeholder 2"/>
          <p:cNvSpPr>
            <a:spLocks noGrp="1"/>
          </p:cNvSpPr>
          <p:nvPr>
            <p:ph type="body" idx="1"/>
          </p:nvPr>
        </p:nvSpPr>
        <p:spPr>
          <a:xfrm>
            <a:off x="457200" y="795200"/>
            <a:ext cx="4040188" cy="639762"/>
          </a:xfrm>
        </p:spPr>
        <p:txBody>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512957"/>
            <a:ext cx="4040188" cy="4613206"/>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795200"/>
            <a:ext cx="4041775" cy="639762"/>
          </a:xfrm>
        </p:spPr>
        <p:txBody>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512957"/>
            <a:ext cx="4041775" cy="4613206"/>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spd="med"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Tree>
  </p:cSld>
  <p:clrMapOvr>
    <a:masterClrMapping/>
  </p:clrMapOvr>
  <p:transition spd="med"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62000"/>
            <a:ext cx="3008313" cy="673100"/>
          </a:xfrm>
          <a:effectLst/>
        </p:spPr>
        <p:txBody>
          <a:bodyPr anchor="b"/>
          <a:lstStyle>
            <a:lvl1pPr algn="l">
              <a:defRPr sz="2000" b="1">
                <a:solidFill>
                  <a:srgbClr val="262B62"/>
                </a:solidFill>
              </a:defRPr>
            </a:lvl1pPr>
          </a:lstStyle>
          <a:p>
            <a:r>
              <a:rPr lang="en-US" dirty="0" smtClean="0"/>
              <a:t>Click to edit Title</a:t>
            </a:r>
            <a:endParaRPr lang="en-US" dirty="0"/>
          </a:p>
        </p:txBody>
      </p:sp>
      <p:sp>
        <p:nvSpPr>
          <p:cNvPr id="3" name="Content Placeholder 2"/>
          <p:cNvSpPr>
            <a:spLocks noGrp="1"/>
          </p:cNvSpPr>
          <p:nvPr>
            <p:ph idx="1" hasCustomPrompt="1"/>
          </p:nvPr>
        </p:nvSpPr>
        <p:spPr>
          <a:xfrm>
            <a:off x="3575050" y="1435652"/>
            <a:ext cx="5111750" cy="4690511"/>
          </a:xfrm>
        </p:spPr>
        <p:txBody>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Tree>
  </p:cSld>
  <p:clrMapOvr>
    <a:masterClrMapping/>
  </p:clrMapOvr>
  <p:transition spd="med"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effectLst/>
        </p:spPr>
        <p:txBody>
          <a:bodyPr anchor="b"/>
          <a:lstStyle>
            <a:lvl1pPr algn="l">
              <a:defRPr sz="2000" b="1">
                <a:solidFill>
                  <a:srgbClr val="000000"/>
                </a:solidFill>
              </a:defRPr>
            </a:lvl1pPr>
          </a:lstStyle>
          <a:p>
            <a:r>
              <a:rPr lang="en-US" dirty="0" smtClean="0"/>
              <a:t>Click to edit title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Tree>
  </p:cSld>
  <p:clrMapOvr>
    <a:masterClrMapping/>
  </p:clrMapOvr>
  <p:transition spd="med"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7" descr="GPM PPT Fmt2011.png"/>
          <p:cNvPicPr>
            <a:picLocks noChangeAspect="1"/>
          </p:cNvPicPr>
          <p:nvPr userDrawn="1"/>
        </p:nvPicPr>
        <p:blipFill>
          <a:blip r:embed="rId12"/>
          <a:srcRect/>
          <a:stretch>
            <a:fillRect/>
          </a:stretch>
        </p:blipFill>
        <p:spPr bwMode="auto">
          <a:xfrm>
            <a:off x="0" y="0"/>
            <a:ext cx="9144000" cy="6858000"/>
          </a:xfrm>
          <a:prstGeom prst="rect">
            <a:avLst/>
          </a:prstGeom>
          <a:solidFill>
            <a:srgbClr val="0000FF"/>
          </a:solidFill>
          <a:ln w="9525">
            <a:solidFill>
              <a:srgbClr val="FFFF00"/>
            </a:solidFill>
            <a:miter lim="800000"/>
            <a:headEnd/>
            <a:tailEnd/>
          </a:ln>
        </p:spPr>
      </p:pic>
      <p:sp>
        <p:nvSpPr>
          <p:cNvPr id="1027" name="Rectangle 16"/>
          <p:cNvSpPr>
            <a:spLocks noGrp="1" noChangeArrowheads="1"/>
          </p:cNvSpPr>
          <p:nvPr>
            <p:ph type="body" idx="1"/>
          </p:nvPr>
        </p:nvSpPr>
        <p:spPr bwMode="auto">
          <a:xfrm>
            <a:off x="573088" y="812800"/>
            <a:ext cx="8359775" cy="5653088"/>
          </a:xfrm>
          <a:prstGeom prst="rect">
            <a:avLst/>
          </a:prstGeom>
          <a:noFill/>
          <a:ln w="12700">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21"/>
          <p:cNvSpPr>
            <a:spLocks noGrp="1" noChangeArrowheads="1"/>
          </p:cNvSpPr>
          <p:nvPr>
            <p:ph type="title"/>
          </p:nvPr>
        </p:nvSpPr>
        <p:spPr bwMode="auto">
          <a:xfrm>
            <a:off x="1133475" y="100013"/>
            <a:ext cx="6905625" cy="561975"/>
          </a:xfrm>
          <a:prstGeom prst="rect">
            <a:avLst/>
          </a:prstGeom>
          <a:noFill/>
          <a:ln w="12700">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Title</a:t>
            </a:r>
          </a:p>
        </p:txBody>
      </p:sp>
      <p:sp>
        <p:nvSpPr>
          <p:cNvPr id="9" name="TextBox 8"/>
          <p:cNvSpPr txBox="1"/>
          <p:nvPr userDrawn="1"/>
        </p:nvSpPr>
        <p:spPr>
          <a:xfrm>
            <a:off x="8482013" y="6515100"/>
            <a:ext cx="474662" cy="246063"/>
          </a:xfrm>
          <a:prstGeom prst="rect">
            <a:avLst/>
          </a:prstGeom>
          <a:noFill/>
        </p:spPr>
        <p:txBody>
          <a:bodyPr>
            <a:spAutoFit/>
          </a:bodyPr>
          <a:lstStyle/>
          <a:p>
            <a:pPr algn="r">
              <a:defRPr/>
            </a:pPr>
            <a:fld id="{15862533-6045-4344-9122-B8E80F1A65F2}" type="slidenum">
              <a:rPr lang="en-US" sz="1000">
                <a:latin typeface="Arial" charset="0"/>
                <a:cs typeface="Arial" charset="0"/>
              </a:rPr>
              <a:pPr algn="r">
                <a:defRPr/>
              </a:pPr>
              <a:t>‹#›</a:t>
            </a:fld>
            <a:endParaRPr lang="en-US" sz="1000">
              <a:latin typeface="Arial" charset="0"/>
              <a:cs typeface="Arial" charset="0"/>
            </a:endParaRPr>
          </a:p>
        </p:txBody>
      </p:sp>
      <p:pic>
        <p:nvPicPr>
          <p:cNvPr id="1030" name="Picture 55"/>
          <p:cNvPicPr>
            <a:picLocks noChangeAspect="1" noChangeArrowheads="1"/>
          </p:cNvPicPr>
          <p:nvPr userDrawn="1"/>
        </p:nvPicPr>
        <p:blipFill>
          <a:blip r:embed="rId13"/>
          <a:srcRect/>
          <a:stretch>
            <a:fillRect/>
          </a:stretch>
        </p:blipFill>
        <p:spPr bwMode="auto">
          <a:xfrm>
            <a:off x="8372475" y="87313"/>
            <a:ext cx="638175" cy="542925"/>
          </a:xfrm>
          <a:prstGeom prst="rect">
            <a:avLst/>
          </a:prstGeom>
          <a:noFill/>
          <a:ln w="9525">
            <a:noFill/>
            <a:miter lim="800000"/>
            <a:headEnd/>
            <a:tailEnd/>
          </a:ln>
        </p:spPr>
      </p:pic>
      <p:sp>
        <p:nvSpPr>
          <p:cNvPr id="8" name="Rectangle 7"/>
          <p:cNvSpPr/>
          <p:nvPr userDrawn="1"/>
        </p:nvSpPr>
        <p:spPr>
          <a:xfrm>
            <a:off x="411148" y="6607811"/>
            <a:ext cx="4572000" cy="246221"/>
          </a:xfrm>
          <a:prstGeom prst="rect">
            <a:avLst/>
          </a:prstGeom>
        </p:spPr>
        <p:txBody>
          <a:bodyPr>
            <a:spAutoFit/>
          </a:bodyPr>
          <a:lstStyle/>
          <a:p>
            <a:pPr algn="l"/>
            <a:r>
              <a:rPr lang="en-US" sz="1000" i="1" kern="1200" baseline="0" dirty="0" smtClean="0">
                <a:solidFill>
                  <a:schemeClr val="bg1"/>
                </a:solidFill>
                <a:effectLst/>
                <a:latin typeface="Arial"/>
                <a:ea typeface="ＭＳ Ｐゴシック" charset="-128"/>
                <a:cs typeface="Arial"/>
              </a:rPr>
              <a:t>NASA Water Data/Agriculture Appl. Aug 2017</a:t>
            </a:r>
            <a:endParaRPr lang="en-US" sz="1000" i="1" kern="1200" dirty="0" smtClean="0">
              <a:solidFill>
                <a:schemeClr val="bg1"/>
              </a:solidFill>
              <a:effectLst/>
              <a:latin typeface="Arial"/>
              <a:ea typeface="ＭＳ Ｐゴシック" charset="-128"/>
              <a:cs typeface="Arial"/>
            </a:endParaRPr>
          </a:p>
        </p:txBody>
      </p:sp>
      <p:sp>
        <p:nvSpPr>
          <p:cNvPr id="12" name="Rectangle 11"/>
          <p:cNvSpPr/>
          <p:nvPr userDrawn="1"/>
        </p:nvSpPr>
        <p:spPr>
          <a:xfrm>
            <a:off x="8282971" y="6512271"/>
            <a:ext cx="514087" cy="246221"/>
          </a:xfrm>
          <a:prstGeom prst="rect">
            <a:avLst/>
          </a:prstGeom>
        </p:spPr>
        <p:txBody>
          <a:bodyPr wrap="none">
            <a:spAutoFit/>
          </a:bodyPr>
          <a:lstStyle/>
          <a:p>
            <a:r>
              <a:rPr lang="en-US" sz="1000" i="1" dirty="0" smtClean="0">
                <a:effectLst/>
                <a:latin typeface="Arial"/>
                <a:cs typeface="Arial"/>
              </a:rPr>
              <a:t>Page</a:t>
            </a:r>
            <a:endParaRPr lang="en-US" sz="1000" i="1" dirty="0">
              <a:latin typeface="Arial"/>
              <a:cs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7" r:id="rId2"/>
    <p:sldLayoutId id="2147483650" r:id="rId3"/>
    <p:sldLayoutId id="2147483651" r:id="rId4"/>
    <p:sldLayoutId id="2147483652" r:id="rId5"/>
    <p:sldLayoutId id="2147483653" r:id="rId6"/>
    <p:sldLayoutId id="2147483654" r:id="rId7"/>
    <p:sldLayoutId id="2147483655" r:id="rId8"/>
    <p:sldLayoutId id="2147483656" r:id="rId9"/>
    <p:sldLayoutId id="2147483658" r:id="rId10"/>
  </p:sldLayoutIdLst>
  <p:transition spd="med" advClick="0"/>
  <p:timing>
    <p:tnLst>
      <p:par>
        <p:cTn id="1" dur="indefinite" restart="never" nodeType="tmRoot"/>
      </p:par>
    </p:tnLst>
  </p:timing>
  <p:hf hdr="0" ftr="0" dt="0"/>
  <p:txStyles>
    <p:titleStyle>
      <a:lvl1pPr algn="r" rtl="0" eaLnBrk="0" fontAlgn="base" hangingPunct="0">
        <a:lnSpc>
          <a:spcPct val="85000"/>
        </a:lnSpc>
        <a:spcBef>
          <a:spcPct val="0"/>
        </a:spcBef>
        <a:spcAft>
          <a:spcPct val="0"/>
        </a:spcAft>
        <a:defRPr sz="2400" b="1">
          <a:solidFill>
            <a:srgbClr val="FFFFFF"/>
          </a:solidFill>
          <a:latin typeface="Arial Bold"/>
          <a:ea typeface="ＭＳ Ｐゴシック" charset="-128"/>
          <a:cs typeface="Arial Bold"/>
        </a:defRPr>
      </a:lvl1pPr>
      <a:lvl2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2pPr>
      <a:lvl3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3pPr>
      <a:lvl4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4pPr>
      <a:lvl5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5pPr>
      <a:lvl6pPr marL="457200" algn="r" rtl="0" eaLnBrk="0" fontAlgn="base" hangingPunct="0">
        <a:lnSpc>
          <a:spcPct val="85000"/>
        </a:lnSpc>
        <a:spcBef>
          <a:spcPct val="0"/>
        </a:spcBef>
        <a:spcAft>
          <a:spcPct val="0"/>
        </a:spcAft>
        <a:defRPr sz="2700" b="1">
          <a:solidFill>
            <a:srgbClr val="FFFFFF"/>
          </a:solidFill>
          <a:latin typeface="Book Antiqua" charset="0"/>
        </a:defRPr>
      </a:lvl6pPr>
      <a:lvl7pPr marL="914400" algn="r" rtl="0" eaLnBrk="0" fontAlgn="base" hangingPunct="0">
        <a:lnSpc>
          <a:spcPct val="85000"/>
        </a:lnSpc>
        <a:spcBef>
          <a:spcPct val="0"/>
        </a:spcBef>
        <a:spcAft>
          <a:spcPct val="0"/>
        </a:spcAft>
        <a:defRPr sz="2700" b="1">
          <a:solidFill>
            <a:srgbClr val="FFFFFF"/>
          </a:solidFill>
          <a:latin typeface="Book Antiqua" charset="0"/>
        </a:defRPr>
      </a:lvl7pPr>
      <a:lvl8pPr marL="1371600" algn="r" rtl="0" eaLnBrk="0" fontAlgn="base" hangingPunct="0">
        <a:lnSpc>
          <a:spcPct val="85000"/>
        </a:lnSpc>
        <a:spcBef>
          <a:spcPct val="0"/>
        </a:spcBef>
        <a:spcAft>
          <a:spcPct val="0"/>
        </a:spcAft>
        <a:defRPr sz="2700" b="1">
          <a:solidFill>
            <a:srgbClr val="FFFFFF"/>
          </a:solidFill>
          <a:latin typeface="Book Antiqua" charset="0"/>
        </a:defRPr>
      </a:lvl8pPr>
      <a:lvl9pPr marL="1828800" algn="r" rtl="0" eaLnBrk="0" fontAlgn="base" hangingPunct="0">
        <a:lnSpc>
          <a:spcPct val="85000"/>
        </a:lnSpc>
        <a:spcBef>
          <a:spcPct val="0"/>
        </a:spcBef>
        <a:spcAft>
          <a:spcPct val="0"/>
        </a:spcAft>
        <a:defRPr sz="2700" b="1">
          <a:solidFill>
            <a:srgbClr val="FFFFFF"/>
          </a:solidFill>
          <a:latin typeface="Book Antiqua" charset="0"/>
        </a:defRPr>
      </a:lvl9pPr>
    </p:titleStyle>
    <p:bodyStyle>
      <a:lvl1pPr marL="174625" indent="-174625"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1pPr>
      <a:lvl2pPr marL="511175" indent="-2222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2pPr>
      <a:lvl3pPr marL="796925" indent="-1714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3pPr>
      <a:lvl4pPr marL="1146175" indent="-2349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4pPr>
      <a:lvl5pPr marL="1431925" indent="-1714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5pPr>
      <a:lvl6pPr marL="18891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6pPr>
      <a:lvl7pPr marL="23463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7pPr>
      <a:lvl8pPr marL="28035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8pPr>
      <a:lvl9pPr marL="32607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hyperlink" Target="mailto:Gail.S.Jackson@nasa.gov"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pmm.nasa.gov/education/" TargetMode="External"/><Relationship Id="rId2" Type="http://schemas.openxmlformats.org/officeDocument/2006/relationships/image" Target="../media/image35.jpeg"/><Relationship Id="rId1" Type="http://schemas.openxmlformats.org/officeDocument/2006/relationships/slideLayout" Target="../slideLayouts/slideLayout3.xml"/><Relationship Id="rId4" Type="http://schemas.openxmlformats.org/officeDocument/2006/relationships/image" Target="../media/image36.tmp"/></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gif"/><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www.accuweather.com/en/weather-news/live-rain-lashes-eastern-us-ma/52740263" TargetMode="External"/><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Picture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313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txBox="1">
            <a:spLocks/>
          </p:cNvSpPr>
          <p:nvPr/>
        </p:nvSpPr>
        <p:spPr>
          <a:xfrm>
            <a:off x="1371602" y="265783"/>
            <a:ext cx="7044265" cy="1134304"/>
          </a:xfrm>
          <a:prstGeom prst="rect">
            <a:avLst/>
          </a:prstGeom>
        </p:spPr>
        <p:txBody>
          <a:bodyPr/>
          <a:lstStyle>
            <a:lvl1pPr algn="ctr" rtl="0" eaLnBrk="0" fontAlgn="base" hangingPunct="0">
              <a:lnSpc>
                <a:spcPct val="85000"/>
              </a:lnSpc>
              <a:spcBef>
                <a:spcPct val="0"/>
              </a:spcBef>
              <a:spcAft>
                <a:spcPct val="0"/>
              </a:spcAft>
              <a:defRPr sz="3600" i="1">
                <a:solidFill>
                  <a:srgbClr val="FFFFFF"/>
                </a:solidFill>
                <a:latin typeface="+mj-lt"/>
                <a:ea typeface="ＭＳ Ｐゴシック" pitchFamily="-112" charset="-128"/>
                <a:cs typeface="ＭＳ Ｐゴシック" pitchFamily="-112" charset="-128"/>
              </a:defRPr>
            </a:lvl1pPr>
            <a:lvl2pPr algn="ctr" rtl="0" eaLnBrk="0" fontAlgn="base" hangingPunct="0">
              <a:lnSpc>
                <a:spcPct val="85000"/>
              </a:lnSpc>
              <a:spcBef>
                <a:spcPct val="0"/>
              </a:spcBef>
              <a:spcAft>
                <a:spcPct val="0"/>
              </a:spcAft>
              <a:defRPr sz="2400" i="1">
                <a:solidFill>
                  <a:srgbClr val="FFFFFF"/>
                </a:solidFill>
                <a:latin typeface="Book Antiqua" pitchFamily="-112" charset="0"/>
                <a:ea typeface="ＭＳ Ｐゴシック" pitchFamily="-112" charset="-128"/>
                <a:cs typeface="ＭＳ Ｐゴシック" pitchFamily="-112" charset="-128"/>
              </a:defRPr>
            </a:lvl2pPr>
            <a:lvl3pPr algn="ctr" rtl="0" eaLnBrk="0" fontAlgn="base" hangingPunct="0">
              <a:lnSpc>
                <a:spcPct val="85000"/>
              </a:lnSpc>
              <a:spcBef>
                <a:spcPct val="0"/>
              </a:spcBef>
              <a:spcAft>
                <a:spcPct val="0"/>
              </a:spcAft>
              <a:defRPr sz="2400" i="1">
                <a:solidFill>
                  <a:srgbClr val="FFFFFF"/>
                </a:solidFill>
                <a:latin typeface="Book Antiqua" pitchFamily="-112" charset="0"/>
                <a:ea typeface="ＭＳ Ｐゴシック" pitchFamily="-112" charset="-128"/>
                <a:cs typeface="ＭＳ Ｐゴシック" pitchFamily="-112" charset="-128"/>
              </a:defRPr>
            </a:lvl3pPr>
            <a:lvl4pPr algn="ctr" rtl="0" eaLnBrk="0" fontAlgn="base" hangingPunct="0">
              <a:lnSpc>
                <a:spcPct val="85000"/>
              </a:lnSpc>
              <a:spcBef>
                <a:spcPct val="0"/>
              </a:spcBef>
              <a:spcAft>
                <a:spcPct val="0"/>
              </a:spcAft>
              <a:defRPr sz="2400" i="1">
                <a:solidFill>
                  <a:srgbClr val="FFFFFF"/>
                </a:solidFill>
                <a:latin typeface="Book Antiqua" pitchFamily="-112" charset="0"/>
                <a:ea typeface="ＭＳ Ｐゴシック" pitchFamily="-112" charset="-128"/>
                <a:cs typeface="ＭＳ Ｐゴシック" pitchFamily="-112" charset="-128"/>
              </a:defRPr>
            </a:lvl4pPr>
            <a:lvl5pPr algn="ctr" rtl="0" eaLnBrk="0" fontAlgn="base" hangingPunct="0">
              <a:lnSpc>
                <a:spcPct val="85000"/>
              </a:lnSpc>
              <a:spcBef>
                <a:spcPct val="0"/>
              </a:spcBef>
              <a:spcAft>
                <a:spcPct val="0"/>
              </a:spcAft>
              <a:defRPr sz="2400" i="1">
                <a:solidFill>
                  <a:srgbClr val="FFFFFF"/>
                </a:solidFill>
                <a:latin typeface="Book Antiqua" pitchFamily="-112" charset="0"/>
                <a:ea typeface="ＭＳ Ｐゴシック" pitchFamily="-112" charset="-128"/>
                <a:cs typeface="ＭＳ Ｐゴシック" pitchFamily="-112" charset="-128"/>
              </a:defRPr>
            </a:lvl5pPr>
            <a:lvl6pPr marL="457200" algn="ctr" rtl="0" eaLnBrk="0" fontAlgn="base" hangingPunct="0">
              <a:lnSpc>
                <a:spcPct val="85000"/>
              </a:lnSpc>
              <a:spcBef>
                <a:spcPct val="0"/>
              </a:spcBef>
              <a:spcAft>
                <a:spcPct val="0"/>
              </a:spcAft>
              <a:defRPr sz="2400" i="1">
                <a:solidFill>
                  <a:srgbClr val="FFFFFF"/>
                </a:solidFill>
                <a:latin typeface="Book Antiqua" pitchFamily="-112" charset="0"/>
              </a:defRPr>
            </a:lvl6pPr>
            <a:lvl7pPr marL="914400" algn="ctr" rtl="0" eaLnBrk="0" fontAlgn="base" hangingPunct="0">
              <a:lnSpc>
                <a:spcPct val="85000"/>
              </a:lnSpc>
              <a:spcBef>
                <a:spcPct val="0"/>
              </a:spcBef>
              <a:spcAft>
                <a:spcPct val="0"/>
              </a:spcAft>
              <a:defRPr sz="2400" i="1">
                <a:solidFill>
                  <a:srgbClr val="FFFFFF"/>
                </a:solidFill>
                <a:latin typeface="Book Antiqua" pitchFamily="-112" charset="0"/>
              </a:defRPr>
            </a:lvl7pPr>
            <a:lvl8pPr marL="1371600" algn="ctr" rtl="0" eaLnBrk="0" fontAlgn="base" hangingPunct="0">
              <a:lnSpc>
                <a:spcPct val="85000"/>
              </a:lnSpc>
              <a:spcBef>
                <a:spcPct val="0"/>
              </a:spcBef>
              <a:spcAft>
                <a:spcPct val="0"/>
              </a:spcAft>
              <a:defRPr sz="2400" i="1">
                <a:solidFill>
                  <a:srgbClr val="FFFFFF"/>
                </a:solidFill>
                <a:latin typeface="Book Antiqua" pitchFamily="-112" charset="0"/>
              </a:defRPr>
            </a:lvl8pPr>
            <a:lvl9pPr marL="1828800" algn="ctr" rtl="0" eaLnBrk="0" fontAlgn="base" hangingPunct="0">
              <a:lnSpc>
                <a:spcPct val="85000"/>
              </a:lnSpc>
              <a:spcBef>
                <a:spcPct val="0"/>
              </a:spcBef>
              <a:spcAft>
                <a:spcPct val="0"/>
              </a:spcAft>
              <a:defRPr sz="2400" i="1">
                <a:solidFill>
                  <a:srgbClr val="FFFFFF"/>
                </a:solidFill>
                <a:latin typeface="Book Antiqua" pitchFamily="-112" charset="0"/>
              </a:defRPr>
            </a:lvl9pPr>
          </a:lstStyle>
          <a:p>
            <a:pPr>
              <a:lnSpc>
                <a:spcPct val="105000"/>
              </a:lnSpc>
              <a:buClr>
                <a:srgbClr val="FF0000"/>
              </a:buClr>
            </a:pPr>
            <a:r>
              <a:rPr lang="en-US" sz="3200" i="0" dirty="0" smtClean="0">
                <a:latin typeface="Arial"/>
                <a:cs typeface="Arial"/>
              </a:rPr>
              <a:t>Global </a:t>
            </a:r>
            <a:r>
              <a:rPr lang="en-US" sz="3200" i="0" dirty="0">
                <a:latin typeface="Arial"/>
                <a:cs typeface="Arial"/>
              </a:rPr>
              <a:t>Precipitation Measurement </a:t>
            </a:r>
            <a:r>
              <a:rPr lang="en-US" sz="3200" i="0" dirty="0" smtClean="0">
                <a:latin typeface="Arial"/>
                <a:cs typeface="Arial"/>
              </a:rPr>
              <a:t>(</a:t>
            </a:r>
            <a:r>
              <a:rPr lang="en-US" sz="3200" i="0" dirty="0">
                <a:latin typeface="Arial"/>
                <a:cs typeface="Arial"/>
              </a:rPr>
              <a:t>GPM</a:t>
            </a:r>
            <a:r>
              <a:rPr lang="en-US" sz="3200" i="0" dirty="0" smtClean="0">
                <a:latin typeface="Arial"/>
                <a:cs typeface="Arial"/>
              </a:rPr>
              <a:t>)</a:t>
            </a:r>
            <a:endParaRPr lang="en-US" sz="3200" i="0" dirty="0">
              <a:latin typeface="Arial"/>
              <a:cs typeface="Arial"/>
            </a:endParaRPr>
          </a:p>
        </p:txBody>
      </p:sp>
      <p:sp>
        <p:nvSpPr>
          <p:cNvPr id="4" name="Subtitle 2"/>
          <p:cNvSpPr txBox="1">
            <a:spLocks/>
          </p:cNvSpPr>
          <p:nvPr/>
        </p:nvSpPr>
        <p:spPr>
          <a:xfrm>
            <a:off x="5287682" y="1889497"/>
            <a:ext cx="3780118" cy="3882683"/>
          </a:xfrm>
          <a:prstGeom prst="rect">
            <a:avLst/>
          </a:prstGeom>
        </p:spPr>
        <p:txBody>
          <a:bodyPr/>
          <a:lstStyle>
            <a:lvl1pPr marL="0" indent="0" algn="ctr" rtl="0" eaLnBrk="0" fontAlgn="base" hangingPunct="0">
              <a:lnSpc>
                <a:spcPct val="85000"/>
              </a:lnSpc>
              <a:spcBef>
                <a:spcPct val="35000"/>
              </a:spcBef>
              <a:spcAft>
                <a:spcPct val="0"/>
              </a:spcAft>
              <a:buClr>
                <a:srgbClr val="003399"/>
              </a:buClr>
              <a:buSzPct val="100000"/>
              <a:buNone/>
              <a:defRPr sz="2000" b="1" i="1">
                <a:solidFill>
                  <a:srgbClr val="FFCC00"/>
                </a:solidFill>
                <a:latin typeface="+mn-lt"/>
                <a:ea typeface="ＭＳ Ｐゴシック" pitchFamily="-112" charset="-128"/>
                <a:cs typeface="ＭＳ Ｐゴシック" pitchFamily="-112" charset="-128"/>
              </a:defRPr>
            </a:lvl1pPr>
            <a:lvl2pPr marL="457200" indent="0" algn="ctr" rtl="0" eaLnBrk="0" fontAlgn="base" hangingPunct="0">
              <a:lnSpc>
                <a:spcPct val="85000"/>
              </a:lnSpc>
              <a:spcBef>
                <a:spcPct val="35000"/>
              </a:spcBef>
              <a:spcAft>
                <a:spcPct val="0"/>
              </a:spcAft>
              <a:buClr>
                <a:srgbClr val="003399"/>
              </a:buClr>
              <a:buSzPct val="100000"/>
              <a:buNone/>
              <a:defRPr sz="2800" i="1">
                <a:solidFill>
                  <a:schemeClr val="tx1">
                    <a:tint val="75000"/>
                  </a:schemeClr>
                </a:solidFill>
                <a:latin typeface="+mn-lt"/>
                <a:ea typeface="ＭＳ Ｐゴシック" pitchFamily="-112" charset="-128"/>
              </a:defRPr>
            </a:lvl2pPr>
            <a:lvl3pPr marL="914400" indent="0" algn="ctr" rtl="0" eaLnBrk="0" fontAlgn="base" hangingPunct="0">
              <a:lnSpc>
                <a:spcPct val="85000"/>
              </a:lnSpc>
              <a:spcBef>
                <a:spcPct val="35000"/>
              </a:spcBef>
              <a:spcAft>
                <a:spcPct val="0"/>
              </a:spcAft>
              <a:buClr>
                <a:srgbClr val="003399"/>
              </a:buClr>
              <a:buSzPct val="100000"/>
              <a:buNone/>
              <a:defRPr sz="1600" i="1">
                <a:solidFill>
                  <a:schemeClr val="tx1">
                    <a:tint val="75000"/>
                  </a:schemeClr>
                </a:solidFill>
                <a:latin typeface="+mn-lt"/>
                <a:ea typeface="ＭＳ Ｐゴシック" pitchFamily="-112" charset="-128"/>
              </a:defRPr>
            </a:lvl3pPr>
            <a:lvl4pPr marL="1371600" indent="0" algn="ctr" rtl="0" eaLnBrk="0" fontAlgn="base" hangingPunct="0">
              <a:lnSpc>
                <a:spcPct val="85000"/>
              </a:lnSpc>
              <a:spcBef>
                <a:spcPct val="35000"/>
              </a:spcBef>
              <a:spcAft>
                <a:spcPct val="0"/>
              </a:spcAft>
              <a:buClr>
                <a:srgbClr val="003399"/>
              </a:buClr>
              <a:buSzPct val="100000"/>
              <a:buNone/>
              <a:defRPr sz="1600" i="1">
                <a:solidFill>
                  <a:schemeClr val="tx1">
                    <a:tint val="75000"/>
                  </a:schemeClr>
                </a:solidFill>
                <a:latin typeface="+mn-lt"/>
                <a:ea typeface="ＭＳ Ｐゴシック" pitchFamily="-112" charset="-128"/>
              </a:defRPr>
            </a:lvl4pPr>
            <a:lvl5pPr marL="1828800" indent="0" algn="ctr" rtl="0" eaLnBrk="0" fontAlgn="base" hangingPunct="0">
              <a:lnSpc>
                <a:spcPct val="85000"/>
              </a:lnSpc>
              <a:spcBef>
                <a:spcPct val="35000"/>
              </a:spcBef>
              <a:spcAft>
                <a:spcPct val="0"/>
              </a:spcAft>
              <a:buClr>
                <a:srgbClr val="003399"/>
              </a:buClr>
              <a:buSzPct val="100000"/>
              <a:buNone/>
              <a:defRPr sz="1600" i="1">
                <a:solidFill>
                  <a:schemeClr val="tx1">
                    <a:tint val="75000"/>
                  </a:schemeClr>
                </a:solidFill>
                <a:latin typeface="+mn-lt"/>
                <a:ea typeface="ＭＳ Ｐゴシック" pitchFamily="-112" charset="-128"/>
              </a:defRPr>
            </a:lvl5pPr>
            <a:lvl6pPr marL="2286000" indent="0" algn="ctr" rtl="0" eaLnBrk="0" fontAlgn="base" hangingPunct="0">
              <a:lnSpc>
                <a:spcPct val="85000"/>
              </a:lnSpc>
              <a:spcBef>
                <a:spcPct val="35000"/>
              </a:spcBef>
              <a:spcAft>
                <a:spcPct val="0"/>
              </a:spcAft>
              <a:buClr>
                <a:srgbClr val="003399"/>
              </a:buClr>
              <a:buSzPct val="100000"/>
              <a:buNone/>
              <a:defRPr sz="1600" i="1">
                <a:solidFill>
                  <a:schemeClr val="tx1">
                    <a:tint val="75000"/>
                  </a:schemeClr>
                </a:solidFill>
                <a:latin typeface="+mn-lt"/>
                <a:ea typeface="ＭＳ Ｐゴシック" pitchFamily="-112" charset="-128"/>
              </a:defRPr>
            </a:lvl6pPr>
            <a:lvl7pPr marL="2743200" indent="0" algn="ctr" rtl="0" eaLnBrk="0" fontAlgn="base" hangingPunct="0">
              <a:lnSpc>
                <a:spcPct val="85000"/>
              </a:lnSpc>
              <a:spcBef>
                <a:spcPct val="35000"/>
              </a:spcBef>
              <a:spcAft>
                <a:spcPct val="0"/>
              </a:spcAft>
              <a:buClr>
                <a:srgbClr val="003399"/>
              </a:buClr>
              <a:buSzPct val="100000"/>
              <a:buNone/>
              <a:defRPr sz="1600" i="1">
                <a:solidFill>
                  <a:schemeClr val="tx1">
                    <a:tint val="75000"/>
                  </a:schemeClr>
                </a:solidFill>
                <a:latin typeface="+mn-lt"/>
                <a:ea typeface="ＭＳ Ｐゴシック" pitchFamily="-112" charset="-128"/>
              </a:defRPr>
            </a:lvl7pPr>
            <a:lvl8pPr marL="3200400" indent="0" algn="ctr" rtl="0" eaLnBrk="0" fontAlgn="base" hangingPunct="0">
              <a:lnSpc>
                <a:spcPct val="85000"/>
              </a:lnSpc>
              <a:spcBef>
                <a:spcPct val="35000"/>
              </a:spcBef>
              <a:spcAft>
                <a:spcPct val="0"/>
              </a:spcAft>
              <a:buClr>
                <a:srgbClr val="003399"/>
              </a:buClr>
              <a:buSzPct val="100000"/>
              <a:buNone/>
              <a:defRPr sz="1600" i="1">
                <a:solidFill>
                  <a:schemeClr val="tx1">
                    <a:tint val="75000"/>
                  </a:schemeClr>
                </a:solidFill>
                <a:latin typeface="+mn-lt"/>
                <a:ea typeface="ＭＳ Ｐゴシック" pitchFamily="-112" charset="-128"/>
              </a:defRPr>
            </a:lvl8pPr>
            <a:lvl9pPr marL="3657600" indent="0" algn="ctr" rtl="0" eaLnBrk="0" fontAlgn="base" hangingPunct="0">
              <a:lnSpc>
                <a:spcPct val="85000"/>
              </a:lnSpc>
              <a:spcBef>
                <a:spcPct val="35000"/>
              </a:spcBef>
              <a:spcAft>
                <a:spcPct val="0"/>
              </a:spcAft>
              <a:buClr>
                <a:srgbClr val="003399"/>
              </a:buClr>
              <a:buSzPct val="100000"/>
              <a:buNone/>
              <a:defRPr sz="1600" i="1">
                <a:solidFill>
                  <a:schemeClr val="tx1">
                    <a:tint val="75000"/>
                  </a:schemeClr>
                </a:solidFill>
                <a:latin typeface="+mn-lt"/>
                <a:ea typeface="ＭＳ Ｐゴシック" pitchFamily="-112" charset="-128"/>
              </a:defRPr>
            </a:lvl9pPr>
          </a:lstStyle>
          <a:p>
            <a:endParaRPr lang="en-US" b="0" i="0" dirty="0"/>
          </a:p>
          <a:p>
            <a:r>
              <a:rPr lang="en-US" sz="2400" i="0" dirty="0">
                <a:solidFill>
                  <a:srgbClr val="FFFFFF"/>
                </a:solidFill>
                <a:latin typeface="Arial"/>
                <a:cs typeface="Arial"/>
              </a:rPr>
              <a:t>Gail </a:t>
            </a:r>
            <a:r>
              <a:rPr lang="en-US" sz="2400" i="0" dirty="0" err="1">
                <a:solidFill>
                  <a:srgbClr val="FFFFFF"/>
                </a:solidFill>
                <a:latin typeface="Arial"/>
                <a:cs typeface="Arial"/>
              </a:rPr>
              <a:t>Skofronick</a:t>
            </a:r>
            <a:r>
              <a:rPr lang="en-US" sz="2400" i="0" dirty="0">
                <a:solidFill>
                  <a:srgbClr val="FFFFFF"/>
                </a:solidFill>
                <a:latin typeface="Arial"/>
                <a:cs typeface="Arial"/>
              </a:rPr>
              <a:t> Jackson</a:t>
            </a:r>
          </a:p>
          <a:p>
            <a:r>
              <a:rPr lang="en-US" sz="1600" i="0" dirty="0">
                <a:solidFill>
                  <a:srgbClr val="FFFFFF"/>
                </a:solidFill>
                <a:latin typeface="Arial"/>
                <a:cs typeface="Arial"/>
              </a:rPr>
              <a:t>GPM Project Scientist</a:t>
            </a:r>
          </a:p>
          <a:p>
            <a:r>
              <a:rPr lang="en-US" sz="1600" i="0" dirty="0">
                <a:solidFill>
                  <a:srgbClr val="FFFFFF"/>
                </a:solidFill>
                <a:latin typeface="Arial"/>
                <a:cs typeface="Arial"/>
              </a:rPr>
              <a:t>NASA Goddard Space Flight Center</a:t>
            </a:r>
          </a:p>
          <a:p>
            <a:r>
              <a:rPr lang="en-US" i="0" dirty="0">
                <a:latin typeface="Arial"/>
                <a:cs typeface="Arial"/>
                <a:hlinkClick r:id="rId4"/>
              </a:rPr>
              <a:t>Gail.S.Jackson@</a:t>
            </a:r>
            <a:r>
              <a:rPr lang="en-US" i="0" dirty="0" smtClean="0">
                <a:latin typeface="Arial"/>
                <a:cs typeface="Arial"/>
                <a:hlinkClick r:id="rId4"/>
              </a:rPr>
              <a:t>nasa.gov</a:t>
            </a:r>
            <a:endParaRPr lang="en-US" i="0" dirty="0" smtClean="0">
              <a:latin typeface="Arial"/>
              <a:cs typeface="Arial"/>
            </a:endParaRPr>
          </a:p>
          <a:p>
            <a:endParaRPr lang="en-US" i="0" dirty="0">
              <a:latin typeface="Arial"/>
              <a:cs typeface="Arial"/>
            </a:endParaRPr>
          </a:p>
          <a:p>
            <a:endParaRPr lang="en-US" b="0" i="0" dirty="0"/>
          </a:p>
          <a:p>
            <a:r>
              <a:rPr lang="en-US" b="0" i="0" dirty="0">
                <a:latin typeface="Arial"/>
                <a:cs typeface="Arial"/>
              </a:rPr>
              <a:t> </a:t>
            </a:r>
            <a:r>
              <a:rPr lang="en-US" i="0" dirty="0" smtClean="0">
                <a:solidFill>
                  <a:srgbClr val="FFFFFF"/>
                </a:solidFill>
                <a:latin typeface="Arial"/>
                <a:cs typeface="Arial"/>
              </a:rPr>
              <a:t>Workshop on Agriculture Applications of NASA Water Data</a:t>
            </a:r>
          </a:p>
          <a:p>
            <a:endParaRPr lang="en-US" i="0" dirty="0">
              <a:solidFill>
                <a:srgbClr val="FFFFFF"/>
              </a:solidFill>
              <a:latin typeface="Arial"/>
              <a:cs typeface="Arial"/>
            </a:endParaRPr>
          </a:p>
          <a:p>
            <a:r>
              <a:rPr lang="en-US" i="0" dirty="0" smtClean="0">
                <a:solidFill>
                  <a:srgbClr val="FFFFFF"/>
                </a:solidFill>
                <a:latin typeface="Arial"/>
                <a:cs typeface="Arial"/>
              </a:rPr>
              <a:t>World Resource Institute</a:t>
            </a:r>
          </a:p>
          <a:p>
            <a:r>
              <a:rPr lang="en-US" i="0" dirty="0">
                <a:solidFill>
                  <a:srgbClr val="FFFFFF"/>
                </a:solidFill>
                <a:latin typeface="Arial"/>
                <a:cs typeface="Arial"/>
              </a:rPr>
              <a:t>1</a:t>
            </a:r>
            <a:r>
              <a:rPr lang="en-US" i="0" dirty="0" smtClean="0">
                <a:solidFill>
                  <a:srgbClr val="FFFFFF"/>
                </a:solidFill>
                <a:latin typeface="Arial"/>
                <a:cs typeface="Arial"/>
              </a:rPr>
              <a:t> August 2017</a:t>
            </a:r>
          </a:p>
          <a:p>
            <a:endParaRPr lang="en-US" i="0" dirty="0">
              <a:latin typeface="Arial"/>
              <a:cs typeface="Arial"/>
            </a:endParaRPr>
          </a:p>
        </p:txBody>
      </p:sp>
      <p:pic>
        <p:nvPicPr>
          <p:cNvPr id="6" name="Picture 5" descr="GPM3rdanniversarycopyNEW.pdf"/>
          <p:cNvPicPr>
            <a:picLocks noChangeAspect="1"/>
          </p:cNvPicPr>
          <p:nvPr/>
        </p:nvPicPr>
        <p:blipFill rotWithShape="1">
          <a:blip r:embed="rId5">
            <a:extLst>
              <a:ext uri="{28A0092B-C50C-407E-A947-70E740481C1C}">
                <a14:useLocalDpi xmlns:a14="http://schemas.microsoft.com/office/drawing/2010/main" val="0"/>
              </a:ext>
            </a:extLst>
          </a:blip>
          <a:srcRect t="13828" r="1637" b="11852"/>
          <a:stretch/>
        </p:blipFill>
        <p:spPr>
          <a:xfrm>
            <a:off x="-84665" y="1744133"/>
            <a:ext cx="5266265" cy="5096934"/>
          </a:xfrm>
          <a:prstGeom prst="rect">
            <a:avLst/>
          </a:prstGeom>
        </p:spPr>
      </p:pic>
    </p:spTree>
    <p:extLst>
      <p:ext uri="{BB962C8B-B14F-4D97-AF65-F5344CB8AC3E}">
        <p14:creationId xmlns:p14="http://schemas.microsoft.com/office/powerpoint/2010/main" val="3357103744"/>
      </p:ext>
    </p:extLst>
  </p:cSld>
  <p:clrMapOvr>
    <a:masterClrMapping/>
  </p:clrMapOvr>
  <p:transition spd="med"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7686" y="92565"/>
            <a:ext cx="6905625" cy="561975"/>
          </a:xfrm>
        </p:spPr>
        <p:txBody>
          <a:bodyPr/>
          <a:lstStyle/>
          <a:p>
            <a:pPr algn="ctr"/>
            <a:r>
              <a:rPr lang="en-US" dirty="0" smtClean="0"/>
              <a:t>GPM Used to Estimate Cholera Risk </a:t>
            </a:r>
            <a:endParaRPr lang="en-US" dirty="0"/>
          </a:p>
        </p:txBody>
      </p:sp>
      <p:pic>
        <p:nvPicPr>
          <p:cNvPr id="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3811" y="709975"/>
            <a:ext cx="2783738" cy="21804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3"/>
          <p:cNvSpPr>
            <a:spLocks noChangeArrowheads="1"/>
          </p:cNvSpPr>
          <p:nvPr/>
        </p:nvSpPr>
        <p:spPr bwMode="auto">
          <a:xfrm>
            <a:off x="594978" y="2982514"/>
            <a:ext cx="2586627"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bmk="OLE_LINK9">
                <a:ln>
                  <a:noFill/>
                </a:ln>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September precipitation anomalies</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9"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0334" y="691244"/>
            <a:ext cx="2801958" cy="2180400"/>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Rectangle 3"/>
          <p:cNvSpPr>
            <a:spLocks noChangeArrowheads="1"/>
          </p:cNvSpPr>
          <p:nvPr/>
        </p:nvSpPr>
        <p:spPr bwMode="auto">
          <a:xfrm>
            <a:off x="3480599" y="2982514"/>
            <a:ext cx="2809849"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bmk="OLE_LINK14">
                <a:ln>
                  <a:noFill/>
                </a:ln>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(Sept1-Oct13) precipitation anomalies</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1"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981" y="3389883"/>
            <a:ext cx="2851353" cy="2190753"/>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Rectangle 3"/>
          <p:cNvSpPr>
            <a:spLocks noChangeArrowheads="1"/>
          </p:cNvSpPr>
          <p:nvPr/>
        </p:nvSpPr>
        <p:spPr bwMode="auto">
          <a:xfrm>
            <a:off x="-550214" y="5581174"/>
            <a:ext cx="4769741" cy="430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bmk="OLE_LINK17">
                <a:ln>
                  <a:noFill/>
                </a:ln>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Cholera risk map based on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bmk="OLE_LINK17">
                <a:ln>
                  <a:noFill/>
                </a:ln>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pre hurricane hydro-climatic condition</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3"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2689" y="3386622"/>
            <a:ext cx="2809849" cy="2181776"/>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Rectangle 3"/>
          <p:cNvSpPr>
            <a:spLocks noChangeArrowheads="1"/>
          </p:cNvSpPr>
          <p:nvPr/>
        </p:nvSpPr>
        <p:spPr bwMode="auto">
          <a:xfrm>
            <a:off x="1693233" y="5541132"/>
            <a:ext cx="6084885" cy="430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bmk="OLE_LINK22">
                <a:ln>
                  <a:noFill/>
                </a:ln>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Cholera risk map based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bmk="OLE_LINK22">
                <a:ln>
                  <a:noFill/>
                </a:ln>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on 2 weeks  post hurricane hydro-climatic condition</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5"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4893" y="3390802"/>
            <a:ext cx="2768588" cy="2144206"/>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Rectangle 3"/>
          <p:cNvSpPr>
            <a:spLocks noChangeArrowheads="1"/>
          </p:cNvSpPr>
          <p:nvPr/>
        </p:nvSpPr>
        <p:spPr bwMode="auto">
          <a:xfrm>
            <a:off x="4083995" y="5535008"/>
            <a:ext cx="7142021"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Cholera condition in Haiti till 10 October</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7"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64855" y="691244"/>
            <a:ext cx="2825217" cy="2181304"/>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Rectangle 3"/>
          <p:cNvSpPr>
            <a:spLocks noChangeArrowheads="1"/>
          </p:cNvSpPr>
          <p:nvPr/>
        </p:nvSpPr>
        <p:spPr bwMode="auto">
          <a:xfrm>
            <a:off x="7071553" y="2913748"/>
            <a:ext cx="1413130" cy="430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Hurricane Matthew track over Haiti</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9" name="Picture 18"/>
          <p:cNvPicPr/>
          <p:nvPr/>
        </p:nvPicPr>
        <p:blipFill>
          <a:blip r:embed="rId8">
            <a:extLst>
              <a:ext uri="{28A0092B-C50C-407E-A947-70E740481C1C}">
                <a14:useLocalDpi xmlns:a14="http://schemas.microsoft.com/office/drawing/2010/main" val="0"/>
              </a:ext>
            </a:extLst>
          </a:blip>
          <a:stretch>
            <a:fillRect/>
          </a:stretch>
        </p:blipFill>
        <p:spPr>
          <a:xfrm>
            <a:off x="423333" y="541867"/>
            <a:ext cx="5774267" cy="5503333"/>
          </a:xfrm>
          <a:prstGeom prst="rect">
            <a:avLst/>
          </a:prstGeom>
        </p:spPr>
      </p:pic>
      <p:sp>
        <p:nvSpPr>
          <p:cNvPr id="3" name="Content Placeholder 2"/>
          <p:cNvSpPr>
            <a:spLocks noGrp="1"/>
          </p:cNvSpPr>
          <p:nvPr>
            <p:ph idx="1"/>
          </p:nvPr>
        </p:nvSpPr>
        <p:spPr>
          <a:xfrm>
            <a:off x="515927" y="5797108"/>
            <a:ext cx="8439495" cy="813631"/>
          </a:xfrm>
        </p:spPr>
        <p:txBody>
          <a:bodyPr/>
          <a:lstStyle/>
          <a:p>
            <a:pPr marL="0" indent="0">
              <a:buNone/>
            </a:pPr>
            <a:r>
              <a:rPr lang="en-US" sz="1200" dirty="0" smtClean="0"/>
              <a:t>GPM IMERG data was used along with air temperature anomalies and population to compute maps of estimated cholera risk in Haiti following the passage of Hurricane Matthew 1-2 October, 2016. Plots show a) IMERG precipitation anomalies prior to and b) following Hurricane Matthew; c) track forecast for Matthew over Haiti, d) shows a Cholera risk map based on pre-hurricane </a:t>
            </a:r>
            <a:r>
              <a:rPr lang="en-US" sz="1200" dirty="0" err="1" smtClean="0"/>
              <a:t>hydroclimatic</a:t>
            </a:r>
            <a:r>
              <a:rPr lang="en-US" sz="1200" dirty="0" smtClean="0"/>
              <a:t> conditions, e) updated Cholera risk map 2 weeks after Hurricane Matthew, and f) reported cases of Cholera as of 10 Oct 2016.</a:t>
            </a:r>
            <a:endParaRPr lang="en-US" sz="1200" dirty="0"/>
          </a:p>
        </p:txBody>
      </p:sp>
    </p:spTree>
    <p:extLst>
      <p:ext uri="{BB962C8B-B14F-4D97-AF65-F5344CB8AC3E}">
        <p14:creationId xmlns:p14="http://schemas.microsoft.com/office/powerpoint/2010/main" val="4065505246"/>
      </p:ext>
    </p:extLst>
  </p:cSld>
  <p:clrMapOvr>
    <a:masterClrMapping/>
  </p:clrMapOvr>
  <p:transition spd="med"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2965" y="127343"/>
            <a:ext cx="6905625" cy="561975"/>
          </a:xfrm>
        </p:spPr>
        <p:txBody>
          <a:bodyPr/>
          <a:lstStyle/>
          <a:p>
            <a:pPr algn="ctr"/>
            <a:r>
              <a:rPr lang="en-US" sz="2800" dirty="0" smtClean="0"/>
              <a:t>Data Access (http</a:t>
            </a:r>
            <a:r>
              <a:rPr lang="en-US" sz="2800" dirty="0"/>
              <a:t>:/</a:t>
            </a:r>
            <a:r>
              <a:rPr lang="en-US" sz="2800" dirty="0" smtClean="0"/>
              <a:t>/</a:t>
            </a:r>
            <a:r>
              <a:rPr lang="en-US" sz="2800" dirty="0" err="1" smtClean="0"/>
              <a:t>gpm.nasa.gov</a:t>
            </a:r>
            <a:r>
              <a:rPr lang="en-US" sz="2800" dirty="0" smtClean="0"/>
              <a:t>)</a:t>
            </a:r>
            <a:endParaRPr lang="en-US" sz="2800" dirty="0"/>
          </a:p>
        </p:txBody>
      </p:sp>
      <p:pic>
        <p:nvPicPr>
          <p:cNvPr id="3075"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20334" y="689318"/>
            <a:ext cx="7595340" cy="57671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7192146"/>
      </p:ext>
    </p:extLst>
  </p:cSld>
  <p:clrMapOvr>
    <a:masterClrMapping/>
  </p:clrMapOvr>
  <p:transition spd="med"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800" dirty="0" smtClean="0"/>
              <a:t>GPM Data Publisher</a:t>
            </a:r>
            <a:endParaRPr lang="en-US" sz="2800" dirty="0"/>
          </a:p>
        </p:txBody>
      </p:sp>
      <p:sp>
        <p:nvSpPr>
          <p:cNvPr id="7" name="TextBox 4"/>
          <p:cNvSpPr txBox="1">
            <a:spLocks noChangeArrowheads="1"/>
          </p:cNvSpPr>
          <p:nvPr/>
        </p:nvSpPr>
        <p:spPr bwMode="auto">
          <a:xfrm>
            <a:off x="457201" y="885825"/>
            <a:ext cx="2773680" cy="4278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r>
              <a:rPr lang="en-US" sz="1600" b="1" dirty="0"/>
              <a:t>Available datasets:</a:t>
            </a:r>
          </a:p>
          <a:p>
            <a:pPr>
              <a:buFont typeface="Arial" charset="0"/>
              <a:buChar char="•"/>
            </a:pPr>
            <a:r>
              <a:rPr lang="en-US" sz="1600" dirty="0"/>
              <a:t>IMERG 30mn, 3hr, 1day, 7day</a:t>
            </a:r>
          </a:p>
          <a:p>
            <a:pPr>
              <a:buFont typeface="Arial" charset="0"/>
              <a:buChar char="•"/>
            </a:pPr>
            <a:r>
              <a:rPr lang="en-US" sz="1600" dirty="0"/>
              <a:t>Flood </a:t>
            </a:r>
            <a:r>
              <a:rPr lang="en-US" sz="1600" dirty="0" err="1"/>
              <a:t>Nowcast</a:t>
            </a:r>
            <a:r>
              <a:rPr lang="en-US" sz="1600" dirty="0"/>
              <a:t> (GFMS, U of MD)</a:t>
            </a:r>
          </a:p>
          <a:p>
            <a:pPr>
              <a:buFont typeface="Arial" charset="0"/>
              <a:buChar char="•"/>
            </a:pPr>
            <a:r>
              <a:rPr lang="en-US" sz="1600" dirty="0"/>
              <a:t>Global Landslide </a:t>
            </a:r>
            <a:r>
              <a:rPr lang="en-US" sz="1600" dirty="0" err="1"/>
              <a:t>Nowcast</a:t>
            </a:r>
            <a:r>
              <a:rPr lang="en-US" sz="1600" dirty="0"/>
              <a:t> Model (NASA GSFC)</a:t>
            </a:r>
          </a:p>
          <a:p>
            <a:pPr>
              <a:buFont typeface="Arial" charset="0"/>
              <a:buChar char="•"/>
            </a:pPr>
            <a:r>
              <a:rPr lang="en-US" sz="1600" dirty="0"/>
              <a:t>Export file formats: </a:t>
            </a:r>
            <a:r>
              <a:rPr lang="en-US" sz="1600" dirty="0" err="1"/>
              <a:t>geoJSON</a:t>
            </a:r>
            <a:r>
              <a:rPr lang="en-US" sz="1600" dirty="0"/>
              <a:t>, </a:t>
            </a:r>
            <a:r>
              <a:rPr lang="en-US" sz="1600" dirty="0" err="1"/>
              <a:t>topoJSON</a:t>
            </a:r>
            <a:r>
              <a:rPr lang="en-US" sz="1600" dirty="0"/>
              <a:t>, </a:t>
            </a:r>
            <a:r>
              <a:rPr lang="en-US" sz="1600" dirty="0" err="1"/>
              <a:t>arcJSON</a:t>
            </a:r>
            <a:r>
              <a:rPr lang="en-US" sz="1600" dirty="0"/>
              <a:t>, TIF, SHP</a:t>
            </a:r>
          </a:p>
          <a:p>
            <a:pPr>
              <a:buFont typeface="Arial" charset="0"/>
              <a:buChar char="•"/>
            </a:pPr>
            <a:r>
              <a:rPr lang="en-US" sz="1600" dirty="0"/>
              <a:t>Publisher / consumer architecture – use the API to automate data collection or write your own consumer UI.</a:t>
            </a:r>
          </a:p>
          <a:p>
            <a:pPr lvl="1">
              <a:buFont typeface="Arial" charset="0"/>
              <a:buChar char="•"/>
            </a:pPr>
            <a:endParaRPr lang="en-US" sz="1600" dirty="0"/>
          </a:p>
        </p:txBody>
      </p:sp>
      <p:sp>
        <p:nvSpPr>
          <p:cNvPr id="8" name="TextBox 6"/>
          <p:cNvSpPr txBox="1">
            <a:spLocks noChangeArrowheads="1"/>
          </p:cNvSpPr>
          <p:nvPr/>
        </p:nvSpPr>
        <p:spPr bwMode="auto">
          <a:xfrm>
            <a:off x="1400658" y="6379031"/>
            <a:ext cx="6826099"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r>
              <a:rPr lang="en-US" sz="2200" dirty="0"/>
              <a:t>NOW AVAILABLE: https://pmm.nasa.gov/precip-apps</a:t>
            </a:r>
          </a:p>
        </p:txBody>
      </p:sp>
      <p:pic>
        <p:nvPicPr>
          <p:cNvPr id="9" name="Picture 8"/>
          <p:cNvPicPr>
            <a:picLocks noChangeAspect="1"/>
          </p:cNvPicPr>
          <p:nvPr/>
        </p:nvPicPr>
        <p:blipFill>
          <a:blip r:embed="rId2"/>
          <a:stretch>
            <a:fillRect/>
          </a:stretch>
        </p:blipFill>
        <p:spPr>
          <a:xfrm>
            <a:off x="3314126" y="759924"/>
            <a:ext cx="5692842" cy="5521171"/>
          </a:xfrm>
          <a:prstGeom prst="rect">
            <a:avLst/>
          </a:prstGeom>
        </p:spPr>
      </p:pic>
      <p:pic>
        <p:nvPicPr>
          <p:cNvPr id="10" name="Picture 9"/>
          <p:cNvPicPr>
            <a:picLocks noChangeAspect="1"/>
          </p:cNvPicPr>
          <p:nvPr/>
        </p:nvPicPr>
        <p:blipFill>
          <a:blip r:embed="rId3"/>
          <a:stretch>
            <a:fillRect/>
          </a:stretch>
        </p:blipFill>
        <p:spPr>
          <a:xfrm>
            <a:off x="1266957" y="4934538"/>
            <a:ext cx="3334570" cy="1395525"/>
          </a:xfrm>
          <a:prstGeom prst="rect">
            <a:avLst/>
          </a:prstGeom>
        </p:spPr>
      </p:pic>
    </p:spTree>
    <p:extLst>
      <p:ext uri="{BB962C8B-B14F-4D97-AF65-F5344CB8AC3E}">
        <p14:creationId xmlns:p14="http://schemas.microsoft.com/office/powerpoint/2010/main" val="1921059718"/>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500"/>
                                        <p:tgtEl>
                                          <p:spTgt spid="7">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5" end="5"/>
                                            </p:txEl>
                                          </p:spTgt>
                                        </p:tgtEl>
                                        <p:attrNameLst>
                                          <p:attrName>style.visibility</p:attrName>
                                        </p:attrNameLst>
                                      </p:cBhvr>
                                      <p:to>
                                        <p:strVal val="visible"/>
                                      </p:to>
                                    </p:set>
                                    <p:animEffect transition="in" filter="fade">
                                      <p:cBhvr>
                                        <p:cTn id="24" dur="500"/>
                                        <p:tgtEl>
                                          <p:spTgt spid="7">
                                            <p:txEl>
                                              <p:pRg st="5" end="5"/>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0013"/>
            <a:ext cx="8094133" cy="561975"/>
          </a:xfrm>
        </p:spPr>
        <p:txBody>
          <a:bodyPr/>
          <a:lstStyle/>
          <a:p>
            <a:pPr algn="ctr"/>
            <a:r>
              <a:rPr lang="en-US" dirty="0" smtClean="0"/>
              <a:t>Spacecraft, Science, and Outreach</a:t>
            </a:r>
            <a:endParaRPr lang="en-US" dirty="0"/>
          </a:p>
        </p:txBody>
      </p:sp>
      <p:sp>
        <p:nvSpPr>
          <p:cNvPr id="3" name="Content Placeholder 2"/>
          <p:cNvSpPr>
            <a:spLocks noGrp="1"/>
          </p:cNvSpPr>
          <p:nvPr>
            <p:ph idx="1"/>
          </p:nvPr>
        </p:nvSpPr>
        <p:spPr>
          <a:xfrm>
            <a:off x="440268" y="592671"/>
            <a:ext cx="3965784" cy="5653088"/>
          </a:xfrm>
        </p:spPr>
        <p:txBody>
          <a:bodyPr/>
          <a:lstStyle/>
          <a:p>
            <a:pPr marL="0" indent="0">
              <a:buNone/>
            </a:pPr>
            <a:r>
              <a:rPr lang="en-US" sz="2400" b="1" u="sng" dirty="0" smtClean="0">
                <a:solidFill>
                  <a:srgbClr val="0000FF"/>
                </a:solidFill>
              </a:rPr>
              <a:t>Spacecraft &amp; Instruments </a:t>
            </a:r>
          </a:p>
          <a:p>
            <a:r>
              <a:rPr lang="en-US" sz="2000" dirty="0" smtClean="0"/>
              <a:t>Excellent performance &amp; Accuracy</a:t>
            </a:r>
            <a:endParaRPr lang="en-US" sz="2000" dirty="0"/>
          </a:p>
          <a:p>
            <a:r>
              <a:rPr lang="en-US" sz="2000" dirty="0" smtClean="0"/>
              <a:t>Fuel projected to last into 2030’s</a:t>
            </a:r>
          </a:p>
          <a:p>
            <a:pPr marL="0" indent="0">
              <a:buNone/>
            </a:pPr>
            <a:r>
              <a:rPr lang="en-US" sz="2400" b="1" u="sng" dirty="0" smtClean="0">
                <a:solidFill>
                  <a:srgbClr val="0000FF"/>
                </a:solidFill>
              </a:rPr>
              <a:t>Science Team</a:t>
            </a:r>
            <a:endParaRPr lang="en-US" sz="2400" b="1" u="sng" dirty="0">
              <a:solidFill>
                <a:srgbClr val="0000FF"/>
              </a:solidFill>
            </a:endParaRPr>
          </a:p>
          <a:p>
            <a:r>
              <a:rPr lang="en-US" sz="2000" dirty="0" smtClean="0"/>
              <a:t>60 NASA funded Principal Investigators</a:t>
            </a:r>
          </a:p>
          <a:p>
            <a:r>
              <a:rPr lang="en-US" sz="2000" dirty="0" smtClean="0"/>
              <a:t>22 International (no cost) teams</a:t>
            </a:r>
          </a:p>
          <a:p>
            <a:pPr marL="288925" lvl="1" indent="0">
              <a:buNone/>
            </a:pPr>
            <a:endParaRPr lang="en-US" dirty="0" smtClean="0"/>
          </a:p>
        </p:txBody>
      </p:sp>
      <p:pic>
        <p:nvPicPr>
          <p:cNvPr id="6" name="Picture 5" descr="PMM2016photo_draft.jpg.jpeg"/>
          <p:cNvPicPr>
            <a:picLocks/>
          </p:cNvPicPr>
          <p:nvPr/>
        </p:nvPicPr>
        <p:blipFill>
          <a:blip r:embed="rId2">
            <a:extLst>
              <a:ext uri="{28A0092B-C50C-407E-A947-70E740481C1C}">
                <a14:useLocalDpi xmlns:a14="http://schemas.microsoft.com/office/drawing/2010/main" val="0"/>
              </a:ext>
            </a:extLst>
          </a:blip>
          <a:stretch>
            <a:fillRect/>
          </a:stretch>
        </p:blipFill>
        <p:spPr>
          <a:xfrm>
            <a:off x="1032948" y="3691473"/>
            <a:ext cx="7416799" cy="2980264"/>
          </a:xfrm>
          <a:prstGeom prst="rect">
            <a:avLst/>
          </a:prstGeom>
        </p:spPr>
      </p:pic>
      <p:sp>
        <p:nvSpPr>
          <p:cNvPr id="7" name="Content Placeholder 2"/>
          <p:cNvSpPr txBox="1">
            <a:spLocks/>
          </p:cNvSpPr>
          <p:nvPr/>
        </p:nvSpPr>
        <p:spPr bwMode="auto">
          <a:xfrm>
            <a:off x="4425291" y="592671"/>
            <a:ext cx="4867821" cy="5653088"/>
          </a:xfrm>
          <a:prstGeom prst="rect">
            <a:avLst/>
          </a:prstGeom>
          <a:noFill/>
          <a:ln w="12700">
            <a:noFill/>
            <a:miter lim="800000"/>
            <a:headEnd/>
            <a:tailEnd/>
          </a:ln>
        </p:spPr>
        <p:txBody>
          <a:bodyPr vert="horz" wrap="square" lIns="91440" tIns="45720" rIns="91440" bIns="45720" numCol="1" anchor="t" anchorCtr="0" compatLnSpc="1">
            <a:prstTxWarp prst="textNoShape">
              <a:avLst/>
            </a:prstTxWarp>
          </a:bodyPr>
          <a:lstStyle>
            <a:lvl1pPr marL="174625" indent="-174625"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1pPr>
            <a:lvl2pPr marL="511175" indent="-2222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2pPr>
            <a:lvl3pPr marL="796925" indent="-1714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3pPr>
            <a:lvl4pPr marL="1146175" indent="-2349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4pPr>
            <a:lvl5pPr marL="1431925" indent="-1714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5pPr>
            <a:lvl6pPr marL="18891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6pPr>
            <a:lvl7pPr marL="23463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7pPr>
            <a:lvl8pPr marL="28035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8pPr>
            <a:lvl9pPr marL="32607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9pPr>
          </a:lstStyle>
          <a:p>
            <a:pPr marL="0" indent="0">
              <a:buFontTx/>
              <a:buNone/>
            </a:pPr>
            <a:r>
              <a:rPr lang="en-US" sz="2400" b="1" u="sng" dirty="0" smtClean="0">
                <a:solidFill>
                  <a:srgbClr val="0000FF"/>
                </a:solidFill>
              </a:rPr>
              <a:t>Outreach</a:t>
            </a:r>
          </a:p>
          <a:p>
            <a:r>
              <a:rPr lang="en-US" sz="2000" dirty="0" smtClean="0"/>
              <a:t>Twitter &amp; Facebook: </a:t>
            </a:r>
            <a:r>
              <a:rPr lang="en-US" sz="2000" dirty="0" err="1" smtClean="0"/>
              <a:t>NASARain</a:t>
            </a:r>
            <a:endParaRPr lang="en-US" sz="2000" dirty="0" smtClean="0"/>
          </a:p>
          <a:p>
            <a:r>
              <a:rPr lang="en-US" sz="2000" dirty="0" smtClean="0"/>
              <a:t>INFO/DATA: </a:t>
            </a:r>
            <a:r>
              <a:rPr lang="en-US" sz="2000" dirty="0" err="1" smtClean="0"/>
              <a:t>gpm.nasa.gov</a:t>
            </a:r>
            <a:endParaRPr lang="en-US" sz="2000" dirty="0" smtClean="0"/>
          </a:p>
          <a:p>
            <a:r>
              <a:rPr lang="en-US" sz="2000" dirty="0"/>
              <a:t>MOVIES: </a:t>
            </a:r>
            <a:r>
              <a:rPr lang="en-US" sz="2000" dirty="0" err="1" smtClean="0"/>
              <a:t>svs.gsfc.nasa.gov</a:t>
            </a:r>
            <a:endParaRPr lang="en-US" sz="2000" dirty="0" smtClean="0"/>
          </a:p>
          <a:p>
            <a:r>
              <a:rPr lang="en-US" sz="2000" dirty="0" smtClean="0"/>
              <a:t>EDUCATION: </a:t>
            </a:r>
            <a:r>
              <a:rPr lang="en-US" sz="2000" dirty="0" err="1" smtClean="0"/>
              <a:t>gpm.nasa.gov</a:t>
            </a:r>
            <a:r>
              <a:rPr lang="en-US" sz="2000" dirty="0" smtClean="0"/>
              <a:t>/education</a:t>
            </a:r>
          </a:p>
          <a:p>
            <a:pPr marL="288925" lvl="1" indent="0">
              <a:buFontTx/>
              <a:buNone/>
            </a:pPr>
            <a:endParaRPr lang="en-US" dirty="0" smtClean="0"/>
          </a:p>
        </p:txBody>
      </p:sp>
      <p:pic>
        <p:nvPicPr>
          <p:cNvPr id="8" name="Picture 7" descr="Screen Clipping">
            <a:hlinkClick r:id="rId3"/>
          </p:cNvPr>
          <p:cNvPicPr>
            <a:picLocks noChangeAspect="1"/>
          </p:cNvPicPr>
          <p:nvPr/>
        </p:nvPicPr>
        <p:blipFill rotWithShape="1">
          <a:blip r:embed="rId4">
            <a:extLst>
              <a:ext uri="{28A0092B-C50C-407E-A947-70E740481C1C}">
                <a14:useLocalDpi xmlns:a14="http://schemas.microsoft.com/office/drawing/2010/main"/>
              </a:ext>
            </a:extLst>
          </a:blip>
          <a:srcRect b="71380"/>
          <a:stretch/>
        </p:blipFill>
        <p:spPr>
          <a:xfrm>
            <a:off x="4537060" y="2508502"/>
            <a:ext cx="4562780" cy="1898321"/>
          </a:xfrm>
          <a:prstGeom prst="rect">
            <a:avLst/>
          </a:prstGeom>
        </p:spPr>
      </p:pic>
    </p:spTree>
    <p:extLst>
      <p:ext uri="{BB962C8B-B14F-4D97-AF65-F5344CB8AC3E}">
        <p14:creationId xmlns:p14="http://schemas.microsoft.com/office/powerpoint/2010/main" val="2521809098"/>
      </p:ext>
    </p:extLst>
  </p:cSld>
  <p:clrMapOvr>
    <a:masterClrMapping/>
  </p:clrMapOvr>
  <p:transition spd="med"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1" y="49214"/>
            <a:ext cx="7603067" cy="561975"/>
          </a:xfrm>
        </p:spPr>
        <p:txBody>
          <a:bodyPr/>
          <a:lstStyle/>
          <a:p>
            <a:pPr>
              <a:defRPr/>
            </a:pPr>
            <a:r>
              <a:rPr lang="en-US" dirty="0">
                <a:latin typeface="Calibri"/>
                <a:ea typeface="ＭＳ Ｐゴシック" charset="0"/>
                <a:cs typeface="Calibri"/>
              </a:rPr>
              <a:t>GPM: A Science Mission with Integrated Application Goals </a:t>
            </a:r>
            <a:endParaRPr lang="en-US" dirty="0">
              <a:cs typeface="+mj-cs"/>
            </a:endParaRPr>
          </a:p>
        </p:txBody>
      </p:sp>
      <p:pic>
        <p:nvPicPr>
          <p:cNvPr id="16" name="Picture 45"/>
          <p:cNvPicPr>
            <a:picLocks noChangeAspect="1" noChangeArrowheads="1"/>
          </p:cNvPicPr>
          <p:nvPr/>
        </p:nvPicPr>
        <p:blipFill>
          <a:blip r:embed="rId2"/>
          <a:srcRect/>
          <a:stretch>
            <a:fillRect/>
          </a:stretch>
        </p:blipFill>
        <p:spPr bwMode="auto">
          <a:xfrm>
            <a:off x="6660056" y="2693151"/>
            <a:ext cx="2176457" cy="16323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460" name="TextBox 5"/>
          <p:cNvSpPr txBox="1">
            <a:spLocks noChangeArrowheads="1"/>
          </p:cNvSpPr>
          <p:nvPr/>
        </p:nvSpPr>
        <p:spPr bwMode="auto">
          <a:xfrm>
            <a:off x="4322763" y="537109"/>
            <a:ext cx="954087" cy="307975"/>
          </a:xfrm>
          <a:prstGeom prst="rect">
            <a:avLst/>
          </a:prstGeom>
          <a:noFill/>
          <a:ln w="9525">
            <a:noFill/>
            <a:miter lim="800000"/>
            <a:headEnd/>
            <a:tailEnd/>
          </a:ln>
        </p:spPr>
        <p:txBody>
          <a:bodyPr wrap="none">
            <a:prstTxWarp prst="textNoShape">
              <a:avLst/>
            </a:prstTxWarp>
            <a:spAutoFit/>
          </a:bodyPr>
          <a:lstStyle/>
          <a:p>
            <a:r>
              <a:rPr lang="en-US" sz="1400" i="1"/>
              <a:t>Landslides</a:t>
            </a:r>
          </a:p>
        </p:txBody>
      </p:sp>
      <p:cxnSp>
        <p:nvCxnSpPr>
          <p:cNvPr id="19461" name="Straight Arrow Connector 9"/>
          <p:cNvCxnSpPr>
            <a:cxnSpLocks noChangeShapeType="1"/>
          </p:cNvCxnSpPr>
          <p:nvPr/>
        </p:nvCxnSpPr>
        <p:spPr bwMode="auto">
          <a:xfrm flipH="1">
            <a:off x="1111250" y="1459446"/>
            <a:ext cx="769938" cy="460375"/>
          </a:xfrm>
          <a:prstGeom prst="straightConnector1">
            <a:avLst/>
          </a:prstGeom>
          <a:noFill/>
          <a:ln w="12700">
            <a:solidFill>
              <a:schemeClr val="tx1"/>
            </a:solidFill>
            <a:round/>
            <a:headEnd/>
            <a:tailEnd type="arrow" w="med" len="med"/>
          </a:ln>
        </p:spPr>
      </p:cxnSp>
      <p:sp>
        <p:nvSpPr>
          <p:cNvPr id="19462" name="TextBox 11"/>
          <p:cNvSpPr txBox="1">
            <a:spLocks noChangeArrowheads="1"/>
          </p:cNvSpPr>
          <p:nvPr/>
        </p:nvSpPr>
        <p:spPr bwMode="auto">
          <a:xfrm>
            <a:off x="1403350" y="603784"/>
            <a:ext cx="822325" cy="307975"/>
          </a:xfrm>
          <a:prstGeom prst="rect">
            <a:avLst/>
          </a:prstGeom>
          <a:noFill/>
          <a:ln w="9525">
            <a:noFill/>
            <a:miter lim="800000"/>
            <a:headEnd/>
            <a:tailEnd/>
          </a:ln>
        </p:spPr>
        <p:txBody>
          <a:bodyPr wrap="none">
            <a:prstTxWarp prst="textNoShape">
              <a:avLst/>
            </a:prstTxWarp>
            <a:spAutoFit/>
          </a:bodyPr>
          <a:lstStyle/>
          <a:p>
            <a:r>
              <a:rPr lang="en-US" sz="1400" i="1"/>
              <a:t>Flooding</a:t>
            </a:r>
          </a:p>
        </p:txBody>
      </p:sp>
      <p:sp>
        <p:nvSpPr>
          <p:cNvPr id="19463" name="TextBox 13"/>
          <p:cNvSpPr txBox="1">
            <a:spLocks noChangeArrowheads="1"/>
          </p:cNvSpPr>
          <p:nvPr/>
        </p:nvSpPr>
        <p:spPr bwMode="auto">
          <a:xfrm>
            <a:off x="396875" y="4704296"/>
            <a:ext cx="2786063" cy="307975"/>
          </a:xfrm>
          <a:prstGeom prst="rect">
            <a:avLst/>
          </a:prstGeom>
          <a:noFill/>
          <a:ln w="9525">
            <a:noFill/>
            <a:miter lim="800000"/>
            <a:headEnd/>
            <a:tailEnd/>
          </a:ln>
        </p:spPr>
        <p:txBody>
          <a:bodyPr wrap="none">
            <a:prstTxWarp prst="textNoShape">
              <a:avLst/>
            </a:prstTxWarp>
            <a:spAutoFit/>
          </a:bodyPr>
          <a:lstStyle/>
          <a:p>
            <a:r>
              <a:rPr lang="en-US" sz="1400" i="1"/>
              <a:t>Agriculture/Famine Early Warning</a:t>
            </a:r>
          </a:p>
        </p:txBody>
      </p:sp>
      <p:sp>
        <p:nvSpPr>
          <p:cNvPr id="19464" name="TextBox 16"/>
          <p:cNvSpPr txBox="1">
            <a:spLocks noChangeArrowheads="1"/>
          </p:cNvSpPr>
          <p:nvPr/>
        </p:nvSpPr>
        <p:spPr bwMode="auto">
          <a:xfrm>
            <a:off x="939800" y="2661184"/>
            <a:ext cx="1901825" cy="306387"/>
          </a:xfrm>
          <a:prstGeom prst="rect">
            <a:avLst/>
          </a:prstGeom>
          <a:noFill/>
          <a:ln w="9525">
            <a:noFill/>
            <a:miter lim="800000"/>
            <a:headEnd/>
            <a:tailEnd/>
          </a:ln>
        </p:spPr>
        <p:txBody>
          <a:bodyPr wrap="none">
            <a:prstTxWarp prst="textNoShape">
              <a:avLst/>
            </a:prstTxWarp>
            <a:spAutoFit/>
          </a:bodyPr>
          <a:lstStyle/>
          <a:p>
            <a:r>
              <a:rPr lang="en-US" sz="1400" i="1"/>
              <a:t>Freshwater Availability</a:t>
            </a:r>
          </a:p>
        </p:txBody>
      </p:sp>
      <p:pic>
        <p:nvPicPr>
          <p:cNvPr id="22" name="Picture 10"/>
          <p:cNvPicPr>
            <a:picLocks noChangeAspect="1" noChangeArrowheads="1"/>
          </p:cNvPicPr>
          <p:nvPr/>
        </p:nvPicPr>
        <p:blipFill>
          <a:blip r:embed="rId3"/>
          <a:srcRect/>
          <a:stretch>
            <a:fillRect/>
          </a:stretch>
        </p:blipFill>
        <p:spPr bwMode="auto">
          <a:xfrm>
            <a:off x="6314161" y="887702"/>
            <a:ext cx="2589700" cy="16705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466" name="TextBox 22"/>
          <p:cNvSpPr txBox="1">
            <a:spLocks noChangeArrowheads="1"/>
          </p:cNvSpPr>
          <p:nvPr/>
        </p:nvSpPr>
        <p:spPr bwMode="auto">
          <a:xfrm>
            <a:off x="6196013" y="549809"/>
            <a:ext cx="2708275" cy="307975"/>
          </a:xfrm>
          <a:prstGeom prst="rect">
            <a:avLst/>
          </a:prstGeom>
          <a:noFill/>
          <a:ln w="9525">
            <a:noFill/>
            <a:miter lim="800000"/>
            <a:headEnd/>
            <a:tailEnd/>
          </a:ln>
        </p:spPr>
        <p:txBody>
          <a:bodyPr wrap="none">
            <a:prstTxWarp prst="textNoShape">
              <a:avLst/>
            </a:prstTxWarp>
            <a:spAutoFit/>
          </a:bodyPr>
          <a:lstStyle/>
          <a:p>
            <a:r>
              <a:rPr lang="en-US" sz="1400" i="1"/>
              <a:t>Land surface and climate modeling</a:t>
            </a:r>
          </a:p>
        </p:txBody>
      </p:sp>
      <p:sp>
        <p:nvSpPr>
          <p:cNvPr id="19467" name="TextBox 24"/>
          <p:cNvSpPr txBox="1">
            <a:spLocks noChangeArrowheads="1"/>
          </p:cNvSpPr>
          <p:nvPr/>
        </p:nvSpPr>
        <p:spPr bwMode="auto">
          <a:xfrm>
            <a:off x="7138988" y="4391559"/>
            <a:ext cx="1177925" cy="307975"/>
          </a:xfrm>
          <a:prstGeom prst="rect">
            <a:avLst/>
          </a:prstGeom>
          <a:noFill/>
          <a:ln w="9525">
            <a:noFill/>
            <a:miter lim="800000"/>
            <a:headEnd/>
            <a:tailEnd/>
          </a:ln>
        </p:spPr>
        <p:txBody>
          <a:bodyPr wrap="none">
            <a:prstTxWarp prst="textNoShape">
              <a:avLst/>
            </a:prstTxWarp>
            <a:spAutoFit/>
          </a:bodyPr>
          <a:lstStyle/>
          <a:p>
            <a:r>
              <a:rPr lang="en-US" sz="1400" i="1"/>
              <a:t>World Health</a:t>
            </a:r>
          </a:p>
        </p:txBody>
      </p:sp>
      <p:sp>
        <p:nvSpPr>
          <p:cNvPr id="19468" name="TextBox 79"/>
          <p:cNvSpPr txBox="1">
            <a:spLocks noChangeArrowheads="1"/>
          </p:cNvSpPr>
          <p:nvPr/>
        </p:nvSpPr>
        <p:spPr bwMode="auto">
          <a:xfrm>
            <a:off x="7118350" y="2637371"/>
            <a:ext cx="1336675" cy="307975"/>
          </a:xfrm>
          <a:prstGeom prst="rect">
            <a:avLst/>
          </a:prstGeom>
          <a:noFill/>
          <a:ln w="9525">
            <a:noFill/>
            <a:miter lim="800000"/>
            <a:headEnd/>
            <a:tailEnd/>
          </a:ln>
        </p:spPr>
        <p:txBody>
          <a:bodyPr wrap="none">
            <a:prstTxWarp prst="textNoShape">
              <a:avLst/>
            </a:prstTxWarp>
            <a:spAutoFit/>
          </a:bodyPr>
          <a:lstStyle/>
          <a:p>
            <a:r>
              <a:rPr lang="en-US" sz="1400" i="1"/>
              <a:t>Extreme Events</a:t>
            </a:r>
          </a:p>
        </p:txBody>
      </p:sp>
      <p:pic>
        <p:nvPicPr>
          <p:cNvPr id="26" name="Picture 25"/>
          <p:cNvPicPr>
            <a:picLocks noChangeAspect="1" noChangeArrowheads="1"/>
          </p:cNvPicPr>
          <p:nvPr/>
        </p:nvPicPr>
        <p:blipFill>
          <a:blip r:embed="rId4"/>
          <a:srcRect/>
          <a:stretch>
            <a:fillRect/>
          </a:stretch>
        </p:blipFill>
        <p:spPr bwMode="auto">
          <a:xfrm>
            <a:off x="502919" y="5020086"/>
            <a:ext cx="2517197" cy="15034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470" name="TextBox 48"/>
          <p:cNvSpPr txBox="1">
            <a:spLocks noChangeArrowheads="1"/>
          </p:cNvSpPr>
          <p:nvPr/>
        </p:nvSpPr>
        <p:spPr bwMode="auto">
          <a:xfrm>
            <a:off x="3031067" y="2645844"/>
            <a:ext cx="3522133" cy="4141391"/>
          </a:xfrm>
          <a:prstGeom prst="rect">
            <a:avLst/>
          </a:prstGeom>
          <a:noFill/>
          <a:ln w="9525">
            <a:noFill/>
            <a:miter lim="800000"/>
            <a:headEnd/>
            <a:tailEnd/>
          </a:ln>
        </p:spPr>
        <p:txBody>
          <a:bodyPr wrap="square">
            <a:prstTxWarp prst="textNoShape">
              <a:avLst/>
            </a:prstTxWarp>
            <a:spAutoFit/>
          </a:bodyPr>
          <a:lstStyle/>
          <a:p>
            <a:r>
              <a:rPr lang="en-US" dirty="0" smtClean="0">
                <a:solidFill>
                  <a:srgbClr val="000099"/>
                </a:solidFill>
                <a:ea typeface="Arial" charset="0"/>
                <a:cs typeface="Arial" charset="0"/>
              </a:rPr>
              <a:t>GPM Science Objectives:</a:t>
            </a:r>
          </a:p>
          <a:p>
            <a:pPr marL="174625" indent="-174625">
              <a:lnSpc>
                <a:spcPct val="95000"/>
              </a:lnSpc>
              <a:spcBef>
                <a:spcPts val="400"/>
              </a:spcBef>
              <a:buClr>
                <a:srgbClr val="FF0000"/>
              </a:buClr>
              <a:buSzPct val="100000"/>
              <a:buFont typeface="Wingdings" charset="0"/>
              <a:buChar char="§"/>
            </a:pPr>
            <a:r>
              <a:rPr lang="en-US" sz="1800" b="1" dirty="0">
                <a:latin typeface="Arial" charset="0"/>
              </a:rPr>
              <a:t>New reference standards for precipitation measurements from space</a:t>
            </a:r>
          </a:p>
          <a:p>
            <a:pPr marL="174625" indent="-174625">
              <a:lnSpc>
                <a:spcPct val="95000"/>
              </a:lnSpc>
              <a:spcBef>
                <a:spcPts val="400"/>
              </a:spcBef>
              <a:buClr>
                <a:srgbClr val="FF0000"/>
              </a:buClr>
              <a:buSzPct val="100000"/>
              <a:buFont typeface="Wingdings" charset="0"/>
              <a:buChar char="§"/>
            </a:pPr>
            <a:r>
              <a:rPr lang="en-US" sz="1800" b="1" dirty="0">
                <a:latin typeface="Arial" charset="0"/>
              </a:rPr>
              <a:t>Improved knowledge of water cycle variability and freshwater availability</a:t>
            </a:r>
          </a:p>
          <a:p>
            <a:pPr marL="174625" indent="-174625">
              <a:lnSpc>
                <a:spcPct val="95000"/>
              </a:lnSpc>
              <a:spcBef>
                <a:spcPts val="400"/>
              </a:spcBef>
              <a:buClr>
                <a:srgbClr val="FF0000"/>
              </a:buClr>
              <a:buSzPct val="100000"/>
              <a:buFont typeface="Wingdings" charset="0"/>
              <a:buChar char="§"/>
            </a:pPr>
            <a:r>
              <a:rPr lang="en-US" sz="1800" b="1" dirty="0">
                <a:latin typeface="Arial" charset="0"/>
              </a:rPr>
              <a:t>Improved numerical weather prediction skills</a:t>
            </a:r>
          </a:p>
          <a:p>
            <a:pPr marL="174625" indent="-174625">
              <a:lnSpc>
                <a:spcPct val="95000"/>
              </a:lnSpc>
              <a:spcBef>
                <a:spcPts val="400"/>
              </a:spcBef>
              <a:buClr>
                <a:srgbClr val="FF0000"/>
              </a:buClr>
              <a:buSzPct val="100000"/>
              <a:buFont typeface="Wingdings" charset="0"/>
              <a:buChar char="§"/>
            </a:pPr>
            <a:r>
              <a:rPr lang="en-US" sz="1800" b="1" dirty="0">
                <a:latin typeface="Arial" charset="0"/>
              </a:rPr>
              <a:t>Improved climate prediction capabilities</a:t>
            </a:r>
          </a:p>
          <a:p>
            <a:pPr marL="174625" indent="-174625">
              <a:lnSpc>
                <a:spcPct val="95000"/>
              </a:lnSpc>
              <a:spcBef>
                <a:spcPts val="400"/>
              </a:spcBef>
              <a:buClr>
                <a:srgbClr val="FF0000"/>
              </a:buClr>
              <a:buSzPct val="100000"/>
              <a:buFont typeface="Wingdings" charset="0"/>
              <a:buChar char="§"/>
            </a:pPr>
            <a:r>
              <a:rPr lang="en-US" sz="1800" b="1" dirty="0">
                <a:latin typeface="Arial" charset="0"/>
              </a:rPr>
              <a:t>Improved predictions for floods, landslides, and freshwater </a:t>
            </a:r>
            <a:r>
              <a:rPr lang="en-US" sz="1800" b="1" dirty="0" smtClean="0">
                <a:latin typeface="Arial" charset="0"/>
              </a:rPr>
              <a:t>resources</a:t>
            </a:r>
            <a:endParaRPr lang="en-US" sz="1800" b="1" dirty="0">
              <a:latin typeface="Arial" charset="0"/>
            </a:endParaRPr>
          </a:p>
        </p:txBody>
      </p:sp>
      <p:pic>
        <p:nvPicPr>
          <p:cNvPr id="28" name="Picture 47"/>
          <p:cNvPicPr>
            <a:picLocks noChangeAspect="1" noChangeArrowheads="1"/>
          </p:cNvPicPr>
          <p:nvPr/>
        </p:nvPicPr>
        <p:blipFill>
          <a:blip r:embed="rId5"/>
          <a:srcRect/>
          <a:stretch>
            <a:fillRect/>
          </a:stretch>
        </p:blipFill>
        <p:spPr bwMode="auto">
          <a:xfrm>
            <a:off x="571060" y="2947879"/>
            <a:ext cx="2420083" cy="15780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Picture 48"/>
          <p:cNvPicPr>
            <a:picLocks noChangeAspect="1" noChangeArrowheads="1"/>
          </p:cNvPicPr>
          <p:nvPr/>
        </p:nvPicPr>
        <p:blipFill>
          <a:blip r:embed="rId6"/>
          <a:srcRect/>
          <a:stretch>
            <a:fillRect/>
          </a:stretch>
        </p:blipFill>
        <p:spPr bwMode="auto">
          <a:xfrm>
            <a:off x="6533418" y="4665210"/>
            <a:ext cx="2285268" cy="18231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Picture 49"/>
          <p:cNvPicPr>
            <a:picLocks noChangeAspect="1" noChangeArrowheads="1"/>
          </p:cNvPicPr>
          <p:nvPr/>
        </p:nvPicPr>
        <p:blipFill>
          <a:blip r:embed="rId7"/>
          <a:srcRect/>
          <a:stretch>
            <a:fillRect/>
          </a:stretch>
        </p:blipFill>
        <p:spPr bwMode="auto">
          <a:xfrm>
            <a:off x="565932" y="896493"/>
            <a:ext cx="2401011" cy="16818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1" name="Picture 5"/>
          <p:cNvPicPr>
            <a:picLocks noChangeAspect="1" noChangeArrowheads="1"/>
          </p:cNvPicPr>
          <p:nvPr/>
        </p:nvPicPr>
        <p:blipFill>
          <a:blip r:embed="rId8"/>
          <a:srcRect/>
          <a:stretch>
            <a:fillRect/>
          </a:stretch>
        </p:blipFill>
        <p:spPr bwMode="auto">
          <a:xfrm>
            <a:off x="2020556" y="905285"/>
            <a:ext cx="1287110" cy="772119"/>
          </a:xfrm>
          <a:prstGeom prst="ellipse">
            <a:avLst/>
          </a:prstGeom>
          <a:ln>
            <a:noFill/>
          </a:ln>
          <a:effectLst>
            <a:softEdge rad="112500"/>
          </a:effectLst>
        </p:spPr>
      </p:pic>
      <p:pic>
        <p:nvPicPr>
          <p:cNvPr id="32" name="Picture 4"/>
          <p:cNvPicPr>
            <a:picLocks noChangeAspect="1" noChangeArrowheads="1"/>
          </p:cNvPicPr>
          <p:nvPr/>
        </p:nvPicPr>
        <p:blipFill>
          <a:blip r:embed="rId9"/>
          <a:srcRect/>
          <a:stretch>
            <a:fillRect/>
          </a:stretch>
        </p:blipFill>
        <p:spPr bwMode="auto">
          <a:xfrm>
            <a:off x="3483772" y="852533"/>
            <a:ext cx="2409092" cy="17687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9248862"/>
      </p:ext>
    </p:extLst>
  </p:cSld>
  <p:clrMapOvr>
    <a:masterClrMapping/>
  </p:clrMapOvr>
  <p:transition spd="med"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0"/>
          <p:cNvSpPr>
            <a:spLocks noGrp="1"/>
          </p:cNvSpPr>
          <p:nvPr>
            <p:ph type="title"/>
          </p:nvPr>
        </p:nvSpPr>
        <p:spPr>
          <a:xfrm>
            <a:off x="789630" y="164202"/>
            <a:ext cx="7648713" cy="443188"/>
          </a:xfrm>
        </p:spPr>
        <p:txBody>
          <a:bodyPr>
            <a:noAutofit/>
          </a:bodyPr>
          <a:lstStyle/>
          <a:p>
            <a:pPr algn="ctr" eaLnBrk="1" hangingPunct="1">
              <a:defRPr/>
            </a:pPr>
            <a:r>
              <a:rPr lang="en-US" sz="2800" dirty="0" smtClean="0">
                <a:effectLst>
                  <a:outerShdw blurRad="38100" dist="38100" dir="2700000" algn="tl">
                    <a:srgbClr val="C0C0C0"/>
                  </a:outerShdw>
                </a:effectLst>
                <a:latin typeface="Arial" charset="0"/>
                <a:ea typeface="ＭＳ Ｐゴシック" pitchFamily="-1" charset="-128"/>
              </a:rPr>
              <a:t>GPM Core Observatory Spacecraft</a:t>
            </a:r>
          </a:p>
        </p:txBody>
      </p:sp>
      <p:sp>
        <p:nvSpPr>
          <p:cNvPr id="43011" name="Text Placeholder 11"/>
          <p:cNvSpPr>
            <a:spLocks noGrp="1"/>
          </p:cNvSpPr>
          <p:nvPr>
            <p:ph type="body" idx="1"/>
          </p:nvPr>
        </p:nvSpPr>
        <p:spPr>
          <a:xfrm>
            <a:off x="531813" y="599635"/>
            <a:ext cx="3508375" cy="1993900"/>
          </a:xfrm>
        </p:spPr>
        <p:txBody>
          <a:bodyPr/>
          <a:lstStyle/>
          <a:p>
            <a:r>
              <a:rPr lang="en-US" sz="2000" b="0" dirty="0"/>
              <a:t>The GPM Core Observatory will carry </a:t>
            </a:r>
            <a:r>
              <a:rPr lang="en-US" sz="2000" dirty="0"/>
              <a:t>two advanced instruments </a:t>
            </a:r>
            <a:r>
              <a:rPr lang="en-US" sz="2000" b="0" dirty="0"/>
              <a:t>that allow us to view precipitation (rain, snow, ice) in new ways and serve as a </a:t>
            </a:r>
            <a:r>
              <a:rPr lang="en-US" sz="2000" dirty="0"/>
              <a:t>connector</a:t>
            </a:r>
            <a:r>
              <a:rPr lang="en-US" sz="2000" b="0" dirty="0"/>
              <a:t> between the GPM Core and measurements taken on other partner satellites</a:t>
            </a:r>
          </a:p>
        </p:txBody>
      </p:sp>
      <p:pic>
        <p:nvPicPr>
          <p:cNvPr id="43012" name="Picture 5"/>
          <p:cNvPicPr>
            <a:picLocks noGrp="1" noChangeAspect="1" noChangeArrowheads="1"/>
          </p:cNvPicPr>
          <p:nvPr>
            <p:ph sz="half" idx="2"/>
          </p:nvPr>
        </p:nvPicPr>
        <p:blipFill>
          <a:blip r:embed="rId4"/>
          <a:srcRect/>
          <a:stretch>
            <a:fillRect/>
          </a:stretch>
        </p:blipFill>
        <p:spPr>
          <a:xfrm>
            <a:off x="4232275" y="890588"/>
            <a:ext cx="4759325" cy="5405437"/>
          </a:xfrm>
          <a:noFill/>
        </p:spPr>
      </p:pic>
      <p:cxnSp>
        <p:nvCxnSpPr>
          <p:cNvPr id="6" name="Straight Arrow Connector 5"/>
          <p:cNvCxnSpPr/>
          <p:nvPr/>
        </p:nvCxnSpPr>
        <p:spPr bwMode="auto">
          <a:xfrm>
            <a:off x="3771900" y="3605213"/>
            <a:ext cx="3468688" cy="884237"/>
          </a:xfrm>
          <a:prstGeom prst="straightConnector1">
            <a:avLst/>
          </a:prstGeom>
          <a:ln w="57150">
            <a:solidFill>
              <a:srgbClr val="FFCC00"/>
            </a:solidFill>
            <a:tailEnd type="arrow"/>
          </a:ln>
        </p:spPr>
        <p:style>
          <a:lnRef idx="1">
            <a:schemeClr val="accent1"/>
          </a:lnRef>
          <a:fillRef idx="0">
            <a:schemeClr val="accent1"/>
          </a:fillRef>
          <a:effectRef idx="0">
            <a:schemeClr val="accent1"/>
          </a:effectRef>
          <a:fontRef idx="minor">
            <a:schemeClr val="tx1"/>
          </a:fontRef>
        </p:style>
      </p:cxnSp>
      <p:sp>
        <p:nvSpPr>
          <p:cNvPr id="7" name="TextBox 10"/>
          <p:cNvSpPr txBox="1">
            <a:spLocks noChangeArrowheads="1"/>
          </p:cNvSpPr>
          <p:nvPr/>
        </p:nvSpPr>
        <p:spPr bwMode="auto">
          <a:xfrm>
            <a:off x="404047" y="2997077"/>
            <a:ext cx="3790359" cy="2062103"/>
          </a:xfrm>
          <a:prstGeom prst="rect">
            <a:avLst/>
          </a:prstGeom>
          <a:noFill/>
          <a:ln w="9525">
            <a:noFill/>
            <a:miter lim="800000"/>
            <a:headEnd/>
            <a:tailEnd/>
          </a:ln>
        </p:spPr>
        <p:txBody>
          <a:bodyPr wrap="square">
            <a:prstTxWarp prst="textNoShape">
              <a:avLst/>
            </a:prstTxWarp>
            <a:spAutoFit/>
          </a:bodyPr>
          <a:lstStyle/>
          <a:p>
            <a:pPr>
              <a:defRPr/>
            </a:pPr>
            <a:r>
              <a:rPr lang="en-US" sz="2000" b="1" dirty="0">
                <a:solidFill>
                  <a:srgbClr val="FFCC00"/>
                </a:solidFill>
                <a:effectLst>
                  <a:outerShdw blurRad="38100" dist="38100" dir="2700000" algn="tl">
                    <a:srgbClr val="DDDDDD"/>
                  </a:outerShdw>
                </a:effectLst>
                <a:ea typeface="Arial" charset="0"/>
                <a:cs typeface="Arial" charset="0"/>
              </a:rPr>
              <a:t>GPM Microwave Imager (GMI): 10-183 </a:t>
            </a:r>
            <a:r>
              <a:rPr lang="en-US" sz="2000" b="1" dirty="0" smtClean="0">
                <a:solidFill>
                  <a:srgbClr val="FFCC00"/>
                </a:solidFill>
                <a:effectLst>
                  <a:outerShdw blurRad="38100" dist="38100" dir="2700000" algn="tl">
                    <a:srgbClr val="DDDDDD"/>
                  </a:outerShdw>
                </a:effectLst>
                <a:ea typeface="Arial" charset="0"/>
                <a:cs typeface="Arial" charset="0"/>
              </a:rPr>
              <a:t>GHz (NASA)</a:t>
            </a:r>
            <a:endParaRPr lang="en-US" sz="2000" b="1" dirty="0">
              <a:solidFill>
                <a:srgbClr val="FFCC00"/>
              </a:solidFill>
              <a:effectLst>
                <a:outerShdw blurRad="38100" dist="38100" dir="2700000" algn="tl">
                  <a:srgbClr val="DDDDDD"/>
                </a:outerShdw>
              </a:effectLst>
              <a:ea typeface="Arial" charset="0"/>
              <a:cs typeface="Arial" charset="0"/>
            </a:endParaRPr>
          </a:p>
          <a:p>
            <a:pPr>
              <a:defRPr/>
            </a:pPr>
            <a:r>
              <a:rPr lang="en-US" sz="1800" dirty="0">
                <a:solidFill>
                  <a:srgbClr val="000099"/>
                </a:solidFill>
                <a:ea typeface="Arial" charset="0"/>
                <a:cs typeface="Arial" charset="0"/>
              </a:rPr>
              <a:t>13 channels which provide an integrated picture of the energy emitted by </a:t>
            </a:r>
            <a:r>
              <a:rPr lang="en-US" sz="1800" dirty="0" smtClean="0">
                <a:solidFill>
                  <a:srgbClr val="000099"/>
                </a:solidFill>
                <a:ea typeface="Arial" charset="0"/>
                <a:cs typeface="Arial" charset="0"/>
              </a:rPr>
              <a:t>precipitation (wide swath surface rain &amp; snow data)</a:t>
            </a:r>
            <a:endParaRPr lang="en-US" sz="1800" dirty="0">
              <a:solidFill>
                <a:srgbClr val="000099"/>
              </a:solidFill>
              <a:ea typeface="Arial" charset="0"/>
              <a:cs typeface="Arial" charset="0"/>
            </a:endParaRPr>
          </a:p>
          <a:p>
            <a:pPr>
              <a:defRPr/>
            </a:pPr>
            <a:endParaRPr lang="en-US" sz="1600" dirty="0">
              <a:ea typeface="Arial" charset="0"/>
              <a:cs typeface="Arial" charset="0"/>
            </a:endParaRPr>
          </a:p>
        </p:txBody>
      </p:sp>
      <p:cxnSp>
        <p:nvCxnSpPr>
          <p:cNvPr id="8" name="Straight Arrow Connector 7"/>
          <p:cNvCxnSpPr/>
          <p:nvPr/>
        </p:nvCxnSpPr>
        <p:spPr bwMode="auto">
          <a:xfrm flipV="1">
            <a:off x="3613150" y="5105400"/>
            <a:ext cx="2832100" cy="292100"/>
          </a:xfrm>
          <a:prstGeom prst="straightConnector1">
            <a:avLst/>
          </a:prstGeom>
          <a:ln w="57150">
            <a:solidFill>
              <a:srgbClr val="FF1D1D"/>
            </a:solidFill>
            <a:tailEnd type="arrow"/>
          </a:ln>
        </p:spPr>
        <p:style>
          <a:lnRef idx="1">
            <a:schemeClr val="accent1"/>
          </a:lnRef>
          <a:fillRef idx="0">
            <a:schemeClr val="accent1"/>
          </a:fillRef>
          <a:effectRef idx="0">
            <a:schemeClr val="accent1"/>
          </a:effectRef>
          <a:fontRef idx="minor">
            <a:schemeClr val="tx1"/>
          </a:fontRef>
        </p:style>
      </p:cxnSp>
      <p:sp>
        <p:nvSpPr>
          <p:cNvPr id="9" name="TextBox 11"/>
          <p:cNvSpPr txBox="1">
            <a:spLocks noChangeArrowheads="1"/>
          </p:cNvSpPr>
          <p:nvPr/>
        </p:nvSpPr>
        <p:spPr bwMode="auto">
          <a:xfrm>
            <a:off x="384810" y="4666898"/>
            <a:ext cx="3597954" cy="1846659"/>
          </a:xfrm>
          <a:prstGeom prst="rect">
            <a:avLst/>
          </a:prstGeom>
          <a:noFill/>
          <a:ln w="9525">
            <a:noFill/>
            <a:miter lim="800000"/>
            <a:headEnd/>
            <a:tailEnd/>
          </a:ln>
        </p:spPr>
        <p:txBody>
          <a:bodyPr wrap="square">
            <a:prstTxWarp prst="textNoShape">
              <a:avLst/>
            </a:prstTxWarp>
            <a:spAutoFit/>
          </a:bodyPr>
          <a:lstStyle/>
          <a:p>
            <a:pPr>
              <a:defRPr/>
            </a:pPr>
            <a:r>
              <a:rPr lang="en-US" sz="2000" b="1" dirty="0">
                <a:solidFill>
                  <a:srgbClr val="FF0000"/>
                </a:solidFill>
                <a:effectLst>
                  <a:outerShdw blurRad="38100" dist="38100" dir="2700000" algn="tl">
                    <a:srgbClr val="DDDDDD"/>
                  </a:outerShdw>
                </a:effectLst>
                <a:ea typeface="Times New Roman" charset="0"/>
                <a:cs typeface="Times New Roman" charset="0"/>
              </a:rPr>
              <a:t>Dual-frequency Precipitation Radar (DPR): Ku-</a:t>
            </a:r>
            <a:r>
              <a:rPr lang="en-US" sz="2000" b="1" dirty="0" err="1">
                <a:solidFill>
                  <a:srgbClr val="FF0000"/>
                </a:solidFill>
                <a:effectLst>
                  <a:outerShdw blurRad="38100" dist="38100" dir="2700000" algn="tl">
                    <a:srgbClr val="DDDDDD"/>
                  </a:outerShdw>
                </a:effectLst>
                <a:ea typeface="Times New Roman" charset="0"/>
                <a:cs typeface="Times New Roman" charset="0"/>
              </a:rPr>
              <a:t>Ka</a:t>
            </a:r>
            <a:r>
              <a:rPr lang="en-US" sz="2000" b="1" dirty="0">
                <a:solidFill>
                  <a:srgbClr val="FF0000"/>
                </a:solidFill>
                <a:effectLst>
                  <a:outerShdw blurRad="38100" dist="38100" dir="2700000" algn="tl">
                    <a:srgbClr val="DDDDDD"/>
                  </a:outerShdw>
                </a:effectLst>
                <a:ea typeface="Times New Roman" charset="0"/>
                <a:cs typeface="Times New Roman" charset="0"/>
              </a:rPr>
              <a:t> </a:t>
            </a:r>
            <a:r>
              <a:rPr lang="en-US" sz="2000" b="1" dirty="0" smtClean="0">
                <a:solidFill>
                  <a:srgbClr val="FF0000"/>
                </a:solidFill>
                <a:effectLst>
                  <a:outerShdw blurRad="38100" dist="38100" dir="2700000" algn="tl">
                    <a:srgbClr val="DDDDDD"/>
                  </a:outerShdw>
                </a:effectLst>
                <a:ea typeface="Times New Roman" charset="0"/>
                <a:cs typeface="Times New Roman" charset="0"/>
              </a:rPr>
              <a:t>bands (JAXA)</a:t>
            </a:r>
            <a:r>
              <a:rPr lang="en-US" sz="2000" b="1" dirty="0">
                <a:solidFill>
                  <a:srgbClr val="FF0000"/>
                </a:solidFill>
                <a:effectLst>
                  <a:outerShdw blurRad="38100" dist="38100" dir="2700000" algn="tl">
                    <a:srgbClr val="DDDDDD"/>
                  </a:outerShdw>
                </a:effectLst>
                <a:ea typeface="Times New Roman" charset="0"/>
                <a:cs typeface="Times New Roman" charset="0"/>
              </a:rPr>
              <a:t> </a:t>
            </a:r>
            <a:r>
              <a:rPr lang="en-US" sz="1800" dirty="0" smtClean="0">
                <a:solidFill>
                  <a:srgbClr val="000099"/>
                </a:solidFill>
                <a:ea typeface="Arial" charset="0"/>
                <a:cs typeface="Arial" charset="0"/>
              </a:rPr>
              <a:t>Two </a:t>
            </a:r>
            <a:r>
              <a:rPr lang="en-US" sz="1800" dirty="0">
                <a:solidFill>
                  <a:srgbClr val="000099"/>
                </a:solidFill>
                <a:ea typeface="Arial" charset="0"/>
                <a:cs typeface="Arial" charset="0"/>
              </a:rPr>
              <a:t>different radar frequencies that can look at precipitation in 3-D throughout the atmospheric column. </a:t>
            </a:r>
            <a:endParaRPr lang="en-US" sz="1800" b="1" dirty="0">
              <a:solidFill>
                <a:srgbClr val="FF0000"/>
              </a:solidFill>
              <a:effectLst>
                <a:outerShdw blurRad="38100" dist="38100" dir="2700000" algn="tl">
                  <a:srgbClr val="DDDDDD"/>
                </a:outerShdw>
              </a:effectLst>
              <a:ea typeface="Times New Roman" charset="0"/>
              <a:cs typeface="Times New Roman" charset="0"/>
            </a:endParaRPr>
          </a:p>
        </p:txBody>
      </p:sp>
      <p:sp>
        <p:nvSpPr>
          <p:cNvPr id="43018" name="TextBox 11"/>
          <p:cNvSpPr txBox="1">
            <a:spLocks noChangeArrowheads="1"/>
          </p:cNvSpPr>
          <p:nvPr/>
        </p:nvSpPr>
        <p:spPr bwMode="auto">
          <a:xfrm>
            <a:off x="4238816" y="6272212"/>
            <a:ext cx="4310063" cy="585788"/>
          </a:xfrm>
          <a:prstGeom prst="rect">
            <a:avLst/>
          </a:prstGeom>
          <a:noFill/>
          <a:ln w="9525">
            <a:noFill/>
            <a:miter lim="800000"/>
            <a:headEnd/>
            <a:tailEnd/>
          </a:ln>
        </p:spPr>
        <p:txBody>
          <a:bodyPr>
            <a:prstTxWarp prst="textNoShape">
              <a:avLst/>
            </a:prstTxWarp>
            <a:spAutoFit/>
          </a:bodyPr>
          <a:lstStyle/>
          <a:p>
            <a:r>
              <a:rPr lang="en-US" sz="1600" dirty="0">
                <a:ea typeface="Times New Roman" charset="0"/>
                <a:cs typeface="Times New Roman" charset="0"/>
              </a:rPr>
              <a:t>Non-Sun-Synchronous orbit at 65</a:t>
            </a:r>
            <a:r>
              <a:rPr lang="en-US" sz="1600" baseline="30000" dirty="0">
                <a:ea typeface="Times New Roman" charset="0"/>
                <a:cs typeface="Times New Roman" charset="0"/>
              </a:rPr>
              <a:t>o</a:t>
            </a:r>
            <a:r>
              <a:rPr lang="en-US" sz="1600" dirty="0">
                <a:ea typeface="Times New Roman" charset="0"/>
                <a:cs typeface="Times New Roman" charset="0"/>
              </a:rPr>
              <a:t> inclination (Arctic to the Antarctic </a:t>
            </a:r>
            <a:r>
              <a:rPr lang="en-US" sz="1600" dirty="0" smtClean="0">
                <a:ea typeface="Times New Roman" charset="0"/>
                <a:cs typeface="Times New Roman" charset="0"/>
              </a:rPr>
              <a:t>Circle</a:t>
            </a:r>
            <a:r>
              <a:rPr lang="en-US" sz="1600" dirty="0">
                <a:ea typeface="Times New Roman" charset="0"/>
                <a:cs typeface="Times New Roman" charset="0"/>
              </a:rPr>
              <a:t>) at 407 km</a:t>
            </a:r>
          </a:p>
        </p:txBody>
      </p:sp>
      <p:cxnSp>
        <p:nvCxnSpPr>
          <p:cNvPr id="19" name="Straight Arrow Connector 18"/>
          <p:cNvCxnSpPr/>
          <p:nvPr/>
        </p:nvCxnSpPr>
        <p:spPr bwMode="auto">
          <a:xfrm flipV="1">
            <a:off x="3613150" y="4692650"/>
            <a:ext cx="2614613" cy="704850"/>
          </a:xfrm>
          <a:prstGeom prst="straightConnector1">
            <a:avLst/>
          </a:prstGeom>
          <a:ln w="57150">
            <a:solidFill>
              <a:srgbClr val="FF1D1D"/>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194415" y="481090"/>
            <a:ext cx="4826962" cy="461665"/>
          </a:xfrm>
          <a:prstGeom prst="rect">
            <a:avLst/>
          </a:prstGeom>
          <a:noFill/>
        </p:spPr>
        <p:txBody>
          <a:bodyPr wrap="none" rtlCol="0">
            <a:spAutoFit/>
          </a:bodyPr>
          <a:lstStyle/>
          <a:p>
            <a:r>
              <a:rPr lang="en-US" b="1" dirty="0" smtClean="0">
                <a:solidFill>
                  <a:srgbClr val="0000FF"/>
                </a:solidFill>
                <a:latin typeface="Arial"/>
                <a:cs typeface="Arial"/>
              </a:rPr>
              <a:t>0.2- 110 mm/</a:t>
            </a:r>
            <a:r>
              <a:rPr lang="en-US" b="1" dirty="0" err="1" smtClean="0">
                <a:solidFill>
                  <a:srgbClr val="0000FF"/>
                </a:solidFill>
                <a:latin typeface="Arial"/>
                <a:cs typeface="Arial"/>
              </a:rPr>
              <a:t>hr</a:t>
            </a:r>
            <a:r>
              <a:rPr lang="en-US" b="1" dirty="0" smtClean="0">
                <a:solidFill>
                  <a:srgbClr val="0000FF"/>
                </a:solidFill>
                <a:latin typeface="Arial"/>
                <a:cs typeface="Arial"/>
              </a:rPr>
              <a:t> and falling snow</a:t>
            </a:r>
            <a:endParaRPr lang="en-US" b="1" dirty="0">
              <a:solidFill>
                <a:srgbClr val="0000FF"/>
              </a:solidFill>
              <a:latin typeface="Arial"/>
              <a:cs typeface="Arial"/>
            </a:endParaRPr>
          </a:p>
        </p:txBody>
      </p:sp>
    </p:spTree>
    <p:custDataLst>
      <p:tags r:id="rId1"/>
    </p:custDataLst>
    <p:extLst>
      <p:ext uri="{BB962C8B-B14F-4D97-AF65-F5344CB8AC3E}">
        <p14:creationId xmlns:p14="http://schemas.microsoft.com/office/powerpoint/2010/main" val="3919598209"/>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par>
                                <p:cTn id="19" presetID="22" presetClass="entr" presetSubtype="8"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5180" y="100013"/>
            <a:ext cx="7494783" cy="561975"/>
          </a:xfrm>
        </p:spPr>
        <p:txBody>
          <a:bodyPr/>
          <a:lstStyle/>
          <a:p>
            <a:pPr algn="ctr"/>
            <a:r>
              <a:rPr lang="en-US" dirty="0" smtClean="0"/>
              <a:t>GPM Precipitation Products</a:t>
            </a:r>
          </a:p>
        </p:txBody>
      </p:sp>
      <p:graphicFrame>
        <p:nvGraphicFramePr>
          <p:cNvPr id="3" name="Table 2"/>
          <p:cNvGraphicFramePr>
            <a:graphicFrameLocks noGrp="1"/>
          </p:cNvGraphicFramePr>
          <p:nvPr>
            <p:extLst>
              <p:ext uri="{D42A27DB-BD31-4B8C-83A1-F6EECF244321}">
                <p14:modId xmlns:p14="http://schemas.microsoft.com/office/powerpoint/2010/main" val="574853763"/>
              </p:ext>
            </p:extLst>
          </p:nvPr>
        </p:nvGraphicFramePr>
        <p:xfrm>
          <a:off x="711196" y="795868"/>
          <a:ext cx="8246536" cy="5307550"/>
        </p:xfrm>
        <a:graphic>
          <a:graphicData uri="http://schemas.openxmlformats.org/drawingml/2006/table">
            <a:tbl>
              <a:tblPr firstRow="1" bandRow="1">
                <a:tableStyleId>{5C22544A-7EE6-4342-B048-85BDC9FD1C3A}</a:tableStyleId>
              </a:tblPr>
              <a:tblGrid>
                <a:gridCol w="2061634"/>
                <a:gridCol w="2061634"/>
                <a:gridCol w="2061634"/>
                <a:gridCol w="2061634"/>
              </a:tblGrid>
              <a:tr h="785031">
                <a:tc>
                  <a:txBody>
                    <a:bodyPr/>
                    <a:lstStyle/>
                    <a:p>
                      <a:pPr algn="ctr"/>
                      <a:r>
                        <a:rPr lang="en-US" sz="2400" dirty="0" smtClean="0">
                          <a:solidFill>
                            <a:srgbClr val="FFFFFF"/>
                          </a:solidFill>
                        </a:rPr>
                        <a:t>GMI</a:t>
                      </a:r>
                      <a:endParaRPr lang="en-US" sz="2400" dirty="0">
                        <a:solidFill>
                          <a:srgbClr val="FFFFFF"/>
                        </a:solidFill>
                      </a:endParaRPr>
                    </a:p>
                  </a:txBody>
                  <a:tcPr anchor="ctr"/>
                </a:tc>
                <a:tc>
                  <a:txBody>
                    <a:bodyPr/>
                    <a:lstStyle/>
                    <a:p>
                      <a:pPr algn="ctr"/>
                      <a:r>
                        <a:rPr lang="en-US" sz="2400" dirty="0" smtClean="0">
                          <a:solidFill>
                            <a:srgbClr val="FFFFFF"/>
                          </a:solidFill>
                        </a:rPr>
                        <a:t>DPR</a:t>
                      </a:r>
                      <a:endParaRPr lang="en-US" sz="2400" dirty="0">
                        <a:solidFill>
                          <a:srgbClr val="FFFFFF"/>
                        </a:solidFill>
                      </a:endParaRPr>
                    </a:p>
                  </a:txBody>
                  <a:tcPr anchor="ctr"/>
                </a:tc>
                <a:tc>
                  <a:txBody>
                    <a:bodyPr/>
                    <a:lstStyle/>
                    <a:p>
                      <a:pPr algn="ctr"/>
                      <a:r>
                        <a:rPr lang="en-US" sz="2400" dirty="0" smtClean="0">
                          <a:solidFill>
                            <a:srgbClr val="FFFFFF"/>
                          </a:solidFill>
                        </a:rPr>
                        <a:t>Combined</a:t>
                      </a:r>
                      <a:endParaRPr lang="en-US" sz="2400" dirty="0">
                        <a:solidFill>
                          <a:srgbClr val="FFFFFF"/>
                        </a:solidFill>
                      </a:endParaRPr>
                    </a:p>
                  </a:txBody>
                  <a:tcPr anchor="ctr"/>
                </a:tc>
                <a:tc>
                  <a:txBody>
                    <a:bodyPr/>
                    <a:lstStyle/>
                    <a:p>
                      <a:pPr algn="ctr"/>
                      <a:r>
                        <a:rPr lang="en-US" sz="2400" dirty="0" smtClean="0">
                          <a:solidFill>
                            <a:srgbClr val="FFFFFF"/>
                          </a:solidFill>
                        </a:rPr>
                        <a:t>Multi-Satellite</a:t>
                      </a:r>
                      <a:endParaRPr lang="en-US" sz="2400" dirty="0">
                        <a:solidFill>
                          <a:srgbClr val="FFFFFF"/>
                        </a:solidFill>
                      </a:endParaRPr>
                    </a:p>
                  </a:txBody>
                  <a:tcPr anchor="ctr"/>
                </a:tc>
              </a:tr>
              <a:tr h="151383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smtClean="0"/>
                        <a:t>Level 1: Calibrated TB; Level 2: </a:t>
                      </a:r>
                      <a:r>
                        <a:rPr lang="en-US" sz="1800" dirty="0" err="1" smtClean="0"/>
                        <a:t>precip</a:t>
                      </a:r>
                      <a:r>
                        <a:rPr lang="en-US" sz="1800" dirty="0" smtClean="0"/>
                        <a:t> rates; Level 3: accumulations</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smtClean="0"/>
                        <a:t>Level 1: Calibrated powers; Level 2: Z &amp; </a:t>
                      </a:r>
                      <a:r>
                        <a:rPr lang="en-US" sz="1800" dirty="0" err="1" smtClean="0"/>
                        <a:t>precip</a:t>
                      </a:r>
                      <a:r>
                        <a:rPr lang="en-US" sz="1800" dirty="0" smtClean="0"/>
                        <a:t> rates; Level 3: </a:t>
                      </a:r>
                      <a:r>
                        <a:rPr lang="en-US" sz="1800" dirty="0" err="1" smtClean="0"/>
                        <a:t>accum</a:t>
                      </a:r>
                      <a:r>
                        <a:rPr lang="en-US" sz="1800" dirty="0" smtClean="0"/>
                        <a:t>.</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smtClean="0"/>
                        <a:t>Level 2: Combined DPR &amp; GMI; Level 3: accumulations</a:t>
                      </a:r>
                    </a:p>
                    <a:p>
                      <a:endParaRPr lang="en-US" dirty="0"/>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smtClean="0"/>
                        <a:t>Level 2: </a:t>
                      </a:r>
                      <a:r>
                        <a:rPr lang="en-US" sz="1800" dirty="0" err="1" smtClean="0"/>
                        <a:t>precip</a:t>
                      </a:r>
                      <a:r>
                        <a:rPr lang="en-US" sz="1800" dirty="0" smtClean="0"/>
                        <a:t> rates; Level 3: accumulations</a:t>
                      </a:r>
                    </a:p>
                    <a:p>
                      <a:endParaRPr lang="en-US" dirty="0"/>
                    </a:p>
                  </a:txBody>
                  <a:tcPr anchor="ctr"/>
                </a:tc>
              </a:tr>
              <a:tr h="58927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000090"/>
                          </a:solidFill>
                        </a:rPr>
                        <a:t>Latency: 1 </a:t>
                      </a:r>
                      <a:r>
                        <a:rPr lang="en-US" sz="1800" b="1" dirty="0" err="1" smtClean="0">
                          <a:solidFill>
                            <a:srgbClr val="000090"/>
                          </a:solidFill>
                        </a:rPr>
                        <a:t>hr</a:t>
                      </a:r>
                      <a:r>
                        <a:rPr lang="en-US" sz="1800" b="1" baseline="0" dirty="0" smtClean="0">
                          <a:solidFill>
                            <a:srgbClr val="000090"/>
                          </a:solidFill>
                        </a:rPr>
                        <a:t> (</a:t>
                      </a:r>
                      <a:r>
                        <a:rPr lang="en-US" sz="1800" b="1" baseline="0" dirty="0" err="1" smtClean="0">
                          <a:solidFill>
                            <a:srgbClr val="000090"/>
                          </a:solidFill>
                        </a:rPr>
                        <a:t>Avg</a:t>
                      </a:r>
                      <a:r>
                        <a:rPr lang="en-US" sz="1800" b="1" baseline="0" dirty="0" smtClean="0">
                          <a:solidFill>
                            <a:srgbClr val="000090"/>
                          </a:solidFill>
                        </a:rPr>
                        <a:t>: TB: 17 min; GPROF: 23 min)</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000090"/>
                          </a:solidFill>
                        </a:rPr>
                        <a:t>Latency: Near real time 3 </a:t>
                      </a:r>
                      <a:r>
                        <a:rPr lang="en-US" sz="1800" b="1" dirty="0" err="1" smtClean="0">
                          <a:solidFill>
                            <a:srgbClr val="000090"/>
                          </a:solidFill>
                        </a:rPr>
                        <a:t>hrs</a:t>
                      </a:r>
                      <a:r>
                        <a:rPr lang="en-US" sz="1800" b="1" dirty="0" smtClean="0">
                          <a:solidFill>
                            <a:srgbClr val="000090"/>
                          </a:solidFill>
                        </a:rPr>
                        <a:t> (</a:t>
                      </a:r>
                      <a:r>
                        <a:rPr lang="en-US" sz="1800" b="1" dirty="0" err="1" smtClean="0">
                          <a:solidFill>
                            <a:srgbClr val="000090"/>
                          </a:solidFill>
                        </a:rPr>
                        <a:t>Avg</a:t>
                      </a:r>
                      <a:r>
                        <a:rPr lang="en-US" sz="1800" b="1" dirty="0" smtClean="0">
                          <a:solidFill>
                            <a:srgbClr val="000090"/>
                          </a:solidFill>
                        </a:rPr>
                        <a:t>:</a:t>
                      </a:r>
                      <a:r>
                        <a:rPr lang="en-US" sz="1800" b="1" baseline="0" dirty="0" smtClean="0">
                          <a:solidFill>
                            <a:srgbClr val="000090"/>
                          </a:solidFill>
                        </a:rPr>
                        <a:t> 76 min)</a:t>
                      </a:r>
                      <a:endParaRPr lang="en-US" sz="1800" b="1" dirty="0" smtClean="0">
                        <a:solidFill>
                          <a:srgbClr val="000090"/>
                        </a:solidFill>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000090"/>
                          </a:solidFill>
                        </a:rPr>
                        <a:t>Latency: Near real time 3 </a:t>
                      </a:r>
                      <a:r>
                        <a:rPr lang="en-US" sz="1800" b="1" dirty="0" err="1" smtClean="0">
                          <a:solidFill>
                            <a:srgbClr val="000090"/>
                          </a:solidFill>
                        </a:rPr>
                        <a:t>hrs</a:t>
                      </a:r>
                      <a:r>
                        <a:rPr lang="en-US" sz="1800" b="1" dirty="0" smtClean="0">
                          <a:solidFill>
                            <a:srgbClr val="000090"/>
                          </a:solidFill>
                        </a:rPr>
                        <a:t> (</a:t>
                      </a:r>
                      <a:r>
                        <a:rPr lang="en-US" sz="1800" b="1" dirty="0" err="1" smtClean="0">
                          <a:solidFill>
                            <a:srgbClr val="000090"/>
                          </a:solidFill>
                        </a:rPr>
                        <a:t>Avg</a:t>
                      </a:r>
                      <a:r>
                        <a:rPr lang="en-US" sz="1800" b="1" dirty="0" smtClean="0">
                          <a:solidFill>
                            <a:srgbClr val="000090"/>
                          </a:solidFill>
                        </a:rPr>
                        <a:t>: 83 min)</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000090"/>
                          </a:solidFill>
                        </a:rPr>
                        <a:t>Average</a:t>
                      </a:r>
                      <a:r>
                        <a:rPr lang="en-US" sz="1800" b="1" baseline="0" dirty="0" smtClean="0">
                          <a:solidFill>
                            <a:srgbClr val="000090"/>
                          </a:solidFill>
                        </a:rPr>
                        <a:t> l</a:t>
                      </a:r>
                      <a:r>
                        <a:rPr lang="en-US" sz="1800" b="1" dirty="0" smtClean="0">
                          <a:solidFill>
                            <a:srgbClr val="000090"/>
                          </a:solidFill>
                        </a:rPr>
                        <a:t>atency 4-5 </a:t>
                      </a:r>
                      <a:r>
                        <a:rPr lang="en-US" sz="1800" b="1" dirty="0" err="1" smtClean="0">
                          <a:solidFill>
                            <a:srgbClr val="000090"/>
                          </a:solidFill>
                        </a:rPr>
                        <a:t>hrs</a:t>
                      </a:r>
                      <a:endParaRPr lang="en-US" sz="1800" b="1" dirty="0" smtClean="0">
                        <a:solidFill>
                          <a:srgbClr val="000090"/>
                        </a:solidFill>
                      </a:endParaRPr>
                    </a:p>
                    <a:p>
                      <a:endParaRPr lang="en-US" dirty="0"/>
                    </a:p>
                  </a:txBody>
                  <a:tcPr anchor="ctr"/>
                </a:tc>
              </a:tr>
              <a:tr h="148674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smtClean="0"/>
                        <a:t>15 km resolution, 880 km swath</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smtClean="0"/>
                        <a:t>~5 km horizontal</a:t>
                      </a:r>
                      <a:r>
                        <a:rPr lang="en-US" sz="1800" baseline="0" dirty="0" smtClean="0"/>
                        <a:t> </a:t>
                      </a:r>
                      <a:r>
                        <a:rPr lang="en-US" sz="1800" dirty="0" smtClean="0"/>
                        <a:t>res., 250-500 m vertical res, Ku: 245 km swath, </a:t>
                      </a:r>
                      <a:r>
                        <a:rPr lang="en-US" sz="1800" dirty="0" err="1" smtClean="0"/>
                        <a:t>Ka</a:t>
                      </a:r>
                      <a:r>
                        <a:rPr lang="en-US" sz="1800" dirty="0" smtClean="0"/>
                        <a:t>: 120 km swath</a:t>
                      </a:r>
                      <a:endParaRPr lang="en-US" sz="1800" dirty="0" smtClean="0">
                        <a:solidFill>
                          <a:srgbClr val="FFFFFF"/>
                        </a:solidFill>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smtClean="0"/>
                        <a:t>~15 km resolution</a:t>
                      </a:r>
                      <a:endParaRPr lang="en-US" sz="1800" dirty="0" smtClean="0">
                        <a:solidFill>
                          <a:srgbClr val="FFFFFF"/>
                        </a:solidFill>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~10 km res., every 30 minutes, Uses IR to fill between microwave for 30 min data</a:t>
                      </a:r>
                    </a:p>
                  </a:txBody>
                  <a:tcPr anchor="ctr"/>
                </a:tc>
              </a:tr>
              <a:tr h="56960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smtClean="0"/>
                        <a:t>Name: GPROF</a:t>
                      </a:r>
                    </a:p>
                  </a:txBody>
                  <a:tcPr anchor="ctr"/>
                </a:tc>
                <a:tc>
                  <a:txBody>
                    <a:bodyPr/>
                    <a:lstStyle/>
                    <a:p>
                      <a:r>
                        <a:rPr lang="en-US" b="1" dirty="0" smtClean="0"/>
                        <a:t>Name: DPR</a:t>
                      </a:r>
                      <a:endParaRPr lang="en-US" b="1" dirty="0"/>
                    </a:p>
                  </a:txBody>
                  <a:tcPr anchor="ctr"/>
                </a:tc>
                <a:tc>
                  <a:txBody>
                    <a:bodyPr/>
                    <a:lstStyle/>
                    <a:p>
                      <a:r>
                        <a:rPr lang="en-US" b="1" dirty="0" smtClean="0"/>
                        <a:t>Name: CORRA</a:t>
                      </a:r>
                      <a:endParaRPr lang="en-US" b="1" dirty="0"/>
                    </a:p>
                  </a:txBody>
                  <a:tcPr anchor="ctr"/>
                </a:tc>
                <a:tc>
                  <a:txBody>
                    <a:bodyPr/>
                    <a:lstStyle/>
                    <a:p>
                      <a:r>
                        <a:rPr lang="en-US" b="1" dirty="0" smtClean="0"/>
                        <a:t>Name: IMERG</a:t>
                      </a:r>
                      <a:endParaRPr lang="en-US" b="1" dirty="0"/>
                    </a:p>
                  </a:txBody>
                  <a:tcPr anchor="ctr"/>
                </a:tc>
              </a:tr>
            </a:tbl>
          </a:graphicData>
        </a:graphic>
      </p:graphicFrame>
      <p:sp>
        <p:nvSpPr>
          <p:cNvPr id="7" name="TextBox 6"/>
          <p:cNvSpPr txBox="1"/>
          <p:nvPr/>
        </p:nvSpPr>
        <p:spPr>
          <a:xfrm>
            <a:off x="783167" y="6129872"/>
            <a:ext cx="8199681" cy="461665"/>
          </a:xfrm>
          <a:prstGeom prst="rect">
            <a:avLst/>
          </a:prstGeom>
          <a:noFill/>
        </p:spPr>
        <p:txBody>
          <a:bodyPr wrap="none" rtlCol="0">
            <a:spAutoFit/>
          </a:bodyPr>
          <a:lstStyle/>
          <a:p>
            <a:r>
              <a:rPr lang="en-US" b="1" dirty="0" smtClean="0">
                <a:solidFill>
                  <a:srgbClr val="000090"/>
                </a:solidFill>
              </a:rPr>
              <a:t>GPROF, DPR, &amp; CORRA Version 05 released May 9, 2017</a:t>
            </a:r>
            <a:endParaRPr lang="en-US" b="1" dirty="0">
              <a:solidFill>
                <a:srgbClr val="000090"/>
              </a:solidFill>
            </a:endParaRPr>
          </a:p>
        </p:txBody>
      </p:sp>
    </p:spTree>
    <p:extLst>
      <p:ext uri="{BB962C8B-B14F-4D97-AF65-F5344CB8AC3E}">
        <p14:creationId xmlns:p14="http://schemas.microsoft.com/office/powerpoint/2010/main" val="3869261465"/>
      </p:ext>
    </p:extLst>
  </p:cSld>
  <p:clrMapOvr>
    <a:masterClrMapping/>
  </p:clrMapOvr>
  <p:transition spd="med"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April 1, 2017 Snow Storm</a:t>
            </a:r>
            <a:endParaRPr lang="en-US" dirty="0"/>
          </a:p>
        </p:txBody>
      </p:sp>
      <p:sp>
        <p:nvSpPr>
          <p:cNvPr id="3" name="Content Placeholder 2"/>
          <p:cNvSpPr>
            <a:spLocks noGrp="1"/>
          </p:cNvSpPr>
          <p:nvPr>
            <p:ph idx="1"/>
          </p:nvPr>
        </p:nvSpPr>
        <p:spPr>
          <a:xfrm>
            <a:off x="573088" y="609600"/>
            <a:ext cx="8570912" cy="5653088"/>
          </a:xfrm>
        </p:spPr>
        <p:txBody>
          <a:bodyPr/>
          <a:lstStyle/>
          <a:p>
            <a:pPr marL="0" indent="0" algn="ctr">
              <a:buNone/>
            </a:pPr>
            <a:r>
              <a:rPr lang="en-US" sz="2000" dirty="0"/>
              <a:t>NASA's Global Precipitation Measurement </a:t>
            </a:r>
            <a:r>
              <a:rPr lang="en-US" sz="2000" dirty="0" smtClean="0"/>
              <a:t>(GPM) Core Observatory </a:t>
            </a:r>
            <a:r>
              <a:rPr lang="en-US" sz="2000" dirty="0"/>
              <a:t>satellite flew over the United States northeast coast during a snow storm on April 1, 2017. This snow storm delivered up to 18 inches of snow in some parts of New England.</a:t>
            </a:r>
          </a:p>
        </p:txBody>
      </p:sp>
      <p:pic>
        <p:nvPicPr>
          <p:cNvPr id="9" name="Picture 8"/>
          <p:cNvPicPr>
            <a:picLocks noChangeAspect="1"/>
          </p:cNvPicPr>
          <p:nvPr/>
        </p:nvPicPr>
        <p:blipFill>
          <a:blip r:embed="rId3"/>
          <a:stretch>
            <a:fillRect/>
          </a:stretch>
        </p:blipFill>
        <p:spPr>
          <a:xfrm>
            <a:off x="4578807" y="5962947"/>
            <a:ext cx="4572000" cy="933153"/>
          </a:xfrm>
          <a:prstGeom prst="rect">
            <a:avLst/>
          </a:prstGeom>
        </p:spPr>
      </p:pic>
      <p:pic>
        <p:nvPicPr>
          <p:cNvPr id="10" name="Picture 9"/>
          <p:cNvPicPr>
            <a:picLocks noChangeAspect="1"/>
          </p:cNvPicPr>
          <p:nvPr/>
        </p:nvPicPr>
        <p:blipFill>
          <a:blip r:embed="rId4"/>
          <a:stretch>
            <a:fillRect/>
          </a:stretch>
        </p:blipFill>
        <p:spPr>
          <a:xfrm>
            <a:off x="0" y="5962947"/>
            <a:ext cx="4572000" cy="933153"/>
          </a:xfrm>
          <a:prstGeom prst="rect">
            <a:avLst/>
          </a:prstGeom>
        </p:spPr>
      </p:pic>
      <p:pic>
        <p:nvPicPr>
          <p:cNvPr id="4" name="Picture 3"/>
          <p:cNvPicPr>
            <a:picLocks noChangeAspect="1"/>
          </p:cNvPicPr>
          <p:nvPr/>
        </p:nvPicPr>
        <p:blipFill>
          <a:blip r:embed="rId5"/>
          <a:stretch>
            <a:fillRect/>
          </a:stretch>
        </p:blipFill>
        <p:spPr>
          <a:xfrm>
            <a:off x="999808" y="1664414"/>
            <a:ext cx="7717472" cy="4298533"/>
          </a:xfrm>
          <a:prstGeom prst="rect">
            <a:avLst/>
          </a:prstGeom>
        </p:spPr>
      </p:pic>
    </p:spTree>
    <p:extLst>
      <p:ext uri="{BB962C8B-B14F-4D97-AF65-F5344CB8AC3E}">
        <p14:creationId xmlns:p14="http://schemas.microsoft.com/office/powerpoint/2010/main" val="2712014725"/>
      </p:ext>
    </p:extLst>
  </p:cSld>
  <p:clrMapOvr>
    <a:masterClrMapping/>
  </p:clrMapOvr>
  <p:transition spd="med"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GPM Constellation Concept</a:t>
            </a:r>
            <a:endParaRPr lang="en-US" sz="2800" dirty="0"/>
          </a:p>
        </p:txBody>
      </p:sp>
      <p:pic>
        <p:nvPicPr>
          <p:cNvPr id="3" name="Picture 2" descr="ConstellationWCorrectTRM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883" y="611519"/>
            <a:ext cx="8220443" cy="6118071"/>
          </a:xfrm>
          <a:prstGeom prst="rect">
            <a:avLst/>
          </a:prstGeom>
        </p:spPr>
      </p:pic>
      <p:sp>
        <p:nvSpPr>
          <p:cNvPr id="4" name="TextBox 3"/>
          <p:cNvSpPr txBox="1"/>
          <p:nvPr/>
        </p:nvSpPr>
        <p:spPr>
          <a:xfrm>
            <a:off x="6398472" y="1289673"/>
            <a:ext cx="2774941" cy="1615827"/>
          </a:xfrm>
          <a:prstGeom prst="rect">
            <a:avLst/>
          </a:prstGeom>
          <a:noFill/>
        </p:spPr>
        <p:txBody>
          <a:bodyPr wrap="square" rtlCol="0">
            <a:spAutoFit/>
          </a:bodyPr>
          <a:lstStyle/>
          <a:p>
            <a:pPr algn="r">
              <a:lnSpc>
                <a:spcPts val="1800"/>
              </a:lnSpc>
            </a:pPr>
            <a:r>
              <a:rPr lang="en-US" sz="1600" i="1" dirty="0">
                <a:solidFill>
                  <a:srgbClr val="0A0AFF"/>
                </a:solidFill>
                <a:latin typeface="Arial"/>
                <a:cs typeface="Arial"/>
              </a:rPr>
              <a:t>DPR (Ku &amp; </a:t>
            </a:r>
            <a:r>
              <a:rPr lang="en-US" sz="1600" i="1" dirty="0" err="1">
                <a:solidFill>
                  <a:srgbClr val="0A0AFF"/>
                </a:solidFill>
                <a:latin typeface="Arial"/>
                <a:cs typeface="Arial"/>
              </a:rPr>
              <a:t>Ka</a:t>
            </a:r>
            <a:r>
              <a:rPr lang="en-US" sz="1600" i="1" dirty="0">
                <a:solidFill>
                  <a:srgbClr val="0A0AFF"/>
                </a:solidFill>
                <a:latin typeface="Arial"/>
                <a:cs typeface="Arial"/>
              </a:rPr>
              <a:t> band)</a:t>
            </a:r>
          </a:p>
          <a:p>
            <a:pPr algn="r">
              <a:lnSpc>
                <a:spcPts val="1800"/>
              </a:lnSpc>
            </a:pPr>
            <a:r>
              <a:rPr lang="en-US" sz="1600" i="1" dirty="0">
                <a:solidFill>
                  <a:srgbClr val="0A0AFF"/>
                </a:solidFill>
                <a:latin typeface="Arial"/>
                <a:cs typeface="Arial"/>
              </a:rPr>
              <a:t>GMI (10-183 GHz)</a:t>
            </a:r>
          </a:p>
          <a:p>
            <a:pPr algn="r">
              <a:lnSpc>
                <a:spcPts val="1800"/>
              </a:lnSpc>
            </a:pPr>
            <a:r>
              <a:rPr lang="en-US" sz="1600" i="1" dirty="0">
                <a:solidFill>
                  <a:srgbClr val="0A0AFF"/>
                </a:solidFill>
                <a:latin typeface="Arial"/>
                <a:cs typeface="Arial"/>
              </a:rPr>
              <a:t>65</a:t>
            </a:r>
            <a:r>
              <a:rPr lang="en-US" sz="1600" i="1" baseline="30000" dirty="0">
                <a:solidFill>
                  <a:srgbClr val="0A0AFF"/>
                </a:solidFill>
                <a:latin typeface="Arial"/>
                <a:cs typeface="Arial"/>
              </a:rPr>
              <a:t>o</a:t>
            </a:r>
            <a:r>
              <a:rPr lang="en-US" sz="1600" i="1" dirty="0">
                <a:solidFill>
                  <a:srgbClr val="0A0AFF"/>
                </a:solidFill>
                <a:latin typeface="Arial"/>
                <a:cs typeface="Arial"/>
              </a:rPr>
              <a:t> </a:t>
            </a:r>
            <a:r>
              <a:rPr lang="en-US" sz="1600" i="1" dirty="0" err="1" smtClean="0">
                <a:solidFill>
                  <a:srgbClr val="0A0AFF"/>
                </a:solidFill>
                <a:latin typeface="Arial"/>
                <a:cs typeface="Arial"/>
              </a:rPr>
              <a:t>Incl</a:t>
            </a:r>
            <a:r>
              <a:rPr lang="en-US" sz="1600" i="1" dirty="0">
                <a:solidFill>
                  <a:srgbClr val="0A0AFF"/>
                </a:solidFill>
                <a:latin typeface="Arial"/>
                <a:cs typeface="Arial"/>
              </a:rPr>
              <a:t> </a:t>
            </a:r>
            <a:r>
              <a:rPr lang="en-US" sz="1600" i="1" dirty="0" smtClean="0">
                <a:solidFill>
                  <a:srgbClr val="0A0AFF"/>
                </a:solidFill>
                <a:latin typeface="Arial"/>
                <a:cs typeface="Arial"/>
              </a:rPr>
              <a:t>&amp; 407 km Alt.</a:t>
            </a:r>
            <a:endParaRPr lang="en-US" sz="1600" i="1" dirty="0">
              <a:solidFill>
                <a:srgbClr val="0A0AFF"/>
              </a:solidFill>
              <a:latin typeface="Arial"/>
              <a:cs typeface="Arial"/>
            </a:endParaRPr>
          </a:p>
          <a:p>
            <a:pPr algn="r">
              <a:lnSpc>
                <a:spcPts val="1800"/>
              </a:lnSpc>
            </a:pPr>
            <a:r>
              <a:rPr lang="en-US" sz="1600" i="1" dirty="0">
                <a:solidFill>
                  <a:srgbClr val="0A0AFF"/>
                </a:solidFill>
                <a:latin typeface="Arial"/>
                <a:cs typeface="Arial"/>
              </a:rPr>
              <a:t>5 km best resolution</a:t>
            </a:r>
          </a:p>
          <a:p>
            <a:pPr algn="r">
              <a:lnSpc>
                <a:spcPts val="1800"/>
              </a:lnSpc>
            </a:pPr>
            <a:r>
              <a:rPr lang="en-US" sz="1600" i="1" dirty="0">
                <a:solidFill>
                  <a:srgbClr val="0A0AFF"/>
                </a:solidFill>
                <a:latin typeface="Arial"/>
                <a:cs typeface="Arial"/>
              </a:rPr>
              <a:t>Rain </a:t>
            </a:r>
            <a:r>
              <a:rPr lang="en-US" sz="1600" i="1" dirty="0" smtClean="0">
                <a:solidFill>
                  <a:srgbClr val="0A0AFF"/>
                </a:solidFill>
                <a:latin typeface="Arial"/>
                <a:cs typeface="Arial"/>
              </a:rPr>
              <a:t>0.2–110 </a:t>
            </a:r>
            <a:r>
              <a:rPr lang="en-US" sz="1600" i="1" dirty="0">
                <a:solidFill>
                  <a:srgbClr val="0A0AFF"/>
                </a:solidFill>
                <a:latin typeface="Arial"/>
                <a:cs typeface="Arial"/>
              </a:rPr>
              <a:t>mm/</a:t>
            </a:r>
            <a:r>
              <a:rPr lang="en-US" sz="1600" i="1" dirty="0" err="1">
                <a:solidFill>
                  <a:srgbClr val="0A0AFF"/>
                </a:solidFill>
                <a:latin typeface="Arial"/>
                <a:cs typeface="Arial"/>
              </a:rPr>
              <a:t>hr</a:t>
            </a:r>
            <a:r>
              <a:rPr lang="en-US" sz="1600" i="1" dirty="0">
                <a:solidFill>
                  <a:srgbClr val="0A0AFF"/>
                </a:solidFill>
                <a:latin typeface="Arial"/>
                <a:cs typeface="Arial"/>
              </a:rPr>
              <a:t> &amp; snow  </a:t>
            </a:r>
          </a:p>
          <a:p>
            <a:endParaRPr lang="en-US" dirty="0">
              <a:solidFill>
                <a:srgbClr val="0A0AFF"/>
              </a:solidFill>
            </a:endParaRPr>
          </a:p>
        </p:txBody>
      </p:sp>
      <p:sp>
        <p:nvSpPr>
          <p:cNvPr id="6" name="Rectangle 2"/>
          <p:cNvSpPr txBox="1">
            <a:spLocks noChangeArrowheads="1"/>
          </p:cNvSpPr>
          <p:nvPr/>
        </p:nvSpPr>
        <p:spPr bwMode="auto">
          <a:xfrm>
            <a:off x="6526704" y="5958366"/>
            <a:ext cx="2643495" cy="946674"/>
          </a:xfrm>
          <a:prstGeom prst="rect">
            <a:avLst/>
          </a:prstGeom>
          <a:noFill/>
          <a:ln>
            <a:noFill/>
          </a:ln>
          <a:extLst/>
        </p:spPr>
        <p:txBody>
          <a:bodyPr anchor="ctr"/>
          <a:lstStyle>
            <a:lvl1pPr>
              <a:defRPr sz="2400">
                <a:solidFill>
                  <a:schemeClr val="bg1"/>
                </a:solidFill>
                <a:latin typeface="Book Antiqua" charset="0"/>
                <a:ea typeface="ＭＳ Ｐゴシック" charset="0"/>
                <a:cs typeface="ＭＳ Ｐゴシック" charset="0"/>
              </a:defRPr>
            </a:lvl1pPr>
            <a:lvl2pPr marL="742950" indent="-285750">
              <a:defRPr sz="2400">
                <a:solidFill>
                  <a:schemeClr val="bg1"/>
                </a:solidFill>
                <a:latin typeface="Book Antiqua" charset="0"/>
                <a:ea typeface="ＭＳ Ｐゴシック" charset="0"/>
              </a:defRPr>
            </a:lvl2pPr>
            <a:lvl3pPr marL="1143000" indent="-228600">
              <a:defRPr sz="2400">
                <a:solidFill>
                  <a:schemeClr val="bg1"/>
                </a:solidFill>
                <a:latin typeface="Book Antiqua" charset="0"/>
                <a:ea typeface="ＭＳ Ｐゴシック" charset="0"/>
              </a:defRPr>
            </a:lvl3pPr>
            <a:lvl4pPr marL="1600200" indent="-228600">
              <a:defRPr sz="2400">
                <a:solidFill>
                  <a:schemeClr val="bg1"/>
                </a:solidFill>
                <a:latin typeface="Book Antiqua" charset="0"/>
                <a:ea typeface="ＭＳ Ｐゴシック" charset="0"/>
              </a:defRPr>
            </a:lvl4pPr>
            <a:lvl5pPr marL="2057400" indent="-228600">
              <a:defRPr sz="2400">
                <a:solidFill>
                  <a:schemeClr val="bg1"/>
                </a:solidFill>
                <a:latin typeface="Book Antiqua" charset="0"/>
                <a:ea typeface="ＭＳ Ｐゴシック" charset="0"/>
              </a:defRPr>
            </a:lvl5pPr>
            <a:lvl6pPr marL="2514600" indent="-228600" algn="ctr" eaLnBrk="0" fontAlgn="base" hangingPunct="0">
              <a:spcBef>
                <a:spcPct val="0"/>
              </a:spcBef>
              <a:spcAft>
                <a:spcPct val="0"/>
              </a:spcAft>
              <a:defRPr sz="2400">
                <a:solidFill>
                  <a:schemeClr val="bg1"/>
                </a:solidFill>
                <a:latin typeface="Book Antiqua" charset="0"/>
                <a:ea typeface="ＭＳ Ｐゴシック" charset="0"/>
              </a:defRPr>
            </a:lvl6pPr>
            <a:lvl7pPr marL="2971800" indent="-228600" algn="ctr" eaLnBrk="0" fontAlgn="base" hangingPunct="0">
              <a:spcBef>
                <a:spcPct val="0"/>
              </a:spcBef>
              <a:spcAft>
                <a:spcPct val="0"/>
              </a:spcAft>
              <a:defRPr sz="2400">
                <a:solidFill>
                  <a:schemeClr val="bg1"/>
                </a:solidFill>
                <a:latin typeface="Book Antiqua" charset="0"/>
                <a:ea typeface="ＭＳ Ｐゴシック" charset="0"/>
              </a:defRPr>
            </a:lvl7pPr>
            <a:lvl8pPr marL="3429000" indent="-228600" algn="ctr" eaLnBrk="0" fontAlgn="base" hangingPunct="0">
              <a:spcBef>
                <a:spcPct val="0"/>
              </a:spcBef>
              <a:spcAft>
                <a:spcPct val="0"/>
              </a:spcAft>
              <a:defRPr sz="2400">
                <a:solidFill>
                  <a:schemeClr val="bg1"/>
                </a:solidFill>
                <a:latin typeface="Book Antiqua" charset="0"/>
                <a:ea typeface="ＭＳ Ｐゴシック" charset="0"/>
              </a:defRPr>
            </a:lvl8pPr>
            <a:lvl9pPr marL="3886200" indent="-228600" algn="ctr" eaLnBrk="0" fontAlgn="base" hangingPunct="0">
              <a:spcBef>
                <a:spcPct val="0"/>
              </a:spcBef>
              <a:spcAft>
                <a:spcPct val="0"/>
              </a:spcAft>
              <a:defRPr sz="2400">
                <a:solidFill>
                  <a:schemeClr val="bg1"/>
                </a:solidFill>
                <a:latin typeface="Book Antiqua" charset="0"/>
                <a:ea typeface="ＭＳ Ｐゴシック" charset="0"/>
              </a:defRPr>
            </a:lvl9pPr>
          </a:lstStyle>
          <a:p>
            <a:pPr algn="ctr">
              <a:lnSpc>
                <a:spcPct val="90000"/>
              </a:lnSpc>
            </a:pPr>
            <a:r>
              <a:rPr lang="en-US" sz="1500" b="1" i="1" dirty="0">
                <a:solidFill>
                  <a:schemeClr val="bg2">
                    <a:lumMod val="60000"/>
                    <a:lumOff val="40000"/>
                  </a:schemeClr>
                </a:solidFill>
                <a:latin typeface="Arial"/>
                <a:cs typeface="Arial"/>
              </a:rPr>
              <a:t>Next-Generation Unified Global Precipitation Products Using GPM Core Observatory as Reference</a:t>
            </a:r>
          </a:p>
        </p:txBody>
      </p:sp>
      <p:cxnSp>
        <p:nvCxnSpPr>
          <p:cNvPr id="7" name="Straight Connector 6"/>
          <p:cNvCxnSpPr/>
          <p:nvPr/>
        </p:nvCxnSpPr>
        <p:spPr bwMode="auto">
          <a:xfrm>
            <a:off x="947230" y="1571233"/>
            <a:ext cx="1119454" cy="1377519"/>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8" name="Straight Connector 7"/>
          <p:cNvCxnSpPr/>
          <p:nvPr/>
        </p:nvCxnSpPr>
        <p:spPr bwMode="auto">
          <a:xfrm flipH="1">
            <a:off x="927406" y="1616013"/>
            <a:ext cx="1119454" cy="1377519"/>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5" name="TextBox 4"/>
          <p:cNvSpPr txBox="1"/>
          <p:nvPr/>
        </p:nvSpPr>
        <p:spPr>
          <a:xfrm>
            <a:off x="84668" y="2658533"/>
            <a:ext cx="2421467" cy="830997"/>
          </a:xfrm>
          <a:prstGeom prst="rect">
            <a:avLst/>
          </a:prstGeom>
          <a:noFill/>
        </p:spPr>
        <p:txBody>
          <a:bodyPr wrap="square" rtlCol="0">
            <a:spAutoFit/>
          </a:bodyPr>
          <a:lstStyle/>
          <a:p>
            <a:r>
              <a:rPr lang="en-US" sz="1600" dirty="0" smtClean="0">
                <a:latin typeface="Arial"/>
                <a:cs typeface="Arial"/>
              </a:rPr>
              <a:t>TRMM</a:t>
            </a:r>
          </a:p>
          <a:p>
            <a:r>
              <a:rPr lang="en-US" sz="1600" dirty="0" smtClean="0">
                <a:latin typeface="Arial"/>
                <a:cs typeface="Arial"/>
              </a:rPr>
              <a:t>1998-2015</a:t>
            </a:r>
          </a:p>
          <a:p>
            <a:r>
              <a:rPr lang="en-US" sz="1600" dirty="0" smtClean="0">
                <a:latin typeface="Arial"/>
                <a:cs typeface="Arial"/>
              </a:rPr>
              <a:t>1-year overlap with GPM</a:t>
            </a:r>
            <a:endParaRPr lang="en-US" sz="1600" dirty="0">
              <a:latin typeface="Arial"/>
              <a:cs typeface="Arial"/>
            </a:endParaRPr>
          </a:p>
        </p:txBody>
      </p:sp>
    </p:spTree>
    <p:extLst>
      <p:ext uri="{BB962C8B-B14F-4D97-AF65-F5344CB8AC3E}">
        <p14:creationId xmlns:p14="http://schemas.microsoft.com/office/powerpoint/2010/main" val="3151769617"/>
      </p:ext>
    </p:extLst>
  </p:cSld>
  <p:clrMapOvr>
    <a:masterClrMapping/>
  </p:clrMapOvr>
  <p:transition spd="med"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66147"/>
            <a:ext cx="7907866" cy="561975"/>
          </a:xfrm>
        </p:spPr>
        <p:txBody>
          <a:bodyPr/>
          <a:lstStyle/>
          <a:p>
            <a:pPr algn="ctr"/>
            <a:r>
              <a:rPr lang="en-US" sz="2800" dirty="0"/>
              <a:t>Precipitation: July </a:t>
            </a:r>
            <a:r>
              <a:rPr lang="en-US" sz="2800" dirty="0" smtClean="0"/>
              <a:t>24-31, </a:t>
            </a:r>
            <a:r>
              <a:rPr lang="en-US" sz="2800" dirty="0"/>
              <a:t>2017</a:t>
            </a:r>
          </a:p>
        </p:txBody>
      </p:sp>
      <p:sp>
        <p:nvSpPr>
          <p:cNvPr id="5" name="Rectangle 2"/>
          <p:cNvSpPr txBox="1">
            <a:spLocks noChangeArrowheads="1"/>
          </p:cNvSpPr>
          <p:nvPr/>
        </p:nvSpPr>
        <p:spPr bwMode="auto">
          <a:xfrm>
            <a:off x="569206" y="5790047"/>
            <a:ext cx="8303861" cy="524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nchor="ctr"/>
          <a:lstStyle>
            <a:lvl1pPr>
              <a:defRPr sz="2400">
                <a:solidFill>
                  <a:schemeClr val="bg1"/>
                </a:solidFill>
                <a:latin typeface="Book Antiqua" charset="0"/>
                <a:ea typeface="ＭＳ Ｐゴシック" charset="0"/>
                <a:cs typeface="ＭＳ Ｐゴシック" charset="0"/>
              </a:defRPr>
            </a:lvl1pPr>
            <a:lvl2pPr marL="742950" indent="-285750">
              <a:defRPr sz="2400">
                <a:solidFill>
                  <a:schemeClr val="bg1"/>
                </a:solidFill>
                <a:latin typeface="Book Antiqua" charset="0"/>
                <a:ea typeface="ＭＳ Ｐゴシック" charset="0"/>
              </a:defRPr>
            </a:lvl2pPr>
            <a:lvl3pPr marL="1143000" indent="-228600">
              <a:defRPr sz="2400">
                <a:solidFill>
                  <a:schemeClr val="bg1"/>
                </a:solidFill>
                <a:latin typeface="Book Antiqua" charset="0"/>
                <a:ea typeface="ＭＳ Ｐゴシック" charset="0"/>
              </a:defRPr>
            </a:lvl3pPr>
            <a:lvl4pPr marL="1600200" indent="-228600">
              <a:defRPr sz="2400">
                <a:solidFill>
                  <a:schemeClr val="bg1"/>
                </a:solidFill>
                <a:latin typeface="Book Antiqua" charset="0"/>
                <a:ea typeface="ＭＳ Ｐゴシック" charset="0"/>
              </a:defRPr>
            </a:lvl4pPr>
            <a:lvl5pPr marL="2057400" indent="-228600">
              <a:defRPr sz="2400">
                <a:solidFill>
                  <a:schemeClr val="bg1"/>
                </a:solidFill>
                <a:latin typeface="Book Antiqua" charset="0"/>
                <a:ea typeface="ＭＳ Ｐゴシック" charset="0"/>
              </a:defRPr>
            </a:lvl5pPr>
            <a:lvl6pPr marL="2514600" indent="-228600" algn="ctr" eaLnBrk="0" fontAlgn="base" hangingPunct="0">
              <a:spcBef>
                <a:spcPct val="0"/>
              </a:spcBef>
              <a:spcAft>
                <a:spcPct val="0"/>
              </a:spcAft>
              <a:defRPr sz="2400">
                <a:solidFill>
                  <a:schemeClr val="bg1"/>
                </a:solidFill>
                <a:latin typeface="Book Antiqua" charset="0"/>
                <a:ea typeface="ＭＳ Ｐゴシック" charset="0"/>
              </a:defRPr>
            </a:lvl6pPr>
            <a:lvl7pPr marL="2971800" indent="-228600" algn="ctr" eaLnBrk="0" fontAlgn="base" hangingPunct="0">
              <a:spcBef>
                <a:spcPct val="0"/>
              </a:spcBef>
              <a:spcAft>
                <a:spcPct val="0"/>
              </a:spcAft>
              <a:defRPr sz="2400">
                <a:solidFill>
                  <a:schemeClr val="bg1"/>
                </a:solidFill>
                <a:latin typeface="Book Antiqua" charset="0"/>
                <a:ea typeface="ＭＳ Ｐゴシック" charset="0"/>
              </a:defRPr>
            </a:lvl7pPr>
            <a:lvl8pPr marL="3429000" indent="-228600" algn="ctr" eaLnBrk="0" fontAlgn="base" hangingPunct="0">
              <a:spcBef>
                <a:spcPct val="0"/>
              </a:spcBef>
              <a:spcAft>
                <a:spcPct val="0"/>
              </a:spcAft>
              <a:defRPr sz="2400">
                <a:solidFill>
                  <a:schemeClr val="bg1"/>
                </a:solidFill>
                <a:latin typeface="Book Antiqua" charset="0"/>
                <a:ea typeface="ＭＳ Ｐゴシック" charset="0"/>
              </a:defRPr>
            </a:lvl8pPr>
            <a:lvl9pPr marL="3886200" indent="-228600" algn="ctr" eaLnBrk="0" fontAlgn="base" hangingPunct="0">
              <a:spcBef>
                <a:spcPct val="0"/>
              </a:spcBef>
              <a:spcAft>
                <a:spcPct val="0"/>
              </a:spcAft>
              <a:defRPr sz="2400">
                <a:solidFill>
                  <a:schemeClr val="bg1"/>
                </a:solidFill>
                <a:latin typeface="Book Antiqua" charset="0"/>
                <a:ea typeface="ＭＳ Ｐゴシック" charset="0"/>
              </a:defRPr>
            </a:lvl9pPr>
          </a:lstStyle>
          <a:p>
            <a:pPr algn="ctr">
              <a:lnSpc>
                <a:spcPct val="95000"/>
              </a:lnSpc>
            </a:pPr>
            <a:r>
              <a:rPr lang="en-US" dirty="0" smtClean="0">
                <a:solidFill>
                  <a:srgbClr val="0000FF"/>
                </a:solidFill>
                <a:latin typeface="Arial" panose="020B0604020202020204" pitchFamily="34" charset="0"/>
                <a:cs typeface="Arial" panose="020B0604020202020204" pitchFamily="34" charset="0"/>
              </a:rPr>
              <a:t>Integrated </a:t>
            </a:r>
            <a:r>
              <a:rPr lang="en-US" dirty="0" err="1" smtClean="0">
                <a:solidFill>
                  <a:srgbClr val="0000FF"/>
                </a:solidFill>
                <a:latin typeface="Arial" panose="020B0604020202020204" pitchFamily="34" charset="0"/>
                <a:cs typeface="Arial" panose="020B0604020202020204" pitchFamily="34" charset="0"/>
              </a:rPr>
              <a:t>MultisatellitE</a:t>
            </a:r>
            <a:r>
              <a:rPr lang="en-US" dirty="0" smtClean="0">
                <a:solidFill>
                  <a:srgbClr val="0000FF"/>
                </a:solidFill>
                <a:latin typeface="Arial" panose="020B0604020202020204" pitchFamily="34" charset="0"/>
                <a:cs typeface="Arial" panose="020B0604020202020204" pitchFamily="34" charset="0"/>
              </a:rPr>
              <a:t> Retrievals for </a:t>
            </a:r>
            <a:r>
              <a:rPr lang="en-US" dirty="0">
                <a:solidFill>
                  <a:srgbClr val="0000FF"/>
                </a:solidFill>
                <a:latin typeface="Arial" panose="020B0604020202020204" pitchFamily="34" charset="0"/>
                <a:cs typeface="Arial" panose="020B0604020202020204" pitchFamily="34" charset="0"/>
              </a:rPr>
              <a:t>GPM (IMERG</a:t>
            </a:r>
            <a:r>
              <a:rPr lang="en-US" dirty="0" smtClean="0">
                <a:solidFill>
                  <a:srgbClr val="0000FF"/>
                </a:solidFill>
                <a:latin typeface="Arial" panose="020B0604020202020204" pitchFamily="34" charset="0"/>
                <a:cs typeface="Arial" panose="020B0604020202020204" pitchFamily="34" charset="0"/>
              </a:rPr>
              <a:t>) available (with a 4-5 hour latency from observations) every 30 min at a 0.1deg by 0.1deg </a:t>
            </a:r>
            <a:r>
              <a:rPr lang="en-US" dirty="0" err="1" smtClean="0">
                <a:solidFill>
                  <a:srgbClr val="0000FF"/>
                </a:solidFill>
                <a:latin typeface="Arial" panose="020B0604020202020204" pitchFamily="34" charset="0"/>
                <a:cs typeface="Arial" panose="020B0604020202020204" pitchFamily="34" charset="0"/>
              </a:rPr>
              <a:t>gridbox</a:t>
            </a:r>
            <a:endParaRPr lang="en-US" dirty="0" smtClean="0">
              <a:solidFill>
                <a:srgbClr val="0000FF"/>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20052" y="716280"/>
            <a:ext cx="8723948" cy="4723157"/>
          </a:xfrm>
          <a:prstGeom prst="rect">
            <a:avLst/>
          </a:prstGeom>
        </p:spPr>
      </p:pic>
    </p:spTree>
    <p:extLst>
      <p:ext uri="{BB962C8B-B14F-4D97-AF65-F5344CB8AC3E}">
        <p14:creationId xmlns:p14="http://schemas.microsoft.com/office/powerpoint/2010/main" val="3636726130"/>
      </p:ext>
    </p:extLst>
  </p:cSld>
  <p:clrMapOvr>
    <a:masterClrMapping/>
  </p:clrMapOvr>
  <p:transition spd="med"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7387" y="718151"/>
            <a:ext cx="3845063" cy="3076050"/>
          </a:xfrm>
          <a:prstGeom prst="rect">
            <a:avLst/>
          </a:prstGeom>
        </p:spPr>
      </p:pic>
      <p:sp>
        <p:nvSpPr>
          <p:cNvPr id="5" name="TextBox 4"/>
          <p:cNvSpPr txBox="1"/>
          <p:nvPr/>
        </p:nvSpPr>
        <p:spPr>
          <a:xfrm>
            <a:off x="560255" y="117495"/>
            <a:ext cx="7846847" cy="461665"/>
          </a:xfrm>
          <a:prstGeom prst="rect">
            <a:avLst/>
          </a:prstGeom>
          <a:noFill/>
        </p:spPr>
        <p:txBody>
          <a:bodyPr wrap="square" rtlCol="0">
            <a:spAutoFit/>
          </a:bodyPr>
          <a:lstStyle/>
          <a:p>
            <a:pPr algn="r"/>
            <a:r>
              <a:rPr lang="en-US" b="1" dirty="0" smtClean="0">
                <a:solidFill>
                  <a:srgbClr val="FFFFFF"/>
                </a:solidFill>
                <a:latin typeface="Calibri" panose="020F0502020204030204" pitchFamily="34" charset="0"/>
              </a:rPr>
              <a:t>North Carolina and Hurricane Joaquin</a:t>
            </a:r>
            <a:endParaRPr lang="en-US" b="1" dirty="0">
              <a:solidFill>
                <a:srgbClr val="FFFFFF"/>
              </a:solidFill>
              <a:latin typeface="Calibri" panose="020F0502020204030204" pitchFamily="34" charset="0"/>
            </a:endParaRPr>
          </a:p>
        </p:txBody>
      </p:sp>
      <p:sp>
        <p:nvSpPr>
          <p:cNvPr id="9" name="Rectangle 8"/>
          <p:cNvSpPr/>
          <p:nvPr/>
        </p:nvSpPr>
        <p:spPr>
          <a:xfrm>
            <a:off x="5648304" y="3829528"/>
            <a:ext cx="3495695" cy="2723823"/>
          </a:xfrm>
          <a:prstGeom prst="rect">
            <a:avLst/>
          </a:prstGeom>
        </p:spPr>
        <p:txBody>
          <a:bodyPr wrap="square">
            <a:spAutoFit/>
          </a:bodyPr>
          <a:lstStyle/>
          <a:p>
            <a:r>
              <a:rPr lang="en-US" sz="1900" dirty="0"/>
              <a:t>NASA Land Information System run operationally at MSFC using NOAA Stage IV precipitation and other forcing inputs to produce analyses and short term forecasts of soil moisture and other parameters. </a:t>
            </a:r>
            <a:r>
              <a:rPr lang="en-US" sz="1900" b="1" dirty="0"/>
              <a:t>GPM </a:t>
            </a:r>
            <a:r>
              <a:rPr lang="en-US" sz="1900" dirty="0"/>
              <a:t>and </a:t>
            </a:r>
            <a:r>
              <a:rPr lang="en-US" sz="1900" b="1" dirty="0"/>
              <a:t>SMAP </a:t>
            </a:r>
            <a:r>
              <a:rPr lang="en-US" sz="1900" dirty="0"/>
              <a:t>data </a:t>
            </a:r>
            <a:r>
              <a:rPr lang="en-US" sz="1900" b="1" dirty="0"/>
              <a:t>are being integrated</a:t>
            </a:r>
            <a:r>
              <a:rPr lang="en-US" sz="1900" dirty="0"/>
              <a:t>. </a:t>
            </a:r>
          </a:p>
        </p:txBody>
      </p:sp>
      <p:sp>
        <p:nvSpPr>
          <p:cNvPr id="8" name="Rectangle 2"/>
          <p:cNvSpPr>
            <a:spLocks noChangeArrowheads="1"/>
          </p:cNvSpPr>
          <p:nvPr/>
        </p:nvSpPr>
        <p:spPr bwMode="auto">
          <a:xfrm>
            <a:off x="474441" y="3706908"/>
            <a:ext cx="5326670" cy="430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defTabSz="685800" eaLnBrk="0" hangingPunct="0"/>
            <a:r>
              <a:rPr lang="en-US" altLang="en-US" sz="1400" b="1" dirty="0" smtClean="0">
                <a:solidFill>
                  <a:srgbClr val="000000"/>
                </a:solidFill>
                <a:ea typeface="Calibri" panose="020F0502020204030204" pitchFamily="34" charset="0"/>
                <a:cs typeface="Courier New" panose="02070309020205020404" pitchFamily="49" charset="0"/>
              </a:rPr>
              <a:t>Examples of Daily NASA Products Provided to FEMA via the U.S Hazard Data Distribution System for Disaster Response. </a:t>
            </a:r>
            <a:endParaRPr lang="en-US" altLang="en-US" sz="1400" dirty="0" smtClean="0">
              <a:solidFill>
                <a:srgbClr val="000000"/>
              </a:solidFill>
              <a:cs typeface="Courier New" panose="02070309020205020404" pitchFamily="49" charset="0"/>
            </a:endParaRPr>
          </a:p>
        </p:txBody>
      </p:sp>
      <p:grpSp>
        <p:nvGrpSpPr>
          <p:cNvPr id="7" name="Group 6"/>
          <p:cNvGrpSpPr/>
          <p:nvPr/>
        </p:nvGrpSpPr>
        <p:grpSpPr>
          <a:xfrm>
            <a:off x="438335" y="4137795"/>
            <a:ext cx="5133879" cy="2842994"/>
            <a:chOff x="514425" y="4137795"/>
            <a:chExt cx="5133879" cy="2842994"/>
          </a:xfrm>
        </p:grpSpPr>
        <p:pic>
          <p:nvPicPr>
            <p:cNvPr id="1026" name="Picture 2" descr="Image result for North South carolina flooding 20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425" y="4255883"/>
              <a:ext cx="3159885" cy="1778154"/>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830120" y="4562275"/>
              <a:ext cx="2818184" cy="2418514"/>
            </a:xfrm>
            <a:prstGeom prst="rect">
              <a:avLst/>
            </a:prstGeom>
          </p:spPr>
        </p:pic>
        <p:sp>
          <p:nvSpPr>
            <p:cNvPr id="4" name="TextBox 3"/>
            <p:cNvSpPr txBox="1"/>
            <p:nvPr/>
          </p:nvSpPr>
          <p:spPr>
            <a:xfrm>
              <a:off x="2836574" y="4137795"/>
              <a:ext cx="2771660" cy="461665"/>
            </a:xfrm>
            <a:prstGeom prst="rect">
              <a:avLst/>
            </a:prstGeom>
            <a:solidFill>
              <a:schemeClr val="bg1"/>
            </a:solidFill>
          </p:spPr>
          <p:txBody>
            <a:bodyPr wrap="square" rtlCol="0">
              <a:spAutoFit/>
            </a:bodyPr>
            <a:lstStyle/>
            <a:p>
              <a:r>
                <a:rPr lang="en-US" sz="800" dirty="0">
                  <a:hlinkClick r:id="rId6"/>
                </a:rPr>
                <a:t>http://</a:t>
              </a:r>
              <a:r>
                <a:rPr lang="en-US" sz="800" dirty="0" smtClean="0">
                  <a:hlinkClick r:id="rId6"/>
                </a:rPr>
                <a:t>www.accuweather.com/en/weather-news/live-rain-lashes-eastern-us-ma/52740263</a:t>
              </a:r>
              <a:endParaRPr lang="en-US" sz="800" dirty="0" smtClean="0"/>
            </a:p>
            <a:p>
              <a:r>
                <a:rPr lang="en-US" sz="800" b="1" dirty="0"/>
                <a:t>October 08, </a:t>
              </a:r>
              <a:r>
                <a:rPr lang="en-US" sz="800" b="1" dirty="0" smtClean="0"/>
                <a:t>2015</a:t>
              </a:r>
              <a:endParaRPr lang="en-US" sz="800" b="1" dirty="0"/>
            </a:p>
          </p:txBody>
        </p:sp>
      </p:grpSp>
      <p:sp>
        <p:nvSpPr>
          <p:cNvPr id="15" name="TextBox 14"/>
          <p:cNvSpPr txBox="1"/>
          <p:nvPr/>
        </p:nvSpPr>
        <p:spPr>
          <a:xfrm>
            <a:off x="362245" y="5996852"/>
            <a:ext cx="1737720" cy="307777"/>
          </a:xfrm>
          <a:prstGeom prst="rect">
            <a:avLst/>
          </a:prstGeom>
          <a:noFill/>
        </p:spPr>
        <p:txBody>
          <a:bodyPr wrap="none" rtlCol="0">
            <a:spAutoFit/>
          </a:bodyPr>
          <a:lstStyle/>
          <a:p>
            <a:r>
              <a:rPr lang="en-US" sz="1400" dirty="0"/>
              <a:t>http://www.cnn.com</a:t>
            </a:r>
          </a:p>
        </p:txBody>
      </p:sp>
      <p:pic>
        <p:nvPicPr>
          <p:cNvPr id="2" name="Picture 1"/>
          <p:cNvPicPr>
            <a:picLocks noChangeAspect="1"/>
          </p:cNvPicPr>
          <p:nvPr/>
        </p:nvPicPr>
        <p:blipFill>
          <a:blip r:embed="rId7"/>
          <a:stretch>
            <a:fillRect/>
          </a:stretch>
        </p:blipFill>
        <p:spPr>
          <a:xfrm>
            <a:off x="474441" y="697248"/>
            <a:ext cx="4988984" cy="2916637"/>
          </a:xfrm>
          <a:prstGeom prst="rect">
            <a:avLst/>
          </a:prstGeom>
        </p:spPr>
      </p:pic>
    </p:spTree>
    <p:extLst>
      <p:ext uri="{BB962C8B-B14F-4D97-AF65-F5344CB8AC3E}">
        <p14:creationId xmlns:p14="http://schemas.microsoft.com/office/powerpoint/2010/main" val="2315579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Agricultural Monitoring</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268808" y="993581"/>
            <a:ext cx="7096606" cy="2626470"/>
          </a:xfrm>
          <a:prstGeom prst="rect">
            <a:avLst/>
          </a:prstGeom>
          <a:noFill/>
        </p:spPr>
      </p:pic>
      <p:sp>
        <p:nvSpPr>
          <p:cNvPr id="5" name="TextBox 4"/>
          <p:cNvSpPr txBox="1"/>
          <p:nvPr/>
        </p:nvSpPr>
        <p:spPr>
          <a:xfrm>
            <a:off x="672355" y="629701"/>
            <a:ext cx="8238153" cy="400110"/>
          </a:xfrm>
          <a:prstGeom prst="rect">
            <a:avLst/>
          </a:prstGeom>
          <a:noFill/>
        </p:spPr>
        <p:txBody>
          <a:bodyPr wrap="none" rtlCol="0">
            <a:spAutoFit/>
          </a:bodyPr>
          <a:lstStyle/>
          <a:p>
            <a:r>
              <a:rPr lang="en-US" sz="2000" b="1" dirty="0"/>
              <a:t>Precipitation Estimates for Remote Agricultural Drought Monitoring</a:t>
            </a:r>
          </a:p>
        </p:txBody>
      </p:sp>
      <p:sp>
        <p:nvSpPr>
          <p:cNvPr id="6" name="TextBox 5"/>
          <p:cNvSpPr txBox="1"/>
          <p:nvPr/>
        </p:nvSpPr>
        <p:spPr>
          <a:xfrm>
            <a:off x="481846" y="3556873"/>
            <a:ext cx="4135849" cy="1477328"/>
          </a:xfrm>
          <a:prstGeom prst="rect">
            <a:avLst/>
          </a:prstGeom>
          <a:noFill/>
        </p:spPr>
        <p:txBody>
          <a:bodyPr wrap="square" rtlCol="0">
            <a:spAutoFit/>
          </a:bodyPr>
          <a:lstStyle/>
          <a:p>
            <a:r>
              <a:rPr lang="en-US" sz="1800" dirty="0"/>
              <a:t>Start-of-season (SOS) for the 2015-16 Southern Africa growing season, computed with three different satellite derived rainfall </a:t>
            </a:r>
            <a:r>
              <a:rPr lang="en-US" sz="1800" dirty="0" smtClean="0"/>
              <a:t>estimates</a:t>
            </a:r>
          </a:p>
          <a:p>
            <a:r>
              <a:rPr lang="en-US" sz="1800" i="1" dirty="0" smtClean="0"/>
              <a:t>Contribution from McNally et al. </a:t>
            </a:r>
            <a:endParaRPr lang="en-US" sz="1800" i="1" dirty="0"/>
          </a:p>
        </p:txBody>
      </p:sp>
      <p:sp>
        <p:nvSpPr>
          <p:cNvPr id="7" name="TextBox 6"/>
          <p:cNvSpPr txBox="1"/>
          <p:nvPr/>
        </p:nvSpPr>
        <p:spPr>
          <a:xfrm>
            <a:off x="519491" y="5032395"/>
            <a:ext cx="4059724" cy="1569660"/>
          </a:xfrm>
          <a:prstGeom prst="rect">
            <a:avLst/>
          </a:prstGeom>
          <a:noFill/>
          <a:ln w="38100">
            <a:solidFill>
              <a:srgbClr val="0000FF"/>
            </a:solidFill>
          </a:ln>
        </p:spPr>
        <p:txBody>
          <a:bodyPr wrap="square" rtlCol="0">
            <a:spAutoFit/>
          </a:bodyPr>
          <a:lstStyle/>
          <a:p>
            <a:r>
              <a:rPr lang="en-US" sz="1600" dirty="0" smtClean="0"/>
              <a:t>“While </a:t>
            </a:r>
            <a:r>
              <a:rPr lang="en-US" sz="1600" dirty="0"/>
              <a:t>t</a:t>
            </a:r>
            <a:r>
              <a:rPr lang="en-US" sz="1600" dirty="0" smtClean="0"/>
              <a:t>he </a:t>
            </a:r>
            <a:r>
              <a:rPr lang="en-US" sz="1600" dirty="0"/>
              <a:t>IMERG product’s spatial </a:t>
            </a:r>
            <a:r>
              <a:rPr lang="en-US" sz="1600" dirty="0" smtClean="0"/>
              <a:t>resolution, temporal latency and, </a:t>
            </a:r>
            <a:r>
              <a:rPr lang="en-US" sz="1600" dirty="0"/>
              <a:t>for this example, </a:t>
            </a:r>
            <a:r>
              <a:rPr lang="en-US" sz="1600" dirty="0" smtClean="0"/>
              <a:t>agreement </a:t>
            </a:r>
            <a:r>
              <a:rPr lang="en-US" sz="1600" dirty="0"/>
              <a:t>with the CHIRPS shows great promise, its utility for </a:t>
            </a:r>
            <a:r>
              <a:rPr lang="en-US" sz="1600" b="1" dirty="0"/>
              <a:t>FEWS NET will be better assessed when a longer time series is available</a:t>
            </a:r>
            <a:r>
              <a:rPr lang="en-US" sz="1600" dirty="0" smtClean="0"/>
              <a:t>.”</a:t>
            </a:r>
            <a:endParaRPr lang="en-US" sz="1600" dirty="0"/>
          </a:p>
        </p:txBody>
      </p:sp>
      <p:sp>
        <p:nvSpPr>
          <p:cNvPr id="3" name="TextBox 2"/>
          <p:cNvSpPr txBox="1"/>
          <p:nvPr/>
        </p:nvSpPr>
        <p:spPr>
          <a:xfrm>
            <a:off x="4926894" y="4488036"/>
            <a:ext cx="2978701" cy="338554"/>
          </a:xfrm>
          <a:prstGeom prst="rect">
            <a:avLst/>
          </a:prstGeom>
          <a:noFill/>
        </p:spPr>
        <p:txBody>
          <a:bodyPr wrap="none" rtlCol="0">
            <a:spAutoFit/>
          </a:bodyPr>
          <a:lstStyle/>
          <a:p>
            <a:r>
              <a:rPr lang="en-US" sz="1600" i="1" dirty="0" smtClean="0"/>
              <a:t>Kirschbaum et al. 2016, BAMS</a:t>
            </a:r>
            <a:endParaRPr lang="en-US" sz="1600" i="1" dirty="0"/>
          </a:p>
        </p:txBody>
      </p:sp>
      <p:pic>
        <p:nvPicPr>
          <p:cNvPr id="8" name="Picture 7" descr="Slide1.jpg"/>
          <p:cNvPicPr>
            <a:picLocks noChangeAspect="1"/>
          </p:cNvPicPr>
          <p:nvPr/>
        </p:nvPicPr>
        <p:blipFill rotWithShape="1">
          <a:blip r:embed="rId3">
            <a:extLst>
              <a:ext uri="{28A0092B-C50C-407E-A947-70E740481C1C}">
                <a14:useLocalDpi xmlns:a14="http://schemas.microsoft.com/office/drawing/2010/main" val="0"/>
              </a:ext>
            </a:extLst>
          </a:blip>
          <a:srcRect b="4929"/>
          <a:stretch/>
        </p:blipFill>
        <p:spPr>
          <a:xfrm>
            <a:off x="4676218" y="3672332"/>
            <a:ext cx="4467782" cy="3185668"/>
          </a:xfrm>
          <a:prstGeom prst="rect">
            <a:avLst/>
          </a:prstGeom>
        </p:spPr>
      </p:pic>
    </p:spTree>
    <p:extLst>
      <p:ext uri="{BB962C8B-B14F-4D97-AF65-F5344CB8AC3E}">
        <p14:creationId xmlns:p14="http://schemas.microsoft.com/office/powerpoint/2010/main" val="4037625936"/>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xit" presetSubtype="0" fill="hold" grpId="0"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0|0"/>
</p:tagLst>
</file>

<file path=ppt/theme/theme1.xml><?xml version="1.0" encoding="utf-8"?>
<a:theme xmlns:a="http://schemas.openxmlformats.org/drawingml/2006/main" name="GPM Templates">
  <a:themeElements>
    <a:clrScheme name="">
      <a:dk1>
        <a:srgbClr val="000000"/>
      </a:dk1>
      <a:lt1>
        <a:srgbClr val="000000"/>
      </a:lt1>
      <a:dk2>
        <a:srgbClr val="0066FF"/>
      </a:dk2>
      <a:lt2>
        <a:srgbClr val="000066"/>
      </a:lt2>
      <a:accent1>
        <a:srgbClr val="6600FF"/>
      </a:accent1>
      <a:accent2>
        <a:srgbClr val="009900"/>
      </a:accent2>
      <a:accent3>
        <a:srgbClr val="AAAAAA"/>
      </a:accent3>
      <a:accent4>
        <a:srgbClr val="000000"/>
      </a:accent4>
      <a:accent5>
        <a:srgbClr val="B8AAFF"/>
      </a:accent5>
      <a:accent6>
        <a:srgbClr val="008A00"/>
      </a:accent6>
      <a:hlink>
        <a:srgbClr val="0066FF"/>
      </a:hlink>
      <a:folHlink>
        <a:srgbClr val="CECECE"/>
      </a:folHlink>
    </a:clrScheme>
    <a:fontScheme name="Microsoft PowerPoint 4">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bg1"/>
            </a:solidFill>
            <a:effectLst/>
            <a:latin typeface="Book Antiqua"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bg1"/>
            </a:solidFill>
            <a:effectLst/>
            <a:latin typeface="Book Antiqua" charset="0"/>
          </a:defRPr>
        </a:defPPr>
      </a:lstStyle>
    </a:lnDef>
  </a:objectDefaults>
  <a:extraClrSchemeLst>
    <a:extraClrScheme>
      <a:clrScheme name="Microsoft PowerPoint 4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crosoft PowerPoint 4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crosoft PowerPoint 4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crosoft PowerPoint 4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crosoft PowerPoint 4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crosoft PowerPoint 4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crosoft PowerPoint 4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icrosoft PowerPoint 4 8">
        <a:dk1>
          <a:srgbClr val="000066"/>
        </a:dk1>
        <a:lt1>
          <a:srgbClr val="FFFFFF"/>
        </a:lt1>
        <a:dk2>
          <a:srgbClr val="000000"/>
        </a:dk2>
        <a:lt2>
          <a:srgbClr val="FFFF00"/>
        </a:lt2>
        <a:accent1>
          <a:srgbClr val="6600FF"/>
        </a:accent1>
        <a:accent2>
          <a:srgbClr val="009900"/>
        </a:accent2>
        <a:accent3>
          <a:srgbClr val="AAAAAA"/>
        </a:accent3>
        <a:accent4>
          <a:srgbClr val="DADADA"/>
        </a:accent4>
        <a:accent5>
          <a:srgbClr val="B8AAFF"/>
        </a:accent5>
        <a:accent6>
          <a:srgbClr val="008A00"/>
        </a:accent6>
        <a:hlink>
          <a:srgbClr val="FF9900"/>
        </a:hlink>
        <a:folHlink>
          <a:srgbClr val="CECECE"/>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ppt461.tmp</Template>
  <TotalTime>14692</TotalTime>
  <Pages>3</Pages>
  <Words>1123</Words>
  <Application>Microsoft Office PowerPoint</Application>
  <PresentationFormat>Letter Paper (8.5x11 in)</PresentationFormat>
  <Paragraphs>121</Paragraphs>
  <Slides>13</Slides>
  <Notes>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vt:i4>
      </vt:variant>
    </vt:vector>
  </HeadingPairs>
  <TitlesOfParts>
    <vt:vector size="25" baseType="lpstr">
      <vt:lpstr>ＭＳ Ｐゴシック</vt:lpstr>
      <vt:lpstr>Arial</vt:lpstr>
      <vt:lpstr>Arial Bold</vt:lpstr>
      <vt:lpstr>Book Antiqua</vt:lpstr>
      <vt:lpstr>Calibri</vt:lpstr>
      <vt:lpstr>Cambria</vt:lpstr>
      <vt:lpstr>Courier New</vt:lpstr>
      <vt:lpstr>Times</vt:lpstr>
      <vt:lpstr>Times New Roman</vt:lpstr>
      <vt:lpstr>Wingdings</vt:lpstr>
      <vt:lpstr>ヒラギノ角ゴ Pro W3</vt:lpstr>
      <vt:lpstr>GPM Templates</vt:lpstr>
      <vt:lpstr>PowerPoint Presentation</vt:lpstr>
      <vt:lpstr>GPM: A Science Mission with Integrated Application Goals </vt:lpstr>
      <vt:lpstr>GPM Core Observatory Spacecraft</vt:lpstr>
      <vt:lpstr>GPM Precipitation Products</vt:lpstr>
      <vt:lpstr>April 1, 2017 Snow Storm</vt:lpstr>
      <vt:lpstr>GPM Constellation Concept</vt:lpstr>
      <vt:lpstr>Precipitation: July 24-31, 2017</vt:lpstr>
      <vt:lpstr>PowerPoint Presentation</vt:lpstr>
      <vt:lpstr>Agricultural Monitoring</vt:lpstr>
      <vt:lpstr>GPM Used to Estimate Cholera Risk </vt:lpstr>
      <vt:lpstr>Data Access (http://gpm.nasa.gov)</vt:lpstr>
      <vt:lpstr>GPM Data Publisher</vt:lpstr>
      <vt:lpstr>Spacecraft, Science, and Outreach</vt:lpstr>
    </vt:vector>
  </TitlesOfParts>
  <Company>NASA/GSFC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NASA</dc:title>
  <dc:subject>Systems, Technology and Advanced Concepts Directorate (STAAC)</dc:subject>
  <dc:creator>Mary Pat Hrybyk-Keith (mkeith@pop200.gsfc.nasa.gov)</dc:creator>
  <cp:lastModifiedBy>Kirschbaum, Dalia B. (GSFC-6170)</cp:lastModifiedBy>
  <cp:revision>870</cp:revision>
  <cp:lastPrinted>2014-01-17T16:35:18Z</cp:lastPrinted>
  <dcterms:created xsi:type="dcterms:W3CDTF">2012-02-03T16:42:21Z</dcterms:created>
  <dcterms:modified xsi:type="dcterms:W3CDTF">2017-07-31T19:27:32Z</dcterms:modified>
</cp:coreProperties>
</file>