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4" r:id="rId4"/>
  </p:sldMasterIdLst>
  <p:notesMasterIdLst>
    <p:notesMasterId r:id="rId20"/>
  </p:notesMasterIdLst>
  <p:sldIdLst>
    <p:sldId id="256" r:id="rId5"/>
    <p:sldId id="257" r:id="rId6"/>
    <p:sldId id="261" r:id="rId7"/>
    <p:sldId id="258" r:id="rId8"/>
    <p:sldId id="260" r:id="rId9"/>
    <p:sldId id="266" r:id="rId10"/>
    <p:sldId id="271" r:id="rId11"/>
    <p:sldId id="263" r:id="rId12"/>
    <p:sldId id="262" r:id="rId13"/>
    <p:sldId id="264" r:id="rId14"/>
    <p:sldId id="267" r:id="rId15"/>
    <p:sldId id="268" r:id="rId16"/>
    <p:sldId id="269" r:id="rId17"/>
    <p:sldId id="265" r:id="rId18"/>
    <p:sldId id="270" r:id="rId19"/>
  </p:sldIdLst>
  <p:sldSz cx="9144000" cy="5143500" type="screen16x9"/>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evathy Pradeep" initials="RP" lastIdx="6" clrIdx="6">
    <p:extLst>
      <p:ext uri="{19B8F6BF-5375-455C-9EA6-DF929625EA0E}">
        <p15:presenceInfo xmlns:p15="http://schemas.microsoft.com/office/powerpoint/2012/main" userId="S::revathy.pradeep@wri.org::99356558-c949-4c69-9dd9-8678544cd54d" providerId="AD"/>
      </p:ext>
    </p:extLst>
  </p:cmAuthor>
  <p:cmAuthor id="1" name="Jillian Du" initials="JD" lastIdx="3" clrIdx="0">
    <p:extLst>
      <p:ext uri="{19B8F6BF-5375-455C-9EA6-DF929625EA0E}">
        <p15:presenceInfo xmlns:p15="http://schemas.microsoft.com/office/powerpoint/2012/main" userId="S-1-5-21-1186890595-458875499-3996988958-6226" providerId="AD"/>
      </p:ext>
    </p:extLst>
  </p:cmAuthor>
  <p:cmAuthor id="8" name="Aparna Vijaykumar" initials="AV" lastIdx="1" clrIdx="5">
    <p:extLst>
      <p:ext uri="{19B8F6BF-5375-455C-9EA6-DF929625EA0E}">
        <p15:presenceInfo xmlns:p15="http://schemas.microsoft.com/office/powerpoint/2012/main" userId="S::aparna.vijaykumar@wri.org::f6db7753-9281-4a4b-b81b-b4fc1bc1a1fa" providerId="AD"/>
      </p:ext>
    </p:extLst>
  </p:cmAuthor>
  <p:cmAuthor id="2" name="Xiangyi Li" initials="XL" lastIdx="9" clrIdx="1">
    <p:extLst>
      <p:ext uri="{19B8F6BF-5375-455C-9EA6-DF929625EA0E}">
        <p15:presenceInfo xmlns:p15="http://schemas.microsoft.com/office/powerpoint/2012/main" userId="S::xiangyi.li@wri.org::a9a1a4e6-e402-438d-ae46-3e584ea944b4" providerId="AD"/>
      </p:ext>
    </p:extLst>
  </p:cmAuthor>
  <p:cmAuthor id="3" name="Tania Perez" initials="TP" lastIdx="21" clrIdx="2">
    <p:extLst>
      <p:ext uri="{19B8F6BF-5375-455C-9EA6-DF929625EA0E}">
        <p15:presenceInfo xmlns:p15="http://schemas.microsoft.com/office/powerpoint/2012/main" userId="S::Tania.Perez@wri.org::76a1a109-d3a8-48b3-887d-e4ab1baa0209" providerId="AD"/>
      </p:ext>
    </p:extLst>
  </p:cmAuthor>
  <p:cmAuthor id="4" name="Travis Fried" initials="TF" lastIdx="18" clrIdx="3">
    <p:extLst>
      <p:ext uri="{19B8F6BF-5375-455C-9EA6-DF929625EA0E}">
        <p15:presenceInfo xmlns:p15="http://schemas.microsoft.com/office/powerpoint/2012/main" userId="S::Travis.Fried@wri.org::f6df9e62-8e4d-474f-9c65-b1ecfa935338" providerId="AD"/>
      </p:ext>
    </p:extLst>
  </p:cmAuthor>
  <p:cmAuthor id="5" name="Adam Davidson" initials="AD" lastIdx="5" clrIdx="4">
    <p:extLst>
      <p:ext uri="{19B8F6BF-5375-455C-9EA6-DF929625EA0E}">
        <p15:presenceInfo xmlns:p15="http://schemas.microsoft.com/office/powerpoint/2012/main" userId="S::Adam.Davidson@wri.org::b4798b90-c500-4214-a557-be44ed9ee1f4" providerId="AD"/>
      </p:ext>
    </p:extLst>
  </p:cmAuthor>
  <p:cmAuthor id="6" name="Mariana Barcelos" initials="MB" lastIdx="18" clrIdx="5">
    <p:extLst>
      <p:ext uri="{19B8F6BF-5375-455C-9EA6-DF929625EA0E}">
        <p15:presenceInfo xmlns:p15="http://schemas.microsoft.com/office/powerpoint/2012/main" userId="S::mariana.barcelos@wri.org::5e61868b-24e4-4ccd-86f5-2768d3d1bc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B00"/>
    <a:srgbClr val="000000"/>
    <a:srgbClr val="96BD3E"/>
    <a:srgbClr val="7B1F5F"/>
    <a:srgbClr val="E88424"/>
    <a:srgbClr val="92D050"/>
    <a:srgbClr val="FFC000"/>
    <a:srgbClr val="4472C4"/>
    <a:srgbClr val="A2A2A2"/>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05A85D-DD02-4B32-B02A-7A1C1B39E127}" v="96" dt="2020-11-04T14:21:33.7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745" autoAdjust="0"/>
  </p:normalViewPr>
  <p:slideViewPr>
    <p:cSldViewPr snapToGrid="0">
      <p:cViewPr varScale="1">
        <p:scale>
          <a:sx n="95" d="100"/>
          <a:sy n="95" d="100"/>
        </p:scale>
        <p:origin x="198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455B5C11-D0F1-1F46-B28E-9084657905D0}" type="datetimeFigureOut">
              <a:rPr lang="en-US" smtClean="0"/>
              <a:t>11/4/2020</a:t>
            </a:fld>
            <a:endParaRPr lang="en-US" dirty="0"/>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37A0329C-91F7-CD43-B485-EB526DB269DE}" type="slidenum">
              <a:rPr lang="en-US" smtClean="0"/>
              <a:t>‹#›</a:t>
            </a:fld>
            <a:endParaRPr lang="en-US" dirty="0"/>
          </a:p>
        </p:txBody>
      </p:sp>
    </p:spTree>
    <p:extLst>
      <p:ext uri="{BB962C8B-B14F-4D97-AF65-F5344CB8AC3E}">
        <p14:creationId xmlns:p14="http://schemas.microsoft.com/office/powerpoint/2010/main" val="31647246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cNbAFVhsvM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dot.state.mn.us/metro/projects/hwy13/index.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Minnesota produced over 43 million tons of corn and </a:t>
            </a:r>
            <a:r>
              <a:rPr lang="en-US" sz="1200" b="0" i="0" dirty="0">
                <a:effectLst/>
                <a:latin typeface="Arial" panose="020B0604020202020204" pitchFamily="34" charset="0"/>
                <a:cs typeface="Arial" panose="020B0604020202020204" pitchFamily="34" charset="0"/>
              </a:rPr>
              <a:t>11 million ton of soybeans</a:t>
            </a:r>
            <a:r>
              <a:rPr lang="en-US" sz="1200" baseline="0" dirty="0">
                <a:latin typeface="Arial" panose="020B0604020202020204" pitchFamily="34" charset="0"/>
                <a:cs typeface="Arial" panose="020B0604020202020204" pitchFamily="34" charset="0"/>
              </a:rPr>
              <a:t> </a:t>
            </a:r>
            <a:r>
              <a:rPr lang="en-US" sz="1200" baseline="0" dirty="0"/>
              <a:t>(2014) </a:t>
            </a:r>
          </a:p>
          <a:p>
            <a:endParaRPr lang="en-US" sz="1200" baseline="0" dirty="0"/>
          </a:p>
          <a:p>
            <a:r>
              <a:rPr lang="en-US" sz="1200" baseline="0" dirty="0"/>
              <a:t>3</a:t>
            </a:r>
            <a:r>
              <a:rPr lang="en-US" sz="1200" baseline="30000" dirty="0"/>
              <a:t>rd</a:t>
            </a:r>
            <a:r>
              <a:rPr lang="en-US" sz="1200" baseline="0" dirty="0"/>
              <a:t> biggest producer of grain and oilseed in the country.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t>Production growing - between 1990 and 2016, state corn production increased by more than half.</a:t>
            </a:r>
          </a:p>
          <a:p>
            <a:endParaRPr lang="en-US" dirty="0"/>
          </a:p>
        </p:txBody>
      </p:sp>
      <p:sp>
        <p:nvSpPr>
          <p:cNvPr id="4" name="Slide Number Placeholder 3"/>
          <p:cNvSpPr>
            <a:spLocks noGrp="1"/>
          </p:cNvSpPr>
          <p:nvPr>
            <p:ph type="sldNum" sz="quarter" idx="5"/>
          </p:nvPr>
        </p:nvSpPr>
        <p:spPr/>
        <p:txBody>
          <a:bodyPr/>
          <a:lstStyle/>
          <a:p>
            <a:fld id="{37A0329C-91F7-CD43-B485-EB526DB269DE}" type="slidenum">
              <a:rPr lang="en-US" smtClean="0"/>
              <a:t>4</a:t>
            </a:fld>
            <a:endParaRPr lang="en-US" dirty="0"/>
          </a:p>
        </p:txBody>
      </p:sp>
    </p:spTree>
    <p:extLst>
      <p:ext uri="{BB962C8B-B14F-4D97-AF65-F5344CB8AC3E}">
        <p14:creationId xmlns:p14="http://schemas.microsoft.com/office/powerpoint/2010/main" val="1432579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FFFFFF"/>
              </a:solidFill>
              <a:effectLst/>
              <a:latin typeface="noto_serif"/>
            </a:endParaRP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Farmers reporting driving upwards to 100 miles to reach markets</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Rail companies incentivize large, rail-served elevators to up loading capacity to serve ‘shuttle’ trains, out-competing small elevators = fewer market options. </a:t>
            </a:r>
          </a:p>
          <a:p>
            <a:pPr marL="742950" lvl="1"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In North Dakota, </a:t>
            </a:r>
            <a:r>
              <a:rPr lang="en-US" sz="1100" b="1" dirty="0">
                <a:solidFill>
                  <a:srgbClr val="F0AB00"/>
                </a:solidFill>
                <a:latin typeface="Arial" panose="020B0604020202020204" pitchFamily="34" charset="0"/>
                <a:cs typeface="Arial" panose="020B0604020202020204" pitchFamily="34" charset="0"/>
              </a:rPr>
              <a:t>less than a dozen shuttle grain elevators </a:t>
            </a:r>
            <a:r>
              <a:rPr lang="en-US" sz="1100" dirty="0">
                <a:latin typeface="Arial" panose="020B0604020202020204" pitchFamily="34" charset="0"/>
                <a:cs typeface="Arial" panose="020B0604020202020204" pitchFamily="34" charset="0"/>
              </a:rPr>
              <a:t>handled two-thirds of the state’s crop production.</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Minnesota is estimated to have 37 shuttle elevators, out of a total 384 elevators</a:t>
            </a:r>
          </a:p>
          <a:p>
            <a:pPr algn="l"/>
            <a:endParaRPr lang="en-US" b="0" i="0" dirty="0">
              <a:solidFill>
                <a:srgbClr val="FFFFFF"/>
              </a:solidFill>
              <a:effectLst/>
              <a:latin typeface="noto_serif"/>
            </a:endParaRPr>
          </a:p>
          <a:p>
            <a:pPr algn="l"/>
            <a:endParaRPr lang="en-US" b="0" i="0" dirty="0">
              <a:solidFill>
                <a:srgbClr val="FFFFFF"/>
              </a:solidFill>
              <a:effectLst/>
              <a:latin typeface="noto_serif"/>
            </a:endParaRPr>
          </a:p>
          <a:p>
            <a:pPr algn="l"/>
            <a:r>
              <a:rPr lang="en-US" b="0" i="0" dirty="0">
                <a:solidFill>
                  <a:srgbClr val="FFFFFF"/>
                </a:solidFill>
                <a:effectLst/>
                <a:latin typeface="noto_serif"/>
              </a:rPr>
              <a:t>According to </a:t>
            </a:r>
            <a:r>
              <a:rPr lang="en-US" b="0" i="0" dirty="0" err="1">
                <a:solidFill>
                  <a:srgbClr val="FFFFFF"/>
                </a:solidFill>
                <a:effectLst/>
                <a:latin typeface="noto_serif"/>
              </a:rPr>
              <a:t>ReferenceUSA</a:t>
            </a:r>
            <a:r>
              <a:rPr lang="en-US" b="0" i="0" dirty="0">
                <a:solidFill>
                  <a:srgbClr val="FFFFFF"/>
                </a:solidFill>
                <a:effectLst/>
                <a:latin typeface="noto_serif"/>
              </a:rPr>
              <a:t> and MnDOT, Minnesota has over 384 elevators (</a:t>
            </a:r>
            <a:r>
              <a:rPr lang="en-US" b="0" i="0" dirty="0">
                <a:solidFill>
                  <a:srgbClr val="238B45"/>
                </a:solidFill>
                <a:effectLst/>
                <a:latin typeface="noto_serif"/>
              </a:rPr>
              <a:t>green dots</a:t>
            </a:r>
            <a:r>
              <a:rPr lang="en-US" b="0" i="0" dirty="0">
                <a:solidFill>
                  <a:srgbClr val="FFFFFF"/>
                </a:solidFill>
                <a:effectLst/>
                <a:latin typeface="noto_serif"/>
              </a:rPr>
              <a:t>). Of these, 11 are barge-serving elevators on the Minnesota and Mississippi River (</a:t>
            </a:r>
            <a:r>
              <a:rPr lang="en-US" b="0" i="0" dirty="0">
                <a:solidFill>
                  <a:srgbClr val="0570B0"/>
                </a:solidFill>
                <a:effectLst/>
                <a:latin typeface="noto_serif"/>
              </a:rPr>
              <a:t>blue diamonds</a:t>
            </a:r>
            <a:r>
              <a:rPr lang="en-US" b="0" i="0" dirty="0">
                <a:solidFill>
                  <a:srgbClr val="FFFFFF"/>
                </a:solidFill>
                <a:effectLst/>
                <a:latin typeface="noto_serif"/>
              </a:rPr>
              <a:t>), which connect bulk grain to export ports in New Orleans. It is estimated that 37, perhaps more, are modern, high-capacity, rail-serving elevators (</a:t>
            </a:r>
            <a:r>
              <a:rPr lang="en-US" b="1" i="0" dirty="0">
                <a:solidFill>
                  <a:srgbClr val="238B45"/>
                </a:solidFill>
                <a:effectLst/>
                <a:latin typeface="noto_serif"/>
              </a:rPr>
              <a:t>large green dots</a:t>
            </a:r>
            <a:r>
              <a:rPr lang="en-US" b="0" i="0" dirty="0">
                <a:solidFill>
                  <a:srgbClr val="FFFFFF"/>
                </a:solidFill>
                <a:effectLst/>
                <a:latin typeface="noto_serif"/>
              </a:rPr>
              <a:t>). These elevators are capable of loading 100-150 car trains, or 'shuttles', at remarkable speeds. Shuttles are primarily responsible for carrying grain to export ports in the Pacific Northwest</a:t>
            </a:r>
          </a:p>
          <a:p>
            <a:endParaRPr lang="en-US" dirty="0"/>
          </a:p>
          <a:p>
            <a:r>
              <a:rPr lang="en-US" b="0" i="0" dirty="0">
                <a:solidFill>
                  <a:srgbClr val="FFFFFF"/>
                </a:solidFill>
                <a:effectLst/>
                <a:latin typeface="noto_serif"/>
              </a:rPr>
              <a:t>Minnesota is also home to 20 ethanol refineries (</a:t>
            </a:r>
            <a:r>
              <a:rPr lang="en-US" b="0" i="0" dirty="0">
                <a:solidFill>
                  <a:srgbClr val="FD8D3C"/>
                </a:solidFill>
                <a:effectLst/>
                <a:latin typeface="noto_serif"/>
              </a:rPr>
              <a:t>orange squares</a:t>
            </a:r>
            <a:r>
              <a:rPr lang="en-US" b="0" i="0" dirty="0">
                <a:solidFill>
                  <a:srgbClr val="FFFFFF"/>
                </a:solidFill>
                <a:effectLst/>
                <a:latin typeface="noto_serif"/>
              </a:rPr>
              <a:t>) producing renewable alternatives for car and diesel fuel. Last year Minnesota produced 1.2 billion gallons of ethanol, making the state the fourth largest producer of biofuel in the country.</a:t>
            </a:r>
          </a:p>
          <a:p>
            <a:endParaRPr lang="en-US" b="0" i="0" dirty="0">
              <a:solidFill>
                <a:srgbClr val="FFFFFF"/>
              </a:solidFill>
              <a:effectLst/>
              <a:latin typeface="noto_serif"/>
            </a:endParaRPr>
          </a:p>
          <a:p>
            <a:r>
              <a:rPr lang="en-US" b="0" i="0" dirty="0">
                <a:solidFill>
                  <a:srgbClr val="FFFFFF"/>
                </a:solidFill>
                <a:effectLst/>
                <a:latin typeface="noto_serif"/>
              </a:rPr>
              <a:t>With greater freedom to adjust shipping prices, major railroads incentivize larger, Class-I rail-served elevators to up loading capacity, out-competing smaller country elevators. In North Dakota, for instance, less than a dozen shuttle grain elevators handled two-thirds of the state’s crop production (</a:t>
            </a:r>
            <a:r>
              <a:rPr lang="en-US" b="0" i="1" dirty="0">
                <a:solidFill>
                  <a:srgbClr val="FFFFFF"/>
                </a:solidFill>
                <a:effectLst/>
                <a:latin typeface="noto_serif"/>
              </a:rPr>
              <a:t>1</a:t>
            </a:r>
            <a:r>
              <a:rPr lang="en-US" b="0" i="0" dirty="0">
                <a:solidFill>
                  <a:srgbClr val="FFFFFF"/>
                </a:solidFill>
                <a:effectLst/>
                <a:latin typeface="noto_serif"/>
              </a:rPr>
              <a:t>). </a:t>
            </a:r>
          </a:p>
          <a:p>
            <a:endParaRPr lang="en-US" b="0" i="0" dirty="0">
              <a:solidFill>
                <a:srgbClr val="FFFFFF"/>
              </a:solidFill>
              <a:effectLst/>
              <a:latin typeface="noto_serif"/>
            </a:endParaRPr>
          </a:p>
          <a:p>
            <a:r>
              <a:rPr lang="en-US" b="0" i="0" dirty="0">
                <a:solidFill>
                  <a:srgbClr val="4C4C4C"/>
                </a:solidFill>
                <a:effectLst/>
                <a:latin typeface="noto_serif"/>
              </a:rPr>
              <a:t>In the past, country elevators were important local hubs connecting producers to the broader marketplace. Today, some farmers are reporting driving upwards to 100 miles to reach destination markets (</a:t>
            </a:r>
            <a:r>
              <a:rPr lang="en-US" b="0" i="1" dirty="0">
                <a:solidFill>
                  <a:srgbClr val="4C4C4C"/>
                </a:solidFill>
                <a:effectLst/>
                <a:latin typeface="noto_serif"/>
              </a:rPr>
              <a:t>2</a:t>
            </a:r>
            <a:r>
              <a:rPr lang="en-US" b="0" i="0" dirty="0">
                <a:solidFill>
                  <a:srgbClr val="4C4C4C"/>
                </a:solidFill>
                <a:effectLst/>
                <a:latin typeface="noto_serif"/>
              </a:rPr>
              <a:t>). Trucks are increasingly occupying a greater modal share of cereal grain transportation at the expense of rail and barge, which have experienced a steady decline in modal usage. </a:t>
            </a:r>
          </a:p>
          <a:p>
            <a:endParaRPr lang="en-US" b="0" i="0" dirty="0">
              <a:solidFill>
                <a:srgbClr val="4C4C4C"/>
              </a:solidFill>
              <a:effectLst/>
              <a:latin typeface="noto_serif"/>
            </a:endParaRPr>
          </a:p>
          <a:p>
            <a:r>
              <a:rPr lang="en-US" sz="1200" b="0" i="0" kern="1200" dirty="0">
                <a:solidFill>
                  <a:schemeClr val="tx1"/>
                </a:solidFill>
                <a:effectLst/>
                <a:latin typeface="+mn-lt"/>
                <a:ea typeface="+mn-ea"/>
                <a:cs typeface="+mn-cs"/>
              </a:rPr>
              <a:t>(*) Major rail companies are having a substantial hand in solidifying truck’s modal role for shorter and in-state hauls to domestic grain markets. In 1980, the U.S. passed the </a:t>
            </a:r>
            <a:r>
              <a:rPr lang="en-US" sz="1200" b="0" i="0" u="none" strike="noStrike" kern="1200" dirty="0">
                <a:solidFill>
                  <a:schemeClr val="tx1"/>
                </a:solidFill>
                <a:effectLst/>
                <a:latin typeface="+mn-lt"/>
                <a:ea typeface="+mn-ea"/>
                <a:cs typeface="+mn-cs"/>
                <a:hlinkClick r:id="rId3"/>
              </a:rPr>
              <a:t>Stagger's Act</a:t>
            </a:r>
            <a:r>
              <a:rPr lang="en-US" sz="1200" b="0" i="0" kern="1200" dirty="0">
                <a:solidFill>
                  <a:schemeClr val="tx1"/>
                </a:solidFill>
                <a:effectLst/>
                <a:latin typeface="+mn-lt"/>
                <a:ea typeface="+mn-ea"/>
                <a:cs typeface="+mn-cs"/>
              </a:rPr>
              <a:t>, which allowed railroad companies to operate as a 'profit-driven business.' Federal deregulation policies since then has increasingly granted railroad companies, like</a:t>
            </a:r>
            <a:r>
              <a:rPr lang="en-US" sz="1200" b="0" i="0" kern="1200" baseline="0" dirty="0">
                <a:solidFill>
                  <a:schemeClr val="tx1"/>
                </a:solidFill>
                <a:effectLst/>
                <a:latin typeface="+mn-lt"/>
                <a:ea typeface="+mn-ea"/>
                <a:cs typeface="+mn-cs"/>
              </a:rPr>
              <a:t> BNSF, Union Pacific, and Canadian National (all of whom operate in Minnesota)</a:t>
            </a:r>
            <a:r>
              <a:rPr lang="en-US" sz="1200" b="0" i="0" kern="1200" dirty="0">
                <a:solidFill>
                  <a:schemeClr val="tx1"/>
                </a:solidFill>
                <a:effectLst/>
                <a:latin typeface="+mn-lt"/>
                <a:ea typeface="+mn-ea"/>
                <a:cs typeface="+mn-cs"/>
              </a:rPr>
              <a:t> greater economic freedom in consolidating less profitable </a:t>
            </a:r>
            <a:r>
              <a:rPr lang="en-US" sz="1200" b="0" i="0" kern="1200" dirty="0" err="1">
                <a:solidFill>
                  <a:schemeClr val="tx1"/>
                </a:solidFill>
                <a:effectLst/>
                <a:latin typeface="+mn-lt"/>
                <a:ea typeface="+mn-ea"/>
                <a:cs typeface="+mn-cs"/>
              </a:rPr>
              <a:t>shortline</a:t>
            </a:r>
            <a:r>
              <a:rPr lang="en-US" sz="1200" b="0" i="0" kern="1200" dirty="0">
                <a:solidFill>
                  <a:schemeClr val="tx1"/>
                </a:solidFill>
                <a:effectLst/>
                <a:latin typeface="+mn-lt"/>
                <a:ea typeface="+mn-ea"/>
                <a:cs typeface="+mn-cs"/>
              </a:rPr>
              <a:t> rails and adjusting rate incentives for bulk, primarily agricultural, shippers.</a:t>
            </a:r>
          </a:p>
          <a:p>
            <a:endParaRPr lang="en-US" sz="1200" b="0" i="0" kern="1200" baseline="0" dirty="0">
              <a:solidFill>
                <a:schemeClr val="tx1"/>
              </a:solidFill>
              <a:effectLst/>
              <a:latin typeface="+mn-lt"/>
              <a:ea typeface="+mn-ea"/>
              <a:cs typeface="+mn-cs"/>
            </a:endParaRPr>
          </a:p>
          <a:p>
            <a:r>
              <a:rPr lang="en-US" baseline="0" dirty="0"/>
              <a:t>(*) With greater freedom to adjust shipping prices, major railroads incentivize larger, Class-I rail-served elevators to up loading capacity to serve shuttle trains, often out-competing smaller country elevators. In North Dakota, for instance, less than a dozen shuttle grain elevators handled two-thirds of the state’s crop production.</a:t>
            </a:r>
          </a:p>
          <a:p>
            <a:endParaRPr lang="en-US" baseline="0" dirty="0"/>
          </a:p>
          <a:p>
            <a:r>
              <a:rPr lang="en-US" b="0" i="0" dirty="0">
                <a:solidFill>
                  <a:srgbClr val="F8F8F8"/>
                </a:solidFill>
                <a:effectLst/>
                <a:latin typeface="open_sans"/>
              </a:rPr>
              <a:t>Tolliver, D., M. Berwick, and K. </a:t>
            </a:r>
            <a:r>
              <a:rPr lang="en-US" b="0" i="0" dirty="0" err="1">
                <a:solidFill>
                  <a:srgbClr val="F8F8F8"/>
                </a:solidFill>
                <a:effectLst/>
                <a:latin typeface="open_sans"/>
              </a:rPr>
              <a:t>Vachal</a:t>
            </a:r>
            <a:r>
              <a:rPr lang="en-US" b="0" i="0" dirty="0">
                <a:solidFill>
                  <a:srgbClr val="F8F8F8"/>
                </a:solidFill>
                <a:effectLst/>
                <a:latin typeface="open_sans"/>
              </a:rPr>
              <a:t>. Farm-to-Market Transportation Patterns and Truck Use in the Northern Plains. Prepared for Bureau of Transportation Statistics and U.S. Department of Transportation, 2005.</a:t>
            </a:r>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37A0329C-91F7-CD43-B485-EB526DB269DE}" type="slidenum">
              <a:rPr lang="en-US" smtClean="0"/>
              <a:t>6</a:t>
            </a:fld>
            <a:endParaRPr lang="en-US" dirty="0"/>
          </a:p>
        </p:txBody>
      </p:sp>
    </p:spTree>
    <p:extLst>
      <p:ext uri="{BB962C8B-B14F-4D97-AF65-F5344CB8AC3E}">
        <p14:creationId xmlns:p14="http://schemas.microsoft.com/office/powerpoint/2010/main" val="2099392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FFFFFF"/>
                </a:solidFill>
                <a:effectLst/>
                <a:latin typeface="noto_serif"/>
              </a:rPr>
              <a:t>According to </a:t>
            </a:r>
            <a:r>
              <a:rPr lang="en-US" b="0" i="0" dirty="0" err="1">
                <a:solidFill>
                  <a:srgbClr val="FFFFFF"/>
                </a:solidFill>
                <a:effectLst/>
                <a:latin typeface="noto_serif"/>
              </a:rPr>
              <a:t>ReferenceUSA</a:t>
            </a:r>
            <a:r>
              <a:rPr lang="en-US" b="0" i="0" dirty="0">
                <a:solidFill>
                  <a:srgbClr val="FFFFFF"/>
                </a:solidFill>
                <a:effectLst/>
                <a:latin typeface="noto_serif"/>
              </a:rPr>
              <a:t> and MnDOT, Minnesota has over 384 elevators (</a:t>
            </a:r>
            <a:r>
              <a:rPr lang="en-US" b="0" i="0" dirty="0">
                <a:solidFill>
                  <a:srgbClr val="238B45"/>
                </a:solidFill>
                <a:effectLst/>
                <a:latin typeface="noto_serif"/>
              </a:rPr>
              <a:t>green dots</a:t>
            </a:r>
            <a:r>
              <a:rPr lang="en-US" b="0" i="0" dirty="0">
                <a:solidFill>
                  <a:srgbClr val="FFFFFF"/>
                </a:solidFill>
                <a:effectLst/>
                <a:latin typeface="noto_serif"/>
              </a:rPr>
              <a:t>). Of these, 11 are barge-serving elevators on the Minnesota and Mississippi River (</a:t>
            </a:r>
            <a:r>
              <a:rPr lang="en-US" b="0" i="0" dirty="0">
                <a:solidFill>
                  <a:srgbClr val="0570B0"/>
                </a:solidFill>
                <a:effectLst/>
                <a:latin typeface="noto_serif"/>
              </a:rPr>
              <a:t>blue diamonds</a:t>
            </a:r>
            <a:r>
              <a:rPr lang="en-US" b="0" i="0" dirty="0">
                <a:solidFill>
                  <a:srgbClr val="FFFFFF"/>
                </a:solidFill>
                <a:effectLst/>
                <a:latin typeface="noto_serif"/>
              </a:rPr>
              <a:t>), which connect bulk grain to export ports in New Orleans.</a:t>
            </a:r>
            <a:br>
              <a:rPr lang="en-US" b="0" i="0" dirty="0">
                <a:solidFill>
                  <a:srgbClr val="FFFFFF"/>
                </a:solidFill>
                <a:effectLst/>
                <a:latin typeface="noto_serif"/>
              </a:rPr>
            </a:br>
            <a:endParaRPr lang="en-US" b="0" i="0" dirty="0">
              <a:solidFill>
                <a:srgbClr val="FFFFFF"/>
              </a:solidFill>
              <a:effectLst/>
              <a:latin typeface="noto_serif"/>
            </a:endParaRPr>
          </a:p>
          <a:p>
            <a:pPr algn="l"/>
            <a:r>
              <a:rPr lang="en-US" b="0" i="0" dirty="0">
                <a:solidFill>
                  <a:srgbClr val="FFFFFF"/>
                </a:solidFill>
                <a:effectLst/>
                <a:latin typeface="noto_serif"/>
              </a:rPr>
              <a:t>It is estimated that 37, perhaps more, are modern, high-capacity, rail-serving elevators (</a:t>
            </a:r>
            <a:r>
              <a:rPr lang="en-US" b="1" i="0" dirty="0">
                <a:solidFill>
                  <a:srgbClr val="238B45"/>
                </a:solidFill>
                <a:effectLst/>
                <a:latin typeface="noto_serif"/>
              </a:rPr>
              <a:t>large green dots</a:t>
            </a:r>
            <a:r>
              <a:rPr lang="en-US" b="0" i="0" dirty="0">
                <a:solidFill>
                  <a:srgbClr val="FFFFFF"/>
                </a:solidFill>
                <a:effectLst/>
                <a:latin typeface="noto_serif"/>
              </a:rPr>
              <a:t>). These elevators are capable of loading 100-150 car trains, or 'shuttles', at remarkable speeds. Shuttles are primarily responsible for carrying grain to export ports in the Pacific Northwest</a:t>
            </a:r>
          </a:p>
          <a:p>
            <a:endParaRPr lang="en-US" dirty="0"/>
          </a:p>
          <a:p>
            <a:r>
              <a:rPr lang="en-US" b="0" i="0" dirty="0">
                <a:solidFill>
                  <a:srgbClr val="FFFFFF"/>
                </a:solidFill>
                <a:effectLst/>
                <a:latin typeface="noto_serif"/>
              </a:rPr>
              <a:t>Minnesota is also home to 20 ethanol refineries (</a:t>
            </a:r>
            <a:r>
              <a:rPr lang="en-US" b="0" i="0" dirty="0">
                <a:solidFill>
                  <a:srgbClr val="FD8D3C"/>
                </a:solidFill>
                <a:effectLst/>
                <a:latin typeface="noto_serif"/>
              </a:rPr>
              <a:t>orange squares</a:t>
            </a:r>
            <a:r>
              <a:rPr lang="en-US" b="0" i="0" dirty="0">
                <a:solidFill>
                  <a:srgbClr val="FFFFFF"/>
                </a:solidFill>
                <a:effectLst/>
                <a:latin typeface="noto_serif"/>
              </a:rPr>
              <a:t>) producing renewable alternatives for car and diesel fuel. Last year Minnesota produced 1.2 billion gallons of ethanol, making the state the fourth largest producer of biofuel in the country.</a:t>
            </a:r>
          </a:p>
          <a:p>
            <a:endParaRPr lang="en-US" b="0" i="0" dirty="0">
              <a:solidFill>
                <a:srgbClr val="FFFFFF"/>
              </a:solidFill>
              <a:effectLst/>
              <a:latin typeface="noto_serif"/>
            </a:endParaRPr>
          </a:p>
          <a:p>
            <a:r>
              <a:rPr lang="en-US" b="0" i="0" dirty="0">
                <a:solidFill>
                  <a:srgbClr val="FFFFFF"/>
                </a:solidFill>
                <a:effectLst/>
                <a:latin typeface="noto_serif"/>
              </a:rPr>
              <a:t>With greater freedom to adjust shipping prices, major railroads incentivize larger, Class-I rail-served elevators to up loading capacity, out-competing smaller country elevators. In North Dakota, for instance, less than a dozen shuttle grain elevators handled two-thirds of the state’s crop production (</a:t>
            </a:r>
            <a:r>
              <a:rPr lang="en-US" b="0" i="1" dirty="0">
                <a:solidFill>
                  <a:srgbClr val="FFFFFF"/>
                </a:solidFill>
                <a:effectLst/>
                <a:latin typeface="noto_serif"/>
              </a:rPr>
              <a:t>1</a:t>
            </a:r>
            <a:r>
              <a:rPr lang="en-US" b="0" i="0" dirty="0">
                <a:solidFill>
                  <a:srgbClr val="FFFFFF"/>
                </a:solidFill>
                <a:effectLst/>
                <a:latin typeface="noto_serif"/>
              </a:rPr>
              <a:t>). </a:t>
            </a:r>
            <a:endParaRPr lang="en-US" dirty="0"/>
          </a:p>
        </p:txBody>
      </p:sp>
      <p:sp>
        <p:nvSpPr>
          <p:cNvPr id="4" name="Slide Number Placeholder 3"/>
          <p:cNvSpPr>
            <a:spLocks noGrp="1"/>
          </p:cNvSpPr>
          <p:nvPr>
            <p:ph type="sldNum" sz="quarter" idx="5"/>
          </p:nvPr>
        </p:nvSpPr>
        <p:spPr/>
        <p:txBody>
          <a:bodyPr/>
          <a:lstStyle/>
          <a:p>
            <a:fld id="{37A0329C-91F7-CD43-B485-EB526DB269DE}" type="slidenum">
              <a:rPr lang="en-US" smtClean="0"/>
              <a:t>7</a:t>
            </a:fld>
            <a:endParaRPr lang="en-US" dirty="0"/>
          </a:p>
        </p:txBody>
      </p:sp>
    </p:spTree>
    <p:extLst>
      <p:ext uri="{BB962C8B-B14F-4D97-AF65-F5344CB8AC3E}">
        <p14:creationId xmlns:p14="http://schemas.microsoft.com/office/powerpoint/2010/main" val="1472746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A0329C-91F7-CD43-B485-EB526DB269DE}" type="slidenum">
              <a:rPr lang="en-US" smtClean="0"/>
              <a:t>8</a:t>
            </a:fld>
            <a:endParaRPr lang="en-US" dirty="0"/>
          </a:p>
        </p:txBody>
      </p:sp>
    </p:spTree>
    <p:extLst>
      <p:ext uri="{BB962C8B-B14F-4D97-AF65-F5344CB8AC3E}">
        <p14:creationId xmlns:p14="http://schemas.microsoft.com/office/powerpoint/2010/main" val="1008899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noto_serif"/>
              </a:rPr>
              <a:t>The 2014 network simulates the routes taken by over 3.6 thousand truckloads, carrying roughly 225 thousand tons of cereal grain.</a:t>
            </a:r>
          </a:p>
          <a:p>
            <a:endParaRPr lang="en-US" b="0" i="0" dirty="0">
              <a:solidFill>
                <a:srgbClr val="FFFFFF"/>
              </a:solidFill>
              <a:effectLst/>
              <a:latin typeface="noto_serif"/>
            </a:endParaRPr>
          </a:p>
          <a:p>
            <a:r>
              <a:rPr lang="en-US" b="0" i="0" dirty="0">
                <a:solidFill>
                  <a:srgbClr val="FFFFFF"/>
                </a:solidFill>
                <a:effectLst/>
                <a:latin typeface="noto_serif"/>
              </a:rPr>
              <a:t>This map shows the georeferenced 2013 development plans for the HWY 13 corridor as well as cereal grain flows between county centroid origins and Scott County. Savage lies in the northern end of Scott County, with four grain ports located just off HWY 13. Since these locations represent the only market option in Scott County, it is assumed that all grain flowing to Scott County terminates at one of these four ports. </a:t>
            </a:r>
          </a:p>
          <a:p>
            <a:endParaRPr lang="en-US" b="0" i="0" dirty="0">
              <a:solidFill>
                <a:srgbClr val="FFFFFF"/>
              </a:solidFill>
              <a:effectLst/>
              <a:latin typeface="noto_serif"/>
            </a:endParaRPr>
          </a:p>
          <a:p>
            <a:r>
              <a:rPr lang="en-US" b="0" i="0" dirty="0">
                <a:solidFill>
                  <a:srgbClr val="4C4C4C"/>
                </a:solidFill>
                <a:effectLst/>
                <a:latin typeface="noto_serif"/>
              </a:rPr>
              <a:t>Lack of capacity for heavy commercial trucks, passenger delays, and growing accidents have officials investing in development </a:t>
            </a:r>
            <a:r>
              <a:rPr lang="en-US" b="0" i="0" u="none" strike="noStrike" dirty="0">
                <a:solidFill>
                  <a:srgbClr val="0079C1"/>
                </a:solidFill>
                <a:effectLst/>
                <a:latin typeface="noto_serif"/>
                <a:hlinkClick r:id="rId3"/>
              </a:rPr>
              <a:t>projects</a:t>
            </a:r>
            <a:r>
              <a:rPr lang="en-US" b="0" i="0" dirty="0">
                <a:solidFill>
                  <a:srgbClr val="4C4C4C"/>
                </a:solidFill>
                <a:effectLst/>
                <a:latin typeface="noto_serif"/>
              </a:rPr>
              <a:t> in the area.</a:t>
            </a:r>
            <a:endParaRPr lang="en-US" b="0" i="0" dirty="0">
              <a:solidFill>
                <a:srgbClr val="FFFFFF"/>
              </a:solidFill>
              <a:effectLst/>
              <a:latin typeface="noto_serif"/>
            </a:endParaRPr>
          </a:p>
          <a:p>
            <a:endParaRPr lang="en-US" b="0" i="0" dirty="0">
              <a:solidFill>
                <a:srgbClr val="FFFFFF"/>
              </a:solidFill>
              <a:effectLst/>
              <a:latin typeface="noto_serif"/>
            </a:endParaRPr>
          </a:p>
          <a:p>
            <a:endParaRPr lang="en-US" dirty="0"/>
          </a:p>
        </p:txBody>
      </p:sp>
      <p:sp>
        <p:nvSpPr>
          <p:cNvPr id="4" name="Slide Number Placeholder 3"/>
          <p:cNvSpPr>
            <a:spLocks noGrp="1"/>
          </p:cNvSpPr>
          <p:nvPr>
            <p:ph type="sldNum" sz="quarter" idx="5"/>
          </p:nvPr>
        </p:nvSpPr>
        <p:spPr/>
        <p:txBody>
          <a:bodyPr/>
          <a:lstStyle/>
          <a:p>
            <a:fld id="{37A0329C-91F7-CD43-B485-EB526DB269DE}" type="slidenum">
              <a:rPr lang="en-US" smtClean="0"/>
              <a:t>9</a:t>
            </a:fld>
            <a:endParaRPr lang="en-US" dirty="0"/>
          </a:p>
        </p:txBody>
      </p:sp>
    </p:spTree>
    <p:extLst>
      <p:ext uri="{BB962C8B-B14F-4D97-AF65-F5344CB8AC3E}">
        <p14:creationId xmlns:p14="http://schemas.microsoft.com/office/powerpoint/2010/main" val="3670653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sensitivity is a characteristic of the agriculture industry, as local temperatures, sunshine hours, and precipitation levels directly impact crop yield. With the increasing occurrence of extreme weather conditions due to global warming, climate variation has become a substantial risk for farmers.2</a:t>
            </a:r>
          </a:p>
        </p:txBody>
      </p:sp>
      <p:sp>
        <p:nvSpPr>
          <p:cNvPr id="4" name="Slide Number Placeholder 3"/>
          <p:cNvSpPr>
            <a:spLocks noGrp="1"/>
          </p:cNvSpPr>
          <p:nvPr>
            <p:ph type="sldNum" sz="quarter" idx="5"/>
          </p:nvPr>
        </p:nvSpPr>
        <p:spPr/>
        <p:txBody>
          <a:bodyPr/>
          <a:lstStyle/>
          <a:p>
            <a:fld id="{37A0329C-91F7-CD43-B485-EB526DB269DE}" type="slidenum">
              <a:rPr lang="en-US" smtClean="0"/>
              <a:t>10</a:t>
            </a:fld>
            <a:endParaRPr lang="en-US" dirty="0"/>
          </a:p>
        </p:txBody>
      </p:sp>
    </p:spTree>
    <p:extLst>
      <p:ext uri="{BB962C8B-B14F-4D97-AF65-F5344CB8AC3E}">
        <p14:creationId xmlns:p14="http://schemas.microsoft.com/office/powerpoint/2010/main" val="2920115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A0329C-91F7-CD43-B485-EB526DB269DE}" type="slidenum">
              <a:rPr lang="en-US" smtClean="0"/>
              <a:t>11</a:t>
            </a:fld>
            <a:endParaRPr lang="en-US" dirty="0"/>
          </a:p>
        </p:txBody>
      </p:sp>
    </p:spTree>
    <p:extLst>
      <p:ext uri="{BB962C8B-B14F-4D97-AF65-F5344CB8AC3E}">
        <p14:creationId xmlns:p14="http://schemas.microsoft.com/office/powerpoint/2010/main" val="24113296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7" name="Picture 6" descr="Reversed-GoldBackgroun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0599" y="-1"/>
            <a:ext cx="2130704" cy="1004407"/>
          </a:xfrm>
          <a:prstGeom prst="rect">
            <a:avLst/>
          </a:prstGeom>
        </p:spPr>
      </p:pic>
      <p:cxnSp>
        <p:nvCxnSpPr>
          <p:cNvPr id="8" name="Straight Connector 7"/>
          <p:cNvCxnSpPr/>
          <p:nvPr/>
        </p:nvCxnSpPr>
        <p:spPr>
          <a:xfrm>
            <a:off x="440598" y="474345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4805362"/>
            <a:ext cx="8053388" cy="242888"/>
          </a:xfrm>
        </p:spPr>
        <p:txBody>
          <a:bodyPr lIns="0">
            <a:normAutofit/>
          </a:bodyPr>
          <a:lstStyle>
            <a:lvl1pPr marL="0" indent="0" algn="l">
              <a:buNone/>
              <a:defRPr sz="900" b="0" cap="all" baseline="0">
                <a:solidFill>
                  <a:srgbClr val="FFFFFF"/>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Author names go here, author name, author name</a:t>
            </a:r>
          </a:p>
        </p:txBody>
      </p:sp>
      <p:sp>
        <p:nvSpPr>
          <p:cNvPr id="2" name="Title 1"/>
          <p:cNvSpPr>
            <a:spLocks noGrp="1"/>
          </p:cNvSpPr>
          <p:nvPr>
            <p:ph type="title"/>
          </p:nvPr>
        </p:nvSpPr>
        <p:spPr>
          <a:xfrm>
            <a:off x="440598" y="2025651"/>
            <a:ext cx="8054116" cy="1871663"/>
          </a:xfrm>
        </p:spPr>
        <p:txBody>
          <a:bodyPr anchor="b" anchorCtr="0">
            <a:noAutofit/>
          </a:bodyPr>
          <a:lstStyle>
            <a:lvl1pPr algn="l">
              <a:defRPr sz="50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440598" y="4133850"/>
            <a:ext cx="8054116" cy="457200"/>
          </a:xfrm>
        </p:spPr>
        <p:txBody>
          <a:bodyPr lIns="0" rIns="0" anchor="b">
            <a:noAutofit/>
          </a:bodyPr>
          <a:lstStyle>
            <a:lvl1pPr marL="0" indent="0">
              <a:lnSpc>
                <a:spcPct val="100000"/>
              </a:lnSpc>
              <a:spcBef>
                <a:spcPts val="0"/>
              </a:spcBef>
              <a:spcAft>
                <a:spcPts val="0"/>
              </a:spcAft>
              <a:buNone/>
              <a:defRPr sz="2400" b="0" i="0" kern="1000" cap="none" spc="-50">
                <a:solidFill>
                  <a:srgbClr val="FFFFFF"/>
                </a:solidFill>
                <a:latin typeface="Georgia"/>
                <a:cs typeface="Georgia"/>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57965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What To Watch">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198922"/>
            <a:ext cx="8686800" cy="843069"/>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hasCustomPrompt="1"/>
          </p:nvPr>
        </p:nvSpPr>
        <p:spPr>
          <a:xfrm>
            <a:off x="0" y="524955"/>
            <a:ext cx="8686800" cy="517036"/>
          </a:xfrm>
          <a:noFill/>
        </p:spPr>
        <p:txBody>
          <a:bodyPr lIns="457200" anchor="t">
            <a:normAutofit/>
          </a:bodyPr>
          <a:lstStyle>
            <a:lvl1pPr algn="l">
              <a:defRPr sz="2800" b="1" cap="none">
                <a:solidFill>
                  <a:srgbClr val="F0AB00"/>
                </a:solidFill>
                <a:latin typeface="Arial"/>
                <a:cs typeface="Arial"/>
              </a:defRPr>
            </a:lvl1pPr>
          </a:lstStyle>
          <a:p>
            <a:r>
              <a:rPr lang="en-US"/>
              <a:t>Click To Edit Master Title Style</a:t>
            </a:r>
          </a:p>
        </p:txBody>
      </p:sp>
      <p:sp>
        <p:nvSpPr>
          <p:cNvPr id="13" name="Text Placeholder 4"/>
          <p:cNvSpPr>
            <a:spLocks noGrp="1"/>
          </p:cNvSpPr>
          <p:nvPr>
            <p:ph type="body" sz="quarter" idx="10" hasCustomPrompt="1"/>
          </p:nvPr>
        </p:nvSpPr>
        <p:spPr>
          <a:xfrm>
            <a:off x="441326" y="4805362"/>
            <a:ext cx="4579408" cy="287339"/>
          </a:xfrm>
        </p:spPr>
        <p:txBody>
          <a:bodyPr lIns="0" anchor="ctr" anchorCtr="0">
            <a:noAutofit/>
          </a:bodyPr>
          <a:lstStyle>
            <a:lvl1pPr marL="0" indent="0" algn="l">
              <a:buNone/>
              <a:defRPr sz="900" b="0" cap="none" baseline="0">
                <a:solidFill>
                  <a:schemeClr val="bg1"/>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cxnSp>
        <p:nvCxnSpPr>
          <p:cNvPr id="10" name="Straight Connector 9"/>
          <p:cNvCxnSpPr/>
          <p:nvPr/>
        </p:nvCxnSpPr>
        <p:spPr>
          <a:xfrm>
            <a:off x="440598" y="474345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descr="Gold-Bl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3713" y="4844192"/>
            <a:ext cx="2056384" cy="166624"/>
          </a:xfrm>
          <a:prstGeom prst="rect">
            <a:avLst/>
          </a:prstGeom>
        </p:spPr>
      </p:pic>
      <p:sp>
        <p:nvSpPr>
          <p:cNvPr id="3" name="TextBox 2"/>
          <p:cNvSpPr txBox="1"/>
          <p:nvPr/>
        </p:nvSpPr>
        <p:spPr>
          <a:xfrm>
            <a:off x="408698" y="260832"/>
            <a:ext cx="2727905" cy="338554"/>
          </a:xfrm>
          <a:prstGeom prst="rect">
            <a:avLst/>
          </a:prstGeom>
          <a:noFill/>
        </p:spPr>
        <p:txBody>
          <a:bodyPr wrap="square" rtlCol="0">
            <a:spAutoFit/>
          </a:bodyPr>
          <a:lstStyle/>
          <a:p>
            <a:r>
              <a:rPr lang="en-US" sz="1600" dirty="0">
                <a:solidFill>
                  <a:prstClr val="white"/>
                </a:solidFill>
                <a:latin typeface="Arial" charset="0"/>
                <a:ea typeface="Arial" charset="0"/>
                <a:cs typeface="Arial" charset="0"/>
              </a:rPr>
              <a:t>WHAT TO WATCH:</a:t>
            </a:r>
          </a:p>
        </p:txBody>
      </p:sp>
    </p:spTree>
    <p:extLst>
      <p:ext uri="{BB962C8B-B14F-4D97-AF65-F5344CB8AC3E}">
        <p14:creationId xmlns:p14="http://schemas.microsoft.com/office/powerpoint/2010/main" val="154006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What To Watch">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198922"/>
            <a:ext cx="8686800" cy="84306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hasCustomPrompt="1"/>
          </p:nvPr>
        </p:nvSpPr>
        <p:spPr>
          <a:xfrm>
            <a:off x="0" y="524955"/>
            <a:ext cx="8686800" cy="517036"/>
          </a:xfrm>
          <a:noFill/>
        </p:spPr>
        <p:txBody>
          <a:bodyPr lIns="457200" anchor="t">
            <a:normAutofit/>
          </a:bodyPr>
          <a:lstStyle>
            <a:lvl1pPr algn="l">
              <a:defRPr sz="2800" b="1" cap="none">
                <a:solidFill>
                  <a:srgbClr val="F0AB00"/>
                </a:solidFill>
                <a:latin typeface="Arial"/>
                <a:cs typeface="Arial"/>
              </a:defRPr>
            </a:lvl1pPr>
          </a:lstStyle>
          <a:p>
            <a:r>
              <a:rPr lang="en-US"/>
              <a:t>Click To Edit Master Title Style</a:t>
            </a:r>
          </a:p>
        </p:txBody>
      </p:sp>
      <p:sp>
        <p:nvSpPr>
          <p:cNvPr id="13" name="Text Placeholder 4"/>
          <p:cNvSpPr>
            <a:spLocks noGrp="1"/>
          </p:cNvSpPr>
          <p:nvPr>
            <p:ph type="body" sz="quarter" idx="10" hasCustomPrompt="1"/>
          </p:nvPr>
        </p:nvSpPr>
        <p:spPr>
          <a:xfrm>
            <a:off x="441326" y="4805362"/>
            <a:ext cx="4579408" cy="287339"/>
          </a:xfrm>
        </p:spPr>
        <p:txBody>
          <a:bodyPr lIns="0" anchor="ctr" anchorCtr="0">
            <a:noAutofit/>
          </a:bodyPr>
          <a:lstStyle>
            <a:lvl1pPr marL="0" indent="0" algn="l">
              <a:buNone/>
              <a:defRPr sz="900" b="0" cap="none" baseline="0">
                <a:solidFill>
                  <a:schemeClr val="tx1">
                    <a:alpha val="75000"/>
                  </a:schemeClr>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sp>
        <p:nvSpPr>
          <p:cNvPr id="3" name="TextBox 2"/>
          <p:cNvSpPr txBox="1"/>
          <p:nvPr/>
        </p:nvSpPr>
        <p:spPr>
          <a:xfrm>
            <a:off x="408698" y="260832"/>
            <a:ext cx="2727905" cy="338554"/>
          </a:xfrm>
          <a:prstGeom prst="rect">
            <a:avLst/>
          </a:prstGeom>
          <a:noFill/>
        </p:spPr>
        <p:txBody>
          <a:bodyPr wrap="square" rtlCol="0">
            <a:spAutoFit/>
          </a:bodyPr>
          <a:lstStyle/>
          <a:p>
            <a:r>
              <a:rPr lang="en-US" sz="1600" dirty="0">
                <a:solidFill>
                  <a:prstClr val="black"/>
                </a:solidFill>
                <a:latin typeface="Arial" charset="0"/>
                <a:ea typeface="Arial" charset="0"/>
                <a:cs typeface="Arial" charset="0"/>
              </a:rPr>
              <a:t>WHAT TO WATCH:</a:t>
            </a:r>
          </a:p>
        </p:txBody>
      </p:sp>
      <p:cxnSp>
        <p:nvCxnSpPr>
          <p:cNvPr id="8" name="Straight Connector 7"/>
          <p:cNvCxnSpPr/>
          <p:nvPr/>
        </p:nvCxnSpPr>
        <p:spPr>
          <a:xfrm>
            <a:off x="440598" y="4762289"/>
            <a:ext cx="83195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descr="Gold-Bl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5523" y="4843522"/>
            <a:ext cx="2054574" cy="169164"/>
          </a:xfrm>
          <a:prstGeom prst="rect">
            <a:avLst/>
          </a:prstGeom>
        </p:spPr>
      </p:pic>
    </p:spTree>
    <p:extLst>
      <p:ext uri="{BB962C8B-B14F-4D97-AF65-F5344CB8AC3E}">
        <p14:creationId xmlns:p14="http://schemas.microsoft.com/office/powerpoint/2010/main" val="2028556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Title and Content">
    <p:bg>
      <p:bgPr>
        <a:solidFill>
          <a:schemeClr val="tx1"/>
        </a:solidFill>
        <a:effectLst/>
      </p:bgPr>
    </p:bg>
    <p:spTree>
      <p:nvGrpSpPr>
        <p:cNvPr id="1" name=""/>
        <p:cNvGrpSpPr/>
        <p:nvPr/>
      </p:nvGrpSpPr>
      <p:grpSpPr>
        <a:xfrm>
          <a:off x="0" y="0"/>
          <a:ext cx="0" cy="0"/>
          <a:chOff x="0" y="0"/>
          <a:chExt cx="0" cy="0"/>
        </a:xfrm>
      </p:grpSpPr>
      <p:sp>
        <p:nvSpPr>
          <p:cNvPr id="13" name="Text Placeholder 4"/>
          <p:cNvSpPr>
            <a:spLocks noGrp="1"/>
          </p:cNvSpPr>
          <p:nvPr>
            <p:ph type="body" sz="quarter" idx="10" hasCustomPrompt="1"/>
          </p:nvPr>
        </p:nvSpPr>
        <p:spPr>
          <a:xfrm>
            <a:off x="441326" y="4805362"/>
            <a:ext cx="4579408" cy="287339"/>
          </a:xfrm>
        </p:spPr>
        <p:txBody>
          <a:bodyPr lIns="0" anchor="ctr" anchorCtr="0">
            <a:noAutofit/>
          </a:bodyPr>
          <a:lstStyle>
            <a:lvl1pPr marL="0" indent="0" algn="l">
              <a:buNone/>
              <a:defRPr sz="900" b="0" cap="none" baseline="0">
                <a:solidFill>
                  <a:schemeClr val="bg1"/>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cxnSp>
        <p:nvCxnSpPr>
          <p:cNvPr id="10" name="Straight Connector 9"/>
          <p:cNvCxnSpPr/>
          <p:nvPr/>
        </p:nvCxnSpPr>
        <p:spPr>
          <a:xfrm>
            <a:off x="440598" y="474345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descr="Gold-Bl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3713" y="4844192"/>
            <a:ext cx="2056384" cy="166624"/>
          </a:xfrm>
          <a:prstGeom prst="rect">
            <a:avLst/>
          </a:prstGeom>
        </p:spPr>
      </p:pic>
    </p:spTree>
    <p:extLst>
      <p:ext uri="{BB962C8B-B14F-4D97-AF65-F5344CB8AC3E}">
        <p14:creationId xmlns:p14="http://schemas.microsoft.com/office/powerpoint/2010/main" val="2731346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670322"/>
          </a:xfrm>
        </p:spPr>
        <p:txBody>
          <a:bodyPr anchor="t" anchorCtr="0">
            <a:noAutofit/>
          </a:bodyPr>
          <a:lstStyle>
            <a:lvl1pPr algn="l">
              <a:defRPr sz="2800" b="1" cap="all">
                <a:solidFill>
                  <a:srgbClr val="F0AB00"/>
                </a:solidFill>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440598" y="4762289"/>
            <a:ext cx="83195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441326" y="4805362"/>
            <a:ext cx="4579408" cy="287339"/>
          </a:xfrm>
        </p:spPr>
        <p:txBody>
          <a:bodyPr lIns="0" anchor="ctr" anchorCtr="0">
            <a:noAutofit/>
          </a:bodyPr>
          <a:lstStyle>
            <a:lvl1pPr marL="0" indent="0" algn="l">
              <a:buNone/>
              <a:defRPr sz="900" b="0" cap="none" baseline="0"/>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pic>
        <p:nvPicPr>
          <p:cNvPr id="9" name="Picture 8" descr="Gold-Bl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5523" y="4843522"/>
            <a:ext cx="2054574" cy="169164"/>
          </a:xfrm>
          <a:prstGeom prst="rect">
            <a:avLst/>
          </a:prstGeom>
        </p:spPr>
      </p:pic>
    </p:spTree>
    <p:extLst>
      <p:ext uri="{BB962C8B-B14F-4D97-AF65-F5344CB8AC3E}">
        <p14:creationId xmlns:p14="http://schemas.microsoft.com/office/powerpoint/2010/main" val="3421093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 Tit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F0AB00"/>
                </a:solidFill>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p:nvCxnSpPr>
        <p:spPr>
          <a:xfrm>
            <a:off x="440598" y="4762289"/>
            <a:ext cx="83195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4"/>
          <p:cNvSpPr>
            <a:spLocks noGrp="1"/>
          </p:cNvSpPr>
          <p:nvPr>
            <p:ph type="body" sz="quarter" idx="10" hasCustomPrompt="1"/>
          </p:nvPr>
        </p:nvSpPr>
        <p:spPr>
          <a:xfrm>
            <a:off x="441326" y="4805362"/>
            <a:ext cx="4579408" cy="287339"/>
          </a:xfrm>
        </p:spPr>
        <p:txBody>
          <a:bodyPr lIns="0" anchor="ctr" anchorCtr="0">
            <a:noAutofit/>
          </a:bodyPr>
          <a:lstStyle>
            <a:lvl1pPr marL="0" indent="0" algn="l">
              <a:buNone/>
              <a:defRPr sz="900" b="0" cap="none" baseline="0"/>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pic>
        <p:nvPicPr>
          <p:cNvPr id="11" name="Picture 10" descr="Gold-Bl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5523" y="4843522"/>
            <a:ext cx="2054574" cy="169164"/>
          </a:xfrm>
          <a:prstGeom prst="rect">
            <a:avLst/>
          </a:prstGeom>
        </p:spPr>
      </p:pic>
    </p:spTree>
    <p:extLst>
      <p:ext uri="{BB962C8B-B14F-4D97-AF65-F5344CB8AC3E}">
        <p14:creationId xmlns:p14="http://schemas.microsoft.com/office/powerpoint/2010/main" val="429011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F0AB00"/>
                </a:solidFill>
              </a:defRPr>
            </a:lvl1pPr>
          </a:lstStyle>
          <a:p>
            <a:r>
              <a:rPr lang="en-US"/>
              <a:t>Click to edit Master title style</a:t>
            </a:r>
          </a:p>
        </p:txBody>
      </p:sp>
      <p:cxnSp>
        <p:nvCxnSpPr>
          <p:cNvPr id="8" name="Straight Connector 7"/>
          <p:cNvCxnSpPr/>
          <p:nvPr/>
        </p:nvCxnSpPr>
        <p:spPr>
          <a:xfrm>
            <a:off x="440598" y="4762289"/>
            <a:ext cx="83195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441326" y="4805362"/>
            <a:ext cx="4579408" cy="287339"/>
          </a:xfrm>
        </p:spPr>
        <p:txBody>
          <a:bodyPr lIns="0" anchor="ctr" anchorCtr="0">
            <a:noAutofit/>
          </a:bodyPr>
          <a:lstStyle>
            <a:lvl1pPr marL="0" indent="0" algn="l">
              <a:buNone/>
              <a:defRPr sz="900" b="0" cap="none" baseline="0"/>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pic>
        <p:nvPicPr>
          <p:cNvPr id="7" name="Picture 6" descr="Gold-Bl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5523" y="4843522"/>
            <a:ext cx="2054574" cy="169164"/>
          </a:xfrm>
          <a:prstGeom prst="rect">
            <a:avLst/>
          </a:prstGeom>
        </p:spPr>
      </p:pic>
    </p:spTree>
    <p:extLst>
      <p:ext uri="{BB962C8B-B14F-4D97-AF65-F5344CB8AC3E}">
        <p14:creationId xmlns:p14="http://schemas.microsoft.com/office/powerpoint/2010/main" val="1836271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cxnSp>
        <p:nvCxnSpPr>
          <p:cNvPr id="7" name="Straight Connector 6"/>
          <p:cNvCxnSpPr/>
          <p:nvPr/>
        </p:nvCxnSpPr>
        <p:spPr>
          <a:xfrm>
            <a:off x="440598" y="4762289"/>
            <a:ext cx="83195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441326" y="4805362"/>
            <a:ext cx="4579408" cy="287339"/>
          </a:xfrm>
        </p:spPr>
        <p:txBody>
          <a:bodyPr lIns="0" anchor="ctr" anchorCtr="0">
            <a:noAutofit/>
          </a:bodyPr>
          <a:lstStyle>
            <a:lvl1pPr marL="0" indent="0" algn="l">
              <a:buNone/>
              <a:defRPr sz="900" b="0" cap="none" baseline="0"/>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pic>
        <p:nvPicPr>
          <p:cNvPr id="6" name="Picture 5" descr="Gold-Bl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5523" y="4843522"/>
            <a:ext cx="2054574" cy="169164"/>
          </a:xfrm>
          <a:prstGeom prst="rect">
            <a:avLst/>
          </a:prstGeom>
        </p:spPr>
      </p:pic>
    </p:spTree>
    <p:extLst>
      <p:ext uri="{BB962C8B-B14F-4D97-AF65-F5344CB8AC3E}">
        <p14:creationId xmlns:p14="http://schemas.microsoft.com/office/powerpoint/2010/main" val="839442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noAutofit/>
          </a:bodyPr>
          <a:lstStyle>
            <a:lvl1pPr>
              <a:defRPr sz="4800">
                <a:latin typeface="Arial"/>
                <a:cs typeface="Arial"/>
              </a:defRPr>
            </a:lvl1pPr>
          </a:lstStyle>
          <a:p>
            <a:r>
              <a:rPr lang="en-US"/>
              <a:t>Click to edit Master title style</a:t>
            </a:r>
          </a:p>
        </p:txBody>
      </p:sp>
      <p:sp>
        <p:nvSpPr>
          <p:cNvPr id="3" name="Subtitle 2"/>
          <p:cNvSpPr>
            <a:spLocks noGrp="1"/>
          </p:cNvSpPr>
          <p:nvPr>
            <p:ph type="subTitle" idx="1"/>
          </p:nvPr>
        </p:nvSpPr>
        <p:spPr>
          <a:xfrm>
            <a:off x="1371600" y="3265394"/>
            <a:ext cx="6400800" cy="1205009"/>
          </a:xfrm>
        </p:spPr>
        <p:txBody>
          <a:bodyPr/>
          <a:lstStyle>
            <a:lvl1pPr marL="0" indent="0" algn="ctr">
              <a:buNone/>
              <a:defRPr>
                <a:solidFill>
                  <a:schemeClr val="tx1">
                    <a:tint val="75000"/>
                  </a:schemeClr>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cxnSp>
        <p:nvCxnSpPr>
          <p:cNvPr id="13" name="Straight Connector 12"/>
          <p:cNvCxnSpPr/>
          <p:nvPr/>
        </p:nvCxnSpPr>
        <p:spPr>
          <a:xfrm>
            <a:off x="440598" y="4762289"/>
            <a:ext cx="83195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441326" y="4805362"/>
            <a:ext cx="4579408" cy="287339"/>
          </a:xfrm>
        </p:spPr>
        <p:txBody>
          <a:bodyPr lIns="0" anchor="ctr" anchorCtr="0">
            <a:noAutofit/>
          </a:bodyPr>
          <a:lstStyle>
            <a:lvl1pPr marL="0" indent="0" algn="l">
              <a:buNone/>
              <a:defRPr sz="900" b="0" cap="none" baseline="0"/>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pic>
        <p:nvPicPr>
          <p:cNvPr id="7" name="Picture 6" descr="Gold-Bl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5523" y="4843522"/>
            <a:ext cx="2054574" cy="169164"/>
          </a:xfrm>
          <a:prstGeom prst="rect">
            <a:avLst/>
          </a:prstGeom>
        </p:spPr>
      </p:pic>
    </p:spTree>
    <p:extLst>
      <p:ext uri="{BB962C8B-B14F-4D97-AF65-F5344CB8AC3E}">
        <p14:creationId xmlns:p14="http://schemas.microsoft.com/office/powerpoint/2010/main" val="3507001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Section Header">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 y="2402961"/>
            <a:ext cx="9144001" cy="2740540"/>
          </a:xfrm>
          <a:prstGeom prst="rect">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hasCustomPrompt="1"/>
          </p:nvPr>
        </p:nvSpPr>
        <p:spPr>
          <a:xfrm>
            <a:off x="685800" y="2983283"/>
            <a:ext cx="7772400" cy="1102519"/>
          </a:xfrm>
        </p:spPr>
        <p:txBody>
          <a:bodyPr>
            <a:noAutofit/>
          </a:bodyPr>
          <a:lstStyle>
            <a:lvl1pPr>
              <a:lnSpc>
                <a:spcPct val="100000"/>
              </a:lnSpc>
              <a:defRPr sz="4800" cap="none">
                <a:solidFill>
                  <a:schemeClr val="bg1"/>
                </a:solidFill>
                <a:latin typeface="Arial"/>
                <a:cs typeface="Arial"/>
              </a:defRPr>
            </a:lvl1pPr>
          </a:lstStyle>
          <a:p>
            <a:r>
              <a:rPr lang="en-US"/>
              <a:t>Click To Edit Master Title Style</a:t>
            </a:r>
          </a:p>
        </p:txBody>
      </p:sp>
      <p:sp>
        <p:nvSpPr>
          <p:cNvPr id="3" name="Subtitle 2"/>
          <p:cNvSpPr>
            <a:spLocks noGrp="1"/>
          </p:cNvSpPr>
          <p:nvPr>
            <p:ph type="subTitle" idx="1" hasCustomPrompt="1"/>
          </p:nvPr>
        </p:nvSpPr>
        <p:spPr>
          <a:xfrm>
            <a:off x="685800" y="2653678"/>
            <a:ext cx="7772400" cy="446569"/>
          </a:xfrm>
        </p:spPr>
        <p:txBody>
          <a:bodyPr lIns="0">
            <a:normAutofit/>
          </a:bodyPr>
          <a:lstStyle>
            <a:lvl1pPr marL="0" indent="0" algn="l">
              <a:buNone/>
              <a:defRPr sz="2000" b="0">
                <a:solidFill>
                  <a:srgbClr val="F0AB00"/>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4" name="Text Placeholder 4"/>
          <p:cNvSpPr>
            <a:spLocks noGrp="1"/>
          </p:cNvSpPr>
          <p:nvPr>
            <p:ph type="body" sz="quarter" idx="10" hasCustomPrompt="1"/>
          </p:nvPr>
        </p:nvSpPr>
        <p:spPr>
          <a:xfrm>
            <a:off x="441326" y="4805362"/>
            <a:ext cx="4579408" cy="287339"/>
          </a:xfrm>
        </p:spPr>
        <p:txBody>
          <a:bodyPr lIns="0" anchor="ctr" anchorCtr="0">
            <a:noAutofit/>
          </a:bodyPr>
          <a:lstStyle>
            <a:lvl1pPr marL="0" indent="0" algn="l">
              <a:buNone/>
              <a:defRPr sz="900" b="0" cap="none" baseline="0">
                <a:solidFill>
                  <a:schemeClr val="bg1"/>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cxnSp>
        <p:nvCxnSpPr>
          <p:cNvPr id="8" name="Straight Connector 7"/>
          <p:cNvCxnSpPr/>
          <p:nvPr/>
        </p:nvCxnSpPr>
        <p:spPr>
          <a:xfrm>
            <a:off x="440598" y="474345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Gold-Bl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3713" y="4844192"/>
            <a:ext cx="2056384" cy="166624"/>
          </a:xfrm>
          <a:prstGeom prst="rect">
            <a:avLst/>
          </a:prstGeom>
        </p:spPr>
      </p:pic>
    </p:spTree>
    <p:extLst>
      <p:ext uri="{BB962C8B-B14F-4D97-AF65-F5344CB8AC3E}">
        <p14:creationId xmlns:p14="http://schemas.microsoft.com/office/powerpoint/2010/main" val="1378593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770091"/>
            <a:ext cx="7772400" cy="759378"/>
          </a:xfrm>
        </p:spPr>
        <p:txBody>
          <a:bodyPr>
            <a:noAutofit/>
          </a:bodyPr>
          <a:lstStyle>
            <a:lvl1pPr>
              <a:lnSpc>
                <a:spcPct val="100000"/>
              </a:lnSpc>
              <a:defRPr sz="3200" b="0" cap="none">
                <a:solidFill>
                  <a:schemeClr val="bg1"/>
                </a:solidFill>
                <a:latin typeface="Arial"/>
                <a:cs typeface="Arial"/>
              </a:defRPr>
            </a:lvl1pPr>
          </a:lstStyle>
          <a:p>
            <a:r>
              <a:rPr lang="en-US"/>
              <a:t>Click To Edit Master Title Style</a:t>
            </a:r>
          </a:p>
        </p:txBody>
      </p:sp>
      <p:sp>
        <p:nvSpPr>
          <p:cNvPr id="3" name="Subtitle 2"/>
          <p:cNvSpPr>
            <a:spLocks noGrp="1"/>
          </p:cNvSpPr>
          <p:nvPr>
            <p:ph type="subTitle" idx="1" hasCustomPrompt="1"/>
          </p:nvPr>
        </p:nvSpPr>
        <p:spPr>
          <a:xfrm>
            <a:off x="685800" y="3440486"/>
            <a:ext cx="7772400" cy="446569"/>
          </a:xfrm>
        </p:spPr>
        <p:txBody>
          <a:bodyPr lIns="0">
            <a:normAutofit/>
          </a:bodyPr>
          <a:lstStyle>
            <a:lvl1pPr marL="0" indent="0" algn="l">
              <a:buNone/>
              <a:defRPr sz="2000" b="0">
                <a:solidFill>
                  <a:srgbClr val="F0AB00"/>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4" name="Text Placeholder 4"/>
          <p:cNvSpPr>
            <a:spLocks noGrp="1"/>
          </p:cNvSpPr>
          <p:nvPr>
            <p:ph type="body" sz="quarter" idx="10" hasCustomPrompt="1"/>
          </p:nvPr>
        </p:nvSpPr>
        <p:spPr>
          <a:xfrm>
            <a:off x="441326" y="4805362"/>
            <a:ext cx="4579408" cy="287339"/>
          </a:xfrm>
        </p:spPr>
        <p:txBody>
          <a:bodyPr lIns="0" anchor="ctr" anchorCtr="0">
            <a:noAutofit/>
          </a:bodyPr>
          <a:lstStyle>
            <a:lvl1pPr marL="0" indent="0" algn="l">
              <a:buNone/>
              <a:defRPr sz="900" b="0" cap="none" baseline="0">
                <a:solidFill>
                  <a:schemeClr val="bg1"/>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cxnSp>
        <p:nvCxnSpPr>
          <p:cNvPr id="8" name="Straight Connector 7"/>
          <p:cNvCxnSpPr/>
          <p:nvPr/>
        </p:nvCxnSpPr>
        <p:spPr>
          <a:xfrm>
            <a:off x="440598" y="474345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Gold-Bl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3713" y="4844192"/>
            <a:ext cx="2056384" cy="166624"/>
          </a:xfrm>
          <a:prstGeom prst="rect">
            <a:avLst/>
          </a:prstGeom>
        </p:spPr>
      </p:pic>
    </p:spTree>
    <p:extLst>
      <p:ext uri="{BB962C8B-B14F-4D97-AF65-F5344CB8AC3E}">
        <p14:creationId xmlns:p14="http://schemas.microsoft.com/office/powerpoint/2010/main" val="1972646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p:nvCxnSpPr>
        <p:spPr>
          <a:xfrm>
            <a:off x="440598" y="474345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4805362"/>
            <a:ext cx="8053388" cy="242888"/>
          </a:xfrm>
        </p:spPr>
        <p:txBody>
          <a:bodyPr lIns="0">
            <a:normAutofit/>
          </a:bodyPr>
          <a:lstStyle>
            <a:lvl1pPr marL="0" indent="0" algn="l">
              <a:buNone/>
              <a:defRPr sz="900" b="0" cap="all" baseline="0">
                <a:solidFill>
                  <a:srgbClr val="FFFFFF"/>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Author names go here, author name, author name</a:t>
            </a:r>
          </a:p>
        </p:txBody>
      </p:sp>
      <p:sp>
        <p:nvSpPr>
          <p:cNvPr id="2" name="Title 1"/>
          <p:cNvSpPr>
            <a:spLocks noGrp="1"/>
          </p:cNvSpPr>
          <p:nvPr>
            <p:ph type="title"/>
          </p:nvPr>
        </p:nvSpPr>
        <p:spPr>
          <a:xfrm>
            <a:off x="440598" y="1638301"/>
            <a:ext cx="8054116" cy="2425700"/>
          </a:xfrm>
        </p:spPr>
        <p:txBody>
          <a:bodyPr anchor="b" anchorCtr="0">
            <a:noAutofit/>
          </a:bodyPr>
          <a:lstStyle>
            <a:lvl1pPr algn="l">
              <a:defRPr sz="54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440598" y="4127501"/>
            <a:ext cx="8054116" cy="539243"/>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0599" y="-1"/>
            <a:ext cx="2130704" cy="1004407"/>
          </a:xfrm>
          <a:prstGeom prst="rect">
            <a:avLst/>
          </a:prstGeom>
        </p:spPr>
      </p:pic>
    </p:spTree>
    <p:extLst>
      <p:ext uri="{BB962C8B-B14F-4D97-AF65-F5344CB8AC3E}">
        <p14:creationId xmlns:p14="http://schemas.microsoft.com/office/powerpoint/2010/main" val="1240567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26DB5F-7031-5448-9B05-4CB347C18231}" type="datetimeFigureOut">
              <a:rPr lang="en-US" smtClean="0"/>
              <a:t>11/4/2020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92366-7EBA-D444-B994-E1C80D735ECA}" type="slidenum">
              <a:rPr lang="en-US" smtClean="0"/>
              <a:t>‹#›</a:t>
            </a:fld>
            <a:endParaRPr lang="en-US" dirty="0"/>
          </a:p>
        </p:txBody>
      </p:sp>
    </p:spTree>
    <p:extLst>
      <p:ext uri="{BB962C8B-B14F-4D97-AF65-F5344CB8AC3E}">
        <p14:creationId xmlns:p14="http://schemas.microsoft.com/office/powerpoint/2010/main" val="938090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628650" y="273844"/>
            <a:ext cx="3425992" cy="994172"/>
          </a:xfrm>
        </p:spPr>
        <p:txBody>
          <a:bodyPr/>
          <a:lstStyle>
            <a:lvl1pPr>
              <a:defRPr>
                <a:solidFill>
                  <a:srgbClr val="9C7D3C"/>
                </a:solidFill>
                <a:latin typeface="Franklin Gothic Demi Cond" charset="0"/>
                <a:ea typeface="Franklin Gothic Demi Cond" charset="0"/>
                <a:cs typeface="Franklin Gothic Demi Cond"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015BC5EF-80EC-024C-9F0D-7BA82B6793CB}"/>
              </a:ext>
            </a:extLst>
          </p:cNvPr>
          <p:cNvCxnSpPr>
            <a:cxnSpLocks/>
          </p:cNvCxnSpPr>
          <p:nvPr userDrawn="1"/>
        </p:nvCxnSpPr>
        <p:spPr>
          <a:xfrm>
            <a:off x="2273577" y="4621386"/>
            <a:ext cx="6241774" cy="0"/>
          </a:xfrm>
          <a:prstGeom prst="line">
            <a:avLst/>
          </a:prstGeom>
          <a:ln w="44450">
            <a:solidFill>
              <a:srgbClr val="9C7D3C"/>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B0FB357-6779-EB42-947D-1811180E74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8650" y="4415353"/>
            <a:ext cx="1219264" cy="412066"/>
          </a:xfrm>
          <a:prstGeom prst="rect">
            <a:avLst/>
          </a:prstGeom>
        </p:spPr>
      </p:pic>
      <p:pic>
        <p:nvPicPr>
          <p:cNvPr id="12" name="Picture 11">
            <a:extLst>
              <a:ext uri="{FF2B5EF4-FFF2-40B4-BE49-F238E27FC236}">
                <a16:creationId xmlns:a16="http://schemas.microsoft.com/office/drawing/2014/main" id="{FCCFAB51-956F-FC4E-A1D5-E98EABEFCEC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193441" y="397041"/>
            <a:ext cx="3276790" cy="3973684"/>
          </a:xfrm>
          <a:prstGeom prst="rect">
            <a:avLst/>
          </a:prstGeom>
        </p:spPr>
      </p:pic>
    </p:spTree>
    <p:extLst>
      <p:ext uri="{BB962C8B-B14F-4D97-AF65-F5344CB8AC3E}">
        <p14:creationId xmlns:p14="http://schemas.microsoft.com/office/powerpoint/2010/main" val="274732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819978" y="1629916"/>
            <a:ext cx="6858000" cy="1790700"/>
          </a:xfrm>
        </p:spPr>
        <p:txBody>
          <a:bodyPr anchor="b"/>
          <a:lstStyle>
            <a:lvl1pPr algn="l">
              <a:defRPr sz="4500">
                <a:solidFill>
                  <a:schemeClr val="bg1"/>
                </a:solidFill>
                <a:latin typeface="Franklin Gothic Demi Cond" charset="0"/>
                <a:ea typeface="Franklin Gothic Demi Cond" charset="0"/>
                <a:cs typeface="Franklin Gothic Demi Cond" charset="0"/>
              </a:defRPr>
            </a:lvl1pPr>
          </a:lstStyle>
          <a:p>
            <a:r>
              <a:rPr lang="en-US"/>
              <a:t>Click to edit Master title style</a:t>
            </a:r>
          </a:p>
        </p:txBody>
      </p:sp>
      <p:cxnSp>
        <p:nvCxnSpPr>
          <p:cNvPr id="8" name="Straight Connector 7"/>
          <p:cNvCxnSpPr/>
          <p:nvPr userDrawn="1"/>
        </p:nvCxnSpPr>
        <p:spPr>
          <a:xfrm>
            <a:off x="819978" y="3646264"/>
            <a:ext cx="7573618" cy="0"/>
          </a:xfrm>
          <a:prstGeom prst="line">
            <a:avLst/>
          </a:prstGeom>
          <a:ln w="4445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84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819978" y="1629916"/>
            <a:ext cx="6858000" cy="1790700"/>
          </a:xfrm>
        </p:spPr>
        <p:txBody>
          <a:bodyPr anchor="b"/>
          <a:lstStyle>
            <a:lvl1pPr algn="l">
              <a:defRPr sz="4500">
                <a:solidFill>
                  <a:schemeClr val="bg1"/>
                </a:solidFill>
                <a:latin typeface="Franklin Gothic Demi Cond" charset="0"/>
                <a:ea typeface="Franklin Gothic Demi Cond" charset="0"/>
                <a:cs typeface="Franklin Gothic Demi Cond" charset="0"/>
              </a:defRPr>
            </a:lvl1pPr>
          </a:lstStyle>
          <a:p>
            <a:r>
              <a:rPr lang="en-US"/>
              <a:t>Click to edit Master title style</a:t>
            </a:r>
          </a:p>
        </p:txBody>
      </p:sp>
      <p:cxnSp>
        <p:nvCxnSpPr>
          <p:cNvPr id="8" name="Straight Connector 7"/>
          <p:cNvCxnSpPr/>
          <p:nvPr userDrawn="1"/>
        </p:nvCxnSpPr>
        <p:spPr>
          <a:xfrm>
            <a:off x="819978" y="3646264"/>
            <a:ext cx="7573618" cy="0"/>
          </a:xfrm>
          <a:prstGeom prst="line">
            <a:avLst/>
          </a:prstGeom>
          <a:ln w="4445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644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2">
    <p:bg>
      <p:bgPr>
        <a:solidFill>
          <a:srgbClr val="CD0034"/>
        </a:solidFill>
        <a:effectLst/>
      </p:bgPr>
    </p:bg>
    <p:spTree>
      <p:nvGrpSpPr>
        <p:cNvPr id="1" name=""/>
        <p:cNvGrpSpPr/>
        <p:nvPr/>
      </p:nvGrpSpPr>
      <p:grpSpPr>
        <a:xfrm>
          <a:off x="0" y="0"/>
          <a:ext cx="0" cy="0"/>
          <a:chOff x="0" y="0"/>
          <a:chExt cx="0" cy="0"/>
        </a:xfrm>
      </p:grpSpPr>
      <p:cxnSp>
        <p:nvCxnSpPr>
          <p:cNvPr id="8" name="Straight Connector 7"/>
          <p:cNvCxnSpPr/>
          <p:nvPr/>
        </p:nvCxnSpPr>
        <p:spPr>
          <a:xfrm>
            <a:off x="440598" y="474345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4805362"/>
            <a:ext cx="8053388" cy="242888"/>
          </a:xfrm>
        </p:spPr>
        <p:txBody>
          <a:bodyPr lIns="0">
            <a:normAutofit/>
          </a:bodyPr>
          <a:lstStyle>
            <a:lvl1pPr marL="0" indent="0" algn="l">
              <a:buNone/>
              <a:defRPr sz="900" b="0" cap="all" baseline="0">
                <a:solidFill>
                  <a:srgbClr val="FFFFFF"/>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Author names go here, author name, author name</a:t>
            </a:r>
          </a:p>
        </p:txBody>
      </p:sp>
      <p:sp>
        <p:nvSpPr>
          <p:cNvPr id="2" name="Title 1"/>
          <p:cNvSpPr>
            <a:spLocks noGrp="1"/>
          </p:cNvSpPr>
          <p:nvPr>
            <p:ph type="title"/>
          </p:nvPr>
        </p:nvSpPr>
        <p:spPr>
          <a:xfrm>
            <a:off x="440598" y="1638301"/>
            <a:ext cx="8054116" cy="2425700"/>
          </a:xfrm>
        </p:spPr>
        <p:txBody>
          <a:bodyPr anchor="b" anchorCtr="0">
            <a:noAutofit/>
          </a:bodyPr>
          <a:lstStyle>
            <a:lvl1pPr algn="l">
              <a:defRPr sz="54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440598" y="4127501"/>
            <a:ext cx="8054116" cy="539243"/>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0599" y="-1"/>
            <a:ext cx="2130704" cy="1004407"/>
          </a:xfrm>
          <a:prstGeom prst="rect">
            <a:avLst/>
          </a:prstGeom>
        </p:spPr>
      </p:pic>
    </p:spTree>
    <p:extLst>
      <p:ext uri="{BB962C8B-B14F-4D97-AF65-F5344CB8AC3E}">
        <p14:creationId xmlns:p14="http://schemas.microsoft.com/office/powerpoint/2010/main" val="165974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Slide 2">
    <p:bg>
      <p:bgPr>
        <a:solidFill>
          <a:srgbClr val="007A4D"/>
        </a:solidFill>
        <a:effectLst/>
      </p:bgPr>
    </p:bg>
    <p:spTree>
      <p:nvGrpSpPr>
        <p:cNvPr id="1" name=""/>
        <p:cNvGrpSpPr/>
        <p:nvPr/>
      </p:nvGrpSpPr>
      <p:grpSpPr>
        <a:xfrm>
          <a:off x="0" y="0"/>
          <a:ext cx="0" cy="0"/>
          <a:chOff x="0" y="0"/>
          <a:chExt cx="0" cy="0"/>
        </a:xfrm>
      </p:grpSpPr>
      <p:cxnSp>
        <p:nvCxnSpPr>
          <p:cNvPr id="8" name="Straight Connector 7"/>
          <p:cNvCxnSpPr/>
          <p:nvPr/>
        </p:nvCxnSpPr>
        <p:spPr>
          <a:xfrm>
            <a:off x="440598" y="474345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4805362"/>
            <a:ext cx="8053388" cy="242888"/>
          </a:xfrm>
        </p:spPr>
        <p:txBody>
          <a:bodyPr lIns="0">
            <a:normAutofit/>
          </a:bodyPr>
          <a:lstStyle>
            <a:lvl1pPr marL="0" indent="0" algn="l">
              <a:buNone/>
              <a:defRPr sz="900" b="0" cap="all" baseline="0">
                <a:solidFill>
                  <a:srgbClr val="FFFFFF"/>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Author names go here, author name, author name</a:t>
            </a:r>
          </a:p>
        </p:txBody>
      </p:sp>
      <p:sp>
        <p:nvSpPr>
          <p:cNvPr id="2" name="Title 1"/>
          <p:cNvSpPr>
            <a:spLocks noGrp="1"/>
          </p:cNvSpPr>
          <p:nvPr>
            <p:ph type="title"/>
          </p:nvPr>
        </p:nvSpPr>
        <p:spPr>
          <a:xfrm>
            <a:off x="440598" y="1638301"/>
            <a:ext cx="8054116" cy="2425700"/>
          </a:xfrm>
        </p:spPr>
        <p:txBody>
          <a:bodyPr anchor="b" anchorCtr="0">
            <a:noAutofit/>
          </a:bodyPr>
          <a:lstStyle>
            <a:lvl1pPr algn="l">
              <a:defRPr sz="54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440598" y="4127501"/>
            <a:ext cx="8054116" cy="539243"/>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0599" y="-1"/>
            <a:ext cx="2130704" cy="1004407"/>
          </a:xfrm>
          <a:prstGeom prst="rect">
            <a:avLst/>
          </a:prstGeom>
        </p:spPr>
      </p:pic>
    </p:spTree>
    <p:extLst>
      <p:ext uri="{BB962C8B-B14F-4D97-AF65-F5344CB8AC3E}">
        <p14:creationId xmlns:p14="http://schemas.microsoft.com/office/powerpoint/2010/main" val="312491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Slide 2">
    <p:bg>
      <p:bgPr>
        <a:solidFill>
          <a:srgbClr val="71105E"/>
        </a:solidFill>
        <a:effectLst/>
      </p:bgPr>
    </p:bg>
    <p:spTree>
      <p:nvGrpSpPr>
        <p:cNvPr id="1" name=""/>
        <p:cNvGrpSpPr/>
        <p:nvPr/>
      </p:nvGrpSpPr>
      <p:grpSpPr>
        <a:xfrm>
          <a:off x="0" y="0"/>
          <a:ext cx="0" cy="0"/>
          <a:chOff x="0" y="0"/>
          <a:chExt cx="0" cy="0"/>
        </a:xfrm>
      </p:grpSpPr>
      <p:cxnSp>
        <p:nvCxnSpPr>
          <p:cNvPr id="8" name="Straight Connector 7"/>
          <p:cNvCxnSpPr/>
          <p:nvPr/>
        </p:nvCxnSpPr>
        <p:spPr>
          <a:xfrm>
            <a:off x="440598" y="474345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4805362"/>
            <a:ext cx="8053388" cy="242888"/>
          </a:xfrm>
        </p:spPr>
        <p:txBody>
          <a:bodyPr lIns="0">
            <a:normAutofit/>
          </a:bodyPr>
          <a:lstStyle>
            <a:lvl1pPr marL="0" indent="0" algn="l">
              <a:buNone/>
              <a:defRPr sz="900" b="0" cap="all" baseline="0">
                <a:solidFill>
                  <a:srgbClr val="FFFFFF"/>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Author names go here, author name, author name</a:t>
            </a:r>
          </a:p>
        </p:txBody>
      </p:sp>
      <p:sp>
        <p:nvSpPr>
          <p:cNvPr id="2" name="Title 1"/>
          <p:cNvSpPr>
            <a:spLocks noGrp="1"/>
          </p:cNvSpPr>
          <p:nvPr>
            <p:ph type="title"/>
          </p:nvPr>
        </p:nvSpPr>
        <p:spPr>
          <a:xfrm>
            <a:off x="440598" y="1638301"/>
            <a:ext cx="8054116" cy="2425700"/>
          </a:xfrm>
        </p:spPr>
        <p:txBody>
          <a:bodyPr anchor="b" anchorCtr="0">
            <a:noAutofit/>
          </a:bodyPr>
          <a:lstStyle>
            <a:lvl1pPr algn="l">
              <a:defRPr sz="54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440598" y="4127501"/>
            <a:ext cx="8054116" cy="539243"/>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0599" y="-1"/>
            <a:ext cx="2130704" cy="1004407"/>
          </a:xfrm>
          <a:prstGeom prst="rect">
            <a:avLst/>
          </a:prstGeom>
        </p:spPr>
      </p:pic>
    </p:spTree>
    <p:extLst>
      <p:ext uri="{BB962C8B-B14F-4D97-AF65-F5344CB8AC3E}">
        <p14:creationId xmlns:p14="http://schemas.microsoft.com/office/powerpoint/2010/main" val="2907191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8"/>
            <a:ext cx="8229600" cy="595436"/>
          </a:xfrm>
        </p:spPr>
        <p:txBody>
          <a:bodyPr anchor="t">
            <a:normAutofit/>
          </a:bodyPr>
          <a:lstStyle>
            <a:lvl1pPr algn="l">
              <a:defRPr sz="2800"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5523" y="4843522"/>
            <a:ext cx="2054574" cy="169164"/>
          </a:xfrm>
          <a:prstGeom prst="rect">
            <a:avLst/>
          </a:prstGeom>
        </p:spPr>
      </p:pic>
      <p:cxnSp>
        <p:nvCxnSpPr>
          <p:cNvPr id="8" name="Straight Connector 7"/>
          <p:cNvCxnSpPr/>
          <p:nvPr/>
        </p:nvCxnSpPr>
        <p:spPr>
          <a:xfrm>
            <a:off x="440598" y="4762289"/>
            <a:ext cx="83195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441326" y="4805362"/>
            <a:ext cx="4579408" cy="287339"/>
          </a:xfrm>
        </p:spPr>
        <p:txBody>
          <a:bodyPr lIns="0" anchor="ctr" anchorCtr="0">
            <a:noAutofit/>
          </a:bodyPr>
          <a:lstStyle>
            <a:lvl1pPr marL="0" indent="0" algn="l">
              <a:buNone/>
              <a:defRPr sz="900" b="0" cap="none" baseline="0"/>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spTree>
    <p:extLst>
      <p:ext uri="{BB962C8B-B14F-4D97-AF65-F5344CB8AC3E}">
        <p14:creationId xmlns:p14="http://schemas.microsoft.com/office/powerpoint/2010/main" val="3023405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05978"/>
            <a:ext cx="8686800" cy="495771"/>
          </a:xfrm>
          <a:solidFill>
            <a:schemeClr val="tx1">
              <a:alpha val="70000"/>
            </a:schemeClr>
          </a:solidFill>
        </p:spPr>
        <p:txBody>
          <a:bodyPr lIns="457200" anchor="t">
            <a:normAutofit/>
          </a:bodyPr>
          <a:lstStyle>
            <a:lvl1pPr algn="l">
              <a:defRPr sz="2800"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10" hasCustomPrompt="1"/>
          </p:nvPr>
        </p:nvSpPr>
        <p:spPr>
          <a:xfrm>
            <a:off x="441326" y="4805362"/>
            <a:ext cx="4579408" cy="287339"/>
          </a:xfrm>
        </p:spPr>
        <p:txBody>
          <a:bodyPr lIns="0" anchor="ctr" anchorCtr="0">
            <a:noAutofit/>
          </a:bodyPr>
          <a:lstStyle>
            <a:lvl1pPr marL="0" indent="0" algn="l">
              <a:buNone/>
              <a:defRPr sz="900" b="0" cap="none" baseline="0">
                <a:solidFill>
                  <a:schemeClr val="bg1"/>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cxnSp>
        <p:nvCxnSpPr>
          <p:cNvPr id="10" name="Straight Connector 9"/>
          <p:cNvCxnSpPr/>
          <p:nvPr/>
        </p:nvCxnSpPr>
        <p:spPr>
          <a:xfrm>
            <a:off x="440598" y="474345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Gold-Bl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3713" y="4844192"/>
            <a:ext cx="2056384" cy="166624"/>
          </a:xfrm>
          <a:prstGeom prst="rect">
            <a:avLst/>
          </a:prstGeom>
        </p:spPr>
      </p:pic>
    </p:spTree>
    <p:extLst>
      <p:ext uri="{BB962C8B-B14F-4D97-AF65-F5344CB8AC3E}">
        <p14:creationId xmlns:p14="http://schemas.microsoft.com/office/powerpoint/2010/main" val="60428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actoid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5980"/>
            <a:ext cx="8686800" cy="527668"/>
          </a:xfrm>
          <a:solidFill>
            <a:schemeClr val="tx1">
              <a:alpha val="70000"/>
            </a:schemeClr>
          </a:solidFill>
        </p:spPr>
        <p:txBody>
          <a:bodyPr lIns="457200"/>
          <a:lstStyle/>
          <a:p>
            <a:r>
              <a:rPr lang="en-US"/>
              <a:t>Click to edit Master title style</a:t>
            </a:r>
          </a:p>
        </p:txBody>
      </p:sp>
      <p:sp>
        <p:nvSpPr>
          <p:cNvPr id="7" name="Text Placeholder 6"/>
          <p:cNvSpPr>
            <a:spLocks noGrp="1"/>
          </p:cNvSpPr>
          <p:nvPr>
            <p:ph type="body" sz="quarter" idx="13"/>
          </p:nvPr>
        </p:nvSpPr>
        <p:spPr>
          <a:xfrm>
            <a:off x="457202" y="1244203"/>
            <a:ext cx="3166533" cy="3360920"/>
          </a:xfrm>
          <a:solidFill>
            <a:schemeClr val="tx1">
              <a:alpha val="70000"/>
            </a:schemeClr>
          </a:solidFill>
        </p:spPr>
        <p:txBody>
          <a:bodyPr tIns="91440" bIns="91440">
            <a:spAutoFit/>
          </a:bodyPr>
          <a:lstStyle>
            <a:lvl1pPr marL="0" indent="0">
              <a:buNone/>
              <a:defRPr>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p:nvCxnSpPr>
        <p:spPr>
          <a:xfrm>
            <a:off x="440598" y="474345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Gold-Bl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3713" y="4844192"/>
            <a:ext cx="2056384" cy="166624"/>
          </a:xfrm>
          <a:prstGeom prst="rect">
            <a:avLst/>
          </a:prstGeom>
        </p:spPr>
      </p:pic>
      <p:sp>
        <p:nvSpPr>
          <p:cNvPr id="11" name="Text Placeholder 4"/>
          <p:cNvSpPr>
            <a:spLocks noGrp="1"/>
          </p:cNvSpPr>
          <p:nvPr>
            <p:ph type="body" sz="quarter" idx="10" hasCustomPrompt="1"/>
          </p:nvPr>
        </p:nvSpPr>
        <p:spPr>
          <a:xfrm>
            <a:off x="441326" y="4805362"/>
            <a:ext cx="4579408" cy="287339"/>
          </a:xfrm>
        </p:spPr>
        <p:txBody>
          <a:bodyPr lIns="0" anchor="ctr" anchorCtr="0">
            <a:noAutofit/>
          </a:bodyPr>
          <a:lstStyle>
            <a:lvl1pPr marL="0" indent="0" algn="l">
              <a:buNone/>
              <a:defRPr sz="900" b="0" cap="none" baseline="0">
                <a:solidFill>
                  <a:schemeClr val="bg1"/>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spTree>
    <p:extLst>
      <p:ext uri="{BB962C8B-B14F-4D97-AF65-F5344CB8AC3E}">
        <p14:creationId xmlns:p14="http://schemas.microsoft.com/office/powerpoint/2010/main" val="1320104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05979"/>
            <a:ext cx="8686800" cy="517036"/>
          </a:xfrm>
          <a:solidFill>
            <a:schemeClr val="tx1">
              <a:alpha val="70000"/>
            </a:schemeClr>
          </a:solidFill>
        </p:spPr>
        <p:txBody>
          <a:bodyPr lIns="457200" anchor="t">
            <a:normAutofit/>
          </a:bodyPr>
          <a:lstStyle>
            <a:lvl1pPr algn="l">
              <a:defRPr sz="2800" b="1">
                <a:solidFill>
                  <a:srgbClr val="F0AB00"/>
                </a:solidFill>
                <a:latin typeface="Arial"/>
                <a:cs typeface="Arial"/>
              </a:defRPr>
            </a:lvl1pPr>
          </a:lstStyle>
          <a:p>
            <a:r>
              <a:rPr lang="en-US"/>
              <a:t>CLICK TO EDIT MASTER TITLE STYLE</a:t>
            </a:r>
          </a:p>
        </p:txBody>
      </p:sp>
      <p:sp>
        <p:nvSpPr>
          <p:cNvPr id="13" name="Text Placeholder 4"/>
          <p:cNvSpPr>
            <a:spLocks noGrp="1"/>
          </p:cNvSpPr>
          <p:nvPr>
            <p:ph type="body" sz="quarter" idx="10" hasCustomPrompt="1"/>
          </p:nvPr>
        </p:nvSpPr>
        <p:spPr>
          <a:xfrm>
            <a:off x="441326" y="4805362"/>
            <a:ext cx="4579408" cy="287339"/>
          </a:xfrm>
        </p:spPr>
        <p:txBody>
          <a:bodyPr lIns="0" anchor="ctr" anchorCtr="0">
            <a:noAutofit/>
          </a:bodyPr>
          <a:lstStyle>
            <a:lvl1pPr marL="0" indent="0" algn="l">
              <a:buNone/>
              <a:defRPr sz="900" b="0" cap="none" baseline="0">
                <a:solidFill>
                  <a:schemeClr val="bg1"/>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NOTES AND SOURCE go here</a:t>
            </a:r>
          </a:p>
        </p:txBody>
      </p:sp>
      <p:cxnSp>
        <p:nvCxnSpPr>
          <p:cNvPr id="10" name="Straight Connector 9"/>
          <p:cNvCxnSpPr/>
          <p:nvPr/>
        </p:nvCxnSpPr>
        <p:spPr>
          <a:xfrm>
            <a:off x="440598" y="474345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descr="Gold-Bl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3713" y="4844192"/>
            <a:ext cx="2056384" cy="166624"/>
          </a:xfrm>
          <a:prstGeom prst="rect">
            <a:avLst/>
          </a:prstGeom>
        </p:spPr>
      </p:pic>
    </p:spTree>
    <p:extLst>
      <p:ext uri="{BB962C8B-B14F-4D97-AF65-F5344CB8AC3E}">
        <p14:creationId xmlns:p14="http://schemas.microsoft.com/office/powerpoint/2010/main" val="3009949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0" tIns="45720" rIns="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t" anchorCtr="0"/>
          <a:lstStyle>
            <a:lvl1pPr algn="l">
              <a:defRPr sz="900" cap="all" baseline="0">
                <a:solidFill>
                  <a:schemeClr val="tx1"/>
                </a:solidFill>
                <a:latin typeface=""/>
              </a:defRPr>
            </a:lvl1pPr>
          </a:lstStyle>
          <a:p>
            <a:fld id="{8626DB5F-7031-5448-9B05-4CB347C18231}" type="datetimeFigureOut">
              <a:rPr lang="en-US" smtClean="0"/>
              <a:t>11/4/2020</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0892366-7EBA-D444-B994-E1C80D735ECA}" type="slidenum">
              <a:rPr lang="en-US" smtClean="0"/>
              <a:t>‹#›</a:t>
            </a:fld>
            <a:endParaRPr lang="en-US" dirty="0"/>
          </a:p>
        </p:txBody>
      </p:sp>
    </p:spTree>
    <p:extLst>
      <p:ext uri="{BB962C8B-B14F-4D97-AF65-F5344CB8AC3E}">
        <p14:creationId xmlns:p14="http://schemas.microsoft.com/office/powerpoint/2010/main" val="2047975867"/>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Lst>
  <p:txStyles>
    <p:titleStyle>
      <a:lvl1pPr algn="l" defTabSz="457189" rtl="0" eaLnBrk="1" latinLnBrk="0" hangingPunct="1">
        <a:spcBef>
          <a:spcPct val="0"/>
        </a:spcBef>
        <a:buNone/>
        <a:defRPr sz="2800" b="1" kern="1200" cap="all">
          <a:solidFill>
            <a:srgbClr val="F0AB00"/>
          </a:solidFill>
          <a:latin typeface="Arial"/>
          <a:ea typeface="+mj-ea"/>
          <a:cs typeface="Arial"/>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Arial"/>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Arial"/>
          <a:ea typeface="+mn-ea"/>
          <a:cs typeface="Arial"/>
        </a:defRPr>
      </a:lvl2pPr>
      <a:lvl3pPr marL="1142972" indent="-228594" algn="l" defTabSz="457189" rtl="0" eaLnBrk="1" latinLnBrk="0" hangingPunct="1">
        <a:spcBef>
          <a:spcPct val="20000"/>
        </a:spcBef>
        <a:buFont typeface="Arial"/>
        <a:buChar char="•"/>
        <a:defRPr sz="2400" kern="1200">
          <a:solidFill>
            <a:schemeClr val="tx1"/>
          </a:solidFill>
          <a:latin typeface="Arial"/>
          <a:ea typeface="+mn-ea"/>
          <a:cs typeface="Arial"/>
        </a:defRPr>
      </a:lvl3pPr>
      <a:lvl4pPr marL="1600160" indent="-228594" algn="l" defTabSz="457189" rtl="0" eaLnBrk="1" latinLnBrk="0" hangingPunct="1">
        <a:spcBef>
          <a:spcPct val="20000"/>
        </a:spcBef>
        <a:buFont typeface="Arial"/>
        <a:buChar char="–"/>
        <a:defRPr sz="2000" kern="1200">
          <a:solidFill>
            <a:schemeClr val="tx1"/>
          </a:solidFill>
          <a:latin typeface="Arial"/>
          <a:ea typeface="+mn-ea"/>
          <a:cs typeface="Arial"/>
        </a:defRPr>
      </a:lvl4pPr>
      <a:lvl5pPr marL="2057348" indent="-228594" algn="l" defTabSz="457189" rtl="0" eaLnBrk="1" latinLnBrk="0" hangingPunct="1">
        <a:spcBef>
          <a:spcPct val="20000"/>
        </a:spcBef>
        <a:buFont typeface="Arial"/>
        <a:buChar char="»"/>
        <a:defRPr sz="20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dhl.com/content/dam/downloads/g0/about_us/innovation/CSI_Studie_BIG_DATA.pdf"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5.jpg"/><Relationship Id="rId4" Type="http://schemas.openxmlformats.org/officeDocument/2006/relationships/hyperlink" Target="https://www.flickr.com/photos/honeyhousefilms/6339701501"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umn.maps.arcgis.com/apps/Cascade/index.html?appid=e903098f60cc4ead879fc93d3718c5e4" TargetMode="External"/><Relationship Id="rId2" Type="http://schemas.openxmlformats.org/officeDocument/2006/relationships/hyperlink" Target="https://doi.org/10.1177/0361198118759952" TargetMode="External"/><Relationship Id="rId1" Type="http://schemas.openxmlformats.org/officeDocument/2006/relationships/slideLayout" Target="../slideLayouts/slideLayout6.xml"/><Relationship Id="rId5" Type="http://schemas.openxmlformats.org/officeDocument/2006/relationships/hyperlink" Target="https://thecityfix.com/blog/tag/triple-zero-freight/" TargetMode="External"/><Relationship Id="rId4" Type="http://schemas.openxmlformats.org/officeDocument/2006/relationships/hyperlink" Target="https://www.arcgis.com/apps/Cascade/index.html?appid=0ad812f36aa44801bd4cc026a1cc1de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thecityfix.com/blog/tag/triple-zero-freight/"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5.JPG"/><Relationship Id="rId4" Type="http://schemas.openxmlformats.org/officeDocument/2006/relationships/hyperlink" Target="https://journals.sagepub.com/doi/10.1177/0361198118759952"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ugpti.org/resources/reports/details.php?id=533"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7.JPG"/><Relationship Id="rId4" Type="http://schemas.openxmlformats.org/officeDocument/2006/relationships/hyperlink" Target="https://journals.sagepub.com/doi/10.1177/036119811875995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www.usda.gov/media/press-releases/2020/10/08/trump-administration-invests-100-million-increase-american-biofuel"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www.energypolicytracker.org/country/united-states" TargetMode="External"/><Relationship Id="rId5" Type="http://schemas.openxmlformats.org/officeDocument/2006/relationships/hyperlink" Target="https://afdc.energy.gov/data/10339" TargetMode="Externa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41E4B7-E053-4A9C-B113-095323B6F0A0}"/>
              </a:ext>
            </a:extLst>
          </p:cNvPr>
          <p:cNvSpPr>
            <a:spLocks noGrp="1"/>
          </p:cNvSpPr>
          <p:nvPr>
            <p:ph type="body" sz="quarter" idx="10"/>
          </p:nvPr>
        </p:nvSpPr>
        <p:spPr/>
        <p:txBody>
          <a:bodyPr/>
          <a:lstStyle/>
          <a:p>
            <a:r>
              <a:rPr lang="en-US" dirty="0"/>
              <a:t>Photo by </a:t>
            </a:r>
            <a:r>
              <a:rPr lang="en-US" dirty="0" err="1"/>
              <a:t>Orbon</a:t>
            </a:r>
            <a:r>
              <a:rPr lang="en-US" dirty="0"/>
              <a:t> </a:t>
            </a:r>
            <a:r>
              <a:rPr lang="en-US" dirty="0" err="1"/>
              <a:t>Alija</a:t>
            </a:r>
            <a:r>
              <a:rPr lang="en-US" dirty="0"/>
              <a:t>/iStock</a:t>
            </a:r>
          </a:p>
        </p:txBody>
      </p:sp>
      <p:sp>
        <p:nvSpPr>
          <p:cNvPr id="3" name="Title 2">
            <a:extLst>
              <a:ext uri="{FF2B5EF4-FFF2-40B4-BE49-F238E27FC236}">
                <a16:creationId xmlns:a16="http://schemas.microsoft.com/office/drawing/2014/main" id="{6F87BBBC-CD3F-4A06-9976-C742AA0AEEC9}"/>
              </a:ext>
            </a:extLst>
          </p:cNvPr>
          <p:cNvSpPr>
            <a:spLocks noGrp="1"/>
          </p:cNvSpPr>
          <p:nvPr>
            <p:ph type="title"/>
          </p:nvPr>
        </p:nvSpPr>
        <p:spPr>
          <a:xfrm>
            <a:off x="441325" y="2984204"/>
            <a:ext cx="8054116" cy="1628553"/>
          </a:xfrm>
          <a:solidFill>
            <a:srgbClr val="000000">
              <a:alpha val="67059"/>
            </a:srgbClr>
          </a:solidFill>
        </p:spPr>
        <p:txBody>
          <a:bodyPr/>
          <a:lstStyle/>
          <a:p>
            <a:r>
              <a:rPr lang="en-US" sz="3600" b="1" dirty="0">
                <a:solidFill>
                  <a:srgbClr val="F0AB00"/>
                </a:solidFill>
              </a:rPr>
              <a:t>Mapping Commodity Flows for Strategic Freight Policy</a:t>
            </a:r>
            <a:br>
              <a:rPr lang="en-US" sz="3600" b="1" dirty="0"/>
            </a:br>
            <a:r>
              <a:rPr lang="en-US" sz="1400" b="1" dirty="0"/>
              <a:t>The Case of Minnesota’s agricultural and medical supply chain</a:t>
            </a:r>
            <a:endParaRPr lang="en-US" sz="3600" b="1" dirty="0"/>
          </a:p>
        </p:txBody>
      </p:sp>
    </p:spTree>
    <p:extLst>
      <p:ext uri="{BB962C8B-B14F-4D97-AF65-F5344CB8AC3E}">
        <p14:creationId xmlns:p14="http://schemas.microsoft.com/office/powerpoint/2010/main" val="2074285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B1601-E8F1-448C-9212-CD21EFA9AEBA}"/>
              </a:ext>
            </a:extLst>
          </p:cNvPr>
          <p:cNvSpPr>
            <a:spLocks noGrp="1"/>
          </p:cNvSpPr>
          <p:nvPr>
            <p:ph type="title"/>
          </p:nvPr>
        </p:nvSpPr>
        <p:spPr/>
        <p:txBody>
          <a:bodyPr/>
          <a:lstStyle/>
          <a:p>
            <a:r>
              <a:rPr lang="en-US" dirty="0"/>
              <a:t>Considerations for Precipitation data</a:t>
            </a:r>
          </a:p>
        </p:txBody>
      </p:sp>
      <p:sp>
        <p:nvSpPr>
          <p:cNvPr id="5" name="Content Placeholder 4">
            <a:extLst>
              <a:ext uri="{FF2B5EF4-FFF2-40B4-BE49-F238E27FC236}">
                <a16:creationId xmlns:a16="http://schemas.microsoft.com/office/drawing/2014/main" id="{381D0F52-EC29-4B0C-9E4B-A21EDC4D1194}"/>
              </a:ext>
            </a:extLst>
          </p:cNvPr>
          <p:cNvSpPr>
            <a:spLocks noGrp="1"/>
          </p:cNvSpPr>
          <p:nvPr>
            <p:ph sz="half" idx="1"/>
          </p:nvPr>
        </p:nvSpPr>
        <p:spPr/>
        <p:txBody>
          <a:bodyPr/>
          <a:lstStyle/>
          <a:p>
            <a:r>
              <a:rPr lang="en-US" dirty="0"/>
              <a:t>Climate resilience for food production</a:t>
            </a:r>
          </a:p>
          <a:p>
            <a:r>
              <a:rPr lang="en-US" dirty="0"/>
              <a:t>Predictive modeling for farm output</a:t>
            </a:r>
          </a:p>
          <a:p>
            <a:r>
              <a:rPr lang="en-US" dirty="0"/>
              <a:t>Implications for strategic freight planning</a:t>
            </a:r>
          </a:p>
        </p:txBody>
      </p:sp>
      <p:sp>
        <p:nvSpPr>
          <p:cNvPr id="7" name="Text Placeholder 6">
            <a:extLst>
              <a:ext uri="{FF2B5EF4-FFF2-40B4-BE49-F238E27FC236}">
                <a16:creationId xmlns:a16="http://schemas.microsoft.com/office/drawing/2014/main" id="{BE69AE4D-782C-4888-A9FF-8797F44BF1AD}"/>
              </a:ext>
            </a:extLst>
          </p:cNvPr>
          <p:cNvSpPr>
            <a:spLocks noGrp="1"/>
          </p:cNvSpPr>
          <p:nvPr>
            <p:ph type="body" sz="quarter" idx="10"/>
          </p:nvPr>
        </p:nvSpPr>
        <p:spPr/>
        <p:txBody>
          <a:bodyPr/>
          <a:lstStyle/>
          <a:p>
            <a:r>
              <a:rPr lang="en-US" dirty="0"/>
              <a:t>SOURCE: </a:t>
            </a:r>
            <a:r>
              <a:rPr lang="en-US" dirty="0">
                <a:hlinkClick r:id="rId3"/>
              </a:rPr>
              <a:t>DHL 2013</a:t>
            </a:r>
            <a:endParaRPr lang="en-US" dirty="0"/>
          </a:p>
        </p:txBody>
      </p:sp>
      <p:pic>
        <p:nvPicPr>
          <p:cNvPr id="9" name="Picture 8">
            <a:extLst>
              <a:ext uri="{FF2B5EF4-FFF2-40B4-BE49-F238E27FC236}">
                <a16:creationId xmlns:a16="http://schemas.microsoft.com/office/drawing/2014/main" id="{358DA1B2-85CF-4952-83ED-E82F4F4B8AE4}"/>
              </a:ext>
            </a:extLst>
          </p:cNvPr>
          <p:cNvPicPr>
            <a:picLocks noChangeAspect="1"/>
          </p:cNvPicPr>
          <p:nvPr/>
        </p:nvPicPr>
        <p:blipFill>
          <a:blip r:embed="rId4"/>
          <a:stretch>
            <a:fillRect/>
          </a:stretch>
        </p:blipFill>
        <p:spPr>
          <a:xfrm>
            <a:off x="4495800" y="1476531"/>
            <a:ext cx="4332192" cy="2526480"/>
          </a:xfrm>
          <a:prstGeom prst="rect">
            <a:avLst/>
          </a:prstGeom>
        </p:spPr>
      </p:pic>
    </p:spTree>
    <p:extLst>
      <p:ext uri="{BB962C8B-B14F-4D97-AF65-F5344CB8AC3E}">
        <p14:creationId xmlns:p14="http://schemas.microsoft.com/office/powerpoint/2010/main" val="3704337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A28220-3DE4-487A-A375-E73C3679C8BF}"/>
              </a:ext>
            </a:extLst>
          </p:cNvPr>
          <p:cNvSpPr>
            <a:spLocks noGrp="1"/>
          </p:cNvSpPr>
          <p:nvPr>
            <p:ph type="title"/>
          </p:nvPr>
        </p:nvSpPr>
        <p:spPr/>
        <p:txBody>
          <a:bodyPr>
            <a:normAutofit fontScale="90000"/>
          </a:bodyPr>
          <a:lstStyle/>
          <a:p>
            <a:r>
              <a:rPr lang="en-US" sz="3200" b="1" dirty="0">
                <a:solidFill>
                  <a:schemeClr val="bg1"/>
                </a:solidFill>
              </a:rPr>
              <a:t>In a fog: Mayo Medical Lab’s airy supply chain</a:t>
            </a:r>
            <a:br>
              <a:rPr lang="en-US" sz="3200" dirty="0">
                <a:solidFill>
                  <a:schemeClr val="bg1"/>
                </a:solidFill>
              </a:rPr>
            </a:br>
            <a:endParaRPr lang="en-US" sz="3200" dirty="0">
              <a:solidFill>
                <a:schemeClr val="bg1"/>
              </a:solidFill>
            </a:endParaRPr>
          </a:p>
        </p:txBody>
      </p:sp>
      <p:sp>
        <p:nvSpPr>
          <p:cNvPr id="8" name="Content Placeholder 7">
            <a:extLst>
              <a:ext uri="{FF2B5EF4-FFF2-40B4-BE49-F238E27FC236}">
                <a16:creationId xmlns:a16="http://schemas.microsoft.com/office/drawing/2014/main" id="{8FAC08E6-D12F-4C12-BCFD-66B7EDF76A53}"/>
              </a:ext>
            </a:extLst>
          </p:cNvPr>
          <p:cNvSpPr>
            <a:spLocks noGrp="1"/>
          </p:cNvSpPr>
          <p:nvPr>
            <p:ph sz="half" idx="1"/>
          </p:nvPr>
        </p:nvSpPr>
        <p:spPr>
          <a:solidFill>
            <a:srgbClr val="000000">
              <a:alpha val="67059"/>
            </a:srgbClr>
          </a:solidFill>
        </p:spPr>
        <p:txBody>
          <a:bodyPr>
            <a:normAutofit fontScale="25000" lnSpcReduction="20000"/>
          </a:bodyPr>
          <a:lstStyle/>
          <a:p>
            <a:r>
              <a:rPr lang="en-US" sz="7200" dirty="0">
                <a:solidFill>
                  <a:schemeClr val="bg1"/>
                </a:solidFill>
              </a:rPr>
              <a:t>MML is the largest nonprofit medical testing facility in the world </a:t>
            </a:r>
          </a:p>
          <a:p>
            <a:r>
              <a:rPr lang="en-US" sz="7200" dirty="0">
                <a:solidFill>
                  <a:schemeClr val="bg1"/>
                </a:solidFill>
              </a:rPr>
              <a:t>$2 </a:t>
            </a:r>
            <a:r>
              <a:rPr lang="en-US" sz="7200" dirty="0" err="1">
                <a:solidFill>
                  <a:schemeClr val="bg1"/>
                </a:solidFill>
              </a:rPr>
              <a:t>bil</a:t>
            </a:r>
            <a:r>
              <a:rPr lang="en-US" sz="7200" dirty="0">
                <a:solidFill>
                  <a:schemeClr val="bg1"/>
                </a:solidFill>
              </a:rPr>
              <a:t>. supply chain; transportation is largest expense</a:t>
            </a:r>
          </a:p>
          <a:p>
            <a:r>
              <a:rPr lang="en-US" sz="7200" dirty="0">
                <a:solidFill>
                  <a:schemeClr val="bg1"/>
                </a:solidFill>
              </a:rPr>
              <a:t>To cut supply chain costs, Mayo and MML slimmed inventory by 75%. </a:t>
            </a:r>
          </a:p>
          <a:p>
            <a:r>
              <a:rPr lang="en-US" sz="7200" b="1" dirty="0">
                <a:solidFill>
                  <a:schemeClr val="bg1"/>
                </a:solidFill>
              </a:rPr>
              <a:t>This means almost everything is ‘Just-in-time’</a:t>
            </a:r>
          </a:p>
          <a:p>
            <a:r>
              <a:rPr lang="en-US" sz="7200" dirty="0">
                <a:solidFill>
                  <a:schemeClr val="bg1"/>
                </a:solidFill>
              </a:rPr>
              <a:t>~12% of all flights in-bound to RST are diverted to MSP because of fog. </a:t>
            </a:r>
          </a:p>
          <a:p>
            <a:pPr lvl="1"/>
            <a:r>
              <a:rPr lang="en-US" sz="6800" dirty="0">
                <a:solidFill>
                  <a:schemeClr val="bg1"/>
                </a:solidFill>
              </a:rPr>
              <a:t>$5 million in regional economic loss each year </a:t>
            </a:r>
          </a:p>
          <a:p>
            <a:endParaRPr lang="en-US" dirty="0">
              <a:solidFill>
                <a:schemeClr val="bg1"/>
              </a:solidFill>
            </a:endParaRPr>
          </a:p>
        </p:txBody>
      </p:sp>
      <p:pic>
        <p:nvPicPr>
          <p:cNvPr id="12" name="Content Placeholder 11" descr="A truck driving down a street&#10;&#10;Description automatically generated">
            <a:extLst>
              <a:ext uri="{FF2B5EF4-FFF2-40B4-BE49-F238E27FC236}">
                <a16:creationId xmlns:a16="http://schemas.microsoft.com/office/drawing/2014/main" id="{D65FDB79-7FF6-4AFF-AF83-2055B5A37F00}"/>
              </a:ext>
            </a:extLst>
          </p:cNvPr>
          <p:cNvPicPr>
            <a:picLocks noGrp="1" noChangeAspect="1"/>
          </p:cNvPicPr>
          <p:nvPr>
            <p:ph sz="half" idx="2"/>
          </p:nvPr>
        </p:nvPicPr>
        <p:blipFill>
          <a:blip r:embed="rId5"/>
          <a:stretch>
            <a:fillRect/>
          </a:stretch>
        </p:blipFill>
        <p:spPr>
          <a:xfrm>
            <a:off x="4648200" y="1549750"/>
            <a:ext cx="4038600" cy="2694874"/>
          </a:xfrm>
        </p:spPr>
      </p:pic>
      <p:sp>
        <p:nvSpPr>
          <p:cNvPr id="10" name="Text Placeholder 9">
            <a:extLst>
              <a:ext uri="{FF2B5EF4-FFF2-40B4-BE49-F238E27FC236}">
                <a16:creationId xmlns:a16="http://schemas.microsoft.com/office/drawing/2014/main" id="{204FC5DC-9201-4222-9325-00F077FC863C}"/>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08417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F70230F-D1C1-4A66-9D7E-545416CC0D74}"/>
              </a:ext>
            </a:extLst>
          </p:cNvPr>
          <p:cNvSpPr>
            <a:spLocks noGrp="1"/>
          </p:cNvSpPr>
          <p:nvPr>
            <p:ph type="body" sz="quarter" idx="10"/>
          </p:nvPr>
        </p:nvSpPr>
        <p:spPr/>
        <p:txBody>
          <a:bodyPr/>
          <a:lstStyle/>
          <a:p>
            <a:endParaRPr lang="en-US"/>
          </a:p>
        </p:txBody>
      </p:sp>
      <p:pic>
        <p:nvPicPr>
          <p:cNvPr id="7" name="Picture 6" descr="Diagram, schematic&#10;&#10;Description automatically generated">
            <a:extLst>
              <a:ext uri="{FF2B5EF4-FFF2-40B4-BE49-F238E27FC236}">
                <a16:creationId xmlns:a16="http://schemas.microsoft.com/office/drawing/2014/main" id="{B0571D7B-F6E2-4E8C-A7C1-690E89FFA0D0}"/>
              </a:ext>
            </a:extLst>
          </p:cNvPr>
          <p:cNvPicPr>
            <a:picLocks noChangeAspect="1"/>
          </p:cNvPicPr>
          <p:nvPr/>
        </p:nvPicPr>
        <p:blipFill>
          <a:blip r:embed="rId2"/>
          <a:stretch>
            <a:fillRect/>
          </a:stretch>
        </p:blipFill>
        <p:spPr>
          <a:xfrm>
            <a:off x="2541856" y="199718"/>
            <a:ext cx="4060288" cy="4432176"/>
          </a:xfrm>
          <a:prstGeom prst="rect">
            <a:avLst/>
          </a:prstGeom>
        </p:spPr>
      </p:pic>
      <p:sp>
        <p:nvSpPr>
          <p:cNvPr id="10" name="TextBox 9">
            <a:extLst>
              <a:ext uri="{FF2B5EF4-FFF2-40B4-BE49-F238E27FC236}">
                <a16:creationId xmlns:a16="http://schemas.microsoft.com/office/drawing/2014/main" id="{65680573-58B7-44E0-8936-C60D874FF496}"/>
              </a:ext>
            </a:extLst>
          </p:cNvPr>
          <p:cNvSpPr txBox="1"/>
          <p:nvPr/>
        </p:nvSpPr>
        <p:spPr>
          <a:xfrm>
            <a:off x="6877478" y="1792029"/>
            <a:ext cx="2110578" cy="830997"/>
          </a:xfrm>
          <a:prstGeom prst="rect">
            <a:avLst/>
          </a:prstGeom>
          <a:noFill/>
        </p:spPr>
        <p:txBody>
          <a:bodyPr wrap="square" rtlCol="0">
            <a:spAutoFit/>
          </a:bodyPr>
          <a:lstStyle/>
          <a:p>
            <a:r>
              <a:rPr lang="en-US" sz="1600" dirty="0"/>
              <a:t>Most MN domestic airfreight carried by integrators (~50%) </a:t>
            </a:r>
          </a:p>
        </p:txBody>
      </p:sp>
      <p:cxnSp>
        <p:nvCxnSpPr>
          <p:cNvPr id="14" name="Straight Arrow Connector 13">
            <a:extLst>
              <a:ext uri="{FF2B5EF4-FFF2-40B4-BE49-F238E27FC236}">
                <a16:creationId xmlns:a16="http://schemas.microsoft.com/office/drawing/2014/main" id="{81B11F7B-54AE-4F26-9DC9-1FCF97F140E6}"/>
              </a:ext>
            </a:extLst>
          </p:cNvPr>
          <p:cNvCxnSpPr>
            <a:cxnSpLocks/>
            <a:stCxn id="10" idx="1"/>
          </p:cNvCxnSpPr>
          <p:nvPr/>
        </p:nvCxnSpPr>
        <p:spPr>
          <a:xfrm flipH="1">
            <a:off x="5450958" y="2207528"/>
            <a:ext cx="1426520" cy="53664"/>
          </a:xfrm>
          <a:prstGeom prst="straightConnector1">
            <a:avLst/>
          </a:prstGeom>
          <a:ln>
            <a:solidFill>
              <a:srgbClr val="F0AB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524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FAE7-9175-4487-8B4B-64248AECAA7E}"/>
              </a:ext>
            </a:extLst>
          </p:cNvPr>
          <p:cNvSpPr>
            <a:spLocks noGrp="1"/>
          </p:cNvSpPr>
          <p:nvPr>
            <p:ph type="title"/>
          </p:nvPr>
        </p:nvSpPr>
        <p:spPr/>
        <p:txBody>
          <a:bodyPr/>
          <a:lstStyle/>
          <a:p>
            <a:r>
              <a:rPr lang="en-US" dirty="0"/>
              <a:t>Mapping Linkages</a:t>
            </a:r>
          </a:p>
        </p:txBody>
      </p:sp>
      <p:sp>
        <p:nvSpPr>
          <p:cNvPr id="10" name="Text Placeholder 9">
            <a:extLst>
              <a:ext uri="{FF2B5EF4-FFF2-40B4-BE49-F238E27FC236}">
                <a16:creationId xmlns:a16="http://schemas.microsoft.com/office/drawing/2014/main" id="{0D2B4A09-03DD-43B3-A2B1-6B402B4ED7E5}"/>
              </a:ext>
            </a:extLst>
          </p:cNvPr>
          <p:cNvSpPr>
            <a:spLocks noGrp="1"/>
          </p:cNvSpPr>
          <p:nvPr>
            <p:ph type="body" idx="1"/>
          </p:nvPr>
        </p:nvSpPr>
        <p:spPr/>
        <p:txBody>
          <a:bodyPr>
            <a:normAutofit fontScale="62500" lnSpcReduction="20000"/>
          </a:bodyPr>
          <a:lstStyle/>
          <a:p>
            <a:r>
              <a:rPr lang="en-US" dirty="0"/>
              <a:t>Value of medical goods </a:t>
            </a:r>
            <a:r>
              <a:rPr lang="en-US" dirty="0">
                <a:solidFill>
                  <a:srgbClr val="F0AB00"/>
                </a:solidFill>
              </a:rPr>
              <a:t>originating</a:t>
            </a:r>
            <a:r>
              <a:rPr lang="en-US" dirty="0"/>
              <a:t> from MN airports </a:t>
            </a:r>
          </a:p>
        </p:txBody>
      </p:sp>
      <p:pic>
        <p:nvPicPr>
          <p:cNvPr id="7" name="Content Placeholder 6" descr="A picture containing diagram&#10;&#10;Description automatically generated">
            <a:extLst>
              <a:ext uri="{FF2B5EF4-FFF2-40B4-BE49-F238E27FC236}">
                <a16:creationId xmlns:a16="http://schemas.microsoft.com/office/drawing/2014/main" id="{0C991DC4-2901-4737-A01E-D5B7853C9C8D}"/>
              </a:ext>
            </a:extLst>
          </p:cNvPr>
          <p:cNvPicPr>
            <a:picLocks noGrp="1" noChangeAspect="1"/>
          </p:cNvPicPr>
          <p:nvPr>
            <p:ph sz="half" idx="2"/>
          </p:nvPr>
        </p:nvPicPr>
        <p:blipFill>
          <a:blip r:embed="rId2"/>
          <a:stretch>
            <a:fillRect/>
          </a:stretch>
        </p:blipFill>
        <p:spPr>
          <a:xfrm>
            <a:off x="698977" y="1630363"/>
            <a:ext cx="3556634" cy="2963862"/>
          </a:xfrm>
        </p:spPr>
      </p:pic>
      <p:sp>
        <p:nvSpPr>
          <p:cNvPr id="11" name="Text Placeholder 10">
            <a:extLst>
              <a:ext uri="{FF2B5EF4-FFF2-40B4-BE49-F238E27FC236}">
                <a16:creationId xmlns:a16="http://schemas.microsoft.com/office/drawing/2014/main" id="{14B34FB5-ED11-4960-9733-B8BFD4516BDE}"/>
              </a:ext>
            </a:extLst>
          </p:cNvPr>
          <p:cNvSpPr>
            <a:spLocks noGrp="1"/>
          </p:cNvSpPr>
          <p:nvPr>
            <p:ph type="body" sz="quarter" idx="3"/>
          </p:nvPr>
        </p:nvSpPr>
        <p:spPr/>
        <p:txBody>
          <a:bodyPr>
            <a:normAutofit fontScale="62500" lnSpcReduction="20000"/>
          </a:bodyPr>
          <a:lstStyle/>
          <a:p>
            <a:r>
              <a:rPr lang="en-US" dirty="0"/>
              <a:t>Value of medical goods </a:t>
            </a:r>
            <a:r>
              <a:rPr lang="en-US" dirty="0">
                <a:solidFill>
                  <a:srgbClr val="F0AB00"/>
                </a:solidFill>
              </a:rPr>
              <a:t>terminating </a:t>
            </a:r>
            <a:r>
              <a:rPr lang="en-US" dirty="0"/>
              <a:t>at</a:t>
            </a:r>
            <a:r>
              <a:rPr lang="en-US" dirty="0">
                <a:solidFill>
                  <a:srgbClr val="F0AB00"/>
                </a:solidFill>
              </a:rPr>
              <a:t> </a:t>
            </a:r>
            <a:r>
              <a:rPr lang="en-US" dirty="0"/>
              <a:t>from MN airports </a:t>
            </a:r>
          </a:p>
        </p:txBody>
      </p:sp>
      <p:pic>
        <p:nvPicPr>
          <p:cNvPr id="9" name="Content Placeholder 8" descr="A picture containing diagram&#10;&#10;Description automatically generated">
            <a:extLst>
              <a:ext uri="{FF2B5EF4-FFF2-40B4-BE49-F238E27FC236}">
                <a16:creationId xmlns:a16="http://schemas.microsoft.com/office/drawing/2014/main" id="{65C39F58-5D30-4520-AAC0-4F302B5E49F4}"/>
              </a:ext>
            </a:extLst>
          </p:cNvPr>
          <p:cNvPicPr>
            <a:picLocks noGrp="1" noChangeAspect="1"/>
          </p:cNvPicPr>
          <p:nvPr>
            <p:ph sz="quarter" idx="4"/>
          </p:nvPr>
        </p:nvPicPr>
        <p:blipFill>
          <a:blip r:embed="rId3"/>
          <a:stretch>
            <a:fillRect/>
          </a:stretch>
        </p:blipFill>
        <p:spPr>
          <a:xfrm>
            <a:off x="4887595" y="1630363"/>
            <a:ext cx="3556634" cy="2963862"/>
          </a:xfrm>
        </p:spPr>
      </p:pic>
      <p:sp>
        <p:nvSpPr>
          <p:cNvPr id="12" name="Text Placeholder 11">
            <a:extLst>
              <a:ext uri="{FF2B5EF4-FFF2-40B4-BE49-F238E27FC236}">
                <a16:creationId xmlns:a16="http://schemas.microsoft.com/office/drawing/2014/main" id="{8D0959E6-755B-4085-BD5C-354BDFA4E52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10057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FD74-A7A5-41CA-B2F8-206F214D7C19}"/>
              </a:ext>
            </a:extLst>
          </p:cNvPr>
          <p:cNvSpPr>
            <a:spLocks noGrp="1"/>
          </p:cNvSpPr>
          <p:nvPr>
            <p:ph type="title"/>
          </p:nvPr>
        </p:nvSpPr>
        <p:spPr/>
        <p:txBody>
          <a:bodyPr>
            <a:normAutofit/>
          </a:bodyPr>
          <a:lstStyle/>
          <a:p>
            <a:r>
              <a:rPr lang="en-US" dirty="0"/>
              <a:t>Rochester Airport (RST): The Vital link</a:t>
            </a:r>
          </a:p>
        </p:txBody>
      </p:sp>
      <p:pic>
        <p:nvPicPr>
          <p:cNvPr id="9" name="Content Placeholder 8" descr="Table&#10;&#10;Description automatically generated">
            <a:extLst>
              <a:ext uri="{FF2B5EF4-FFF2-40B4-BE49-F238E27FC236}">
                <a16:creationId xmlns:a16="http://schemas.microsoft.com/office/drawing/2014/main" id="{25154907-61E9-413A-A5D6-9FE6BB1B92B6}"/>
              </a:ext>
            </a:extLst>
          </p:cNvPr>
          <p:cNvPicPr>
            <a:picLocks noGrp="1" noChangeAspect="1"/>
          </p:cNvPicPr>
          <p:nvPr>
            <p:ph sz="half" idx="2"/>
          </p:nvPr>
        </p:nvPicPr>
        <p:blipFill rotWithShape="1">
          <a:blip r:embed="rId2"/>
          <a:srcRect l="1984" t="1736" r="2321" b="3295"/>
          <a:stretch/>
        </p:blipFill>
        <p:spPr>
          <a:xfrm>
            <a:off x="5287925" y="1292688"/>
            <a:ext cx="3615071" cy="2825657"/>
          </a:xfrm>
        </p:spPr>
      </p:pic>
      <p:sp>
        <p:nvSpPr>
          <p:cNvPr id="7" name="Text Placeholder 6">
            <a:extLst>
              <a:ext uri="{FF2B5EF4-FFF2-40B4-BE49-F238E27FC236}">
                <a16:creationId xmlns:a16="http://schemas.microsoft.com/office/drawing/2014/main" id="{7091246A-B4F7-4D47-8D0C-AFB123248652}"/>
              </a:ext>
            </a:extLst>
          </p:cNvPr>
          <p:cNvSpPr>
            <a:spLocks noGrp="1"/>
          </p:cNvSpPr>
          <p:nvPr>
            <p:ph type="body" sz="quarter" idx="10"/>
          </p:nvPr>
        </p:nvSpPr>
        <p:spPr/>
        <p:txBody>
          <a:bodyPr/>
          <a:lstStyle/>
          <a:p>
            <a:endParaRPr lang="en-US" dirty="0"/>
          </a:p>
        </p:txBody>
      </p:sp>
      <p:sp>
        <p:nvSpPr>
          <p:cNvPr id="10" name="Arrow: Right 9">
            <a:extLst>
              <a:ext uri="{FF2B5EF4-FFF2-40B4-BE49-F238E27FC236}">
                <a16:creationId xmlns:a16="http://schemas.microsoft.com/office/drawing/2014/main" id="{AE8F9CF6-CFA0-4CBA-A7E4-8605B10A4DE7}"/>
              </a:ext>
            </a:extLst>
          </p:cNvPr>
          <p:cNvSpPr/>
          <p:nvPr/>
        </p:nvSpPr>
        <p:spPr>
          <a:xfrm>
            <a:off x="5020734" y="3771014"/>
            <a:ext cx="600345" cy="141767"/>
          </a:xfrm>
          <a:prstGeom prst="rightArrow">
            <a:avLst/>
          </a:prstGeom>
          <a:solidFill>
            <a:srgbClr val="F0AB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838C74D-951D-4F41-903C-8C78FA3D5105}"/>
              </a:ext>
            </a:extLst>
          </p:cNvPr>
          <p:cNvSpPr txBox="1"/>
          <p:nvPr/>
        </p:nvSpPr>
        <p:spPr>
          <a:xfrm>
            <a:off x="4682213" y="3564898"/>
            <a:ext cx="677042" cy="276999"/>
          </a:xfrm>
          <a:prstGeom prst="rect">
            <a:avLst/>
          </a:prstGeom>
          <a:noFill/>
        </p:spPr>
        <p:txBody>
          <a:bodyPr wrap="square" rtlCol="0">
            <a:spAutoFit/>
          </a:bodyPr>
          <a:lstStyle/>
          <a:p>
            <a:r>
              <a:rPr lang="en-US" sz="1200" dirty="0"/>
              <a:t>to RST</a:t>
            </a:r>
          </a:p>
        </p:txBody>
      </p:sp>
      <p:pic>
        <p:nvPicPr>
          <p:cNvPr id="16" name="Content Placeholder 4">
            <a:extLst>
              <a:ext uri="{FF2B5EF4-FFF2-40B4-BE49-F238E27FC236}">
                <a16:creationId xmlns:a16="http://schemas.microsoft.com/office/drawing/2014/main" id="{E0EB9582-EDB6-43DF-8566-C02CAE371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74" y="872498"/>
            <a:ext cx="4038600" cy="2692400"/>
          </a:xfrm>
          <a:prstGeom prst="rect">
            <a:avLst/>
          </a:prstGeom>
        </p:spPr>
      </p:pic>
      <p:sp>
        <p:nvSpPr>
          <p:cNvPr id="17" name="TextBox 16">
            <a:extLst>
              <a:ext uri="{FF2B5EF4-FFF2-40B4-BE49-F238E27FC236}">
                <a16:creationId xmlns:a16="http://schemas.microsoft.com/office/drawing/2014/main" id="{24192719-90D6-41F6-A381-615443F0A892}"/>
              </a:ext>
            </a:extLst>
          </p:cNvPr>
          <p:cNvSpPr txBox="1"/>
          <p:nvPr/>
        </p:nvSpPr>
        <p:spPr>
          <a:xfrm>
            <a:off x="441326" y="3687745"/>
            <a:ext cx="3979063" cy="830997"/>
          </a:xfrm>
          <a:prstGeom prst="rect">
            <a:avLst/>
          </a:prstGeom>
          <a:noFill/>
        </p:spPr>
        <p:txBody>
          <a:bodyPr wrap="square" rtlCol="0">
            <a:spAutoFit/>
          </a:bodyPr>
          <a:lstStyle/>
          <a:p>
            <a:r>
              <a:rPr lang="en-US" sz="1200" dirty="0"/>
              <a:t>Lawmakers invested $4.5 million investment to improve runway lighting at RST. The investment is a next-step in a 5-year-long process to improve Category 2 (CAT-II) fog landing capabilities at the airport</a:t>
            </a:r>
          </a:p>
        </p:txBody>
      </p:sp>
    </p:spTree>
    <p:extLst>
      <p:ext uri="{BB962C8B-B14F-4D97-AF65-F5344CB8AC3E}">
        <p14:creationId xmlns:p14="http://schemas.microsoft.com/office/powerpoint/2010/main" val="926182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2F2EA-0483-48AF-80C8-505E216ED1E3}"/>
              </a:ext>
            </a:extLst>
          </p:cNvPr>
          <p:cNvSpPr>
            <a:spLocks noGrp="1"/>
          </p:cNvSpPr>
          <p:nvPr>
            <p:ph type="title"/>
          </p:nvPr>
        </p:nvSpPr>
        <p:spPr/>
        <p:txBody>
          <a:bodyPr/>
          <a:lstStyle/>
          <a:p>
            <a:r>
              <a:rPr lang="en-US" dirty="0"/>
              <a:t>Learn more!</a:t>
            </a:r>
          </a:p>
        </p:txBody>
      </p:sp>
      <p:sp>
        <p:nvSpPr>
          <p:cNvPr id="6" name="Content Placeholder 5">
            <a:extLst>
              <a:ext uri="{FF2B5EF4-FFF2-40B4-BE49-F238E27FC236}">
                <a16:creationId xmlns:a16="http://schemas.microsoft.com/office/drawing/2014/main" id="{D1AA193F-2879-4B88-9283-E440C4D6CA85}"/>
              </a:ext>
            </a:extLst>
          </p:cNvPr>
          <p:cNvSpPr>
            <a:spLocks noGrp="1"/>
          </p:cNvSpPr>
          <p:nvPr>
            <p:ph idx="1"/>
          </p:nvPr>
        </p:nvSpPr>
        <p:spPr/>
        <p:txBody>
          <a:bodyPr>
            <a:normAutofit/>
          </a:bodyPr>
          <a:lstStyle/>
          <a:p>
            <a:r>
              <a:rPr lang="en-US" sz="1800" b="0" i="0" dirty="0">
                <a:effectLst/>
                <a:latin typeface="arial" panose="020B0604020202020204" pitchFamily="34" charset="0"/>
              </a:rPr>
              <a:t>Fried T, Munnich L, Horan T, Hilton B. Evolving Supply Chains and Local Freight Flows: A Geographic Information System Analysis of Minnesota Cereal Grain Movement. </a:t>
            </a:r>
            <a:r>
              <a:rPr lang="en-US" sz="1800" b="0" i="1" dirty="0">
                <a:effectLst/>
                <a:latin typeface="arial" panose="020B0604020202020204" pitchFamily="34" charset="0"/>
              </a:rPr>
              <a:t>Transportation Research Record</a:t>
            </a:r>
            <a:r>
              <a:rPr lang="en-US" sz="1800" b="0" i="0" dirty="0">
                <a:effectLst/>
                <a:latin typeface="arial" panose="020B0604020202020204" pitchFamily="34" charset="0"/>
              </a:rPr>
              <a:t>. 2018;2672(9):1-11. doi:</a:t>
            </a:r>
            <a:r>
              <a:rPr lang="en-US" sz="1800" b="0" i="0" dirty="0">
                <a:effectLst/>
                <a:latin typeface="arial" panose="020B0604020202020204" pitchFamily="34" charset="0"/>
                <a:hlinkClick r:id="rId2">
                  <a:extLst>
                    <a:ext uri="{A12FA001-AC4F-418D-AE19-62706E023703}">
                      <ahyp:hlinkClr xmlns:ahyp="http://schemas.microsoft.com/office/drawing/2018/hyperlinkcolor" val="tx"/>
                    </a:ext>
                  </a:extLst>
                </a:hlinkClick>
              </a:rPr>
              <a:t>10.1177/0361198118759952</a:t>
            </a:r>
            <a:endParaRPr lang="en-US" sz="1800" b="0" i="0" dirty="0">
              <a:effectLst/>
              <a:latin typeface="arial" panose="020B0604020202020204" pitchFamily="34" charset="0"/>
            </a:endParaRPr>
          </a:p>
          <a:p>
            <a:r>
              <a:rPr lang="en-US" sz="1800" dirty="0">
                <a:latin typeface="arial" panose="020B0604020202020204" pitchFamily="34" charset="0"/>
              </a:rPr>
              <a:t>Presenting at </a:t>
            </a:r>
            <a:r>
              <a:rPr lang="en-US" sz="1800" i="1" dirty="0">
                <a:latin typeface="arial" panose="020B0604020202020204" pitchFamily="34" charset="0"/>
              </a:rPr>
              <a:t>54th Annual Hawaii International Conference on System Sciences</a:t>
            </a:r>
            <a:r>
              <a:rPr lang="en-US" sz="1800" dirty="0">
                <a:latin typeface="arial" panose="020B0604020202020204" pitchFamily="34" charset="0"/>
              </a:rPr>
              <a:t>! Jan 5-8, 2021</a:t>
            </a:r>
          </a:p>
          <a:p>
            <a:r>
              <a:rPr lang="en-US" sz="1800" dirty="0">
                <a:latin typeface="arial" panose="020B0604020202020204" pitchFamily="34" charset="0"/>
              </a:rPr>
              <a:t>Check out our Story Maps! </a:t>
            </a:r>
            <a:r>
              <a:rPr lang="en-US" sz="1800" dirty="0">
                <a:latin typeface="arial" panose="020B0604020202020204" pitchFamily="34" charset="0"/>
                <a:hlinkClick r:id="rId3"/>
              </a:rPr>
              <a:t>Global Airfreight Networks and Regional Competitiveness </a:t>
            </a:r>
            <a:r>
              <a:rPr lang="en-US" sz="1800" dirty="0">
                <a:latin typeface="arial" panose="020B0604020202020204" pitchFamily="34" charset="0"/>
              </a:rPr>
              <a:t>and </a:t>
            </a:r>
            <a:r>
              <a:rPr lang="en-US" sz="1800" dirty="0">
                <a:latin typeface="arial" panose="020B0604020202020204" pitchFamily="34" charset="0"/>
                <a:hlinkClick r:id="rId4"/>
              </a:rPr>
              <a:t>Amber Roads of Grain </a:t>
            </a:r>
            <a:endParaRPr lang="en-US" sz="1800" dirty="0">
              <a:latin typeface="arial" panose="020B0604020202020204" pitchFamily="34" charset="0"/>
            </a:endParaRPr>
          </a:p>
          <a:p>
            <a:r>
              <a:rPr lang="en-US" sz="1800" dirty="0">
                <a:latin typeface="arial" panose="020B0604020202020204" pitchFamily="34" charset="0"/>
              </a:rPr>
              <a:t>Learn more about WRI’s ‘Triple Zero’ Vision for Freight on </a:t>
            </a:r>
            <a:r>
              <a:rPr lang="en-US" sz="1800" dirty="0">
                <a:latin typeface="arial" panose="020B0604020202020204" pitchFamily="34" charset="0"/>
                <a:hlinkClick r:id="rId5"/>
              </a:rPr>
              <a:t>The City Fix</a:t>
            </a:r>
            <a:endParaRPr lang="en-US" sz="1800" dirty="0">
              <a:latin typeface="arial" panose="020B0604020202020204" pitchFamily="34" charset="0"/>
            </a:endParaRPr>
          </a:p>
          <a:p>
            <a:r>
              <a:rPr lang="en-US" sz="1800" dirty="0">
                <a:latin typeface="arial" panose="020B0604020202020204" pitchFamily="34" charset="0"/>
              </a:rPr>
              <a:t>Upcoming paper on Green Transport Recovery for Transport </a:t>
            </a:r>
            <a:r>
              <a:rPr lang="en-US" sz="1800" dirty="0" err="1">
                <a:latin typeface="arial" panose="020B0604020202020204" pitchFamily="34" charset="0"/>
              </a:rPr>
              <a:t>Decarbonisation</a:t>
            </a:r>
            <a:r>
              <a:rPr lang="en-US" sz="1800" dirty="0">
                <a:latin typeface="arial" panose="020B0604020202020204" pitchFamily="34" charset="0"/>
              </a:rPr>
              <a:t> Alliance</a:t>
            </a:r>
            <a:endParaRPr lang="en-US" sz="1800" dirty="0"/>
          </a:p>
        </p:txBody>
      </p:sp>
      <p:sp>
        <p:nvSpPr>
          <p:cNvPr id="7" name="Text Placeholder 6">
            <a:extLst>
              <a:ext uri="{FF2B5EF4-FFF2-40B4-BE49-F238E27FC236}">
                <a16:creationId xmlns:a16="http://schemas.microsoft.com/office/drawing/2014/main" id="{855F8340-8426-489C-A467-389BA110175E}"/>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776478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A18540-3D04-4CD2-A1F3-2B375FB34563}"/>
              </a:ext>
            </a:extLst>
          </p:cNvPr>
          <p:cNvSpPr>
            <a:spLocks noGrp="1"/>
          </p:cNvSpPr>
          <p:nvPr>
            <p:ph type="title"/>
          </p:nvPr>
        </p:nvSpPr>
        <p:spPr/>
        <p:txBody>
          <a:bodyPr/>
          <a:lstStyle/>
          <a:p>
            <a:r>
              <a:rPr lang="en-US" dirty="0"/>
              <a:t>Quick context</a:t>
            </a:r>
          </a:p>
        </p:txBody>
      </p:sp>
      <p:sp>
        <p:nvSpPr>
          <p:cNvPr id="6" name="Content Placeholder 5">
            <a:extLst>
              <a:ext uri="{FF2B5EF4-FFF2-40B4-BE49-F238E27FC236}">
                <a16:creationId xmlns:a16="http://schemas.microsoft.com/office/drawing/2014/main" id="{DAC620D7-8B7D-4B06-8B05-AF6BF6EB39CE}"/>
              </a:ext>
            </a:extLst>
          </p:cNvPr>
          <p:cNvSpPr>
            <a:spLocks noGrp="1"/>
          </p:cNvSpPr>
          <p:nvPr>
            <p:ph idx="1"/>
          </p:nvPr>
        </p:nvSpPr>
        <p:spPr/>
        <p:txBody>
          <a:bodyPr/>
          <a:lstStyle/>
          <a:p>
            <a:r>
              <a:rPr lang="en-US" dirty="0"/>
              <a:t>Work conducted 2016 – 2018, as grad RA</a:t>
            </a:r>
          </a:p>
          <a:p>
            <a:pPr lvl="1"/>
            <a:r>
              <a:rPr lang="en-US" dirty="0"/>
              <a:t>University of Minnesota</a:t>
            </a:r>
          </a:p>
          <a:p>
            <a:r>
              <a:rPr lang="en-US" dirty="0"/>
              <a:t>Connections to sustainability</a:t>
            </a:r>
          </a:p>
          <a:p>
            <a:r>
              <a:rPr lang="en-US" dirty="0"/>
              <a:t>Considerations for GPM</a:t>
            </a:r>
          </a:p>
        </p:txBody>
      </p:sp>
      <p:sp>
        <p:nvSpPr>
          <p:cNvPr id="7" name="Text Placeholder 6">
            <a:extLst>
              <a:ext uri="{FF2B5EF4-FFF2-40B4-BE49-F238E27FC236}">
                <a16:creationId xmlns:a16="http://schemas.microsoft.com/office/drawing/2014/main" id="{3EE7C251-0963-44F2-AFF5-66B0AF5A4DC1}"/>
              </a:ext>
            </a:extLst>
          </p:cNvPr>
          <p:cNvSpPr>
            <a:spLocks noGrp="1"/>
          </p:cNvSpPr>
          <p:nvPr>
            <p:ph type="body" sz="quarter" idx="10"/>
          </p:nvPr>
        </p:nvSpPr>
        <p:spPr/>
        <p:txBody>
          <a:bodyPr/>
          <a:lstStyle/>
          <a:p>
            <a:endParaRPr lang="en-US"/>
          </a:p>
        </p:txBody>
      </p:sp>
      <p:pic>
        <p:nvPicPr>
          <p:cNvPr id="9" name="Picture 8">
            <a:extLst>
              <a:ext uri="{FF2B5EF4-FFF2-40B4-BE49-F238E27FC236}">
                <a16:creationId xmlns:a16="http://schemas.microsoft.com/office/drawing/2014/main" id="{A3EFFC76-037B-4AE3-BF3D-C48817CEA2CE}"/>
              </a:ext>
            </a:extLst>
          </p:cNvPr>
          <p:cNvPicPr>
            <a:picLocks noChangeAspect="1"/>
          </p:cNvPicPr>
          <p:nvPr/>
        </p:nvPicPr>
        <p:blipFill>
          <a:blip r:embed="rId2"/>
          <a:stretch>
            <a:fillRect/>
          </a:stretch>
        </p:blipFill>
        <p:spPr>
          <a:xfrm>
            <a:off x="5239196" y="1798320"/>
            <a:ext cx="2985641" cy="416601"/>
          </a:xfrm>
          <a:prstGeom prst="rect">
            <a:avLst/>
          </a:prstGeom>
        </p:spPr>
      </p:pic>
      <p:pic>
        <p:nvPicPr>
          <p:cNvPr id="1026" name="Picture 2" descr="HQ Any fool can wri black a63465246cef5cce8a40dd24 Trucker Cap | Spreadshirt">
            <a:extLst>
              <a:ext uri="{FF2B5EF4-FFF2-40B4-BE49-F238E27FC236}">
                <a16:creationId xmlns:a16="http://schemas.microsoft.com/office/drawing/2014/main" id="{8871B576-7034-409B-B4A0-33C54FE40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3690" y="2437032"/>
            <a:ext cx="1935480" cy="19354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RI - Sustainable Brands">
            <a:extLst>
              <a:ext uri="{FF2B5EF4-FFF2-40B4-BE49-F238E27FC236}">
                <a16:creationId xmlns:a16="http://schemas.microsoft.com/office/drawing/2014/main" id="{0BF91C0E-5F99-43EF-B49D-A33BFD641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7875" y="2964180"/>
            <a:ext cx="687110" cy="68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082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D1035-961D-4F0D-A189-81D548434E72}"/>
              </a:ext>
            </a:extLst>
          </p:cNvPr>
          <p:cNvSpPr>
            <a:spLocks noGrp="1"/>
          </p:cNvSpPr>
          <p:nvPr>
            <p:ph type="title"/>
          </p:nvPr>
        </p:nvSpPr>
        <p:spPr/>
        <p:txBody>
          <a:bodyPr>
            <a:normAutofit fontScale="90000"/>
          </a:bodyPr>
          <a:lstStyle/>
          <a:p>
            <a:r>
              <a:rPr lang="en-US" dirty="0"/>
              <a:t>Why Freight policy? Implications for climate and cities.</a:t>
            </a:r>
          </a:p>
        </p:txBody>
      </p:sp>
      <p:sp>
        <p:nvSpPr>
          <p:cNvPr id="5" name="Content Placeholder 4">
            <a:extLst>
              <a:ext uri="{FF2B5EF4-FFF2-40B4-BE49-F238E27FC236}">
                <a16:creationId xmlns:a16="http://schemas.microsoft.com/office/drawing/2014/main" id="{7570BD80-8CC1-4FAE-B14D-37D5C88E4157}"/>
              </a:ext>
            </a:extLst>
          </p:cNvPr>
          <p:cNvSpPr>
            <a:spLocks noGrp="1"/>
          </p:cNvSpPr>
          <p:nvPr>
            <p:ph sz="half" idx="1"/>
          </p:nvPr>
        </p:nvSpPr>
        <p:spPr/>
        <p:txBody>
          <a:bodyPr>
            <a:normAutofit fontScale="85000" lnSpcReduction="20000"/>
          </a:bodyPr>
          <a:lstStyle/>
          <a:p>
            <a:r>
              <a:rPr lang="en-US" sz="1600" dirty="0"/>
              <a:t>By 2050, demand for goods is expected to </a:t>
            </a:r>
            <a:r>
              <a:rPr lang="en-US" sz="1600" b="1" dirty="0">
                <a:solidFill>
                  <a:srgbClr val="F0AB00"/>
                </a:solidFill>
              </a:rPr>
              <a:t>more than triple. </a:t>
            </a:r>
            <a:r>
              <a:rPr lang="en-US" sz="1600" dirty="0"/>
              <a:t>In the U.S., already </a:t>
            </a:r>
            <a:r>
              <a:rPr lang="en-US" sz="1600" b="1" dirty="0">
                <a:solidFill>
                  <a:srgbClr val="F0AB00"/>
                </a:solidFill>
              </a:rPr>
              <a:t>80% of all goods </a:t>
            </a:r>
            <a:r>
              <a:rPr lang="en-US" sz="1600" dirty="0"/>
              <a:t>start or end in cities.</a:t>
            </a:r>
          </a:p>
          <a:p>
            <a:pPr marL="0" indent="0">
              <a:buNone/>
            </a:pPr>
            <a:endParaRPr lang="en-US" sz="1600" dirty="0"/>
          </a:p>
          <a:p>
            <a:r>
              <a:rPr lang="en-US" sz="1600" dirty="0"/>
              <a:t>Climate:</a:t>
            </a:r>
          </a:p>
          <a:p>
            <a:pPr lvl="1"/>
            <a:r>
              <a:rPr lang="en-US" sz="1200" dirty="0"/>
              <a:t>Transport contributes 14% of the planet’s greenhouse gas emissions, </a:t>
            </a:r>
            <a:r>
              <a:rPr lang="en-US" sz="1200" b="1" dirty="0">
                <a:solidFill>
                  <a:srgbClr val="F0AB00"/>
                </a:solidFill>
              </a:rPr>
              <a:t>40% of comes from freight. </a:t>
            </a:r>
            <a:endParaRPr lang="en-US" sz="1200" dirty="0"/>
          </a:p>
          <a:p>
            <a:r>
              <a:rPr lang="en-US" sz="1600" dirty="0"/>
              <a:t>Air quality:</a:t>
            </a:r>
          </a:p>
          <a:p>
            <a:pPr lvl="1"/>
            <a:r>
              <a:rPr lang="en-US" sz="1200" dirty="0"/>
              <a:t>China: diesel trucks contribute a </a:t>
            </a:r>
            <a:r>
              <a:rPr lang="en-US" sz="1200" b="1" dirty="0">
                <a:solidFill>
                  <a:srgbClr val="F0AB00"/>
                </a:solidFill>
              </a:rPr>
              <a:t>half to two-thirds of major pollutants.</a:t>
            </a:r>
          </a:p>
          <a:p>
            <a:r>
              <a:rPr lang="en-US" sz="1600" dirty="0"/>
              <a:t>Road safety:</a:t>
            </a:r>
          </a:p>
          <a:p>
            <a:pPr lvl="1"/>
            <a:r>
              <a:rPr lang="en-US" sz="1200" dirty="0"/>
              <a:t>EU: Despite a small fraction of the vehicle pop., trucks responsible for a </a:t>
            </a:r>
            <a:r>
              <a:rPr lang="en-US" sz="1200" b="1" dirty="0">
                <a:solidFill>
                  <a:srgbClr val="F0AB00"/>
                </a:solidFill>
              </a:rPr>
              <a:t>quarter of road fatalities.</a:t>
            </a:r>
          </a:p>
          <a:p>
            <a:pPr lvl="1"/>
            <a:r>
              <a:rPr lang="en-US" sz="1200" dirty="0"/>
              <a:t>Colombia: </a:t>
            </a:r>
            <a:r>
              <a:rPr lang="en-US" sz="1200" b="1" dirty="0">
                <a:solidFill>
                  <a:srgbClr val="F0AB00"/>
                </a:solidFill>
              </a:rPr>
              <a:t>quarter of bicyclist deaths </a:t>
            </a:r>
            <a:r>
              <a:rPr lang="en-US" sz="1200" dirty="0"/>
              <a:t>last year were due to trucks.</a:t>
            </a:r>
          </a:p>
          <a:p>
            <a:pPr marL="457188" lvl="1" indent="0">
              <a:buNone/>
            </a:pPr>
            <a:endParaRPr lang="en-US" sz="1200" dirty="0"/>
          </a:p>
          <a:p>
            <a:r>
              <a:rPr lang="en-US" sz="1600" dirty="0"/>
              <a:t>We should be aiming for a “</a:t>
            </a:r>
            <a:r>
              <a:rPr lang="en-US" sz="1600" b="1" dirty="0">
                <a:solidFill>
                  <a:srgbClr val="F0AB00"/>
                </a:solidFill>
              </a:rPr>
              <a:t>triple zero</a:t>
            </a:r>
            <a:r>
              <a:rPr lang="en-US" sz="1600" dirty="0"/>
              <a:t>” bottom-line for freight: zero emissions, zero road deaths and zero exclusion.</a:t>
            </a:r>
          </a:p>
          <a:p>
            <a:pPr lvl="1"/>
            <a:endParaRPr lang="en-US" sz="1200" dirty="0"/>
          </a:p>
          <a:p>
            <a:pPr lvl="1"/>
            <a:endParaRPr lang="en-US" sz="1200" dirty="0"/>
          </a:p>
          <a:p>
            <a:pPr lvl="1"/>
            <a:endParaRPr lang="en-US" sz="1200" b="1" dirty="0">
              <a:solidFill>
                <a:srgbClr val="F0AB00"/>
              </a:solidFill>
            </a:endParaRPr>
          </a:p>
        </p:txBody>
      </p:sp>
      <p:sp>
        <p:nvSpPr>
          <p:cNvPr id="7" name="Text Placeholder 6">
            <a:extLst>
              <a:ext uri="{FF2B5EF4-FFF2-40B4-BE49-F238E27FC236}">
                <a16:creationId xmlns:a16="http://schemas.microsoft.com/office/drawing/2014/main" id="{14858DDF-9584-40EF-B376-8B307C7CEF7A}"/>
              </a:ext>
            </a:extLst>
          </p:cNvPr>
          <p:cNvSpPr>
            <a:spLocks noGrp="1"/>
          </p:cNvSpPr>
          <p:nvPr>
            <p:ph type="body" sz="quarter" idx="10"/>
          </p:nvPr>
        </p:nvSpPr>
        <p:spPr/>
        <p:txBody>
          <a:bodyPr/>
          <a:lstStyle/>
          <a:p>
            <a:r>
              <a:rPr lang="en-US" b="0" i="0" dirty="0">
                <a:solidFill>
                  <a:srgbClr val="767676"/>
                </a:solidFill>
                <a:effectLst/>
                <a:latin typeface="BWHaasGrotesk-56Italic-Web"/>
              </a:rPr>
              <a:t>Photographer: Asim Hafeez/Bloomberg; SOURCE: </a:t>
            </a:r>
            <a:r>
              <a:rPr lang="en-US" b="0" i="0" dirty="0">
                <a:solidFill>
                  <a:srgbClr val="767676"/>
                </a:solidFill>
                <a:effectLst/>
                <a:latin typeface="BWHaasGrotesk-56Italic-Web"/>
                <a:hlinkClick r:id="rId2"/>
              </a:rPr>
              <a:t>WRI 2020</a:t>
            </a:r>
            <a:endParaRPr lang="en-US" dirty="0"/>
          </a:p>
        </p:txBody>
      </p:sp>
      <p:pic>
        <p:nvPicPr>
          <p:cNvPr id="21" name="Content Placeholder 20" descr="A full view of a city&#10;&#10;Description automatically generated">
            <a:extLst>
              <a:ext uri="{FF2B5EF4-FFF2-40B4-BE49-F238E27FC236}">
                <a16:creationId xmlns:a16="http://schemas.microsoft.com/office/drawing/2014/main" id="{8C67B45A-2335-4B62-AEBA-11C01335F0B7}"/>
              </a:ext>
            </a:extLst>
          </p:cNvPr>
          <p:cNvPicPr>
            <a:picLocks noGrp="1" noChangeAspect="1"/>
          </p:cNvPicPr>
          <p:nvPr>
            <p:ph sz="half" idx="2"/>
          </p:nvPr>
        </p:nvPicPr>
        <p:blipFill>
          <a:blip r:embed="rId3"/>
          <a:stretch>
            <a:fillRect/>
          </a:stretch>
        </p:blipFill>
        <p:spPr>
          <a:xfrm>
            <a:off x="4648199" y="1300976"/>
            <a:ext cx="4339857" cy="2985201"/>
          </a:xfrm>
        </p:spPr>
      </p:pic>
    </p:spTree>
    <p:extLst>
      <p:ext uri="{BB962C8B-B14F-4D97-AF65-F5344CB8AC3E}">
        <p14:creationId xmlns:p14="http://schemas.microsoft.com/office/powerpoint/2010/main" val="3123401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21BED2-40E0-44D8-B7E8-7DF2CC88F5CF}"/>
              </a:ext>
            </a:extLst>
          </p:cNvPr>
          <p:cNvSpPr>
            <a:spLocks noGrp="1"/>
          </p:cNvSpPr>
          <p:nvPr>
            <p:ph type="title"/>
          </p:nvPr>
        </p:nvSpPr>
        <p:spPr/>
        <p:txBody>
          <a:bodyPr/>
          <a:lstStyle/>
          <a:p>
            <a:r>
              <a:rPr lang="en-US" dirty="0"/>
              <a:t>Let’s Start with Ag</a:t>
            </a:r>
          </a:p>
        </p:txBody>
      </p:sp>
      <p:sp>
        <p:nvSpPr>
          <p:cNvPr id="10" name="Content Placeholder 9">
            <a:extLst>
              <a:ext uri="{FF2B5EF4-FFF2-40B4-BE49-F238E27FC236}">
                <a16:creationId xmlns:a16="http://schemas.microsoft.com/office/drawing/2014/main" id="{FC73722A-49E3-4200-AD51-21B31CECC4AC}"/>
              </a:ext>
            </a:extLst>
          </p:cNvPr>
          <p:cNvSpPr>
            <a:spLocks noGrp="1"/>
          </p:cNvSpPr>
          <p:nvPr>
            <p:ph sz="half" idx="1"/>
          </p:nvPr>
        </p:nvSpPr>
        <p:spPr/>
        <p:txBody>
          <a:bodyPr>
            <a:normAutofit fontScale="47500" lnSpcReduction="20000"/>
          </a:bodyPr>
          <a:lstStyle/>
          <a:p>
            <a:r>
              <a:rPr lang="en-US" sz="5100" b="1" baseline="0" dirty="0">
                <a:solidFill>
                  <a:srgbClr val="F0AB00"/>
                </a:solidFill>
              </a:rPr>
              <a:t>28% of all freight volume</a:t>
            </a:r>
            <a:r>
              <a:rPr lang="en-US" sz="5100" baseline="0" dirty="0">
                <a:solidFill>
                  <a:srgbClr val="F0AB00"/>
                </a:solidFill>
              </a:rPr>
              <a:t> </a:t>
            </a:r>
            <a:r>
              <a:rPr lang="en-US" sz="5100" baseline="0" dirty="0"/>
              <a:t>on the roadways is grain related, the highest share of any commodity in the state </a:t>
            </a:r>
          </a:p>
          <a:p>
            <a:pPr marL="0" indent="0">
              <a:buNone/>
            </a:pPr>
            <a:endParaRPr lang="en-US" sz="5100" baseline="0" dirty="0"/>
          </a:p>
          <a:p>
            <a:r>
              <a:rPr lang="en-US" sz="5100" dirty="0"/>
              <a:t>A</a:t>
            </a:r>
            <a:r>
              <a:rPr lang="en-US" sz="5100" baseline="0" dirty="0"/>
              <a:t>nd it’s growing. between 1990 and 2016, state corn production increased by more than half.</a:t>
            </a:r>
          </a:p>
          <a:p>
            <a:pPr marL="0" indent="0">
              <a:buNone/>
            </a:pPr>
            <a:endParaRPr lang="en-US" sz="5100" baseline="0" dirty="0"/>
          </a:p>
          <a:p>
            <a:endParaRPr lang="en-US" dirty="0"/>
          </a:p>
        </p:txBody>
      </p:sp>
      <p:pic>
        <p:nvPicPr>
          <p:cNvPr id="14" name="Content Placeholder 13" descr="Map&#10;&#10;Description automatically generated">
            <a:extLst>
              <a:ext uri="{FF2B5EF4-FFF2-40B4-BE49-F238E27FC236}">
                <a16:creationId xmlns:a16="http://schemas.microsoft.com/office/drawing/2014/main" id="{4B47A1AF-AE99-438A-B808-B5AB15DC3896}"/>
              </a:ext>
            </a:extLst>
          </p:cNvPr>
          <p:cNvPicPr>
            <a:picLocks noGrp="1" noChangeAspect="1"/>
          </p:cNvPicPr>
          <p:nvPr>
            <p:ph sz="half" idx="2"/>
          </p:nvPr>
        </p:nvPicPr>
        <p:blipFill>
          <a:blip r:embed="rId3"/>
          <a:stretch>
            <a:fillRect/>
          </a:stretch>
        </p:blipFill>
        <p:spPr>
          <a:xfrm>
            <a:off x="4572000" y="542924"/>
            <a:ext cx="4572000" cy="4051700"/>
          </a:xfrm>
        </p:spPr>
      </p:pic>
      <p:sp>
        <p:nvSpPr>
          <p:cNvPr id="12" name="Text Placeholder 11">
            <a:extLst>
              <a:ext uri="{FF2B5EF4-FFF2-40B4-BE49-F238E27FC236}">
                <a16:creationId xmlns:a16="http://schemas.microsoft.com/office/drawing/2014/main" id="{AA3C045D-E27B-466D-8111-D97D577F8B12}"/>
              </a:ext>
            </a:extLst>
          </p:cNvPr>
          <p:cNvSpPr>
            <a:spLocks noGrp="1"/>
          </p:cNvSpPr>
          <p:nvPr>
            <p:ph type="body" sz="quarter" idx="10"/>
          </p:nvPr>
        </p:nvSpPr>
        <p:spPr/>
        <p:txBody>
          <a:bodyPr/>
          <a:lstStyle/>
          <a:p>
            <a:r>
              <a:rPr lang="en-US" dirty="0"/>
              <a:t>Source: </a:t>
            </a:r>
            <a:r>
              <a:rPr lang="en-US" dirty="0">
                <a:hlinkClick r:id="rId4"/>
              </a:rPr>
              <a:t>Fried et. al. 2018</a:t>
            </a:r>
            <a:endParaRPr lang="en-US" dirty="0"/>
          </a:p>
        </p:txBody>
      </p:sp>
      <p:sp>
        <p:nvSpPr>
          <p:cNvPr id="16" name="TextBox 15">
            <a:extLst>
              <a:ext uri="{FF2B5EF4-FFF2-40B4-BE49-F238E27FC236}">
                <a16:creationId xmlns:a16="http://schemas.microsoft.com/office/drawing/2014/main" id="{19890FE0-CEE5-4ACF-A868-837CC64C24BE}"/>
              </a:ext>
            </a:extLst>
          </p:cNvPr>
          <p:cNvSpPr txBox="1"/>
          <p:nvPr/>
        </p:nvSpPr>
        <p:spPr>
          <a:xfrm>
            <a:off x="7693071" y="876300"/>
            <a:ext cx="1252146" cy="369332"/>
          </a:xfrm>
          <a:prstGeom prst="rect">
            <a:avLst/>
          </a:prstGeom>
          <a:noFill/>
        </p:spPr>
        <p:txBody>
          <a:bodyPr wrap="square" rtlCol="0">
            <a:spAutoFit/>
          </a:bodyPr>
          <a:lstStyle/>
          <a:p>
            <a:r>
              <a:rPr lang="en-US" sz="900" b="1" dirty="0">
                <a:effectLst>
                  <a:outerShdw blurRad="38100" dist="38100" dir="2700000" algn="tl">
                    <a:srgbClr val="000000">
                      <a:alpha val="43137"/>
                    </a:srgbClr>
                  </a:outerShdw>
                </a:effectLst>
              </a:rPr>
              <a:t>Minnesota corn production, 2014</a:t>
            </a:r>
          </a:p>
        </p:txBody>
      </p:sp>
      <p:pic>
        <p:nvPicPr>
          <p:cNvPr id="18" name="Picture 17">
            <a:extLst>
              <a:ext uri="{FF2B5EF4-FFF2-40B4-BE49-F238E27FC236}">
                <a16:creationId xmlns:a16="http://schemas.microsoft.com/office/drawing/2014/main" id="{C2C66671-E8F7-4DCE-85BB-6530FFDF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6523" y="3041374"/>
            <a:ext cx="851940" cy="12216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89602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C56B01-F4CD-4AD8-A7B8-C69AB03BDCBA}"/>
              </a:ext>
            </a:extLst>
          </p:cNvPr>
          <p:cNvSpPr>
            <a:spLocks noGrp="1"/>
          </p:cNvSpPr>
          <p:nvPr>
            <p:ph type="body" sz="quarter" idx="10"/>
          </p:nvPr>
        </p:nvSpPr>
        <p:spPr/>
        <p:txBody>
          <a:bodyPr/>
          <a:lstStyle/>
          <a:p>
            <a:r>
              <a:rPr lang="en-US" dirty="0"/>
              <a:t>Source MnDOT, Interviews with farmers</a:t>
            </a:r>
          </a:p>
        </p:txBody>
      </p:sp>
      <p:sp>
        <p:nvSpPr>
          <p:cNvPr id="17" name="TextBox 16">
            <a:extLst>
              <a:ext uri="{FF2B5EF4-FFF2-40B4-BE49-F238E27FC236}">
                <a16:creationId xmlns:a16="http://schemas.microsoft.com/office/drawing/2014/main" id="{5A2423AB-74DF-425A-9068-6C4CFCD0414A}"/>
              </a:ext>
            </a:extLst>
          </p:cNvPr>
          <p:cNvSpPr txBox="1"/>
          <p:nvPr/>
        </p:nvSpPr>
        <p:spPr>
          <a:xfrm>
            <a:off x="742493" y="479317"/>
            <a:ext cx="4572000" cy="1477328"/>
          </a:xfrm>
          <a:prstGeom prst="rect">
            <a:avLst/>
          </a:prstGeom>
          <a:solidFill>
            <a:srgbClr val="000000">
              <a:alpha val="67059"/>
            </a:srgbClr>
          </a:solidFill>
        </p:spPr>
        <p:txBody>
          <a:bodyPr wrap="square">
            <a:spAutoFit/>
          </a:bodyPr>
          <a:lstStyle/>
          <a:p>
            <a:pPr marL="0" indent="0">
              <a:buNone/>
            </a:pPr>
            <a:r>
              <a:rPr lang="en-US" i="1" dirty="0">
                <a:solidFill>
                  <a:schemeClr val="bg1"/>
                </a:solidFill>
                <a:latin typeface="Arial" panose="020B0604020202020204" pitchFamily="34" charset="0"/>
                <a:cs typeface="Arial" panose="020B0604020202020204" pitchFamily="34" charset="0"/>
              </a:rPr>
              <a:t>“</a:t>
            </a:r>
            <a:r>
              <a:rPr lang="en-US" b="1" i="1" dirty="0">
                <a:solidFill>
                  <a:srgbClr val="F0AB00"/>
                </a:solidFill>
                <a:latin typeface="Arial" panose="020B0604020202020204" pitchFamily="34" charset="0"/>
                <a:cs typeface="Arial" panose="020B0604020202020204" pitchFamily="34" charset="0"/>
              </a:rPr>
              <a:t>Farmers are [trucking] more outputs over longer distances</a:t>
            </a:r>
            <a:r>
              <a:rPr lang="en-US" b="1" i="1" dirty="0">
                <a:solidFill>
                  <a:schemeClr val="bg1"/>
                </a:solidFill>
                <a:latin typeface="Arial" panose="020B0604020202020204" pitchFamily="34" charset="0"/>
                <a:cs typeface="Arial" panose="020B0604020202020204" pitchFamily="34" charset="0"/>
              </a:rPr>
              <a:t> </a:t>
            </a:r>
            <a:r>
              <a:rPr lang="en-US" i="1" dirty="0">
                <a:solidFill>
                  <a:schemeClr val="bg1"/>
                </a:solidFill>
                <a:latin typeface="Arial" panose="020B0604020202020204" pitchFamily="34" charset="0"/>
                <a:cs typeface="Arial" panose="020B0604020202020204" pitchFamily="34" charset="0"/>
              </a:rPr>
              <a:t>compared to the previous pattern where farmers would focus on short moves to local consolidation points and rail terminals”</a:t>
            </a:r>
            <a:endParaRPr lang="en-US" i="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ADC69F39-7DDD-40AD-B4B4-DE326CF7CCAA}"/>
              </a:ext>
            </a:extLst>
          </p:cNvPr>
          <p:cNvSpPr txBox="1"/>
          <p:nvPr/>
        </p:nvSpPr>
        <p:spPr>
          <a:xfrm>
            <a:off x="4033114" y="3463854"/>
            <a:ext cx="4572000" cy="1200329"/>
          </a:xfrm>
          <a:prstGeom prst="rect">
            <a:avLst/>
          </a:prstGeom>
          <a:solidFill>
            <a:srgbClr val="000000">
              <a:alpha val="67059"/>
            </a:srgbClr>
          </a:solidFill>
        </p:spPr>
        <p:txBody>
          <a:bodyPr wrap="square">
            <a:spAutoFit/>
          </a:bodyPr>
          <a:lstStyle/>
          <a:p>
            <a:pPr marL="0" indent="0">
              <a:buNone/>
            </a:pPr>
            <a:r>
              <a:rPr lang="en-US" i="1" dirty="0">
                <a:solidFill>
                  <a:schemeClr val="bg1"/>
                </a:solidFill>
                <a:latin typeface="Arial" panose="020B0604020202020204" pitchFamily="34" charset="0"/>
                <a:cs typeface="Arial" panose="020B0604020202020204" pitchFamily="34" charset="0"/>
              </a:rPr>
              <a:t>“We hauled [crops] over 50 miles. We're going to haul where the money's good. </a:t>
            </a:r>
            <a:r>
              <a:rPr lang="en-US" b="1" i="1" dirty="0">
                <a:solidFill>
                  <a:srgbClr val="F0AB00"/>
                </a:solidFill>
                <a:latin typeface="Arial" panose="020B0604020202020204" pitchFamily="34" charset="0"/>
                <a:cs typeface="Arial" panose="020B0604020202020204" pitchFamily="34" charset="0"/>
              </a:rPr>
              <a:t>It doesn't really matter how far we have to go</a:t>
            </a:r>
            <a:r>
              <a:rPr lang="en-US" i="1" dirty="0">
                <a:solidFill>
                  <a:schemeClr val="bg1"/>
                </a:solidFill>
                <a:latin typeface="Arial" panose="020B060402020202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814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0267-4C74-432A-974E-A15313B7A60D}"/>
              </a:ext>
            </a:extLst>
          </p:cNvPr>
          <p:cNvSpPr>
            <a:spLocks noGrp="1"/>
          </p:cNvSpPr>
          <p:nvPr>
            <p:ph type="title"/>
          </p:nvPr>
        </p:nvSpPr>
        <p:spPr/>
        <p:txBody>
          <a:bodyPr>
            <a:normAutofit fontScale="90000"/>
          </a:bodyPr>
          <a:lstStyle/>
          <a:p>
            <a:r>
              <a:rPr lang="en-US" dirty="0"/>
              <a:t>Traditional Markets are consolidating – shuttle elevators</a:t>
            </a:r>
          </a:p>
        </p:txBody>
      </p:sp>
      <p:sp>
        <p:nvSpPr>
          <p:cNvPr id="25" name="Content Placeholder 24">
            <a:extLst>
              <a:ext uri="{FF2B5EF4-FFF2-40B4-BE49-F238E27FC236}">
                <a16:creationId xmlns:a16="http://schemas.microsoft.com/office/drawing/2014/main" id="{FC2609AF-2DB4-4385-A66D-16911E40675C}"/>
              </a:ext>
            </a:extLst>
          </p:cNvPr>
          <p:cNvSpPr>
            <a:spLocks noGrp="1"/>
          </p:cNvSpPr>
          <p:nvPr>
            <p:ph sz="half" idx="1"/>
          </p:nvPr>
        </p:nvSpPr>
        <p:spPr/>
        <p:txBody>
          <a:bodyPr>
            <a:normAutofit fontScale="92500" lnSpcReduction="20000"/>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Rail companies have incentivized large, rail-served elevators to up loading capacity to serve ‘shuttle’ trains, out-competing small elevators </a:t>
            </a:r>
          </a:p>
          <a:p>
            <a:pPr marL="685789"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In North Dakota, </a:t>
            </a:r>
            <a:r>
              <a:rPr lang="en-US" sz="1800" b="1" dirty="0">
                <a:solidFill>
                  <a:srgbClr val="F0AB00"/>
                </a:solidFill>
                <a:latin typeface="Arial" panose="020B0604020202020204" pitchFamily="34" charset="0"/>
                <a:cs typeface="Arial" panose="020B0604020202020204" pitchFamily="34" charset="0"/>
              </a:rPr>
              <a:t>less than a dozen shuttle grain elevators </a:t>
            </a:r>
            <a:r>
              <a:rPr lang="en-US" sz="1800" dirty="0">
                <a:latin typeface="Arial" panose="020B0604020202020204" pitchFamily="34" charset="0"/>
                <a:cs typeface="Arial" panose="020B0604020202020204" pitchFamily="34" charset="0"/>
              </a:rPr>
              <a:t>handled two-thirds of the state’s crop production.</a:t>
            </a:r>
          </a:p>
          <a:p>
            <a:pPr marL="685789"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Minnesota is estimated to have </a:t>
            </a:r>
            <a:r>
              <a:rPr lang="en-US" sz="1800" b="1" dirty="0">
                <a:solidFill>
                  <a:srgbClr val="F0AB00"/>
                </a:solidFill>
                <a:latin typeface="Arial" panose="020B0604020202020204" pitchFamily="34" charset="0"/>
                <a:cs typeface="Arial" panose="020B0604020202020204" pitchFamily="34" charset="0"/>
              </a:rPr>
              <a:t>37 shuttle elevators</a:t>
            </a:r>
            <a:r>
              <a:rPr lang="en-US" sz="1800" dirty="0">
                <a:latin typeface="Arial" panose="020B0604020202020204" pitchFamily="34" charset="0"/>
                <a:cs typeface="Arial" panose="020B0604020202020204" pitchFamily="34" charset="0"/>
              </a:rPr>
              <a:t>, out of a total 384 elevators</a:t>
            </a:r>
          </a:p>
        </p:txBody>
      </p:sp>
      <p:sp>
        <p:nvSpPr>
          <p:cNvPr id="7" name="Text Placeholder 6">
            <a:extLst>
              <a:ext uri="{FF2B5EF4-FFF2-40B4-BE49-F238E27FC236}">
                <a16:creationId xmlns:a16="http://schemas.microsoft.com/office/drawing/2014/main" id="{9890E875-7B54-4827-B5FA-F3B4E00B9A36}"/>
              </a:ext>
            </a:extLst>
          </p:cNvPr>
          <p:cNvSpPr>
            <a:spLocks noGrp="1"/>
          </p:cNvSpPr>
          <p:nvPr>
            <p:ph type="body" sz="quarter" idx="10"/>
          </p:nvPr>
        </p:nvSpPr>
        <p:spPr/>
        <p:txBody>
          <a:bodyPr/>
          <a:lstStyle/>
          <a:p>
            <a:r>
              <a:rPr lang="en-US" dirty="0"/>
              <a:t>SOURCE: FHWA 2016, </a:t>
            </a:r>
            <a:r>
              <a:rPr lang="en-US" dirty="0">
                <a:hlinkClick r:id="rId3"/>
              </a:rPr>
              <a:t>Tolliver et. al. 2005</a:t>
            </a:r>
            <a:r>
              <a:rPr lang="en-US" dirty="0"/>
              <a:t>, </a:t>
            </a:r>
            <a:r>
              <a:rPr lang="en-US" dirty="0">
                <a:hlinkClick r:id="rId4"/>
              </a:rPr>
              <a:t>Fried et. al. 2020 </a:t>
            </a:r>
            <a:endParaRPr lang="en-US" dirty="0"/>
          </a:p>
        </p:txBody>
      </p:sp>
      <p:pic>
        <p:nvPicPr>
          <p:cNvPr id="28" name="Content Placeholder 4">
            <a:extLst>
              <a:ext uri="{FF2B5EF4-FFF2-40B4-BE49-F238E27FC236}">
                <a16:creationId xmlns:a16="http://schemas.microsoft.com/office/drawing/2014/main" id="{38F16213-72EC-4D51-9AE7-F8CC592D4C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1388" y="1200151"/>
            <a:ext cx="4479533" cy="2785710"/>
          </a:xfrm>
          <a:prstGeom prst="rect">
            <a:avLst/>
          </a:prstGeom>
          <a:ln>
            <a:noFill/>
          </a:ln>
          <a:effectLst/>
        </p:spPr>
      </p:pic>
    </p:spTree>
    <p:extLst>
      <p:ext uri="{BB962C8B-B14F-4D97-AF65-F5344CB8AC3E}">
        <p14:creationId xmlns:p14="http://schemas.microsoft.com/office/powerpoint/2010/main" val="3561476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0267-4C74-432A-974E-A15313B7A60D}"/>
              </a:ext>
            </a:extLst>
          </p:cNvPr>
          <p:cNvSpPr>
            <a:spLocks noGrp="1"/>
          </p:cNvSpPr>
          <p:nvPr>
            <p:ph type="title"/>
          </p:nvPr>
        </p:nvSpPr>
        <p:spPr/>
        <p:txBody>
          <a:bodyPr>
            <a:normAutofit/>
          </a:bodyPr>
          <a:lstStyle/>
          <a:p>
            <a:r>
              <a:rPr lang="en-US" dirty="0"/>
              <a:t>New-</a:t>
            </a:r>
            <a:r>
              <a:rPr lang="en-US" dirty="0" err="1"/>
              <a:t>ish</a:t>
            </a:r>
            <a:r>
              <a:rPr lang="en-US" dirty="0"/>
              <a:t> markets are emerging - Biofuel</a:t>
            </a:r>
          </a:p>
        </p:txBody>
      </p:sp>
      <p:pic>
        <p:nvPicPr>
          <p:cNvPr id="11" name="Content Placeholder 10" descr="Chart, histogram&#10;&#10;Description automatically generated">
            <a:extLst>
              <a:ext uri="{FF2B5EF4-FFF2-40B4-BE49-F238E27FC236}">
                <a16:creationId xmlns:a16="http://schemas.microsoft.com/office/drawing/2014/main" id="{9C8D52BD-6B93-4D46-BE78-7F473A12F6EF}"/>
              </a:ext>
            </a:extLst>
          </p:cNvPr>
          <p:cNvPicPr>
            <a:picLocks noGrp="1" noChangeAspect="1"/>
          </p:cNvPicPr>
          <p:nvPr>
            <p:ph sz="half" idx="1"/>
          </p:nvPr>
        </p:nvPicPr>
        <p:blipFill>
          <a:blip r:embed="rId3"/>
          <a:stretch>
            <a:fillRect/>
          </a:stretch>
        </p:blipFill>
        <p:spPr>
          <a:xfrm>
            <a:off x="457201" y="1088532"/>
            <a:ext cx="4038600" cy="1900517"/>
          </a:xfrm>
        </p:spPr>
      </p:pic>
      <p:pic>
        <p:nvPicPr>
          <p:cNvPr id="9" name="Content Placeholder 8" descr="A picture containing diagram&#10;&#10;Description automatically generated">
            <a:extLst>
              <a:ext uri="{FF2B5EF4-FFF2-40B4-BE49-F238E27FC236}">
                <a16:creationId xmlns:a16="http://schemas.microsoft.com/office/drawing/2014/main" id="{6384F275-DA87-4332-93E8-4A41CCF60045}"/>
              </a:ext>
            </a:extLst>
          </p:cNvPr>
          <p:cNvPicPr>
            <a:picLocks noGrp="1" noChangeAspect="1"/>
          </p:cNvPicPr>
          <p:nvPr>
            <p:ph sz="half" idx="2"/>
          </p:nvPr>
        </p:nvPicPr>
        <p:blipFill>
          <a:blip r:embed="rId4"/>
          <a:stretch>
            <a:fillRect/>
          </a:stretch>
        </p:blipFill>
        <p:spPr>
          <a:xfrm>
            <a:off x="4572000" y="916804"/>
            <a:ext cx="4482548" cy="3551617"/>
          </a:xfrm>
        </p:spPr>
      </p:pic>
      <p:sp>
        <p:nvSpPr>
          <p:cNvPr id="7" name="Text Placeholder 6">
            <a:extLst>
              <a:ext uri="{FF2B5EF4-FFF2-40B4-BE49-F238E27FC236}">
                <a16:creationId xmlns:a16="http://schemas.microsoft.com/office/drawing/2014/main" id="{9890E875-7B54-4827-B5FA-F3B4E00B9A36}"/>
              </a:ext>
            </a:extLst>
          </p:cNvPr>
          <p:cNvSpPr>
            <a:spLocks noGrp="1"/>
          </p:cNvSpPr>
          <p:nvPr>
            <p:ph type="body" sz="quarter" idx="10"/>
          </p:nvPr>
        </p:nvSpPr>
        <p:spPr/>
        <p:txBody>
          <a:bodyPr/>
          <a:lstStyle/>
          <a:p>
            <a:r>
              <a:rPr lang="en-US" dirty="0"/>
              <a:t>SOURCE: </a:t>
            </a:r>
            <a:r>
              <a:rPr lang="en-US" dirty="0">
                <a:hlinkClick r:id="rId5"/>
              </a:rPr>
              <a:t>DOE 2020</a:t>
            </a:r>
            <a:r>
              <a:rPr lang="en-US" dirty="0"/>
              <a:t>; </a:t>
            </a:r>
            <a:r>
              <a:rPr lang="en-US" dirty="0">
                <a:hlinkClick r:id="rId6"/>
              </a:rPr>
              <a:t>EPT 2020</a:t>
            </a:r>
            <a:r>
              <a:rPr lang="en-US" dirty="0"/>
              <a:t>; </a:t>
            </a:r>
            <a:r>
              <a:rPr lang="en-US" dirty="0">
                <a:hlinkClick r:id="rId7"/>
              </a:rPr>
              <a:t>USDA 2020</a:t>
            </a:r>
            <a:endParaRPr lang="en-US" dirty="0"/>
          </a:p>
        </p:txBody>
      </p:sp>
      <p:sp>
        <p:nvSpPr>
          <p:cNvPr id="3" name="TextBox 2">
            <a:extLst>
              <a:ext uri="{FF2B5EF4-FFF2-40B4-BE49-F238E27FC236}">
                <a16:creationId xmlns:a16="http://schemas.microsoft.com/office/drawing/2014/main" id="{D1451241-5658-40DA-AF70-63215B91B3E7}"/>
              </a:ext>
            </a:extLst>
          </p:cNvPr>
          <p:cNvSpPr txBox="1"/>
          <p:nvPr/>
        </p:nvSpPr>
        <p:spPr>
          <a:xfrm>
            <a:off x="441326" y="3312430"/>
            <a:ext cx="3961709"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a:t>Minnesota is also home to 20 ethanol refineries</a:t>
            </a:r>
          </a:p>
          <a:p>
            <a:pPr marL="285750" indent="-285750">
              <a:buFont typeface="Arial" panose="020B0604020202020204" pitchFamily="34" charset="0"/>
              <a:buChar char="•"/>
            </a:pPr>
            <a:r>
              <a:rPr lang="en-US" sz="1400" dirty="0"/>
              <a:t>USDA to invest $100 million to increase biofuel sales through Higher Blends Infrastructure Incentive Program as part of COVID Relief</a:t>
            </a:r>
          </a:p>
          <a:p>
            <a:pPr marL="285750" indent="-285750">
              <a:buFont typeface="Arial" panose="020B0604020202020204" pitchFamily="34" charset="0"/>
              <a:buChar char="•"/>
            </a:pPr>
            <a:r>
              <a:rPr lang="en-US" sz="1400" dirty="0"/>
              <a:t>Not much compared to $17.5 billion investment in fossil fuels, but may lead to future increases</a:t>
            </a:r>
          </a:p>
        </p:txBody>
      </p:sp>
    </p:spTree>
    <p:extLst>
      <p:ext uri="{BB962C8B-B14F-4D97-AF65-F5344CB8AC3E}">
        <p14:creationId xmlns:p14="http://schemas.microsoft.com/office/powerpoint/2010/main" val="1621868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941335B-7B66-4C25-8FB5-FFEC226834EA}"/>
              </a:ext>
            </a:extLst>
          </p:cNvPr>
          <p:cNvSpPr/>
          <p:nvPr/>
        </p:nvSpPr>
        <p:spPr>
          <a:xfrm>
            <a:off x="0" y="1416818"/>
            <a:ext cx="9144000" cy="40193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2A18FD-3566-4D55-9B4D-A63153098D75}"/>
              </a:ext>
            </a:extLst>
          </p:cNvPr>
          <p:cNvSpPr>
            <a:spLocks noGrp="1"/>
          </p:cNvSpPr>
          <p:nvPr>
            <p:ph type="title"/>
          </p:nvPr>
        </p:nvSpPr>
        <p:spPr/>
        <p:txBody>
          <a:bodyPr/>
          <a:lstStyle/>
          <a:p>
            <a:r>
              <a:rPr lang="en-US" dirty="0"/>
              <a:t>So where does all that grain go?</a:t>
            </a:r>
          </a:p>
        </p:txBody>
      </p:sp>
      <p:sp>
        <p:nvSpPr>
          <p:cNvPr id="9" name="Text Placeholder 8">
            <a:extLst>
              <a:ext uri="{FF2B5EF4-FFF2-40B4-BE49-F238E27FC236}">
                <a16:creationId xmlns:a16="http://schemas.microsoft.com/office/drawing/2014/main" id="{A6992FB4-5648-4D5B-AED2-9598C3734385}"/>
              </a:ext>
            </a:extLst>
          </p:cNvPr>
          <p:cNvSpPr>
            <a:spLocks noGrp="1"/>
          </p:cNvSpPr>
          <p:nvPr>
            <p:ph type="body" sz="quarter" idx="10"/>
          </p:nvPr>
        </p:nvSpPr>
        <p:spPr/>
        <p:txBody>
          <a:bodyPr/>
          <a:lstStyle/>
          <a:p>
            <a:endParaRPr lang="en-US"/>
          </a:p>
        </p:txBody>
      </p:sp>
      <p:pic>
        <p:nvPicPr>
          <p:cNvPr id="18" name="Content Placeholder 4">
            <a:extLst>
              <a:ext uri="{FF2B5EF4-FFF2-40B4-BE49-F238E27FC236}">
                <a16:creationId xmlns:a16="http://schemas.microsoft.com/office/drawing/2014/main" id="{91659B60-360C-4FA8-BCA2-F081414CB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864" y="618051"/>
            <a:ext cx="5858187" cy="4525449"/>
          </a:xfrm>
          <a:prstGeom prst="rect">
            <a:avLst/>
          </a:prstGeom>
          <a:ln>
            <a:noFill/>
          </a:ln>
          <a:effectLst/>
        </p:spPr>
      </p:pic>
    </p:spTree>
    <p:extLst>
      <p:ext uri="{BB962C8B-B14F-4D97-AF65-F5344CB8AC3E}">
        <p14:creationId xmlns:p14="http://schemas.microsoft.com/office/powerpoint/2010/main" val="2011187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AD86-2D00-49D2-9281-9BA0BABA1CF5}"/>
              </a:ext>
            </a:extLst>
          </p:cNvPr>
          <p:cNvSpPr>
            <a:spLocks noGrp="1"/>
          </p:cNvSpPr>
          <p:nvPr>
            <p:ph type="title"/>
          </p:nvPr>
        </p:nvSpPr>
        <p:spPr/>
        <p:txBody>
          <a:bodyPr/>
          <a:lstStyle/>
          <a:p>
            <a:r>
              <a:rPr lang="en-US" dirty="0"/>
              <a:t>Lessons for cities</a:t>
            </a:r>
          </a:p>
        </p:txBody>
      </p:sp>
      <p:sp>
        <p:nvSpPr>
          <p:cNvPr id="10" name="Content Placeholder 9">
            <a:extLst>
              <a:ext uri="{FF2B5EF4-FFF2-40B4-BE49-F238E27FC236}">
                <a16:creationId xmlns:a16="http://schemas.microsoft.com/office/drawing/2014/main" id="{03037120-6AD4-41A5-B1ED-BB30E2B7DB27}"/>
              </a:ext>
            </a:extLst>
          </p:cNvPr>
          <p:cNvSpPr>
            <a:spLocks noGrp="1"/>
          </p:cNvSpPr>
          <p:nvPr>
            <p:ph sz="half" idx="1"/>
          </p:nvPr>
        </p:nvSpPr>
        <p:spPr>
          <a:xfrm>
            <a:off x="457200" y="1078956"/>
            <a:ext cx="4038600" cy="3515667"/>
          </a:xfrm>
        </p:spPr>
        <p:txBody>
          <a:bodyPr>
            <a:normAutofit fontScale="25000" lnSpcReduction="20000"/>
          </a:bodyPr>
          <a:lstStyle/>
          <a:p>
            <a:r>
              <a:rPr lang="en-US" sz="8000" dirty="0"/>
              <a:t>Savage wanted to identify safe infra. projects around river ports</a:t>
            </a:r>
          </a:p>
          <a:p>
            <a:r>
              <a:rPr lang="en-US" sz="8000" dirty="0"/>
              <a:t>Understanding infrastructure within the context of the grain economy</a:t>
            </a:r>
          </a:p>
          <a:p>
            <a:pPr marL="0" indent="0">
              <a:buNone/>
            </a:pPr>
            <a:endParaRPr lang="en-US" sz="8000" dirty="0"/>
          </a:p>
          <a:p>
            <a:r>
              <a:rPr lang="en-US" sz="8000" dirty="0"/>
              <a:t>Over 3,600 truckloads, roughly 225,000 tons of grain, terminate in Savage.</a:t>
            </a:r>
          </a:p>
          <a:p>
            <a:pPr lvl="1"/>
            <a:r>
              <a:rPr lang="en-US" sz="8000" dirty="0"/>
              <a:t>Weighted mean traveling distance of 211 mi</a:t>
            </a:r>
          </a:p>
          <a:p>
            <a:endParaRPr lang="en-US" dirty="0"/>
          </a:p>
        </p:txBody>
      </p:sp>
      <p:sp>
        <p:nvSpPr>
          <p:cNvPr id="12" name="Text Placeholder 11">
            <a:extLst>
              <a:ext uri="{FF2B5EF4-FFF2-40B4-BE49-F238E27FC236}">
                <a16:creationId xmlns:a16="http://schemas.microsoft.com/office/drawing/2014/main" id="{6BA8FD57-F56C-4192-9F10-347EBC1113E7}"/>
              </a:ext>
            </a:extLst>
          </p:cNvPr>
          <p:cNvSpPr>
            <a:spLocks noGrp="1"/>
          </p:cNvSpPr>
          <p:nvPr>
            <p:ph type="body" sz="quarter" idx="10"/>
          </p:nvPr>
        </p:nvSpPr>
        <p:spPr/>
        <p:txBody>
          <a:bodyPr/>
          <a:lstStyle/>
          <a:p>
            <a:endParaRPr lang="en-US"/>
          </a:p>
        </p:txBody>
      </p:sp>
      <p:pic>
        <p:nvPicPr>
          <p:cNvPr id="18" name="Picture 17">
            <a:extLst>
              <a:ext uri="{FF2B5EF4-FFF2-40B4-BE49-F238E27FC236}">
                <a16:creationId xmlns:a16="http://schemas.microsoft.com/office/drawing/2014/main" id="{40D2EB6B-4DD7-45C9-8310-BC3FF11D9EC0}"/>
              </a:ext>
            </a:extLst>
          </p:cNvPr>
          <p:cNvPicPr>
            <a:picLocks noChangeAspect="1"/>
          </p:cNvPicPr>
          <p:nvPr/>
        </p:nvPicPr>
        <p:blipFill>
          <a:blip r:embed="rId3"/>
          <a:stretch>
            <a:fillRect/>
          </a:stretch>
        </p:blipFill>
        <p:spPr>
          <a:xfrm>
            <a:off x="4572000" y="50799"/>
            <a:ext cx="2301554" cy="3026783"/>
          </a:xfrm>
          <a:prstGeom prst="rect">
            <a:avLst/>
          </a:prstGeom>
        </p:spPr>
      </p:pic>
      <p:pic>
        <p:nvPicPr>
          <p:cNvPr id="24" name="Picture 23">
            <a:extLst>
              <a:ext uri="{FF2B5EF4-FFF2-40B4-BE49-F238E27FC236}">
                <a16:creationId xmlns:a16="http://schemas.microsoft.com/office/drawing/2014/main" id="{C7EB5F79-CD48-44DC-AF54-8DD7C6C3CBB5}"/>
              </a:ext>
            </a:extLst>
          </p:cNvPr>
          <p:cNvPicPr>
            <a:picLocks noChangeAspect="1"/>
          </p:cNvPicPr>
          <p:nvPr/>
        </p:nvPicPr>
        <p:blipFill>
          <a:blip r:embed="rId4"/>
          <a:stretch>
            <a:fillRect/>
          </a:stretch>
        </p:blipFill>
        <p:spPr>
          <a:xfrm>
            <a:off x="6192821" y="1627833"/>
            <a:ext cx="2951179" cy="3515667"/>
          </a:xfrm>
          <a:prstGeom prst="rect">
            <a:avLst/>
          </a:prstGeom>
        </p:spPr>
      </p:pic>
    </p:spTree>
    <p:extLst>
      <p:ext uri="{BB962C8B-B14F-4D97-AF65-F5344CB8AC3E}">
        <p14:creationId xmlns:p14="http://schemas.microsoft.com/office/powerpoint/2010/main" val="2982968552"/>
      </p:ext>
    </p:extLst>
  </p:cSld>
  <p:clrMapOvr>
    <a:masterClrMapping/>
  </p:clrMapOvr>
</p:sld>
</file>

<file path=ppt/theme/theme1.xml><?xml version="1.0" encoding="utf-8"?>
<a:theme xmlns:a="http://schemas.openxmlformats.org/drawingml/2006/main" name="17_WRI-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A796FA8-E819-6646-9E57-49A87320C980}" vid="{6145A0FF-1EC5-FA4C-B532-F800C9D320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A7380E37AB3E74E85FA227772B24694" ma:contentTypeVersion="6" ma:contentTypeDescription="Create a new document." ma:contentTypeScope="" ma:versionID="c7c6ed45186b781eb2dae6b907455267">
  <xsd:schema xmlns:xsd="http://www.w3.org/2001/XMLSchema" xmlns:xs="http://www.w3.org/2001/XMLSchema" xmlns:p="http://schemas.microsoft.com/office/2006/metadata/properties" xmlns:ns2="445328c2-551b-4dd9-a090-f5a5c2955d66" xmlns:ns3="dc473775-9aba-4817-a14b-98c7e24c91f4" targetNamespace="http://schemas.microsoft.com/office/2006/metadata/properties" ma:root="true" ma:fieldsID="46094c7b1cc925e64aae1da646d88897" ns2:_="" ns3:_="">
    <xsd:import namespace="445328c2-551b-4dd9-a090-f5a5c2955d66"/>
    <xsd:import namespace="dc473775-9aba-4817-a14b-98c7e24c91f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5328c2-551b-4dd9-a090-f5a5c2955d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473775-9aba-4817-a14b-98c7e24c91f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1C93E5-848D-4BB0-B6BA-714F858832BB}">
  <ds:schemaRefs>
    <ds:schemaRef ds:uri="http://schemas.microsoft.com/sharepoint/v3/contenttype/forms"/>
  </ds:schemaRefs>
</ds:datastoreItem>
</file>

<file path=customXml/itemProps2.xml><?xml version="1.0" encoding="utf-8"?>
<ds:datastoreItem xmlns:ds="http://schemas.openxmlformats.org/officeDocument/2006/customXml" ds:itemID="{556B9C9B-C797-4760-A95C-18D285DA3AE9}">
  <ds:schemaRefs>
    <ds:schemaRef ds:uri="http://purl.org/dc/elements/1.1/"/>
    <ds:schemaRef ds:uri="http://schemas.microsoft.com/office/2006/metadata/properties"/>
    <ds:schemaRef ds:uri="http://purl.org/dc/dcmitype/"/>
    <ds:schemaRef ds:uri="http://purl.org/dc/terms/"/>
    <ds:schemaRef ds:uri="http://schemas.microsoft.com/office/2006/documentManagement/types"/>
    <ds:schemaRef ds:uri="http://www.w3.org/XML/1998/namespace"/>
    <ds:schemaRef ds:uri="445328c2-551b-4dd9-a090-f5a5c2955d66"/>
    <ds:schemaRef ds:uri="http://schemas.openxmlformats.org/package/2006/metadata/core-properties"/>
    <ds:schemaRef ds:uri="http://schemas.microsoft.com/office/infopath/2007/PartnerControls"/>
    <ds:schemaRef ds:uri="dc473775-9aba-4817-a14b-98c7e24c91f4"/>
  </ds:schemaRefs>
</ds:datastoreItem>
</file>

<file path=customXml/itemProps3.xml><?xml version="1.0" encoding="utf-8"?>
<ds:datastoreItem xmlns:ds="http://schemas.openxmlformats.org/officeDocument/2006/customXml" ds:itemID="{A5B2688E-19F4-493E-9D36-32709A7283ED}">
  <ds:schemaRefs>
    <ds:schemaRef ds:uri="445328c2-551b-4dd9-a090-f5a5c2955d66"/>
    <ds:schemaRef ds:uri="dc473775-9aba-4817-a14b-98c7e24c91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1458</TotalTime>
  <Words>1721</Words>
  <Application>Microsoft Office PowerPoint</Application>
  <PresentationFormat>On-screen Show (16:9)</PresentationFormat>
  <Paragraphs>116</Paragraphs>
  <Slides>15</Slides>
  <Notes>7</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17_WRI-temp</vt:lpstr>
      <vt:lpstr>Mapping Commodity Flows for Strategic Freight Policy The Case of Minnesota’s agricultural and medical supply chain</vt:lpstr>
      <vt:lpstr>Quick context</vt:lpstr>
      <vt:lpstr>Why Freight policy? Implications for climate and cities.</vt:lpstr>
      <vt:lpstr>Let’s Start with Ag</vt:lpstr>
      <vt:lpstr>PowerPoint Presentation</vt:lpstr>
      <vt:lpstr>Traditional Markets are consolidating – shuttle elevators</vt:lpstr>
      <vt:lpstr>New-ish markets are emerging - Biofuel</vt:lpstr>
      <vt:lpstr>So where does all that grain go?</vt:lpstr>
      <vt:lpstr>Lessons for cities</vt:lpstr>
      <vt:lpstr>Considerations for Precipitation data</vt:lpstr>
      <vt:lpstr>In a fog: Mayo Medical Lab’s airy supply chain </vt:lpstr>
      <vt:lpstr>PowerPoint Presentation</vt:lpstr>
      <vt:lpstr>Mapping Linkages</vt:lpstr>
      <vt:lpstr>Rochester Airport (RST): The Vital link</vt:lpstr>
      <vt:lpstr>Learn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 efficient, safe and clean local mobility and last-mile services: Reviewing 2- and 3-wheeler vehicle policies</dc:title>
  <dc:creator>Aparna Vijaykumar</dc:creator>
  <cp:keywords/>
  <cp:lastModifiedBy>Travis Fried</cp:lastModifiedBy>
  <cp:revision>4</cp:revision>
  <cp:lastPrinted>1601-01-01T00:00:00Z</cp:lastPrinted>
  <dcterms:created xsi:type="dcterms:W3CDTF">2020-10-27T13:45:01Z</dcterms:created>
  <dcterms:modified xsi:type="dcterms:W3CDTF">2020-11-04T17:13:16Z</dcterms:modified>
</cp:coreProperties>
</file>