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0"/>
  </p:notesMasterIdLst>
  <p:sldIdLst>
    <p:sldId id="278" r:id="rId2"/>
    <p:sldId id="280" r:id="rId3"/>
    <p:sldId id="279" r:id="rId4"/>
    <p:sldId id="281" r:id="rId5"/>
    <p:sldId id="282" r:id="rId6"/>
    <p:sldId id="283" r:id="rId7"/>
    <p:sldId id="284" r:id="rId8"/>
    <p:sldId id="28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8" autoAdjust="0"/>
    <p:restoredTop sz="80942" autoAdjust="0"/>
  </p:normalViewPr>
  <p:slideViewPr>
    <p:cSldViewPr snapToGrid="0">
      <p:cViewPr>
        <p:scale>
          <a:sx n="76" d="100"/>
          <a:sy n="76" d="100"/>
        </p:scale>
        <p:origin x="10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41EBB-BB05-41BE-AD11-22B7D894FD2D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6287D-8CEC-48D1-8A1D-CAE741402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5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6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64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7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1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42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Blu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18101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3429044"/>
            <a:ext cx="105156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89" y="6063116"/>
            <a:ext cx="2062835" cy="6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35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R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72259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67536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7586662" y="0"/>
            <a:ext cx="4605338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373354"/>
            <a:ext cx="6295768" cy="35402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4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R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966913"/>
            <a:ext cx="6295768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828800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hart Placeholder 9"/>
          <p:cNvSpPr>
            <a:spLocks noGrp="1"/>
          </p:cNvSpPr>
          <p:nvPr>
            <p:ph type="chart" sz="quarter" idx="10" hasCustomPrompt="1"/>
          </p:nvPr>
        </p:nvSpPr>
        <p:spPr>
          <a:xfrm>
            <a:off x="7586663" y="0"/>
            <a:ext cx="460533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7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martArt Placeholder 12"/>
          <p:cNvSpPr>
            <a:spLocks noGrp="1"/>
          </p:cNvSpPr>
          <p:nvPr>
            <p:ph type="dgm" sz="quarter" idx="10" hasCustomPrompt="1"/>
          </p:nvPr>
        </p:nvSpPr>
        <p:spPr>
          <a:xfrm>
            <a:off x="0" y="1368425"/>
            <a:ext cx="4318000" cy="1741488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27749" y="1568450"/>
            <a:ext cx="3187151" cy="13414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A fancy place for text that only needs a little bit of space on top of an image. Can</a:t>
            </a:r>
            <a:r>
              <a:rPr lang="en-US" sz="2000" baseline="0" dirty="0" smtClean="0">
                <a:solidFill>
                  <a:schemeClr val="bg1"/>
                </a:solidFill>
              </a:rPr>
              <a:t> be resized if necessary.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1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4140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9396"/>
            <a:ext cx="10515600" cy="6246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2170113"/>
            <a:ext cx="2480035" cy="183003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3513940" y="2170113"/>
            <a:ext cx="2480035" cy="183003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6192462" y="2170113"/>
            <a:ext cx="2480035" cy="183003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8870984" y="2170113"/>
            <a:ext cx="2480035" cy="183003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5418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514060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192702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8871343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835418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3513940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23" hasCustomPrompt="1"/>
          </p:nvPr>
        </p:nvSpPr>
        <p:spPr>
          <a:xfrm>
            <a:off x="6192462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8870984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1484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9396"/>
            <a:ext cx="10515600" cy="6246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2161599"/>
            <a:ext cx="3270576" cy="185394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22" name="Picture Placeholder 19"/>
          <p:cNvSpPr>
            <a:spLocks noGrp="1"/>
          </p:cNvSpPr>
          <p:nvPr>
            <p:ph type="pic" sz="quarter" idx="18" hasCustomPrompt="1"/>
          </p:nvPr>
        </p:nvSpPr>
        <p:spPr>
          <a:xfrm>
            <a:off x="4471002" y="2161599"/>
            <a:ext cx="3270576" cy="185394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8103803" y="2161599"/>
            <a:ext cx="3270576" cy="185394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473877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54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375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444367"/>
            <a:ext cx="4717279" cy="267401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8199" y="4284124"/>
            <a:ext cx="4717279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12" name="Picture Placeholder 19"/>
          <p:cNvSpPr>
            <a:spLocks noGrp="1"/>
          </p:cNvSpPr>
          <p:nvPr>
            <p:ph type="pic" sz="quarter" idx="18" hasCustomPrompt="1"/>
          </p:nvPr>
        </p:nvSpPr>
        <p:spPr>
          <a:xfrm>
            <a:off x="6636521" y="1444367"/>
            <a:ext cx="4717279" cy="267401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636521" y="4284124"/>
            <a:ext cx="4717279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102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314325" y="266700"/>
            <a:ext cx="11560175" cy="4959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5584245"/>
            <a:ext cx="11560175" cy="9826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baseline="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r>
              <a:rPr lang="en-US" dirty="0" smtClean="0"/>
              <a:t>Placing a Video: Click the icon above to “insert video.”</a:t>
            </a:r>
          </a:p>
          <a:p>
            <a:r>
              <a:rPr lang="en-US" dirty="0" smtClean="0"/>
              <a:t>Browse, add your YouTube link, or embed your video.</a:t>
            </a:r>
          </a:p>
        </p:txBody>
      </p:sp>
    </p:spTree>
    <p:extLst>
      <p:ext uri="{BB962C8B-B14F-4D97-AF65-F5344CB8AC3E}">
        <p14:creationId xmlns:p14="http://schemas.microsoft.com/office/powerpoint/2010/main" val="81074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/Connect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48327"/>
            <a:ext cx="10515600" cy="102743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CONNECT WITH US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/</a:t>
            </a:r>
            <a:r>
              <a:rPr lang="en-US" dirty="0" err="1" smtClean="0"/>
              <a:t>OregonDOT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338172" y="2583685"/>
            <a:ext cx="731520" cy="7315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994605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@</a:t>
            </a:r>
            <a:r>
              <a:rPr lang="en-US" sz="2000" dirty="0" err="1" smtClean="0">
                <a:solidFill>
                  <a:schemeClr val="bg1"/>
                </a:solidFill>
              </a:rPr>
              <a:t>OregonDOT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94577" y="2583685"/>
            <a:ext cx="731520" cy="7315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151010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@</a:t>
            </a:r>
            <a:r>
              <a:rPr lang="en-US" sz="2000" dirty="0" err="1" smtClean="0">
                <a:solidFill>
                  <a:schemeClr val="bg1"/>
                </a:solidFill>
              </a:rPr>
              <a:t>Oregon_DOT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650982" y="2583685"/>
            <a:ext cx="731520" cy="73152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95083" y="3415717"/>
            <a:ext cx="2156125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/company/</a:t>
            </a:r>
            <a:r>
              <a:rPr lang="en-US" sz="2000" dirty="0" err="1" smtClean="0">
                <a:solidFill>
                  <a:schemeClr val="bg1"/>
                </a:solidFill>
              </a:rPr>
              <a:t>oregon</a:t>
            </a:r>
            <a:r>
              <a:rPr lang="en-US" sz="2000" dirty="0" smtClean="0">
                <a:solidFill>
                  <a:schemeClr val="bg1"/>
                </a:solidFill>
              </a:rPr>
              <a:t>-department-of-transportation/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07386" y="2583685"/>
            <a:ext cx="731520" cy="73152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463818" y="3415717"/>
            <a:ext cx="1731464" cy="4361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</a:rPr>
              <a:t>OregonDOT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63790" y="2583685"/>
            <a:ext cx="731520" cy="73152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7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98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56260" y="463138"/>
            <a:ext cx="3384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Demi Cond" panose="020B0706030402020204" pitchFamily="34" charset="0"/>
              </a:rPr>
              <a:t>REFERENCES/TOOLS</a:t>
            </a:r>
            <a:endParaRPr lang="en-US" sz="2800" dirty="0">
              <a:latin typeface="Franklin Gothic Demi Cond" panose="020B0706030402020204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364946" y="174630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Scooter</a:t>
            </a:r>
            <a:endParaRPr lang="en-US" dirty="0"/>
          </a:p>
        </p:txBody>
      </p:sp>
      <p:sp>
        <p:nvSpPr>
          <p:cNvPr id="55" name="TextBox 54"/>
          <p:cNvSpPr txBox="1"/>
          <p:nvPr userDrawn="1"/>
        </p:nvSpPr>
        <p:spPr>
          <a:xfrm>
            <a:off x="364946" y="256519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ODOT Blue</a:t>
            </a:r>
            <a:endParaRPr lang="en-US" dirty="0"/>
          </a:p>
        </p:txBody>
      </p:sp>
      <p:sp>
        <p:nvSpPr>
          <p:cNvPr id="56" name="TextBox 55"/>
          <p:cNvSpPr txBox="1"/>
          <p:nvPr userDrawn="1"/>
        </p:nvSpPr>
        <p:spPr>
          <a:xfrm>
            <a:off x="364945" y="3384084"/>
            <a:ext cx="149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ODOT Orange</a:t>
            </a:r>
            <a:endParaRPr lang="en-US" dirty="0"/>
          </a:p>
        </p:txBody>
      </p:sp>
      <p:sp>
        <p:nvSpPr>
          <p:cNvPr id="57" name="TextBox 56"/>
          <p:cNvSpPr txBox="1"/>
          <p:nvPr userDrawn="1"/>
        </p:nvSpPr>
        <p:spPr>
          <a:xfrm>
            <a:off x="364946" y="420297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Black</a:t>
            </a:r>
            <a:endParaRPr lang="en-US" dirty="0"/>
          </a:p>
        </p:txBody>
      </p:sp>
      <p:sp>
        <p:nvSpPr>
          <p:cNvPr id="58" name="TextBox 57"/>
          <p:cNvSpPr txBox="1"/>
          <p:nvPr userDrawn="1"/>
        </p:nvSpPr>
        <p:spPr>
          <a:xfrm>
            <a:off x="364946" y="4882158"/>
            <a:ext cx="149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White w/ODOT Blue</a:t>
            </a:r>
            <a:endParaRPr lang="en-US" dirty="0"/>
          </a:p>
        </p:txBody>
      </p:sp>
      <p:sp>
        <p:nvSpPr>
          <p:cNvPr id="59" name="TextBox 58"/>
          <p:cNvSpPr txBox="1"/>
          <p:nvPr userDrawn="1"/>
        </p:nvSpPr>
        <p:spPr>
          <a:xfrm>
            <a:off x="1750116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Facebook</a:t>
            </a:r>
            <a:endParaRPr lang="en-US" sz="1200" dirty="0"/>
          </a:p>
        </p:txBody>
      </p:sp>
      <p:sp>
        <p:nvSpPr>
          <p:cNvPr id="60" name="TextBox 59"/>
          <p:cNvSpPr txBox="1"/>
          <p:nvPr userDrawn="1"/>
        </p:nvSpPr>
        <p:spPr>
          <a:xfrm>
            <a:off x="2680620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Twitter</a:t>
            </a:r>
            <a:endParaRPr lang="en-US" sz="1200" dirty="0"/>
          </a:p>
        </p:txBody>
      </p:sp>
      <p:sp>
        <p:nvSpPr>
          <p:cNvPr id="61" name="TextBox 60"/>
          <p:cNvSpPr txBox="1"/>
          <p:nvPr userDrawn="1"/>
        </p:nvSpPr>
        <p:spPr>
          <a:xfrm>
            <a:off x="3611124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Instagram</a:t>
            </a:r>
            <a:endParaRPr lang="en-US" sz="1200" dirty="0"/>
          </a:p>
        </p:txBody>
      </p:sp>
      <p:sp>
        <p:nvSpPr>
          <p:cNvPr id="62" name="TextBox 61"/>
          <p:cNvSpPr txBox="1"/>
          <p:nvPr userDrawn="1"/>
        </p:nvSpPr>
        <p:spPr>
          <a:xfrm>
            <a:off x="4541628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LinkedIn</a:t>
            </a:r>
            <a:endParaRPr lang="en-US" sz="1200" dirty="0"/>
          </a:p>
        </p:txBody>
      </p:sp>
      <p:sp>
        <p:nvSpPr>
          <p:cNvPr id="63" name="TextBox 62"/>
          <p:cNvSpPr txBox="1"/>
          <p:nvPr userDrawn="1"/>
        </p:nvSpPr>
        <p:spPr>
          <a:xfrm>
            <a:off x="5472132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YouTube</a:t>
            </a:r>
            <a:endParaRPr lang="en-US" sz="1200" dirty="0"/>
          </a:p>
        </p:txBody>
      </p:sp>
      <p:sp>
        <p:nvSpPr>
          <p:cNvPr id="64" name="TextBox 63"/>
          <p:cNvSpPr txBox="1"/>
          <p:nvPr userDrawn="1"/>
        </p:nvSpPr>
        <p:spPr>
          <a:xfrm>
            <a:off x="6402636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Website</a:t>
            </a:r>
            <a:endParaRPr lang="en-US" sz="1200" dirty="0"/>
          </a:p>
        </p:txBody>
      </p:sp>
      <p:sp>
        <p:nvSpPr>
          <p:cNvPr id="65" name="TextBox 64"/>
          <p:cNvSpPr txBox="1"/>
          <p:nvPr userDrawn="1"/>
        </p:nvSpPr>
        <p:spPr>
          <a:xfrm>
            <a:off x="7333140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Email</a:t>
            </a:r>
            <a:endParaRPr lang="en-US" sz="1200" dirty="0"/>
          </a:p>
        </p:txBody>
      </p:sp>
      <p:sp>
        <p:nvSpPr>
          <p:cNvPr id="66" name="TextBox 65"/>
          <p:cNvSpPr txBox="1"/>
          <p:nvPr userDrawn="1"/>
        </p:nvSpPr>
        <p:spPr>
          <a:xfrm>
            <a:off x="8263644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Address</a:t>
            </a:r>
            <a:endParaRPr lang="en-US" sz="1200" dirty="0"/>
          </a:p>
        </p:txBody>
      </p:sp>
      <p:sp>
        <p:nvSpPr>
          <p:cNvPr id="67" name="TextBox 66"/>
          <p:cNvSpPr txBox="1"/>
          <p:nvPr userDrawn="1"/>
        </p:nvSpPr>
        <p:spPr>
          <a:xfrm>
            <a:off x="9194145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Phone</a:t>
            </a:r>
            <a:endParaRPr lang="en-US" sz="1200" dirty="0"/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4425" y="1545726"/>
            <a:ext cx="731520" cy="7315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792381" y="1545726"/>
            <a:ext cx="731520" cy="7315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720337" y="1545726"/>
            <a:ext cx="731520" cy="7315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648293" y="1545726"/>
            <a:ext cx="731520" cy="73152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576249" y="1545726"/>
            <a:ext cx="731520" cy="73152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6504204" y="1545726"/>
            <a:ext cx="731520" cy="73152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6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7432160" y="1545726"/>
            <a:ext cx="731520" cy="731520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7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8360116" y="1545726"/>
            <a:ext cx="731520" cy="731520"/>
          </a:xfr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8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288069" y="1545726"/>
            <a:ext cx="731520" cy="731520"/>
          </a:xfr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1864425" y="2373587"/>
            <a:ext cx="731520" cy="731520"/>
          </a:xfr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2792381" y="2373587"/>
            <a:ext cx="731520" cy="731520"/>
          </a:xfr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1" name="Picture Placeholder 3"/>
          <p:cNvSpPr>
            <a:spLocks noGrp="1"/>
          </p:cNvSpPr>
          <p:nvPr>
            <p:ph type="pic" sz="quarter" idx="27" hasCustomPrompt="1"/>
          </p:nvPr>
        </p:nvSpPr>
        <p:spPr>
          <a:xfrm>
            <a:off x="3720337" y="2373587"/>
            <a:ext cx="731520" cy="731520"/>
          </a:xfr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2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48293" y="2373587"/>
            <a:ext cx="731520" cy="731520"/>
          </a:xfr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3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5576249" y="2373587"/>
            <a:ext cx="731520" cy="731520"/>
          </a:xfr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6504204" y="2373587"/>
            <a:ext cx="731520" cy="731520"/>
          </a:xfr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7432160" y="2373587"/>
            <a:ext cx="731520" cy="731520"/>
          </a:xfr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8360116" y="2373587"/>
            <a:ext cx="731520" cy="731520"/>
          </a:xfr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7" name="Picture Placeholder 3"/>
          <p:cNvSpPr>
            <a:spLocks noGrp="1"/>
          </p:cNvSpPr>
          <p:nvPr>
            <p:ph type="pic" sz="quarter" idx="33" hasCustomPrompt="1"/>
          </p:nvPr>
        </p:nvSpPr>
        <p:spPr>
          <a:xfrm>
            <a:off x="9288069" y="2373587"/>
            <a:ext cx="731520" cy="731520"/>
          </a:xfr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8" name="Picture Placeholder 3"/>
          <p:cNvSpPr>
            <a:spLocks noGrp="1"/>
          </p:cNvSpPr>
          <p:nvPr>
            <p:ph type="pic" sz="quarter" idx="34" hasCustomPrompt="1"/>
          </p:nvPr>
        </p:nvSpPr>
        <p:spPr>
          <a:xfrm>
            <a:off x="1857412" y="3194970"/>
            <a:ext cx="731520" cy="731520"/>
          </a:xfr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9" name="Picture Placeholder 3"/>
          <p:cNvSpPr>
            <a:spLocks noGrp="1"/>
          </p:cNvSpPr>
          <p:nvPr>
            <p:ph type="pic" sz="quarter" idx="35" hasCustomPrompt="1"/>
          </p:nvPr>
        </p:nvSpPr>
        <p:spPr>
          <a:xfrm>
            <a:off x="2785368" y="3194970"/>
            <a:ext cx="731520" cy="731520"/>
          </a:xfr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0" name="Picture Placeholder 3"/>
          <p:cNvSpPr>
            <a:spLocks noGrp="1"/>
          </p:cNvSpPr>
          <p:nvPr>
            <p:ph type="pic" sz="quarter" idx="36" hasCustomPrompt="1"/>
          </p:nvPr>
        </p:nvSpPr>
        <p:spPr>
          <a:xfrm>
            <a:off x="3713324" y="3194970"/>
            <a:ext cx="731520" cy="731520"/>
          </a:xfr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37" hasCustomPrompt="1"/>
          </p:nvPr>
        </p:nvSpPr>
        <p:spPr>
          <a:xfrm>
            <a:off x="4641280" y="3194970"/>
            <a:ext cx="731520" cy="731520"/>
          </a:xfr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2" name="Picture Placeholder 3"/>
          <p:cNvSpPr>
            <a:spLocks noGrp="1"/>
          </p:cNvSpPr>
          <p:nvPr>
            <p:ph type="pic" sz="quarter" idx="38" hasCustomPrompt="1"/>
          </p:nvPr>
        </p:nvSpPr>
        <p:spPr>
          <a:xfrm>
            <a:off x="5569236" y="3194970"/>
            <a:ext cx="731520" cy="731520"/>
          </a:xfr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3" name="Picture Placeholder 3"/>
          <p:cNvSpPr>
            <a:spLocks noGrp="1"/>
          </p:cNvSpPr>
          <p:nvPr>
            <p:ph type="pic" sz="quarter" idx="39" hasCustomPrompt="1"/>
          </p:nvPr>
        </p:nvSpPr>
        <p:spPr>
          <a:xfrm>
            <a:off x="6497191" y="3194970"/>
            <a:ext cx="731520" cy="731520"/>
          </a:xfr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4" name="Picture Placeholder 3"/>
          <p:cNvSpPr>
            <a:spLocks noGrp="1"/>
          </p:cNvSpPr>
          <p:nvPr>
            <p:ph type="pic" sz="quarter" idx="40" hasCustomPrompt="1"/>
          </p:nvPr>
        </p:nvSpPr>
        <p:spPr>
          <a:xfrm>
            <a:off x="7425147" y="3194970"/>
            <a:ext cx="731520" cy="731520"/>
          </a:xfr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5" name="Picture Placeholder 3"/>
          <p:cNvSpPr>
            <a:spLocks noGrp="1"/>
          </p:cNvSpPr>
          <p:nvPr>
            <p:ph type="pic" sz="quarter" idx="41" hasCustomPrompt="1"/>
          </p:nvPr>
        </p:nvSpPr>
        <p:spPr>
          <a:xfrm>
            <a:off x="8353103" y="3194970"/>
            <a:ext cx="731520" cy="731520"/>
          </a:xfr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6" name="Picture Placeholder 3"/>
          <p:cNvSpPr>
            <a:spLocks noGrp="1"/>
          </p:cNvSpPr>
          <p:nvPr>
            <p:ph type="pic" sz="quarter" idx="42" hasCustomPrompt="1"/>
          </p:nvPr>
        </p:nvSpPr>
        <p:spPr>
          <a:xfrm>
            <a:off x="9281056" y="3194970"/>
            <a:ext cx="731520" cy="731520"/>
          </a:xfrm>
          <a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7" name="Picture Placeholder 3"/>
          <p:cNvSpPr>
            <a:spLocks noGrp="1"/>
          </p:cNvSpPr>
          <p:nvPr>
            <p:ph type="pic" sz="quarter" idx="43" hasCustomPrompt="1"/>
          </p:nvPr>
        </p:nvSpPr>
        <p:spPr>
          <a:xfrm>
            <a:off x="1864425" y="4024035"/>
            <a:ext cx="731520" cy="731520"/>
          </a:xfrm>
          <a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8" name="Picture Placeholder 3"/>
          <p:cNvSpPr>
            <a:spLocks noGrp="1"/>
          </p:cNvSpPr>
          <p:nvPr>
            <p:ph type="pic" sz="quarter" idx="44" hasCustomPrompt="1"/>
          </p:nvPr>
        </p:nvSpPr>
        <p:spPr>
          <a:xfrm>
            <a:off x="2792381" y="4024035"/>
            <a:ext cx="731520" cy="731520"/>
          </a:xfrm>
          <a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45" hasCustomPrompt="1"/>
          </p:nvPr>
        </p:nvSpPr>
        <p:spPr>
          <a:xfrm>
            <a:off x="3720337" y="4024035"/>
            <a:ext cx="731520" cy="731520"/>
          </a:xfrm>
          <a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0" name="Picture Placeholder 3"/>
          <p:cNvSpPr>
            <a:spLocks noGrp="1"/>
          </p:cNvSpPr>
          <p:nvPr>
            <p:ph type="pic" sz="quarter" idx="46" hasCustomPrompt="1"/>
          </p:nvPr>
        </p:nvSpPr>
        <p:spPr>
          <a:xfrm>
            <a:off x="4648293" y="4024035"/>
            <a:ext cx="731520" cy="731520"/>
          </a:xfrm>
          <a:blipFill dpi="0" rotWithShape="1"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1" name="Picture Placeholder 3"/>
          <p:cNvSpPr>
            <a:spLocks noGrp="1"/>
          </p:cNvSpPr>
          <p:nvPr>
            <p:ph type="pic" sz="quarter" idx="47" hasCustomPrompt="1"/>
          </p:nvPr>
        </p:nvSpPr>
        <p:spPr>
          <a:xfrm>
            <a:off x="5576249" y="4024035"/>
            <a:ext cx="731520" cy="731520"/>
          </a:xfrm>
          <a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2" name="Picture Placeholder 3"/>
          <p:cNvSpPr>
            <a:spLocks noGrp="1"/>
          </p:cNvSpPr>
          <p:nvPr>
            <p:ph type="pic" sz="quarter" idx="48" hasCustomPrompt="1"/>
          </p:nvPr>
        </p:nvSpPr>
        <p:spPr>
          <a:xfrm>
            <a:off x="6504204" y="4024035"/>
            <a:ext cx="731520" cy="731520"/>
          </a:xfrm>
          <a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3" name="Picture Placeholder 3"/>
          <p:cNvSpPr>
            <a:spLocks noGrp="1"/>
          </p:cNvSpPr>
          <p:nvPr>
            <p:ph type="pic" sz="quarter" idx="49" hasCustomPrompt="1"/>
          </p:nvPr>
        </p:nvSpPr>
        <p:spPr>
          <a:xfrm>
            <a:off x="7432160" y="4024035"/>
            <a:ext cx="731520" cy="731520"/>
          </a:xfrm>
          <a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4" name="Picture Placeholder 3"/>
          <p:cNvSpPr>
            <a:spLocks noGrp="1"/>
          </p:cNvSpPr>
          <p:nvPr>
            <p:ph type="pic" sz="quarter" idx="50" hasCustomPrompt="1"/>
          </p:nvPr>
        </p:nvSpPr>
        <p:spPr>
          <a:xfrm>
            <a:off x="8360116" y="4024035"/>
            <a:ext cx="731520" cy="731520"/>
          </a:xfrm>
          <a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5" name="Picture Placeholder 3"/>
          <p:cNvSpPr>
            <a:spLocks noGrp="1"/>
          </p:cNvSpPr>
          <p:nvPr>
            <p:ph type="pic" sz="quarter" idx="51" hasCustomPrompt="1"/>
          </p:nvPr>
        </p:nvSpPr>
        <p:spPr>
          <a:xfrm>
            <a:off x="9288069" y="4024035"/>
            <a:ext cx="731520" cy="731520"/>
          </a:xfrm>
          <a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6" name="Picture Placeholder 3"/>
          <p:cNvSpPr>
            <a:spLocks noGrp="1"/>
          </p:cNvSpPr>
          <p:nvPr>
            <p:ph type="pic" sz="quarter" idx="52" hasCustomPrompt="1"/>
          </p:nvPr>
        </p:nvSpPr>
        <p:spPr>
          <a:xfrm>
            <a:off x="1853907" y="4844214"/>
            <a:ext cx="731520" cy="731520"/>
          </a:xfrm>
          <a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7" name="Picture Placeholder 3"/>
          <p:cNvSpPr>
            <a:spLocks noGrp="1"/>
          </p:cNvSpPr>
          <p:nvPr>
            <p:ph type="pic" sz="quarter" idx="53" hasCustomPrompt="1"/>
          </p:nvPr>
        </p:nvSpPr>
        <p:spPr>
          <a:xfrm>
            <a:off x="2785368" y="4837559"/>
            <a:ext cx="731520" cy="731520"/>
          </a:xfrm>
          <a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8" name="Picture Placeholder 3"/>
          <p:cNvSpPr>
            <a:spLocks noGrp="1"/>
          </p:cNvSpPr>
          <p:nvPr>
            <p:ph type="pic" sz="quarter" idx="54" hasCustomPrompt="1"/>
          </p:nvPr>
        </p:nvSpPr>
        <p:spPr>
          <a:xfrm>
            <a:off x="3713324" y="4837559"/>
            <a:ext cx="731520" cy="731520"/>
          </a:xfrm>
          <a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9" name="Picture Placeholder 3"/>
          <p:cNvSpPr>
            <a:spLocks noGrp="1"/>
          </p:cNvSpPr>
          <p:nvPr>
            <p:ph type="pic" sz="quarter" idx="55" hasCustomPrompt="1"/>
          </p:nvPr>
        </p:nvSpPr>
        <p:spPr>
          <a:xfrm>
            <a:off x="4641280" y="4837559"/>
            <a:ext cx="731520" cy="731520"/>
          </a:xfrm>
          <a:blipFill dpi="0" rotWithShape="1"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0" name="Picture Placeholder 3"/>
          <p:cNvSpPr>
            <a:spLocks noGrp="1"/>
          </p:cNvSpPr>
          <p:nvPr>
            <p:ph type="pic" sz="quarter" idx="56" hasCustomPrompt="1"/>
          </p:nvPr>
        </p:nvSpPr>
        <p:spPr>
          <a:xfrm>
            <a:off x="5569236" y="4837559"/>
            <a:ext cx="731520" cy="731520"/>
          </a:xfrm>
          <a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1" name="Picture Placeholder 3"/>
          <p:cNvSpPr>
            <a:spLocks noGrp="1"/>
          </p:cNvSpPr>
          <p:nvPr>
            <p:ph type="pic" sz="quarter" idx="57" hasCustomPrompt="1"/>
          </p:nvPr>
        </p:nvSpPr>
        <p:spPr>
          <a:xfrm>
            <a:off x="6497191" y="4837559"/>
            <a:ext cx="731520" cy="731520"/>
          </a:xfrm>
          <a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2" name="Picture Placeholder 3"/>
          <p:cNvSpPr>
            <a:spLocks noGrp="1"/>
          </p:cNvSpPr>
          <p:nvPr>
            <p:ph type="pic" sz="quarter" idx="58" hasCustomPrompt="1"/>
          </p:nvPr>
        </p:nvSpPr>
        <p:spPr>
          <a:xfrm>
            <a:off x="7425147" y="4837559"/>
            <a:ext cx="731520" cy="731520"/>
          </a:xfrm>
          <a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3" name="Picture Placeholder 3"/>
          <p:cNvSpPr>
            <a:spLocks noGrp="1"/>
          </p:cNvSpPr>
          <p:nvPr>
            <p:ph type="pic" sz="quarter" idx="59" hasCustomPrompt="1"/>
          </p:nvPr>
        </p:nvSpPr>
        <p:spPr>
          <a:xfrm>
            <a:off x="8353103" y="4837559"/>
            <a:ext cx="731520" cy="731520"/>
          </a:xfrm>
          <a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4" name="Picture Placeholder 3"/>
          <p:cNvSpPr>
            <a:spLocks noGrp="1"/>
          </p:cNvSpPr>
          <p:nvPr>
            <p:ph type="pic" sz="quarter" idx="60" hasCustomPrompt="1"/>
          </p:nvPr>
        </p:nvSpPr>
        <p:spPr>
          <a:xfrm>
            <a:off x="9288069" y="4836101"/>
            <a:ext cx="731520" cy="731520"/>
          </a:xfrm>
          <a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38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&amp; Gray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761470"/>
            <a:ext cx="10515600" cy="110387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4589463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0" y="519299"/>
            <a:ext cx="2269118" cy="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8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White Subhead/bkgrn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050661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60" y="5929640"/>
            <a:ext cx="2269118" cy="68955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616833"/>
            <a:ext cx="10515600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 for the 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58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51679"/>
            <a:ext cx="2269118" cy="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5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Content-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7697"/>
            <a:ext cx="10515600" cy="355874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832108"/>
            <a:ext cx="2269118" cy="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mple Content-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6913"/>
            <a:ext cx="5181600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66913"/>
            <a:ext cx="5181600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63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L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8032" y="365125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8032" y="1966913"/>
            <a:ext cx="6295768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04951" y="1828800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605338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9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Lft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8032" y="365125"/>
            <a:ext cx="6295768" cy="5811838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46049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200400" cy="132556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32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R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966913"/>
            <a:ext cx="6295768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828800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7587049" y="0"/>
            <a:ext cx="4605338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28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67697"/>
            <a:ext cx="10515600" cy="410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172B2-D9CF-462E-87A7-CF6315382B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54" r:id="rId4"/>
    <p:sldLayoutId id="2147483650" r:id="rId5"/>
    <p:sldLayoutId id="2147483652" r:id="rId6"/>
    <p:sldLayoutId id="2147483657" r:id="rId7"/>
    <p:sldLayoutId id="2147483659" r:id="rId8"/>
    <p:sldLayoutId id="2147483658" r:id="rId9"/>
    <p:sldLayoutId id="2147483663" r:id="rId10"/>
    <p:sldLayoutId id="2147483666" r:id="rId11"/>
    <p:sldLayoutId id="2147483662" r:id="rId12"/>
    <p:sldLayoutId id="2147483664" r:id="rId13"/>
    <p:sldLayoutId id="2147483665" r:id="rId14"/>
    <p:sldLayoutId id="2147483667" r:id="rId15"/>
    <p:sldLayoutId id="2147483670" r:id="rId16"/>
    <p:sldLayoutId id="2147483671" r:id="rId17"/>
    <p:sldLayoutId id="2147483655" r:id="rId18"/>
    <p:sldLayoutId id="2147483669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3050661"/>
            <a:ext cx="10940143" cy="1325563"/>
          </a:xfrm>
        </p:spPr>
        <p:txBody>
          <a:bodyPr/>
          <a:lstStyle/>
          <a:p>
            <a:r>
              <a:rPr lang="en-US" dirty="0" smtClean="0"/>
              <a:t>Precipitation vs. Highway Design and Operations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4616832"/>
            <a:ext cx="10515600" cy="1506381"/>
          </a:xfrm>
        </p:spPr>
        <p:txBody>
          <a:bodyPr/>
          <a:lstStyle/>
          <a:p>
            <a:r>
              <a:rPr lang="en-US" dirty="0" smtClean="0"/>
              <a:t>Curran Mohney, CEG</a:t>
            </a:r>
          </a:p>
          <a:p>
            <a:r>
              <a:rPr lang="en-US" dirty="0" smtClean="0"/>
              <a:t>Engineering Geology Program Leader</a:t>
            </a:r>
          </a:p>
          <a:p>
            <a:r>
              <a:rPr lang="en-US" dirty="0" smtClean="0"/>
              <a:t>Oregon Department of Transportation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4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Precipitation, Weather, and Climate Effects:</a:t>
            </a:r>
            <a:endParaRPr lang="en-US" dirty="0"/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835418" y="4585781"/>
            <a:ext cx="2482457" cy="124440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Degradation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514060" y="4585780"/>
            <a:ext cx="2482457" cy="109111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Highly Sensitive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Driver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Degrades Rapidly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192702" y="4585781"/>
            <a:ext cx="2482457" cy="109111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Worker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Dewatering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Timing/Staging</a:t>
            </a:r>
            <a:endParaRPr lang="en-US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8871343" y="4585781"/>
            <a:ext cx="2482457" cy="109111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Landslides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Debris 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Rockfall</a:t>
            </a:r>
            <a:endParaRPr lang="en-US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Culverts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Surface Drainage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 smtClean="0"/>
              <a:t>Unstable Slopes</a:t>
            </a:r>
            <a:endParaRPr lang="en-US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024" y="0"/>
            <a:ext cx="9705976" cy="6857999"/>
          </a:xfrm>
          <a:prstGeom prst="rect">
            <a:avLst/>
          </a:prstGeom>
        </p:spPr>
      </p:pic>
      <p:sp>
        <p:nvSpPr>
          <p:cNvPr id="2" name="SmartArt Placeholder 1"/>
          <p:cNvSpPr>
            <a:spLocks noGrp="1"/>
          </p:cNvSpPr>
          <p:nvPr>
            <p:ph type="dgm" sz="quarter" idx="10"/>
          </p:nvPr>
        </p:nvSpPr>
        <p:spPr>
          <a:xfrm>
            <a:off x="0" y="0"/>
            <a:ext cx="2486024" cy="6857999"/>
          </a:xfrm>
        </p:spPr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7650" y="470353"/>
            <a:ext cx="2207336" cy="134143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Annual Rainfall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05" y="1811790"/>
            <a:ext cx="2191557" cy="29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4456" y="-1"/>
            <a:ext cx="9187543" cy="6858000"/>
          </a:xfrm>
          <a:prstGeom prst="rect">
            <a:avLst/>
          </a:prstGeom>
        </p:spPr>
      </p:pic>
      <p:sp>
        <p:nvSpPr>
          <p:cNvPr id="2" name="SmartArt Placeholder 1"/>
          <p:cNvSpPr>
            <a:spLocks noGrp="1"/>
          </p:cNvSpPr>
          <p:nvPr>
            <p:ph type="dgm" sz="quarter" idx="10"/>
          </p:nvPr>
        </p:nvSpPr>
        <p:spPr>
          <a:xfrm>
            <a:off x="0" y="0"/>
            <a:ext cx="3004456" cy="6857999"/>
          </a:xfrm>
        </p:spPr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470352"/>
            <a:ext cx="3004457" cy="1652361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Landslides: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Static Groundwater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Precipitation Trigger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51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725"/>
            <a:ext cx="6295768" cy="1325563"/>
          </a:xfrm>
        </p:spPr>
        <p:txBody>
          <a:bodyPr/>
          <a:lstStyle/>
          <a:p>
            <a:r>
              <a:rPr lang="en-US" dirty="0" smtClean="0"/>
              <a:t>Landslides in Oregon: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5288"/>
            <a:ext cx="5903784" cy="4710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700" y="1665287"/>
            <a:ext cx="6216650" cy="47105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5350" y="640463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Landslide susceptibility map of the state of Oregon (from Burns et al. 2016)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6550" y="6375821"/>
            <a:ext cx="5518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Mapped Landslides in Oregon (SLIDO)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46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02416"/>
            <a:ext cx="6101284" cy="3458542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0" y="5624343"/>
            <a:ext cx="4717279" cy="720818"/>
          </a:xfrm>
        </p:spPr>
        <p:txBody>
          <a:bodyPr/>
          <a:lstStyle/>
          <a:p>
            <a:pPr algn="ctr"/>
            <a:r>
              <a:rPr lang="en-US" dirty="0" smtClean="0"/>
              <a:t>Debris Flows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1284" y="1908407"/>
            <a:ext cx="6090715" cy="345255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008914" y="5624343"/>
            <a:ext cx="4717279" cy="720818"/>
          </a:xfrm>
        </p:spPr>
        <p:txBody>
          <a:bodyPr/>
          <a:lstStyle/>
          <a:p>
            <a:pPr algn="ctr"/>
            <a:r>
              <a:rPr lang="en-US" dirty="0" smtClean="0"/>
              <a:t>Rockfalls</a:t>
            </a:r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27648" y="470353"/>
            <a:ext cx="6109865" cy="8082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Rapidly Moving Landslides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 (RML’s)</a:t>
            </a:r>
            <a:r>
              <a:rPr lang="en-US" b="1" dirty="0" smtClean="0"/>
              <a:t>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92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623" y="555170"/>
            <a:ext cx="7607377" cy="57055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1365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Warning Systems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0" y="2232023"/>
            <a:ext cx="4441371" cy="26665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Rainfall Threshold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Drainage basin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Direct link between real-time Precipitation and Traffic Warning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694" y="0"/>
            <a:ext cx="8968305" cy="6889439"/>
          </a:xfrm>
          <a:prstGeom prst="rect">
            <a:avLst/>
          </a:prstGeom>
        </p:spPr>
      </p:pic>
      <p:sp>
        <p:nvSpPr>
          <p:cNvPr id="2" name="SmartArt Placeholder 1"/>
          <p:cNvSpPr>
            <a:spLocks noGrp="1"/>
          </p:cNvSpPr>
          <p:nvPr>
            <p:ph type="dgm" sz="quarter" idx="10"/>
          </p:nvPr>
        </p:nvSpPr>
        <p:spPr>
          <a:xfrm>
            <a:off x="0" y="0"/>
            <a:ext cx="3223694" cy="6857999"/>
          </a:xfrm>
        </p:spPr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43" y="817335"/>
            <a:ext cx="3187151" cy="13414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Thank You!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49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DOT Blues">
      <a:dk1>
        <a:srgbClr val="1C355E"/>
      </a:dk1>
      <a:lt1>
        <a:sysClr val="window" lastClr="FFFFFF"/>
      </a:lt1>
      <a:dk2>
        <a:srgbClr val="097881"/>
      </a:dk2>
      <a:lt2>
        <a:srgbClr val="E7E6E6"/>
      </a:lt2>
      <a:accent1>
        <a:srgbClr val="4BC1BE"/>
      </a:accent1>
      <a:accent2>
        <a:srgbClr val="097881"/>
      </a:accent2>
      <a:accent3>
        <a:srgbClr val="1C355E"/>
      </a:accent3>
      <a:accent4>
        <a:srgbClr val="FFC000"/>
      </a:accent4>
      <a:accent5>
        <a:srgbClr val="92D050"/>
      </a:accent5>
      <a:accent6>
        <a:srgbClr val="00B050"/>
      </a:accent6>
      <a:hlink>
        <a:srgbClr val="4BC1BE"/>
      </a:hlink>
      <a:folHlink>
        <a:srgbClr val="1C355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gonDOT_Mohney_11-20.potx" id="{F4C64C7A-AFBE-46DC-A2EB-CD2D319C6EB4}" vid="{83ED8F6C-B22A-40EA-BACC-234D8BE017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OregonDOT_Mohney_11-20</Template>
  <TotalTime>0</TotalTime>
  <Words>129</Words>
  <Application>Microsoft Office PowerPoint</Application>
  <PresentationFormat>Widescreen</PresentationFormat>
  <Paragraphs>46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Franklin Gothic Book</vt:lpstr>
      <vt:lpstr>Franklin Gothic Demi Cond</vt:lpstr>
      <vt:lpstr>Franklin Gothic Medium</vt:lpstr>
      <vt:lpstr>Office Theme</vt:lpstr>
      <vt:lpstr>Precipitation vs. Highway Design and Operations</vt:lpstr>
      <vt:lpstr>Precipitation, Weather, and Climate Effects:</vt:lpstr>
      <vt:lpstr>PowerPoint Presentation</vt:lpstr>
      <vt:lpstr>PowerPoint Presentation</vt:lpstr>
      <vt:lpstr>Landslides in Oregon: </vt:lpstr>
      <vt:lpstr>PowerPoint Presentation</vt:lpstr>
      <vt:lpstr>Early Warning Systems    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2020-11-03T17:03:19Z</dcterms:created>
  <dcterms:modified xsi:type="dcterms:W3CDTF">2020-11-03T17:03:51Z</dcterms:modified>
</cp:coreProperties>
</file>